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1"/>
  </p:notesMasterIdLst>
  <p:sldIdLst>
    <p:sldId id="256" r:id="rId2"/>
    <p:sldId id="271" r:id="rId3"/>
    <p:sldId id="269" r:id="rId4"/>
    <p:sldId id="272" r:id="rId5"/>
    <p:sldId id="273" r:id="rId6"/>
    <p:sldId id="274" r:id="rId7"/>
    <p:sldId id="275" r:id="rId8"/>
    <p:sldId id="27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13"/>
  </p:normalViewPr>
  <p:slideViewPr>
    <p:cSldViewPr snapToGrid="0" snapToObjects="1" showGuides="1">
      <p:cViewPr varScale="1">
        <p:scale>
          <a:sx n="60" d="100"/>
          <a:sy n="60" d="100"/>
        </p:scale>
        <p:origin x="728" y="36"/>
      </p:cViewPr>
      <p:guideLst>
        <p:guide orient="horz" pos="2160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0F15F-C187-D845-8EDB-FDDB7E0EF55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B181-A1EE-0A45-A2F4-C41890C2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156F6A-1D3B-4C48-926D-050F86ECE74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F52FBE-D42F-F741-919B-E64A2E4A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927C3B-99B6-4CC8-9B17-E037F84995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D606D-4DA3-4806-8F40-02982F4AD0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2" y="643464"/>
            <a:ext cx="10905291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7A4F52-D451-483C-8243-5B0F83B91D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680" y="809244"/>
            <a:ext cx="10579608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413C9D-32A8-4475-92E1-327E029906D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83" y="1260389"/>
            <a:ext cx="6704658" cy="4335616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</a:rPr>
              <a:t>Strategic communication framework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3205" y="1260389"/>
            <a:ext cx="2658449" cy="4334006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/>
              <a:t>Business Case Presentation</a:t>
            </a:r>
          </a:p>
          <a:p>
            <a:pPr algn="l">
              <a:spcAft>
                <a:spcPts val="600"/>
              </a:spcAft>
            </a:pPr>
            <a:endParaRPr lang="en-US" sz="2000" b="1" dirty="0"/>
          </a:p>
          <a:p>
            <a:pPr algn="l">
              <a:spcAft>
                <a:spcPts val="600"/>
              </a:spcAft>
            </a:pPr>
            <a:r>
              <a:rPr lang="en-US" sz="2000" dirty="0"/>
              <a:t>HLG Workshop</a:t>
            </a:r>
          </a:p>
          <a:p>
            <a:pPr algn="l">
              <a:spcAft>
                <a:spcPts val="600"/>
              </a:spcAft>
            </a:pPr>
            <a:r>
              <a:rPr lang="en-US" sz="2000" dirty="0"/>
              <a:t>November 2017</a:t>
            </a:r>
          </a:p>
        </p:txBody>
      </p:sp>
    </p:spTree>
    <p:extLst>
      <p:ext uri="{BB962C8B-B14F-4D97-AF65-F5344CB8AC3E}">
        <p14:creationId xmlns:p14="http://schemas.microsoft.com/office/powerpoint/2010/main" val="135787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18" r="26138" b="-10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1D1FF4-7F97-4936-9A4C-9FB71D8F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Acting now to remain relevant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The environment in which we operate has changed significantly in the past 20 years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Proliferation of data providers requires NSOs to compete in order to be seen and known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Communication has entered a new era: citizens are interconnected, news media is transforming, social media is here to stay, with 2.8 billion active social media users in the world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Organizations in every field are rethinking their public communication model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8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000060-D06D-4A48-BD8E-978966CCA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4E5113-B3D0-40F8-9F39-B2C2BF92AE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04017" y="1874999"/>
            <a:ext cx="4414438" cy="31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Project purpose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79450" y="2133600"/>
            <a:ext cx="4957554" cy="3901439"/>
          </a:xfrm>
        </p:spPr>
        <p:txBody>
          <a:bodyPr>
            <a:normAutofit/>
          </a:bodyPr>
          <a:lstStyle/>
          <a:p>
            <a:r>
              <a:rPr lang="en-US" sz="2000" dirty="0"/>
              <a:t>Strategic communication is relatively new for most NSOs</a:t>
            </a:r>
          </a:p>
          <a:p>
            <a:r>
              <a:rPr lang="en-US" sz="2000" dirty="0"/>
              <a:t>Effective </a:t>
            </a:r>
            <a:r>
              <a:rPr lang="en-US" sz="2000" dirty="0" err="1"/>
              <a:t>comm</a:t>
            </a:r>
            <a:r>
              <a:rPr lang="en-US" sz="2000" dirty="0"/>
              <a:t> strategy essential for maintaining relevance</a:t>
            </a:r>
          </a:p>
          <a:p>
            <a:r>
              <a:rPr lang="en-US" sz="2000" dirty="0"/>
              <a:t>We must rethink approach and methods for communicating with data users</a:t>
            </a:r>
          </a:p>
          <a:p>
            <a:r>
              <a:rPr lang="en-US" sz="2000" dirty="0"/>
              <a:t>We need to clearly communicate values, purpose and differentiation through strategic approach to communication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2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15573D-0E45-4691-B525-471152EC18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448559-19A4-4252-8C27-54C1DA906F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WP1: Guidelines on the strategic communication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124" y="237745"/>
            <a:ext cx="5647076" cy="63825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Create toolkit that includes: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</a:rPr>
              <a:t>Guidelines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on:</a:t>
            </a:r>
          </a:p>
          <a:p>
            <a:pPr lvl="1"/>
            <a:r>
              <a:rPr lang="en-US" sz="1800" dirty="0"/>
              <a:t>Assessing public environment</a:t>
            </a:r>
          </a:p>
          <a:p>
            <a:pPr lvl="1"/>
            <a:r>
              <a:rPr lang="en-US" sz="1800" dirty="0"/>
              <a:t>Positioning</a:t>
            </a:r>
          </a:p>
          <a:p>
            <a:pPr lvl="1"/>
            <a:r>
              <a:rPr lang="en-US" sz="1800" dirty="0"/>
              <a:t>Identification of NSOs values and strengths</a:t>
            </a:r>
          </a:p>
          <a:p>
            <a:pPr lvl="1"/>
            <a:r>
              <a:rPr lang="en-US" sz="1800" dirty="0"/>
              <a:t>Definition of comm. objectives and principles</a:t>
            </a:r>
          </a:p>
          <a:p>
            <a:pPr lvl="1"/>
            <a:r>
              <a:rPr lang="en-US" sz="1800" dirty="0"/>
              <a:t>Identification of issues and challenges</a:t>
            </a:r>
          </a:p>
          <a:p>
            <a:pPr lvl="1"/>
            <a:r>
              <a:rPr lang="en-US" sz="1800" dirty="0"/>
              <a:t>Organization strategic alignment</a:t>
            </a:r>
          </a:p>
          <a:p>
            <a:pPr lvl="1"/>
            <a:r>
              <a:rPr lang="en-US" sz="1800" dirty="0"/>
              <a:t>Performance indicators; evaluation;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</a:rPr>
              <a:t>Successful methods</a:t>
            </a:r>
            <a:r>
              <a:rPr lang="en-US" sz="2000" dirty="0"/>
              <a:t> to engage with audiences and gain traction in the public domain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</a:rPr>
              <a:t>Best practices</a:t>
            </a:r>
            <a:r>
              <a:rPr lang="en-US" sz="2000" dirty="0"/>
              <a:t> in measuring success +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Organizational communications </a:t>
            </a:r>
            <a:r>
              <a:rPr lang="en-US" sz="2000" b="1" dirty="0">
                <a:solidFill>
                  <a:schemeClr val="tx2"/>
                </a:solidFill>
              </a:rPr>
              <a:t>maturity model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5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6401A4-FEE5-4976-857C-1FD0CDB2E2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940544"/>
            <a:ext cx="6880072" cy="48160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9B969E-CD96-4162-BA90-449BBDA95E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AF1DF-6993-45FB-92A5-C36B1A680F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89653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WP2: Best practices in building brand awareness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3337" y="2539999"/>
            <a:ext cx="2888439" cy="3742267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Develop generic guidance on building brand awareness </a:t>
            </a:r>
            <a:r>
              <a:rPr lang="mr-IN" sz="2000" b="1" dirty="0">
                <a:solidFill>
                  <a:srgbClr val="FFFFFF"/>
                </a:solidFill>
              </a:rPr>
              <a:t>–</a:t>
            </a:r>
            <a:r>
              <a:rPr lang="en-US" sz="2000" b="1" dirty="0">
                <a:solidFill>
                  <a:srgbClr val="FFFFFF"/>
                </a:solidFill>
              </a:rPr>
              <a:t> which is is intrinsically linked to all communications outputs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The work of the DIGICOM Marketing/Brand study could be leveraged to support this work package</a:t>
            </a:r>
          </a:p>
        </p:txBody>
      </p:sp>
    </p:spTree>
    <p:extLst>
      <p:ext uri="{BB962C8B-B14F-4D97-AF65-F5344CB8AC3E}">
        <p14:creationId xmlns:p14="http://schemas.microsoft.com/office/powerpoint/2010/main" val="25193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8761" r="6" b="6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 fontScale="90000"/>
          </a:bodyPr>
          <a:lstStyle/>
          <a:p>
            <a:r>
              <a:rPr lang="en-US" dirty="0"/>
              <a:t>WP3: Guidelines on issue and reputation management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6137" y="2997199"/>
            <a:ext cx="4602152" cy="31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Guidance document on:</a:t>
            </a:r>
          </a:p>
          <a:p>
            <a:r>
              <a:rPr lang="en-US" dirty="0"/>
              <a:t>Issue identification</a:t>
            </a:r>
          </a:p>
          <a:p>
            <a:r>
              <a:rPr lang="en-US" dirty="0"/>
              <a:t>Communication protocols</a:t>
            </a:r>
          </a:p>
          <a:p>
            <a:r>
              <a:rPr lang="en-US" dirty="0"/>
              <a:t>Writing holding lines and QAs</a:t>
            </a:r>
          </a:p>
          <a:p>
            <a:r>
              <a:rPr lang="en-US" dirty="0"/>
              <a:t>Scenario planning</a:t>
            </a:r>
          </a:p>
          <a:p>
            <a:r>
              <a:rPr lang="en-US" dirty="0"/>
              <a:t>Spokesperson training</a:t>
            </a:r>
          </a:p>
          <a:p>
            <a:pPr marL="0" indent="0">
              <a:buNone/>
            </a:pPr>
            <a:r>
              <a:rPr lang="en-US" dirty="0"/>
              <a:t>Will include:</a:t>
            </a:r>
          </a:p>
          <a:p>
            <a:r>
              <a:rPr lang="en-US" dirty="0"/>
              <a:t>Best practices and case studies</a:t>
            </a:r>
          </a:p>
        </p:txBody>
      </p:sp>
    </p:spTree>
    <p:extLst>
      <p:ext uri="{BB962C8B-B14F-4D97-AF65-F5344CB8AC3E}">
        <p14:creationId xmlns:p14="http://schemas.microsoft.com/office/powerpoint/2010/main" val="43107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047B46-4F2F-4746-8B82-B30EAAAE03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4E8A8E-D194-4D55-92A3-6B0799722E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/>
          <a:srcRect l="14281" r="24924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Benefits for NSOs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Access to practical tools to communicate effectively with audiences</a:t>
            </a:r>
          </a:p>
          <a:p>
            <a:r>
              <a:rPr lang="en-US" sz="2000" dirty="0"/>
              <a:t>Increased visibility and relevance</a:t>
            </a:r>
          </a:p>
          <a:p>
            <a:r>
              <a:rPr lang="en-US" sz="2000" dirty="0"/>
              <a:t>Stronger brand</a:t>
            </a:r>
          </a:p>
          <a:p>
            <a:r>
              <a:rPr lang="en-US" sz="2000" dirty="0"/>
              <a:t>Approach to react to emerging issues in the public domain </a:t>
            </a:r>
            <a:r>
              <a:rPr lang="mr-IN" sz="2000" dirty="0"/>
              <a:t>–</a:t>
            </a:r>
            <a:r>
              <a:rPr lang="en-US" sz="2000" dirty="0"/>
              <a:t> thus strengthening positive image and reputation</a:t>
            </a:r>
          </a:p>
          <a:p>
            <a:r>
              <a:rPr lang="en-US" sz="2000" dirty="0"/>
              <a:t>Ultimate result: increased access and use of stats by new audiences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1056382"/>
            <a:ext cx="6880072" cy="45843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9B969E-CD96-4162-BA90-449BBDA95E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F1DF-6993-45FB-92A5-C36B1A680F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643464"/>
            <a:ext cx="3420533" cy="14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Project implementation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3333" y="2184035"/>
            <a:ext cx="3108443" cy="4233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Timing</a:t>
            </a:r>
            <a:r>
              <a:rPr lang="en-US" sz="1600" dirty="0">
                <a:solidFill>
                  <a:srgbClr val="FFFFFF"/>
                </a:solidFill>
              </a:rPr>
              <a:t>:</a:t>
            </a:r>
          </a:p>
          <a:p>
            <a:r>
              <a:rPr lang="en-US" sz="1600" dirty="0">
                <a:solidFill>
                  <a:srgbClr val="FFFFFF"/>
                </a:solidFill>
              </a:rPr>
              <a:t>January to December 2018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Leads: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Statistics Canada and CSO Ireland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Process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</a:p>
          <a:p>
            <a:r>
              <a:rPr lang="en-US" sz="1600" dirty="0">
                <a:solidFill>
                  <a:srgbClr val="FFFFFF"/>
                </a:solidFill>
              </a:rPr>
              <a:t>Volunteers from NSOs contribute case studies and content, and provide feedback on the framework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Expected costs:</a:t>
            </a:r>
          </a:p>
          <a:p>
            <a:r>
              <a:rPr lang="en-US" sz="1600" dirty="0">
                <a:solidFill>
                  <a:srgbClr val="FFFFFF"/>
                </a:solidFill>
              </a:rPr>
              <a:t>6 person months for project manager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Costs for 10-12 participants to attend project sprint </a:t>
            </a:r>
            <a:r>
              <a:rPr lang="en-US" sz="1600">
                <a:solidFill>
                  <a:srgbClr val="FFFFFF"/>
                </a:solidFill>
              </a:rPr>
              <a:t>in 2018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7B80A51-3224-4134-8413-79708750D8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C6BB88-5524-41E6-8092-5F71A0FE40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A1C36C-0CCE-4EF8-B411-E7A8258011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7" y="447333"/>
            <a:ext cx="10354096" cy="3235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60" y="4328598"/>
            <a:ext cx="10694388" cy="1151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60" y="5480185"/>
            <a:ext cx="10694388" cy="3811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spc="80" dirty="0">
                <a:solidFill>
                  <a:srgbClr val="FFFFFF"/>
                </a:solidFill>
              </a:rPr>
              <a:t>STÉPHANE DUFOUR</a:t>
            </a:r>
            <a:r>
              <a:rPr lang="en-US" sz="1400" b="1" spc="80">
                <a:solidFill>
                  <a:srgbClr val="FFFFFF"/>
                </a:solidFill>
              </a:rPr>
              <a:t>, ASSISTANT CHIEF STATISTICIAN, STATISTICS </a:t>
            </a:r>
            <a:r>
              <a:rPr lang="en-US" sz="1400" b="1" spc="80" dirty="0">
                <a:solidFill>
                  <a:srgbClr val="FFFFFF"/>
                </a:solidFill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146721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425D72-1BDA-9848-9A10-292728CA0400}">
  <we:reference id="wa104178141" version="3.1.2.28" store="en-US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577</TotalTime>
  <Words>388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Garamond</vt:lpstr>
      <vt:lpstr>Mangal</vt:lpstr>
      <vt:lpstr>Savon</vt:lpstr>
      <vt:lpstr>Strategic communication framework project </vt:lpstr>
      <vt:lpstr>Acting now to remain relevant</vt:lpstr>
      <vt:lpstr>Project purpose</vt:lpstr>
      <vt:lpstr>WP1: Guidelines on the strategic communication development process</vt:lpstr>
      <vt:lpstr>WP2: Best practices in building brand awareness</vt:lpstr>
      <vt:lpstr>WP3: Guidelines on issue and reputation management</vt:lpstr>
      <vt:lpstr>Benefits for NSOs</vt:lpstr>
      <vt:lpstr>Project implementation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Framework</dc:title>
  <dc:creator>Gabrielle Beaudoin</dc:creator>
  <cp:lastModifiedBy>Therese Lalor</cp:lastModifiedBy>
  <cp:revision>37</cp:revision>
  <dcterms:created xsi:type="dcterms:W3CDTF">2017-10-15T15:35:58Z</dcterms:created>
  <dcterms:modified xsi:type="dcterms:W3CDTF">2017-11-20T22:03:22Z</dcterms:modified>
</cp:coreProperties>
</file>