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7"/>
  </p:notesMasterIdLst>
  <p:handoutMasterIdLst>
    <p:handoutMasterId r:id="rId8"/>
  </p:handoutMasterIdLst>
  <p:sldIdLst>
    <p:sldId id="271" r:id="rId3"/>
    <p:sldId id="288" r:id="rId4"/>
    <p:sldId id="272" r:id="rId5"/>
    <p:sldId id="287" r:id="rId6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E6FD2"/>
    <a:srgbClr val="3166CF"/>
    <a:srgbClr val="2D5EC1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7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770C026-41F0-4684-94CE-7099258C8D1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308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6A9FC39-901C-4F2D-B8F3-1EF84296748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40191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A9FC39-901C-4F2D-B8F3-1EF842967481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93046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chance to give a personal perspective – if</a:t>
            </a:r>
            <a:r>
              <a:rPr lang="en-US" baseline="0" dirty="0" smtClean="0"/>
              <a:t> you want to!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21DDA-CF29-4349-ADB1-C3DD3DC5C497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40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5BA069F-CAB9-4D43-8B8E-A3EF2D10790E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A1E4B-1CCD-46FF-943D-6C9320F8AE51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82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5A80C-C2AC-4C58-A5A3-C0B610D4A5DE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030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214" y="6096000"/>
            <a:ext cx="2681313" cy="52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1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26181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84244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57151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51770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63302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63190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1412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6BB96-FC2C-4BFC-A7B8-EEE149EC6B5F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9758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90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60149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4329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3ED03785-B0C6-4876-85ED-73B36280AFB7}" type="datetimeFigureOut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11/23/2016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432E794-286D-4B5E-8F9E-06F903CB93A8}" type="slidenum">
              <a:rPr lang="en-US" sz="1800" smtClean="0">
                <a:solidFill>
                  <a:prstClr val="black"/>
                </a:solidFill>
                <a:latin typeface="Calibri" panose="020F0502020204030204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05677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1DB1E-9663-44EC-A548-D2E8883010A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7520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AC46A-3C00-4736-AB7A-678E747AA16F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4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6A32A-E665-4855-8D5F-D3E4B544E533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336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1834D-E242-401D-BE4E-EB0B744DADE6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8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DF2D9-73E0-4128-A5D5-A86990E958AD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52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2F746-4336-4A41-B22D-9F1DC5741E0E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43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7185B-DA93-4B48-8861-89CBF4DC9B24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95536" y="6591291"/>
            <a:ext cx="3334987" cy="317976"/>
          </a:xfrm>
          <a:prstGeom prst="rect">
            <a:avLst/>
          </a:prstGeom>
        </p:spPr>
        <p:txBody>
          <a:bodyPr/>
          <a:lstStyle/>
          <a:p>
            <a:endParaRPr lang="fr-BE" altLang="en-US" sz="1200" b="1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48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dirty="0" smtClean="0"/>
              <a:t>Second </a:t>
            </a:r>
            <a:r>
              <a:rPr lang="fr-BE" altLang="en-US" dirty="0" err="1" smtClean="0"/>
              <a:t>level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Third level</a:t>
            </a:r>
          </a:p>
          <a:p>
            <a:pPr lvl="2"/>
            <a:r>
              <a:rPr lang="en-GB" altLang="en-US" dirty="0" smtClean="0"/>
              <a:t>- Fourth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E1A6EE7-62C9-45C3-9B12-E4EAC00D35BB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08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126364" y="6052796"/>
            <a:ext cx="2682472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4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560" y="1844824"/>
            <a:ext cx="5829247" cy="720081"/>
          </a:xfrm>
        </p:spPr>
        <p:txBody>
          <a:bodyPr/>
          <a:lstStyle/>
          <a:p>
            <a:r>
              <a:rPr lang="fr-BE" altLang="en-US" sz="2800" dirty="0" smtClean="0"/>
              <a:t>SDMX Roadmap 2020</a:t>
            </a:r>
            <a:endParaRPr lang="en-GB" altLang="en-US" sz="2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560" y="3801713"/>
            <a:ext cx="8532812" cy="1008112"/>
          </a:xfrm>
        </p:spPr>
        <p:txBody>
          <a:bodyPr/>
          <a:lstStyle/>
          <a:p>
            <a:r>
              <a:rPr lang="fr-BE" altLang="en-US" sz="2400" dirty="0" smtClean="0"/>
              <a:t>A new </a:t>
            </a:r>
            <a:r>
              <a:rPr lang="fr-BE" altLang="en-US" sz="2400" dirty="0" err="1" smtClean="0"/>
              <a:t>opportunity</a:t>
            </a:r>
            <a:r>
              <a:rPr lang="fr-BE" altLang="en-US" sz="2400" dirty="0" smtClean="0"/>
              <a:t> for data </a:t>
            </a:r>
            <a:r>
              <a:rPr lang="fr-BE" altLang="en-US" sz="2400" dirty="0" err="1" smtClean="0"/>
              <a:t>integration</a:t>
            </a:r>
            <a:r>
              <a:rPr lang="fr-BE" altLang="en-US" sz="2400" dirty="0" smtClean="0"/>
              <a:t>?</a:t>
            </a:r>
            <a:endParaRPr lang="en-GB" altLang="en-US" sz="1200" dirty="0"/>
          </a:p>
        </p:txBody>
      </p:sp>
      <p:sp>
        <p:nvSpPr>
          <p:cNvPr id="5" name="Content Placeholder 2"/>
          <p:cNvSpPr>
            <a:spLocks/>
          </p:cNvSpPr>
          <p:nvPr/>
        </p:nvSpPr>
        <p:spPr bwMode="auto">
          <a:xfrm>
            <a:off x="5940152" y="6246776"/>
            <a:ext cx="2582044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FontTx/>
              <a:buNone/>
            </a:pPr>
            <a:r>
              <a:rPr lang="en-US" altLang="en-US" sz="1400" i="0" dirty="0" smtClean="0">
                <a:solidFill>
                  <a:schemeClr val="bg1"/>
                </a:solidFill>
              </a:rPr>
              <a:t>November 2016</a:t>
            </a:r>
            <a:endParaRPr lang="en-US" altLang="en-US" sz="1400" i="0" dirty="0">
              <a:solidFill>
                <a:schemeClr val="bg1"/>
              </a:solidFill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611560" y="5930207"/>
            <a:ext cx="3960440" cy="66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000" b="1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BE" altLang="en-US" sz="1200" kern="0" dirty="0" smtClean="0"/>
              <a:t>Marco PELLEGRINO</a:t>
            </a:r>
            <a:br>
              <a:rPr lang="fr-BE" altLang="en-US" sz="1200" kern="0" dirty="0" smtClean="0"/>
            </a:br>
            <a:r>
              <a:rPr lang="fr-BE" altLang="en-US" sz="1200" kern="0" dirty="0" smtClean="0"/>
              <a:t>Eurostat, Unit B.5</a:t>
            </a:r>
            <a:br>
              <a:rPr lang="fr-BE" altLang="en-US" sz="1200" kern="0" dirty="0" smtClean="0"/>
            </a:br>
            <a:r>
              <a:rPr lang="fr-BE" altLang="en-US" sz="1200" kern="0" dirty="0" smtClean="0"/>
              <a:t>Data and </a:t>
            </a:r>
            <a:r>
              <a:rPr lang="fr-BE" altLang="en-US" sz="1200" kern="0" dirty="0" err="1" smtClean="0"/>
              <a:t>Metadata</a:t>
            </a:r>
            <a:r>
              <a:rPr lang="fr-BE" altLang="en-US" sz="1200" kern="0" dirty="0" smtClean="0"/>
              <a:t> Standards and Services</a:t>
            </a:r>
            <a:endParaRPr lang="en-GB" altLang="en-US" sz="1200" kern="0" dirty="0"/>
          </a:p>
        </p:txBody>
      </p:sp>
      <p:pic>
        <p:nvPicPr>
          <p:cNvPr id="8" name="Picture 2" descr="U:\B5_SHARED_DISK\RAMON\Production\NACE-CPA Working Party\7 - June 2016\sdmx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807" y="2829052"/>
            <a:ext cx="2638353" cy="71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807" y="1063348"/>
            <a:ext cx="2645249" cy="176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53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Beyond statistical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We are modernising processes, systems and methods</a:t>
            </a:r>
          </a:p>
          <a:p>
            <a:r>
              <a:rPr lang="en-US" sz="3200" dirty="0" smtClean="0"/>
              <a:t>What about the underlying concepts?</a:t>
            </a:r>
          </a:p>
          <a:p>
            <a:r>
              <a:rPr lang="en-US" sz="3200" dirty="0" smtClean="0"/>
              <a:t>Do they need modernising too?</a:t>
            </a:r>
          </a:p>
          <a:p>
            <a:r>
              <a:rPr lang="en-US" sz="3200" dirty="0" smtClean="0"/>
              <a:t>Or is this the type of work that is best covered elsewhere or indeed is already being addressed elsewhere?</a:t>
            </a:r>
          </a:p>
        </p:txBody>
      </p:sp>
    </p:spTree>
    <p:extLst>
      <p:ext uri="{BB962C8B-B14F-4D97-AF65-F5344CB8AC3E}">
        <p14:creationId xmlns:p14="http://schemas.microsoft.com/office/powerpoint/2010/main" val="313168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8703" y="1340768"/>
            <a:ext cx="8229600" cy="4896544"/>
          </a:xfrm>
          <a:scene3d>
            <a:camera prst="orthographicFront"/>
            <a:lightRig rig="threePt" dir="t"/>
          </a:scene3d>
          <a:sp3d>
            <a:bevelT w="69850"/>
          </a:sp3d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GB" altLang="en-US" b="1" i="0" dirty="0" smtClean="0"/>
              <a:t>SDMX Roadmap 2020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None/>
            </a:pPr>
            <a:endParaRPr lang="en-GB" altLang="en-US" sz="1400" i="0" dirty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altLang="en-US" sz="2000" i="0" dirty="0" smtClean="0"/>
              <a:t>Endorsed by the SDMX sponsors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altLang="en-US" sz="2000" i="0" dirty="0" smtClean="0"/>
              <a:t>High-level strategy, strategic </a:t>
            </a:r>
            <a:r>
              <a:rPr lang="en-GB" altLang="en-US" sz="2000" i="0" dirty="0"/>
              <a:t>context for future </a:t>
            </a:r>
            <a:r>
              <a:rPr lang="en-GB" altLang="en-US" sz="2000" i="0" dirty="0" smtClean="0"/>
              <a:t>work</a:t>
            </a:r>
            <a:endParaRPr lang="en-GB" altLang="en-US" sz="2000" i="0" dirty="0"/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</a:pPr>
            <a:r>
              <a:rPr lang="en-GB" altLang="en-US" sz="2000" i="0" dirty="0" smtClean="0"/>
              <a:t>4 </a:t>
            </a:r>
            <a:r>
              <a:rPr lang="en-GB" altLang="en-US" sz="2000" i="0" dirty="0"/>
              <a:t>priority </a:t>
            </a:r>
            <a:r>
              <a:rPr lang="en-GB" altLang="en-US" sz="2000" i="0" dirty="0" smtClean="0"/>
              <a:t>areas for 2016-2020: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en-US" sz="1600" dirty="0" smtClean="0"/>
              <a:t>Strengthening </a:t>
            </a:r>
            <a:r>
              <a:rPr lang="en-GB" altLang="en-US" sz="1600" dirty="0"/>
              <a:t>the implementation of </a:t>
            </a:r>
            <a:r>
              <a:rPr lang="en-GB" altLang="en-US" sz="1600" dirty="0" smtClean="0"/>
              <a:t>SDMX</a:t>
            </a:r>
            <a:endParaRPr lang="en-GB" altLang="en-US" sz="1600" dirty="0"/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en-US" sz="1600" dirty="0" smtClean="0"/>
              <a:t>Making </a:t>
            </a:r>
            <a:r>
              <a:rPr lang="en-GB" altLang="en-US" sz="1600" dirty="0"/>
              <a:t>data usage easier via </a:t>
            </a:r>
            <a:r>
              <a:rPr lang="en-GB" altLang="en-US" sz="1600" dirty="0" smtClean="0"/>
              <a:t>SDMX  </a:t>
            </a:r>
            <a:endParaRPr lang="en-GB" altLang="en-US" sz="1600" dirty="0"/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en-US" sz="1600" dirty="0" smtClean="0"/>
              <a:t>Using </a:t>
            </a:r>
            <a:r>
              <a:rPr lang="en-GB" altLang="en-US" sz="1600" dirty="0"/>
              <a:t>SDMX to modernise statistical processes, as well as continuously improving the standards and IT </a:t>
            </a:r>
            <a:r>
              <a:rPr lang="en-GB" altLang="en-US" sz="1600" dirty="0" smtClean="0"/>
              <a:t>infrastructure</a:t>
            </a:r>
            <a:endParaRPr lang="en-GB" altLang="en-US" sz="1600" dirty="0"/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en-US" sz="1600" dirty="0" smtClean="0"/>
              <a:t>Improving </a:t>
            </a:r>
            <a:r>
              <a:rPr lang="en-GB" altLang="en-US" sz="1600" dirty="0"/>
              <a:t>communication in general, including a better interaction between international </a:t>
            </a:r>
            <a:r>
              <a:rPr lang="en-GB" altLang="en-US" sz="1600" dirty="0" smtClean="0"/>
              <a:t>partners</a:t>
            </a:r>
            <a:r>
              <a:rPr lang="en-GB" altLang="en-US" sz="1600" i="0" dirty="0" smtClean="0"/>
              <a:t/>
            </a:r>
            <a:br>
              <a:rPr lang="en-GB" altLang="en-US" sz="1600" i="0" dirty="0" smtClean="0"/>
            </a:br>
            <a:endParaRPr lang="en-GB" altLang="en-US" sz="1600" i="0" dirty="0"/>
          </a:p>
        </p:txBody>
      </p:sp>
    </p:spTree>
    <p:extLst>
      <p:ext uri="{BB962C8B-B14F-4D97-AF65-F5344CB8AC3E}">
        <p14:creationId xmlns:p14="http://schemas.microsoft.com/office/powerpoint/2010/main" val="332475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340769"/>
            <a:ext cx="8640960" cy="576064"/>
          </a:xfrm>
        </p:spPr>
        <p:txBody>
          <a:bodyPr/>
          <a:lstStyle/>
          <a:p>
            <a:pPr marL="0"/>
            <a:r>
              <a:rPr lang="en-GB" sz="1600" dirty="0" smtClean="0"/>
              <a:t>2.2	Encourage </a:t>
            </a:r>
            <a:r>
              <a:rPr lang="en-GB" sz="1600" dirty="0"/>
              <a:t>compatibility of SDMX with other </a:t>
            </a:r>
            <a:r>
              <a:rPr lang="en-GB" sz="1600" dirty="0" smtClean="0"/>
              <a:t>standards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 smtClean="0"/>
              <a:t>2.3</a:t>
            </a:r>
            <a:r>
              <a:rPr lang="en-GB" sz="1600" dirty="0"/>
              <a:t>	Develop closer collaboration with Linked Open Data communities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04455"/>
          </a:xfrm>
        </p:spPr>
        <p:txBody>
          <a:bodyPr/>
          <a:lstStyle/>
          <a:p>
            <a:pPr marL="228600" indent="-2286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sz="1200" dirty="0" smtClean="0"/>
              <a:t>Mapping </a:t>
            </a:r>
            <a:r>
              <a:rPr lang="en-GB" sz="1200" dirty="0"/>
              <a:t>between SDMX and XBRL. This will consists of a report evaluating XBRL and SDMX as transmission formats for micro-data, and a compatibility assessment (proposals for SDMX enhancement, automated conversions, analysis of relationship between VTL and XBRL's Formula </a:t>
            </a:r>
            <a:r>
              <a:rPr lang="en-GB" sz="1200" dirty="0" err="1"/>
              <a:t>linkbase</a:t>
            </a:r>
            <a:r>
              <a:rPr lang="en-GB" sz="1200" dirty="0"/>
              <a:t>).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sz="1200" dirty="0" smtClean="0"/>
              <a:t>Analysis </a:t>
            </a:r>
            <a:r>
              <a:rPr lang="en-GB" sz="1200" dirty="0"/>
              <a:t>of the interaction of SDMX with other standards. The </a:t>
            </a:r>
            <a:r>
              <a:rPr lang="en-GB" sz="1200" dirty="0" smtClean="0"/>
              <a:t>SDMX Technical </a:t>
            </a:r>
            <a:r>
              <a:rPr lang="en-GB" sz="1200" dirty="0"/>
              <a:t>Working Group will complete the on-going analysis, providing advice and a mapping of SDMX, DDI, </a:t>
            </a:r>
            <a:r>
              <a:rPr lang="en-GB" sz="1200" dirty="0" smtClean="0"/>
              <a:t>XBRL, Geospatial data, VTL and </a:t>
            </a:r>
            <a:r>
              <a:rPr lang="en-GB" sz="1200" dirty="0"/>
              <a:t>the GSIM </a:t>
            </a:r>
            <a:r>
              <a:rPr lang="en-GB" sz="1200" dirty="0" smtClean="0"/>
              <a:t>model</a:t>
            </a:r>
            <a:r>
              <a:rPr lang="en-GB" sz="1200" dirty="0"/>
              <a:t>. 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sz="1200" dirty="0" smtClean="0"/>
              <a:t>Providing recommendations </a:t>
            </a:r>
            <a:r>
              <a:rPr lang="en-GB" sz="1200" dirty="0"/>
              <a:t>on the use of information standards for different types of data and particular use cases, using the TWG analysis and other on-going initiatives within statistical institutes and central banks</a:t>
            </a:r>
            <a:r>
              <a:rPr lang="en-GB" sz="1200" dirty="0" smtClean="0"/>
              <a:t>.</a:t>
            </a:r>
          </a:p>
          <a:p>
            <a:pPr marL="228600" indent="-22860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sz="1200" dirty="0" smtClean="0"/>
              <a:t>Analysis </a:t>
            </a:r>
            <a:r>
              <a:rPr lang="en-GB" sz="1200" dirty="0"/>
              <a:t>of </a:t>
            </a:r>
            <a:r>
              <a:rPr lang="en-GB" sz="1200" dirty="0" err="1" smtClean="0"/>
              <a:t>StatDCAT</a:t>
            </a:r>
            <a:r>
              <a:rPr lang="en-GB" sz="1200" dirty="0" smtClean="0"/>
              <a:t>-AP, based on W3C DCAT, </a:t>
            </a:r>
            <a:r>
              <a:rPr lang="en-GB" sz="1200" dirty="0"/>
              <a:t>for open data. </a:t>
            </a:r>
            <a:r>
              <a:rPr lang="en-GB" sz="1200" dirty="0" smtClean="0"/>
              <a:t>Proposals for further enhancements. Guidelines and proof-of-concept on </a:t>
            </a:r>
            <a:r>
              <a:rPr lang="en-GB" sz="1200" dirty="0"/>
              <a:t>the provision of </a:t>
            </a:r>
            <a:r>
              <a:rPr lang="en-GB" sz="1200" dirty="0" smtClean="0"/>
              <a:t>open </a:t>
            </a:r>
            <a:r>
              <a:rPr lang="en-GB" sz="1200" dirty="0"/>
              <a:t>data </a:t>
            </a:r>
            <a:r>
              <a:rPr lang="en-GB" sz="1200" dirty="0" smtClean="0"/>
              <a:t>and metadata coming </a:t>
            </a:r>
            <a:r>
              <a:rPr lang="en-GB" sz="1200" dirty="0"/>
              <a:t>from SDMX-based dissemination databases. I</a:t>
            </a:r>
            <a:r>
              <a:rPr lang="en-GB" sz="1200" dirty="0" smtClean="0"/>
              <a:t>mplementation </a:t>
            </a:r>
            <a:r>
              <a:rPr lang="en-GB" sz="1200" dirty="0"/>
              <a:t>pilots. </a:t>
            </a:r>
          </a:p>
          <a:p>
            <a:pPr marL="0" indent="0"/>
            <a:endParaRPr lang="en-GB" sz="1200" dirty="0" smtClean="0"/>
          </a:p>
          <a:p>
            <a:pPr marL="180975" indent="-180975"/>
            <a:r>
              <a:rPr lang="en-GB" sz="1200" b="1" i="0" dirty="0" smtClean="0"/>
              <a:t>Leading organisation: </a:t>
            </a:r>
            <a:r>
              <a:rPr lang="en-GB" sz="1200" i="0" dirty="0" smtClean="0"/>
              <a:t>Eurostat</a:t>
            </a:r>
          </a:p>
          <a:p>
            <a:pPr marL="180975" indent="-180975"/>
            <a:r>
              <a:rPr lang="en-GB" sz="1200" b="1" i="0" dirty="0" smtClean="0"/>
              <a:t>Resources: </a:t>
            </a:r>
            <a:r>
              <a:rPr lang="en-GB" sz="1200" i="0" dirty="0" smtClean="0"/>
              <a:t>Eurostat, ECB</a:t>
            </a:r>
            <a:r>
              <a:rPr lang="en-GB" sz="1200" i="0" dirty="0"/>
              <a:t>, Bundesbank, </a:t>
            </a:r>
            <a:r>
              <a:rPr lang="en-GB" sz="1200" i="0" dirty="0" smtClean="0"/>
              <a:t>Bank </a:t>
            </a:r>
            <a:r>
              <a:rPr lang="en-GB" sz="1200" i="0" dirty="0"/>
              <a:t>of </a:t>
            </a:r>
            <a:r>
              <a:rPr lang="en-GB" sz="1200" i="0" dirty="0" smtClean="0"/>
              <a:t>Italy, </a:t>
            </a:r>
            <a:r>
              <a:rPr lang="en-GB" sz="1200" i="0" dirty="0"/>
              <a:t>Bank of Spain, </a:t>
            </a:r>
            <a:r>
              <a:rPr lang="en-GB" sz="1200" i="0" dirty="0" smtClean="0"/>
              <a:t>TWG </a:t>
            </a:r>
            <a:r>
              <a:rPr lang="en-GB" sz="1200" i="0" dirty="0"/>
              <a:t>experts, SWG experts</a:t>
            </a:r>
          </a:p>
          <a:p>
            <a:pPr marL="180975" indent="-180975"/>
            <a:r>
              <a:rPr lang="en-GB" sz="1200" b="1" i="0" dirty="0" smtClean="0"/>
              <a:t>Timeline: </a:t>
            </a:r>
            <a:r>
              <a:rPr lang="en-GB" sz="1200" i="0" dirty="0" smtClean="0"/>
              <a:t>Kick-off </a:t>
            </a:r>
            <a:r>
              <a:rPr lang="en-GB" sz="1200" i="0" dirty="0"/>
              <a:t>meetings </a:t>
            </a:r>
            <a:r>
              <a:rPr lang="en-GB" sz="1200" i="0" dirty="0" smtClean="0"/>
              <a:t>in Q1/2017</a:t>
            </a:r>
            <a:r>
              <a:rPr lang="en-GB" sz="1200" i="0" dirty="0"/>
              <a:t>. </a:t>
            </a:r>
            <a:r>
              <a:rPr lang="en-GB" sz="1200" i="0" dirty="0" smtClean="0"/>
              <a:t> General </a:t>
            </a:r>
            <a:r>
              <a:rPr lang="en-GB" sz="1200" i="0" dirty="0"/>
              <a:t>reports will be completed and submitted to </a:t>
            </a:r>
            <a:r>
              <a:rPr lang="en-GB" sz="1200" i="0" dirty="0" smtClean="0"/>
              <a:t>the SDMX </a:t>
            </a:r>
            <a:r>
              <a:rPr lang="en-GB" sz="1200" i="0" dirty="0"/>
              <a:t>Secretariat by Q4/2017, </a:t>
            </a:r>
            <a:r>
              <a:rPr lang="en-GB" sz="1200" i="0" dirty="0" smtClean="0"/>
              <a:t>with more </a:t>
            </a:r>
            <a:r>
              <a:rPr lang="en-GB" sz="1200" i="0" dirty="0"/>
              <a:t>detailed deliverables </a:t>
            </a:r>
            <a:r>
              <a:rPr lang="en-GB" sz="1200" i="0" dirty="0" smtClean="0"/>
              <a:t>completed in </a:t>
            </a:r>
            <a:r>
              <a:rPr lang="en-GB" sz="1200" i="0" dirty="0"/>
              <a:t>Q2/2018</a:t>
            </a:r>
            <a:r>
              <a:rPr lang="en-GB" sz="1200" i="0" dirty="0" smtClean="0"/>
              <a:t>.</a:t>
            </a:r>
            <a:endParaRPr lang="en-GB" sz="1200" i="0" dirty="0"/>
          </a:p>
        </p:txBody>
      </p:sp>
    </p:spTree>
    <p:extLst>
      <p:ext uri="{BB962C8B-B14F-4D97-AF65-F5344CB8AC3E}">
        <p14:creationId xmlns:p14="http://schemas.microsoft.com/office/powerpoint/2010/main" val="295694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3654</TotalTime>
  <Words>347</Words>
  <Application>Microsoft Office PowerPoint</Application>
  <PresentationFormat>On-screen Show (4:3)</PresentationFormat>
  <Paragraphs>30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blank</vt:lpstr>
      <vt:lpstr>Office Theme</vt:lpstr>
      <vt:lpstr>SDMX Roadmap 2020</vt:lpstr>
      <vt:lpstr>Beyond statistical production</vt:lpstr>
      <vt:lpstr>PowerPoint Presentation</vt:lpstr>
      <vt:lpstr>2.2 Encourage compatibility of SDMX with other standards 2.3 Develop closer collaboration with Linked Open Data communities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Marco Pellegrino</dc:creator>
  <cp:lastModifiedBy>onu</cp:lastModifiedBy>
  <cp:revision>155</cp:revision>
  <cp:lastPrinted>2015-09-08T10:01:23Z</cp:lastPrinted>
  <dcterms:created xsi:type="dcterms:W3CDTF">2014-04-30T13:20:16Z</dcterms:created>
  <dcterms:modified xsi:type="dcterms:W3CDTF">2016-11-23T08:25:48Z</dcterms:modified>
</cp:coreProperties>
</file>