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 b="def" i="def"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EF1"/>
          </a:solidFill>
        </a:fill>
      </a:tcStyle>
    </a:wholeTbl>
    <a:band2H>
      <a:tcTxStyle b="def" i="def"/>
      <a:tcStyle>
        <a:tcBdr/>
        <a:fill>
          <a:solidFill>
            <a:srgbClr val="E6F6F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9CE"/>
          </a:solidFill>
        </a:fill>
      </a:tcStyle>
    </a:wholeTbl>
    <a:band2H>
      <a:tcTxStyle b="def" i="def"/>
      <a:tcStyle>
        <a:tcBdr/>
        <a:fill>
          <a:solidFill>
            <a:srgbClr val="F0F4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  <a:endParaRPr sz="24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  <a:endParaRPr sz="24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  <a:endParaRPr sz="24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  <a:endParaRPr sz="24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  <a:endParaRPr sz="1600"/>
          </a:p>
          <a:p>
            <a:pPr lvl="1">
              <a:defRPr sz="1800"/>
            </a:pPr>
            <a:r>
              <a:rPr sz="1600"/>
              <a:t>Body Level Two</a:t>
            </a:r>
            <a:endParaRPr sz="1600"/>
          </a:p>
          <a:p>
            <a:pPr lvl="2">
              <a:defRPr sz="1800"/>
            </a:pPr>
            <a:r>
              <a:rPr sz="1600"/>
              <a:t>Body Level Three</a:t>
            </a:r>
            <a:endParaRPr sz="1600"/>
          </a:p>
          <a:p>
            <a:pPr lvl="3">
              <a:defRPr sz="1800"/>
            </a:pPr>
            <a:r>
              <a:rPr sz="1600"/>
              <a:t>Body Level Four</a:t>
            </a:r>
            <a:endParaRPr sz="1600"/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lgorithmia.com" TargetMode="External"/><Relationship Id="rId3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-40481" y="-32759"/>
            <a:ext cx="12192001" cy="1143001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CSPA meets Sandbox</a:t>
            </a:r>
          </a:p>
        </p:txBody>
      </p:sp>
      <p:pic>
        <p:nvPicPr>
          <p:cNvPr id="50" name="image2.png"/>
          <p:cNvPicPr/>
          <p:nvPr/>
        </p:nvPicPr>
        <p:blipFill>
          <a:blip r:embed="rId2">
            <a:extLst/>
          </a:blip>
          <a:srcRect l="0" t="0" r="51" b="558"/>
          <a:stretch>
            <a:fillRect/>
          </a:stretch>
        </p:blipFill>
        <p:spPr>
          <a:xfrm>
            <a:off x="7142002" y="1449353"/>
            <a:ext cx="3546919" cy="2530799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2.jpg"/>
          <p:cNvPicPr/>
          <p:nvPr/>
        </p:nvPicPr>
        <p:blipFill>
          <a:blip r:embed="rId3">
            <a:extLst/>
          </a:blip>
          <a:srcRect l="0" t="38263" r="0" b="13108"/>
          <a:stretch>
            <a:fillRect/>
          </a:stretch>
        </p:blipFill>
        <p:spPr>
          <a:xfrm>
            <a:off x="1676598" y="3963737"/>
            <a:ext cx="8838982" cy="19073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CSPA + Sandbox = ?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 marL="264522" indent="-264522" defTabSz="822959">
              <a:spcBef>
                <a:spcPts val="900"/>
              </a:spcBef>
              <a:defRPr sz="1800"/>
            </a:pPr>
            <a:r>
              <a:rPr sz="3239"/>
              <a:t>CSPA strength: framework for development of reusable services (including statistical methods)</a:t>
            </a:r>
            <a:endParaRPr sz="3239"/>
          </a:p>
          <a:p>
            <a:pPr lvl="0" marL="264522" indent="-264522" defTabSz="822959">
              <a:spcBef>
                <a:spcPts val="900"/>
              </a:spcBef>
              <a:defRPr sz="1800"/>
            </a:pPr>
            <a:r>
              <a:rPr sz="3239"/>
              <a:t>CSPA challenge: practical implementation environment (not constrained by legacy)</a:t>
            </a:r>
            <a:endParaRPr sz="3239"/>
          </a:p>
          <a:p>
            <a:pPr lvl="0" marL="264522" indent="-264522" defTabSz="822959">
              <a:spcBef>
                <a:spcPts val="900"/>
              </a:spcBef>
              <a:defRPr sz="1800"/>
            </a:pPr>
            <a:r>
              <a:rPr sz="3239"/>
              <a:t>Sandbox strength: </a:t>
            </a:r>
            <a:r>
              <a:rPr sz="3239"/>
              <a:t>platform for practical collaboration on harnessing (Big) Data</a:t>
            </a:r>
            <a:endParaRPr sz="3239"/>
          </a:p>
          <a:p>
            <a:pPr lvl="0" marL="264522" indent="-264522" defTabSz="822959">
              <a:spcBef>
                <a:spcPts val="900"/>
              </a:spcBef>
              <a:defRPr sz="1800"/>
            </a:pPr>
            <a:r>
              <a:rPr sz="3239"/>
              <a:t>Sandbox challenge: how </a:t>
            </a:r>
            <a:r>
              <a:rPr sz="3239"/>
              <a:t>to reuse/replicate new methods between different (internal and external) environments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334433" y="404813"/>
            <a:ext cx="9448801" cy="9906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Example: </a:t>
            </a:r>
            <a:r>
              <a:rPr sz="4400" u="sng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 invalidUrl="" action="" tgtFrame="" tooltip="" history="1" highlightClick="0" endSnd="0"/>
              </a:rPr>
              <a:t>algorithmia.com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430741" y="1484313"/>
            <a:ext cx="11330518" cy="4897438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pPr>
          </a:p>
          <a:p>
            <a:pPr lvl="0"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pPr>
            <a:r>
              <a:t>	</a:t>
            </a:r>
          </a:p>
        </p:txBody>
      </p:sp>
      <p:pic>
        <p:nvPicPr>
          <p:cNvPr id="58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100" y="1491772"/>
            <a:ext cx="4961701" cy="2528256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375320" y="4311172"/>
            <a:ext cx="11240442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Gartner: “It's Not Just About Big Data; It's What You Do With It: Welcome to the Algorithmic Economy“</a:t>
            </a:r>
            <a:endParaRPr sz="2800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8"/>
          <p:cNvGrpSpPr/>
          <p:nvPr/>
        </p:nvGrpSpPr>
        <p:grpSpPr>
          <a:xfrm>
            <a:off x="439757" y="3812689"/>
            <a:ext cx="4590187" cy="2636509"/>
            <a:chOff x="0" y="0"/>
            <a:chExt cx="4590186" cy="2636507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4590187" cy="393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402336">
                <a:lnSpc>
                  <a:spcPct val="90000"/>
                </a:lnSpc>
                <a:defRPr sz="1936"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lvl="0">
                <a:defRPr sz="1800"/>
              </a:pPr>
              <a:r>
                <a:rPr sz="1936"/>
                <a:t>Statistical Service (method, algorithm)</a:t>
              </a:r>
            </a:p>
          </p:txBody>
        </p:sp>
        <p:pic>
          <p:nvPicPr>
            <p:cNvPr id="62" name="image20.jpg" descr="http://illeccio.com/media/full/gioco-in-legno-forma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5927" y="425090"/>
              <a:ext cx="3931411" cy="22114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7" name="Group 67"/>
            <p:cNvGrpSpPr/>
            <p:nvPr/>
          </p:nvGrpSpPr>
          <p:grpSpPr>
            <a:xfrm>
              <a:off x="695769" y="1973603"/>
              <a:ext cx="1205987" cy="391814"/>
              <a:chOff x="0" y="0"/>
              <a:chExt cx="1205986" cy="391812"/>
            </a:xfrm>
          </p:grpSpPr>
          <p:grpSp>
            <p:nvGrpSpPr>
              <p:cNvPr id="65" name="Group 65"/>
              <p:cNvGrpSpPr/>
              <p:nvPr/>
            </p:nvGrpSpPr>
            <p:grpSpPr>
              <a:xfrm>
                <a:off x="-1" y="0"/>
                <a:ext cx="803550" cy="391813"/>
                <a:chOff x="0" y="0"/>
                <a:chExt cx="803548" cy="391812"/>
              </a:xfrm>
            </p:grpSpPr>
            <p:sp>
              <p:nvSpPr>
                <p:cNvPr id="63" name="Shape 63"/>
                <p:cNvSpPr/>
                <p:nvPr/>
              </p:nvSpPr>
              <p:spPr>
                <a:xfrm>
                  <a:off x="0" y="0"/>
                  <a:ext cx="803549" cy="391813"/>
                </a:xfrm>
                <a:prstGeom prst="roundRect">
                  <a:avLst>
                    <a:gd name="adj" fmla="val 4984"/>
                  </a:avLst>
                </a:prstGeom>
                <a:solidFill>
                  <a:srgbClr val="4F81BD"/>
                </a:solidFill>
                <a:ln w="25400" cap="flat">
                  <a:solidFill>
                    <a:srgbClr val="000000"/>
                  </a:solidFill>
                  <a:prstDash val="solid"/>
                  <a:bevel/>
                </a:ln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</a:p>
              </p:txBody>
            </p:sp>
            <p:sp>
              <p:nvSpPr>
                <p:cNvPr id="64" name="Shape 64"/>
                <p:cNvSpPr/>
                <p:nvPr/>
              </p:nvSpPr>
              <p:spPr>
                <a:xfrm>
                  <a:off x="5719" y="65213"/>
                  <a:ext cx="792110" cy="26138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algn="ctr">
                    <a:defRPr>
                      <a:solidFill>
                        <a:srgbClr val="FFFFFF"/>
                      </a:solidFill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FFFFFF"/>
                      </a:solidFill>
                    </a:rPr>
                    <a:t>GSIM object instances</a:t>
                  </a:r>
                </a:p>
              </p:txBody>
            </p:sp>
          </p:grpSp>
          <p:sp>
            <p:nvSpPr>
              <p:cNvPr id="66" name="Shape 66"/>
              <p:cNvSpPr/>
              <p:nvPr/>
            </p:nvSpPr>
            <p:spPr>
              <a:xfrm flipV="1">
                <a:off x="803548" y="180632"/>
                <a:ext cx="402439" cy="665"/>
              </a:xfrm>
              <a:prstGeom prst="line">
                <a:avLst/>
              </a:prstGeom>
              <a:noFill/>
              <a:ln w="3492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</p:grpSp>
        <p:grpSp>
          <p:nvGrpSpPr>
            <p:cNvPr id="72" name="Group 72"/>
            <p:cNvGrpSpPr/>
            <p:nvPr/>
          </p:nvGrpSpPr>
          <p:grpSpPr>
            <a:xfrm>
              <a:off x="2503694" y="553187"/>
              <a:ext cx="1967698" cy="391814"/>
              <a:chOff x="0" y="0"/>
              <a:chExt cx="1967696" cy="391812"/>
            </a:xfrm>
          </p:grpSpPr>
          <p:grpSp>
            <p:nvGrpSpPr>
              <p:cNvPr id="70" name="Group 70"/>
              <p:cNvGrpSpPr/>
              <p:nvPr/>
            </p:nvGrpSpPr>
            <p:grpSpPr>
              <a:xfrm>
                <a:off x="1164813" y="0"/>
                <a:ext cx="802885" cy="391813"/>
                <a:chOff x="0" y="0"/>
                <a:chExt cx="802884" cy="391812"/>
              </a:xfrm>
            </p:grpSpPr>
            <p:sp>
              <p:nvSpPr>
                <p:cNvPr id="68" name="Shape 68"/>
                <p:cNvSpPr/>
                <p:nvPr/>
              </p:nvSpPr>
              <p:spPr>
                <a:xfrm>
                  <a:off x="0" y="0"/>
                  <a:ext cx="802885" cy="391813"/>
                </a:xfrm>
                <a:prstGeom prst="roundRect">
                  <a:avLst>
                    <a:gd name="adj" fmla="val 4984"/>
                  </a:avLst>
                </a:prstGeom>
                <a:solidFill>
                  <a:srgbClr val="4F81BD"/>
                </a:solidFill>
                <a:ln w="25400" cap="flat">
                  <a:solidFill>
                    <a:srgbClr val="000000"/>
                  </a:solidFill>
                  <a:prstDash val="solid"/>
                  <a:bevel/>
                </a:ln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5719" y="9430"/>
                  <a:ext cx="791446" cy="3729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r>
                    <a:rPr>
                      <a:solidFill>
                        <a:srgbClr val="FFFFFF"/>
                      </a:solidFill>
                    </a:rPr>
                    <a:t>GSIM object structures</a:t>
                  </a:r>
                  <a:endParaRPr>
                    <a:solidFill>
                      <a:srgbClr val="FFFFFF"/>
                    </a:solidFill>
                  </a:endParaRPr>
                </a:p>
                <a:p>
                  <a:pPr lvl="0" algn="ctr"/>
                  <a:r>
                    <a:rPr>
                      <a:solidFill>
                        <a:srgbClr val="FFFFFF"/>
                      </a:solidFill>
                    </a:rPr>
                    <a:t>(formats)</a:t>
                  </a:r>
                </a:p>
              </p:txBody>
            </p:sp>
          </p:grpSp>
          <p:sp>
            <p:nvSpPr>
              <p:cNvPr id="71" name="Shape 71"/>
              <p:cNvSpPr/>
              <p:nvPr/>
            </p:nvSpPr>
            <p:spPr>
              <a:xfrm flipH="1" flipV="1">
                <a:off x="0" y="180632"/>
                <a:ext cx="1164814" cy="1"/>
              </a:xfrm>
              <a:prstGeom prst="line">
                <a:avLst/>
              </a:prstGeom>
              <a:noFill/>
              <a:ln w="3492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</p:grpSp>
        <p:grpSp>
          <p:nvGrpSpPr>
            <p:cNvPr id="77" name="Group 77"/>
            <p:cNvGrpSpPr/>
            <p:nvPr/>
          </p:nvGrpSpPr>
          <p:grpSpPr>
            <a:xfrm>
              <a:off x="272998" y="1007861"/>
              <a:ext cx="1260443" cy="271613"/>
              <a:chOff x="0" y="0"/>
              <a:chExt cx="1260441" cy="271612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991485" y="137466"/>
                <a:ext cx="268957" cy="3321"/>
              </a:xfrm>
              <a:prstGeom prst="line">
                <a:avLst/>
              </a:prstGeom>
              <a:noFill/>
              <a:ln w="3492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grpSp>
            <p:nvGrpSpPr>
              <p:cNvPr id="76" name="Group 76"/>
              <p:cNvGrpSpPr/>
              <p:nvPr/>
            </p:nvGrpSpPr>
            <p:grpSpPr>
              <a:xfrm>
                <a:off x="-1" y="-1"/>
                <a:ext cx="1004105" cy="271614"/>
                <a:chOff x="0" y="0"/>
                <a:chExt cx="1004103" cy="271612"/>
              </a:xfrm>
            </p:grpSpPr>
            <p:sp>
              <p:nvSpPr>
                <p:cNvPr id="74" name="Shape 74"/>
                <p:cNvSpPr/>
                <p:nvPr/>
              </p:nvSpPr>
              <p:spPr>
                <a:xfrm>
                  <a:off x="-1" y="-1"/>
                  <a:ext cx="1004105" cy="2716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lnTo>
                        <a:pt x="18679" y="0"/>
                      </a:lnTo>
                      <a:lnTo>
                        <a:pt x="21600" y="10800"/>
                      </a:lnTo>
                      <a:lnTo>
                        <a:pt x="18679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064A2"/>
                </a:solidFill>
                <a:ln w="25400" cap="flat">
                  <a:solidFill>
                    <a:srgbClr val="000000"/>
                  </a:solidFill>
                  <a:prstDash val="solid"/>
                  <a:bevel/>
                </a:ln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</a:p>
              </p:txBody>
            </p:sp>
            <p:sp>
              <p:nvSpPr>
                <p:cNvPr id="75" name="Shape 75"/>
                <p:cNvSpPr/>
                <p:nvPr/>
              </p:nvSpPr>
              <p:spPr>
                <a:xfrm>
                  <a:off x="-1" y="60897"/>
                  <a:ext cx="936202" cy="14981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algn="ctr">
                    <a:defRPr>
                      <a:solidFill>
                        <a:srgbClr val="FFFFFF"/>
                      </a:solidFill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FFFFFF"/>
                      </a:solidFill>
                    </a:rPr>
                    <a:t>GSBPM -process</a:t>
                  </a:r>
                </a:p>
              </p:txBody>
            </p:sp>
          </p:grpSp>
        </p:grpSp>
      </p:grpSp>
      <p:pic>
        <p:nvPicPr>
          <p:cNvPr id="79" name="image9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48797" y="1943478"/>
            <a:ext cx="2573903" cy="404828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image2.png"/>
          <p:cNvPicPr/>
          <p:nvPr/>
        </p:nvPicPr>
        <p:blipFill>
          <a:blip r:embed="rId4">
            <a:extLst/>
          </a:blip>
          <a:srcRect l="0" t="0" r="52" b="558"/>
          <a:stretch>
            <a:fillRect/>
          </a:stretch>
        </p:blipFill>
        <p:spPr>
          <a:xfrm>
            <a:off x="5465602" y="4180030"/>
            <a:ext cx="2186935" cy="1560423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3896482" y="1909672"/>
            <a:ext cx="457748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100"/>
            </a:lvl1pPr>
          </a:lstStyle>
          <a:p>
            <a:pPr lvl="0">
              <a:defRPr sz="1800"/>
            </a:pPr>
            <a:r>
              <a:rPr sz="3100"/>
              <a:t>Collaboration Platform(s)</a:t>
            </a:r>
          </a:p>
        </p:txBody>
      </p:sp>
      <p:pic>
        <p:nvPicPr>
          <p:cNvPr id="82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88043" y="4311793"/>
            <a:ext cx="3962401" cy="1638301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566236" y="570230"/>
            <a:ext cx="4878498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sz="1800"/>
            </a:pPr>
            <a:r>
              <a:rPr sz="4400"/>
              <a:t>CSPA + Sandbox =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F6FC6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F6FC6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F6FC6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F6FC6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