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773" autoAdjust="0"/>
  </p:normalViewPr>
  <p:slideViewPr>
    <p:cSldViewPr>
      <p:cViewPr varScale="1">
        <p:scale>
          <a:sx n="66" d="100"/>
          <a:sy n="66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80962-16B3-4232-BBC0-7B57C6965313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07EB5-B96B-407D-97A1-5830E83605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36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7EB5-B96B-407D-97A1-5830E836058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46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7EB5-B96B-407D-97A1-5830E836058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9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7EB5-B96B-407D-97A1-5830E836058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86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26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65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04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47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43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89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44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1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72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EF96-1455-4A27-88A9-2F6EBCBD207E}" type="datetimeFigureOut">
              <a:rPr lang="it-IT" smtClean="0"/>
              <a:t>22/11/2015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044BD-ECBC-4A55-AE48-5BF8526D0C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74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714601"/>
            <a:ext cx="7774632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New data </a:t>
            </a:r>
            <a:r>
              <a:rPr lang="en-US" b="1" dirty="0">
                <a:solidFill>
                  <a:srgbClr val="0070C0"/>
                </a:solidFill>
              </a:rPr>
              <a:t>sources (such as Big Data) and Traditional Sources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bg1">
                    <a:lumMod val="75000"/>
                  </a:schemeClr>
                </a:solidFill>
              </a:rPr>
              <a:t>Work Package 2</a:t>
            </a:r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it-IT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051" y="3717032"/>
            <a:ext cx="1284260" cy="100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95" y="7937"/>
            <a:ext cx="9125705" cy="609601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Context</a:t>
            </a:r>
            <a:r>
              <a:rPr lang="it-IT" dirty="0" smtClean="0"/>
              <a:t> &amp; </a:t>
            </a:r>
            <a:r>
              <a:rPr lang="it-IT" dirty="0" err="1" smtClean="0"/>
              <a:t>scenarios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32461" y="577708"/>
            <a:ext cx="1640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prstClr val="black"/>
                </a:solidFill>
              </a:rPr>
              <a:t> </a:t>
            </a:r>
            <a:r>
              <a:rPr lang="en-GB" sz="1600" b="1" dirty="0" smtClean="0">
                <a:solidFill>
                  <a:prstClr val="black"/>
                </a:solidFill>
              </a:rPr>
              <a:t>          Mobile </a:t>
            </a:r>
          </a:p>
          <a:p>
            <a:r>
              <a:rPr lang="en-GB" sz="1600" b="1" dirty="0" smtClean="0">
                <a:solidFill>
                  <a:prstClr val="black"/>
                </a:solidFill>
              </a:rPr>
              <a:t>phone</a:t>
            </a:r>
          </a:p>
          <a:p>
            <a:r>
              <a:rPr lang="en-GB" sz="1600" b="1" dirty="0" smtClean="0">
                <a:solidFill>
                  <a:prstClr val="black"/>
                </a:solidFill>
              </a:rPr>
              <a:t>   data </a:t>
            </a:r>
            <a:endParaRPr lang="it-IT" sz="2000" b="1" dirty="0"/>
          </a:p>
        </p:txBody>
      </p:sp>
      <p:sp>
        <p:nvSpPr>
          <p:cNvPr id="6" name="AutoShape 6" descr="https://filosofiastoria.files.wordpress.com/2012/06/registr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299549" y="1398824"/>
            <a:ext cx="2524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Integration of data </a:t>
            </a:r>
            <a:r>
              <a:rPr lang="en-GB" dirty="0"/>
              <a:t>sources that traditionally have not been used by most organizations. </a:t>
            </a:r>
            <a:endParaRPr lang="it-IT" dirty="0"/>
          </a:p>
        </p:txBody>
      </p:sp>
      <p:sp>
        <p:nvSpPr>
          <p:cNvPr id="8" name="Freccia curva 7"/>
          <p:cNvSpPr/>
          <p:nvPr/>
        </p:nvSpPr>
        <p:spPr>
          <a:xfrm rot="5400000">
            <a:off x="3290171" y="606373"/>
            <a:ext cx="367183" cy="13760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curva 14"/>
          <p:cNvSpPr/>
          <p:nvPr/>
        </p:nvSpPr>
        <p:spPr>
          <a:xfrm rot="5400000" flipH="1">
            <a:off x="3297601" y="2067568"/>
            <a:ext cx="376529" cy="13712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AutoShape 10" descr="https://encrypted-tbn2.gstatic.com/images?q=tbn:ANd9GcS6Sill5N_fz6Yb0nIlVvVr2ONNjOoCUlAEi8ZyIh_mp4fkuaK2W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AutoShape 19" descr="Risultati immagini per ns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" name="Uguale 17"/>
          <p:cNvSpPr/>
          <p:nvPr/>
        </p:nvSpPr>
        <p:spPr>
          <a:xfrm>
            <a:off x="5545698" y="6053866"/>
            <a:ext cx="906224" cy="6028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42" name="Connettore 1 41"/>
          <p:cNvCxnSpPr/>
          <p:nvPr/>
        </p:nvCxnSpPr>
        <p:spPr>
          <a:xfrm>
            <a:off x="1101211" y="3622305"/>
            <a:ext cx="6975177" cy="0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ccia a destra 45"/>
          <p:cNvSpPr/>
          <p:nvPr/>
        </p:nvSpPr>
        <p:spPr>
          <a:xfrm rot="5400000">
            <a:off x="1772175" y="5344294"/>
            <a:ext cx="416058" cy="609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utoShape 30" descr="Risultati immagini per incastro"/>
          <p:cNvSpPr>
            <a:spLocks noChangeAspect="1" noChangeArrowheads="1"/>
          </p:cNvSpPr>
          <p:nvPr/>
        </p:nvSpPr>
        <p:spPr bwMode="auto">
          <a:xfrm>
            <a:off x="496663" y="5263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3" name="Freccia a destra 52"/>
          <p:cNvSpPr/>
          <p:nvPr/>
        </p:nvSpPr>
        <p:spPr>
          <a:xfrm rot="10800000">
            <a:off x="5852506" y="1859901"/>
            <a:ext cx="823302" cy="211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439" y="842251"/>
            <a:ext cx="834936" cy="65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874" y="826923"/>
            <a:ext cx="787451" cy="688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080" y="2406936"/>
            <a:ext cx="846985" cy="6359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456" y="1741424"/>
            <a:ext cx="853956" cy="52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6847790" y="535290"/>
            <a:ext cx="13369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</a:rPr>
              <a:t>Social  </a:t>
            </a:r>
          </a:p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networks</a:t>
            </a:r>
            <a:endParaRPr lang="it-IT" sz="1600" b="1" dirty="0">
              <a:solidFill>
                <a:prstClr val="black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226912" y="2771302"/>
            <a:ext cx="1150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solidFill>
                  <a:prstClr val="black"/>
                </a:solidFill>
              </a:rPr>
              <a:t>Smart </a:t>
            </a:r>
          </a:p>
          <a:p>
            <a:r>
              <a:rPr lang="en-GB" sz="1600" b="1" dirty="0" smtClean="0">
                <a:solidFill>
                  <a:prstClr val="black"/>
                </a:solidFill>
              </a:rPr>
              <a:t>       sensors</a:t>
            </a:r>
            <a:endParaRPr lang="it-IT" sz="1400" b="1" dirty="0"/>
          </a:p>
        </p:txBody>
      </p:sp>
      <p:sp>
        <p:nvSpPr>
          <p:cNvPr id="27" name="Rettangolo 26"/>
          <p:cNvSpPr/>
          <p:nvPr/>
        </p:nvSpPr>
        <p:spPr>
          <a:xfrm>
            <a:off x="841583" y="1470832"/>
            <a:ext cx="9908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Satellite  </a:t>
            </a:r>
          </a:p>
          <a:p>
            <a:pPr algn="r"/>
            <a:endParaRPr lang="en-GB" sz="1600" b="1" dirty="0" smtClean="0">
              <a:solidFill>
                <a:prstClr val="black"/>
              </a:solidFill>
            </a:endParaRPr>
          </a:p>
          <a:p>
            <a:pPr algn="r"/>
            <a:endParaRPr lang="en-GB" sz="1600" b="1" dirty="0">
              <a:solidFill>
                <a:prstClr val="black"/>
              </a:solidFill>
            </a:endParaRPr>
          </a:p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imagery</a:t>
            </a:r>
            <a:endParaRPr lang="it-IT" sz="1400" b="1" dirty="0"/>
          </a:p>
        </p:txBody>
      </p:sp>
      <p:pic>
        <p:nvPicPr>
          <p:cNvPr id="1032" name="Picture 8" descr="http://basewebdesign.info/wp-content/uploads/2015/09/web-page-writing-servic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049" y="1624706"/>
            <a:ext cx="694392" cy="63189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213" y="2620765"/>
            <a:ext cx="906224" cy="543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Freccia a destra 51"/>
          <p:cNvSpPr/>
          <p:nvPr/>
        </p:nvSpPr>
        <p:spPr>
          <a:xfrm>
            <a:off x="2480458" y="1878518"/>
            <a:ext cx="823302" cy="211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curva 53"/>
          <p:cNvSpPr/>
          <p:nvPr/>
        </p:nvSpPr>
        <p:spPr>
          <a:xfrm rot="16200000">
            <a:off x="5430121" y="2150437"/>
            <a:ext cx="419568" cy="130655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5" name="Freccia curva 54"/>
          <p:cNvSpPr/>
          <p:nvPr/>
        </p:nvSpPr>
        <p:spPr>
          <a:xfrm rot="16200000" flipH="1">
            <a:off x="5486371" y="611046"/>
            <a:ext cx="376529" cy="13760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7079137" y="1911605"/>
            <a:ext cx="990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Web</a:t>
            </a:r>
          </a:p>
          <a:p>
            <a:r>
              <a:rPr lang="en-GB" sz="1600" b="1" dirty="0" smtClean="0">
                <a:solidFill>
                  <a:prstClr val="black"/>
                </a:solidFill>
              </a:rPr>
              <a:t> pages</a:t>
            </a:r>
            <a:endParaRPr lang="it-IT" sz="1400" b="1" dirty="0"/>
          </a:p>
        </p:txBody>
      </p:sp>
      <p:sp>
        <p:nvSpPr>
          <p:cNvPr id="57" name="Rettangolo 56"/>
          <p:cNvSpPr/>
          <p:nvPr/>
        </p:nvSpPr>
        <p:spPr>
          <a:xfrm>
            <a:off x="6799843" y="2598003"/>
            <a:ext cx="1228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Credit </a:t>
            </a:r>
          </a:p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cards </a:t>
            </a:r>
          </a:p>
          <a:p>
            <a:pPr algn="r"/>
            <a:r>
              <a:rPr lang="en-GB" sz="1600" b="1" dirty="0" smtClean="0">
                <a:solidFill>
                  <a:prstClr val="black"/>
                </a:solidFill>
              </a:rPr>
              <a:t>transactions</a:t>
            </a:r>
            <a:endParaRPr lang="it-IT" sz="1400" b="1" dirty="0"/>
          </a:p>
        </p:txBody>
      </p:sp>
      <p:sp>
        <p:nvSpPr>
          <p:cNvPr id="29" name="Rettangolo 28"/>
          <p:cNvSpPr/>
          <p:nvPr/>
        </p:nvSpPr>
        <p:spPr>
          <a:xfrm>
            <a:off x="731263" y="6002318"/>
            <a:ext cx="2526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…can update Consumer </a:t>
            </a:r>
            <a:r>
              <a:rPr lang="en-US" dirty="0">
                <a:solidFill>
                  <a:prstClr val="black"/>
                </a:solidFill>
              </a:rPr>
              <a:t>Price Indices </a:t>
            </a:r>
            <a:endParaRPr lang="it-IT" dirty="0"/>
          </a:p>
        </p:txBody>
      </p:sp>
      <p:sp>
        <p:nvSpPr>
          <p:cNvPr id="2048" name="Rettangolo 2047"/>
          <p:cNvSpPr/>
          <p:nvPr/>
        </p:nvSpPr>
        <p:spPr>
          <a:xfrm>
            <a:off x="6462464" y="6048484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New or </a:t>
            </a:r>
            <a:r>
              <a:rPr lang="en-US" dirty="0">
                <a:solidFill>
                  <a:prstClr val="black"/>
                </a:solidFill>
              </a:rPr>
              <a:t>more frequent updates of statistics.</a:t>
            </a:r>
            <a:endParaRPr lang="it-IT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9959">
            <a:off x="646713" y="4124651"/>
            <a:ext cx="922827" cy="79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0089">
            <a:off x="883299" y="4565265"/>
            <a:ext cx="890078" cy="76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Rettangolo 63"/>
          <p:cNvSpPr/>
          <p:nvPr/>
        </p:nvSpPr>
        <p:spPr>
          <a:xfrm>
            <a:off x="5833730" y="3861048"/>
            <a:ext cx="335990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&amp;</a:t>
            </a:r>
            <a:endParaRPr lang="it-IT" sz="36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7" name="Connettore 1 66"/>
          <p:cNvCxnSpPr/>
          <p:nvPr/>
        </p:nvCxnSpPr>
        <p:spPr>
          <a:xfrm>
            <a:off x="4139952" y="4110280"/>
            <a:ext cx="0" cy="1983016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89" y="3986756"/>
            <a:ext cx="528462" cy="52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826" y="3774526"/>
            <a:ext cx="986784" cy="87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Rettangolo 71"/>
          <p:cNvSpPr/>
          <p:nvPr/>
        </p:nvSpPr>
        <p:spPr>
          <a:xfrm>
            <a:off x="2003457" y="4900534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Scanner data…</a:t>
            </a:r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7225158" y="3868887"/>
            <a:ext cx="1177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Mobile phones </a:t>
            </a:r>
            <a:endParaRPr lang="it-IT" dirty="0"/>
          </a:p>
        </p:txBody>
      </p:sp>
      <p:sp>
        <p:nvSpPr>
          <p:cNvPr id="74" name="Rettangolo 73"/>
          <p:cNvSpPr/>
          <p:nvPr/>
        </p:nvSpPr>
        <p:spPr>
          <a:xfrm>
            <a:off x="4536497" y="3717032"/>
            <a:ext cx="131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Twitter</a:t>
            </a:r>
            <a:endParaRPr lang="it-IT" dirty="0"/>
          </a:p>
        </p:txBody>
      </p:sp>
      <p:sp>
        <p:nvSpPr>
          <p:cNvPr id="17" name="Croce 16"/>
          <p:cNvSpPr/>
          <p:nvPr/>
        </p:nvSpPr>
        <p:spPr>
          <a:xfrm>
            <a:off x="5617706" y="4519736"/>
            <a:ext cx="771243" cy="65862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808520" y="5141343"/>
            <a:ext cx="159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Mobility  surveys</a:t>
            </a:r>
            <a:endParaRPr lang="it-IT" dirty="0"/>
          </a:p>
        </p:txBody>
      </p:sp>
      <p:pic>
        <p:nvPicPr>
          <p:cNvPr id="1040" name="Picture 16" descr="http://www.automobili10.it/wp-content/uploads/2011/06/jungo_autostop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666" y="5178365"/>
            <a:ext cx="604787" cy="80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907" y="5178365"/>
            <a:ext cx="541317" cy="80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ttangolo 2052"/>
          <p:cNvSpPr/>
          <p:nvPr/>
        </p:nvSpPr>
        <p:spPr>
          <a:xfrm>
            <a:off x="4298721" y="5158933"/>
            <a:ext cx="1091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Tourist  surveys</a:t>
            </a:r>
          </a:p>
        </p:txBody>
      </p:sp>
    </p:spTree>
    <p:extLst>
      <p:ext uri="{BB962C8B-B14F-4D97-AF65-F5344CB8AC3E}">
        <p14:creationId xmlns:p14="http://schemas.microsoft.com/office/powerpoint/2010/main" val="20486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Challenges</a:t>
            </a:r>
            <a:r>
              <a:rPr lang="it-IT" dirty="0" smtClean="0"/>
              <a:t> &amp; </a:t>
            </a:r>
            <a:r>
              <a:rPr lang="it-IT" dirty="0" err="1" smtClean="0"/>
              <a:t>issues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051721" y="1196752"/>
            <a:ext cx="62646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/>
              <a:t>How to use </a:t>
            </a:r>
            <a:r>
              <a:rPr lang="en-US" b="1" dirty="0" smtClean="0"/>
              <a:t>new sources of data </a:t>
            </a:r>
            <a:r>
              <a:rPr lang="en-US" dirty="0" smtClean="0"/>
              <a:t>for </a:t>
            </a:r>
            <a:r>
              <a:rPr lang="en-US" dirty="0"/>
              <a:t>the purpose of integrating </a:t>
            </a:r>
            <a:r>
              <a:rPr lang="en-US" dirty="0" smtClean="0"/>
              <a:t>them </a:t>
            </a:r>
            <a:r>
              <a:rPr lang="en-US" b="1" dirty="0"/>
              <a:t>with </a:t>
            </a:r>
            <a:r>
              <a:rPr lang="en-US" b="1" dirty="0" smtClean="0"/>
              <a:t>traditional </a:t>
            </a:r>
            <a:r>
              <a:rPr lang="en-US" b="1" dirty="0"/>
              <a:t>statistical datasets</a:t>
            </a:r>
            <a:r>
              <a:rPr lang="en-US" dirty="0"/>
              <a:t>, namely administrative sources, surveys and statistical registers.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055430" y="2492896"/>
            <a:ext cx="6260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b="1" dirty="0" smtClean="0"/>
              <a:t>Variety</a:t>
            </a:r>
            <a:r>
              <a:rPr lang="en-GB" dirty="0" smtClean="0"/>
              <a:t> </a:t>
            </a:r>
            <a:r>
              <a:rPr lang="en-GB" dirty="0"/>
              <a:t>of site structure, which allows to experiment with different kind of techniques for </a:t>
            </a:r>
            <a:r>
              <a:rPr lang="en-GB" b="1" dirty="0"/>
              <a:t>processing Internet-scraped data.</a:t>
            </a:r>
            <a:endParaRPr lang="it-IT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Amount of Web sites, which is </a:t>
            </a:r>
            <a:r>
              <a:rPr lang="en-GB" b="1" dirty="0"/>
              <a:t>very huge</a:t>
            </a:r>
            <a:r>
              <a:rPr lang="en-GB" dirty="0"/>
              <a:t>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899959" y="4012029"/>
            <a:ext cx="6602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Definition of the </a:t>
            </a:r>
            <a:r>
              <a:rPr lang="en-GB" b="1" dirty="0">
                <a:solidFill>
                  <a:prstClr val="black"/>
                </a:solidFill>
              </a:rPr>
              <a:t>statistical framework </a:t>
            </a:r>
            <a:r>
              <a:rPr lang="en-GB" dirty="0">
                <a:solidFill>
                  <a:prstClr val="black"/>
                </a:solidFill>
              </a:rPr>
              <a:t>for using the Internet-scraped data, e.g. population, unit characteristics, quality metadata, etc.</a:t>
            </a:r>
            <a:endParaRPr lang="it-IT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b="1" dirty="0" smtClean="0"/>
              <a:t>Entity </a:t>
            </a:r>
            <a:r>
              <a:rPr lang="en-GB" b="1" dirty="0"/>
              <a:t>extraction and recognition </a:t>
            </a:r>
            <a:r>
              <a:rPr lang="en-GB" dirty="0"/>
              <a:t>from the Internet-scraped data, according to the defined statistical framework.</a:t>
            </a:r>
            <a:endParaRPr lang="it-IT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b="1" dirty="0"/>
              <a:t>Object matching </a:t>
            </a:r>
            <a:r>
              <a:rPr lang="en-GB" dirty="0"/>
              <a:t>between Internet-scraped data and traditional statistical datasets.</a:t>
            </a:r>
            <a:endParaRPr lang="it-IT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Design of statistical analyses </a:t>
            </a:r>
            <a:r>
              <a:rPr lang="en-GB" dirty="0"/>
              <a:t>starting from the result of the Object matching activity</a:t>
            </a:r>
            <a:r>
              <a:rPr lang="en-GB" dirty="0" smtClean="0"/>
              <a:t>.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 rot="16200000">
            <a:off x="8166032" y="1334400"/>
            <a:ext cx="1135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Goal </a:t>
            </a:r>
            <a:endParaRPr lang="it-IT" sz="2400" dirty="0">
              <a:latin typeface="Copperplate Gothic Bold" panose="020E07050202060204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 rot="16200000">
            <a:off x="7830557" y="2858537"/>
            <a:ext cx="1806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Features</a:t>
            </a:r>
            <a:endParaRPr lang="it-IT" sz="2400" dirty="0">
              <a:latin typeface="Copperplate Gothic Bold" panose="020E07050202060204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 rot="16200000">
            <a:off x="8037053" y="4876496"/>
            <a:ext cx="1340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Issues </a:t>
            </a:r>
            <a:endParaRPr lang="it-IT" sz="2400" dirty="0">
              <a:latin typeface="Copperplate Gothic Bold" panose="020E0705020206020404" pitchFamily="34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 flipV="1">
            <a:off x="1835696" y="1121962"/>
            <a:ext cx="0" cy="5184576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051720" y="2276872"/>
            <a:ext cx="5677053" cy="0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2051720" y="3872081"/>
            <a:ext cx="5677053" cy="0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179512" y="1988840"/>
            <a:ext cx="16561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All the issues will be investigated both theoretically and experimentally on a specific domain, namely Enterprises Web sites.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99592" y="969695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Definition of statistical framework and boundaries of the work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323529" y="692696"/>
            <a:ext cx="53572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99097" y="2721694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99592" y="2780928"/>
            <a:ext cx="44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Design and test of the integration between Internet-scraped data and traditional statistical datasets. </a:t>
            </a:r>
            <a:endParaRPr lang="it-IT" b="1" dirty="0"/>
          </a:p>
        </p:txBody>
      </p:sp>
      <p:cxnSp>
        <p:nvCxnSpPr>
          <p:cNvPr id="20" name="Connettore 1 19"/>
          <p:cNvCxnSpPr/>
          <p:nvPr/>
        </p:nvCxnSpPr>
        <p:spPr>
          <a:xfrm>
            <a:off x="407115" y="2577678"/>
            <a:ext cx="4128367" cy="0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91143" y="5195389"/>
            <a:ext cx="6448785" cy="0"/>
          </a:xfrm>
          <a:prstGeom prst="line">
            <a:avLst/>
          </a:prstGeom>
          <a:ln w="285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http://www.scuolamediasurbo.it/giornale/wp-content/uploads/2013/05/lego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72844"/>
            <a:ext cx="1288155" cy="79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ccia a destra 15"/>
          <p:cNvSpPr/>
          <p:nvPr/>
        </p:nvSpPr>
        <p:spPr>
          <a:xfrm>
            <a:off x="6744228" y="2935931"/>
            <a:ext cx="504056" cy="49074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648" y="2814564"/>
            <a:ext cx="1042953" cy="771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 descr="http://www.comune.oristano.it/.galleries/img-generiche/facci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03664"/>
            <a:ext cx="1433700" cy="9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http://www.lentepubblica.it/wp-content/uploads/2015/07/valutazione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28" y="5736743"/>
            <a:ext cx="1061960" cy="97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99592" y="132030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Identification of web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Identification </a:t>
            </a:r>
            <a:r>
              <a:rPr lang="en-GB" dirty="0"/>
              <a:t>of </a:t>
            </a:r>
            <a:r>
              <a:rPr lang="en-GB" dirty="0" smtClean="0"/>
              <a:t>traditional </a:t>
            </a:r>
            <a:r>
              <a:rPr lang="en-GB" dirty="0"/>
              <a:t>statistical datasets to integrate with </a:t>
            </a:r>
            <a:r>
              <a:rPr lang="en-GB" dirty="0" smtClean="0"/>
              <a:t>them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826188" y="3812847"/>
            <a:ext cx="7607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Entity </a:t>
            </a:r>
            <a:r>
              <a:rPr lang="en-GB" dirty="0"/>
              <a:t>extraction and recognition </a:t>
            </a: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Object </a:t>
            </a:r>
            <a:r>
              <a:rPr lang="en-GB" dirty="0"/>
              <a:t>matching activities will be carried </a:t>
            </a:r>
            <a:r>
              <a:rPr lang="en-GB" dirty="0" smtClean="0"/>
              <a:t>out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199097" y="5385990"/>
            <a:ext cx="5357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767612" y="5469031"/>
            <a:ext cx="5532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Design and evaluation of statistical outputs obtained from the integration</a:t>
            </a:r>
            <a:r>
              <a:rPr lang="en-US" b="1" dirty="0" smtClean="0"/>
              <a:t>/ combination/fusion </a:t>
            </a:r>
            <a:r>
              <a:rPr lang="en-US" b="1" dirty="0"/>
              <a:t>of Internet-scraped data and traditional statistical datasets.</a:t>
            </a:r>
          </a:p>
          <a:p>
            <a:pPr lvl="0"/>
            <a:r>
              <a:rPr lang="en-US" b="1" dirty="0" smtClean="0"/>
              <a:t> 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907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295</Words>
  <Application>Microsoft Office PowerPoint</Application>
  <PresentationFormat>Presentazione su schermo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Copperplate Gothic Bold</vt:lpstr>
      <vt:lpstr>Tema di Office</vt:lpstr>
      <vt:lpstr>New data sources (such as Big Data) and Traditional Sources </vt:lpstr>
      <vt:lpstr>Context &amp; scenarios </vt:lpstr>
      <vt:lpstr>Challenges &amp; issues</vt:lpstr>
      <vt:lpstr>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Survey and Administrative Sources</dc:title>
  <dc:creator>Stefano SDF. De Francisci</dc:creator>
  <cp:lastModifiedBy>Monica Scannapieco</cp:lastModifiedBy>
  <cp:revision>34</cp:revision>
  <dcterms:created xsi:type="dcterms:W3CDTF">2015-11-19T13:02:00Z</dcterms:created>
  <dcterms:modified xsi:type="dcterms:W3CDTF">2015-11-22T09:22:32Z</dcterms:modified>
</cp:coreProperties>
</file>