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9" r:id="rId3"/>
    <p:sldId id="330" r:id="rId4"/>
    <p:sldId id="326" r:id="rId5"/>
    <p:sldId id="292" r:id="rId6"/>
    <p:sldId id="321" r:id="rId7"/>
    <p:sldId id="329" r:id="rId8"/>
    <p:sldId id="301" r:id="rId9"/>
    <p:sldId id="320" r:id="rId10"/>
    <p:sldId id="328" r:id="rId11"/>
    <p:sldId id="322" r:id="rId12"/>
    <p:sldId id="323" r:id="rId13"/>
    <p:sldId id="331"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60"/>
  </p:normalViewPr>
  <p:slideViewPr>
    <p:cSldViewPr>
      <p:cViewPr varScale="1">
        <p:scale>
          <a:sx n="126" d="100"/>
          <a:sy n="126" d="100"/>
        </p:scale>
        <p:origin x="-11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5AC2B1-BBE1-4686-88E8-26393CA307A9}"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nl-NL"/>
        </a:p>
      </dgm:t>
    </dgm:pt>
    <dgm:pt modelId="{2712BDB1-67EC-4541-97AB-5BBB9546BCC5}">
      <dgm:prSet phldrT="[Tekst]" custT="1"/>
      <dgm:spPr/>
      <dgm:t>
        <a:bodyPr/>
        <a:lstStyle/>
        <a:p>
          <a:r>
            <a:rPr lang="en-US" sz="1200" b="1" dirty="0" smtClean="0"/>
            <a:t>Agility</a:t>
          </a:r>
          <a:r>
            <a:rPr lang="en-US" sz="1200" b="0" dirty="0" smtClean="0"/>
            <a:t> - the ability to respond to quickly to emerging stakeholder needs to ensure relevance</a:t>
          </a:r>
        </a:p>
        <a:p>
          <a:r>
            <a:rPr lang="en-GB" sz="1200" b="1" dirty="0" smtClean="0"/>
            <a:t>Discovery</a:t>
          </a:r>
          <a:r>
            <a:rPr lang="en-GB" sz="1200" dirty="0" smtClean="0"/>
            <a:t> - supporting the creation of innovative new statistical products based on data exploration and experimentation </a:t>
          </a:r>
        </a:p>
        <a:p>
          <a:r>
            <a:rPr lang="en-US" sz="1200" b="1" dirty="0" smtClean="0"/>
            <a:t>Efficiency</a:t>
          </a:r>
          <a:r>
            <a:rPr lang="en-US" sz="1200" dirty="0" smtClean="0"/>
            <a:t> - effective use of storage, compute resources</a:t>
          </a:r>
        </a:p>
        <a:p>
          <a:r>
            <a:rPr lang="en-US" sz="1200" b="1" dirty="0" smtClean="0"/>
            <a:t>Quality</a:t>
          </a:r>
          <a:r>
            <a:rPr lang="en-US" sz="1200" dirty="0" smtClean="0"/>
            <a:t> - enhanced repeatability, reliability, reversibility, interpretability, coherence </a:t>
          </a:r>
        </a:p>
        <a:p>
          <a:r>
            <a:rPr lang="en-US" sz="1200" b="1" dirty="0" smtClean="0"/>
            <a:t>Flexibility</a:t>
          </a:r>
          <a:r>
            <a:rPr lang="en-US" sz="1200" dirty="0" smtClean="0"/>
            <a:t> - support for alternate means of production, taking advantage of new and emerging </a:t>
          </a:r>
          <a:r>
            <a:rPr lang="nl-NL" sz="1200" dirty="0" smtClean="0"/>
            <a:t>data sources</a:t>
          </a:r>
        </a:p>
        <a:p>
          <a:r>
            <a:rPr lang="en-US" sz="1200" b="1" dirty="0" smtClean="0"/>
            <a:t>Scalability</a:t>
          </a:r>
          <a:r>
            <a:rPr lang="en-US" sz="1200" dirty="0" smtClean="0"/>
            <a:t> - ability to deal with large data sets in a variety of activities </a:t>
          </a:r>
        </a:p>
      </dgm:t>
    </dgm:pt>
    <dgm:pt modelId="{206FDAB7-4F9C-438A-9F9C-B5319ACEE3E1}" type="parTrans" cxnId="{8A284D4D-F9F7-43CC-A5C4-2BD73DE0E39B}">
      <dgm:prSet/>
      <dgm:spPr/>
      <dgm:t>
        <a:bodyPr/>
        <a:lstStyle/>
        <a:p>
          <a:endParaRPr lang="nl-NL"/>
        </a:p>
      </dgm:t>
    </dgm:pt>
    <dgm:pt modelId="{DBCEBFA2-E5AD-4925-A507-2352CF5A8EA8}" type="sibTrans" cxnId="{8A284D4D-F9F7-43CC-A5C4-2BD73DE0E39B}">
      <dgm:prSet/>
      <dgm:spPr/>
      <dgm:t>
        <a:bodyPr/>
        <a:lstStyle/>
        <a:p>
          <a:endParaRPr lang="nl-NL"/>
        </a:p>
      </dgm:t>
    </dgm:pt>
    <dgm:pt modelId="{2A5916B7-C82E-4893-9C2F-FE73211281CB}">
      <dgm:prSet phldrT="[Tekst]"/>
      <dgm:spPr/>
      <dgm:t>
        <a:bodyPr/>
        <a:lstStyle/>
        <a:p>
          <a:endParaRPr lang="nl-NL" dirty="0"/>
        </a:p>
      </dgm:t>
    </dgm:pt>
    <dgm:pt modelId="{71BEA571-8320-436B-B682-7434621A8B47}" type="parTrans" cxnId="{1C543F9A-B3B2-49F7-B5EE-ED111FD3399B}">
      <dgm:prSet/>
      <dgm:spPr/>
      <dgm:t>
        <a:bodyPr/>
        <a:lstStyle/>
        <a:p>
          <a:endParaRPr lang="nl-NL"/>
        </a:p>
      </dgm:t>
    </dgm:pt>
    <dgm:pt modelId="{9DFDA7CE-726D-4076-9A84-BA95A13498B0}" type="sibTrans" cxnId="{1C543F9A-B3B2-49F7-B5EE-ED111FD3399B}">
      <dgm:prSet/>
      <dgm:spPr/>
      <dgm:t>
        <a:bodyPr/>
        <a:lstStyle/>
        <a:p>
          <a:endParaRPr lang="nl-NL"/>
        </a:p>
      </dgm:t>
    </dgm:pt>
    <dgm:pt modelId="{0188BB02-F0BF-4C85-9411-E1CAD1F19A11}">
      <dgm:prSet custT="1"/>
      <dgm:spPr/>
      <dgm:t>
        <a:bodyPr/>
        <a:lstStyle/>
        <a:p>
          <a:r>
            <a:rPr lang="en-US" sz="1050" b="1" dirty="0" smtClean="0"/>
            <a:t>Model</a:t>
          </a:r>
          <a:r>
            <a:rPr lang="en-US" sz="1050" dirty="0" smtClean="0"/>
            <a:t> – how one identifies and agrees on information objects, how in turn they are designed and defined for digital (electronic) representation</a:t>
          </a:r>
        </a:p>
        <a:p>
          <a:r>
            <a:rPr lang="en-US" sz="1050" b="1" dirty="0" smtClean="0"/>
            <a:t>Search</a:t>
          </a:r>
          <a:r>
            <a:rPr lang="en-US" sz="1050" dirty="0" smtClean="0"/>
            <a:t> – information assets are not very useful unless they can be “found” and used</a:t>
          </a:r>
        </a:p>
        <a:p>
          <a:r>
            <a:rPr lang="en-US" sz="1050" b="1" dirty="0" smtClean="0"/>
            <a:t>Publish</a:t>
          </a:r>
          <a:r>
            <a:rPr lang="en-US" sz="1050" dirty="0" smtClean="0"/>
            <a:t> - information sets can be produced and consumed within a specific organization, team or survey, but for data reuse we need catalogue (register) of these datasets and their associated metadata</a:t>
          </a:r>
        </a:p>
        <a:p>
          <a:r>
            <a:rPr lang="en-US" sz="1050" b="1" dirty="0" smtClean="0"/>
            <a:t>Standardize</a:t>
          </a:r>
          <a:r>
            <a:rPr lang="en-US" sz="1050" dirty="0" smtClean="0"/>
            <a:t> – in order to ensure that information objects can be produced, managed, and consumed reliably and without ambiguity it is important to develop a means of standardizing both the structure, their representation, and their content (semantic harmonization).</a:t>
          </a:r>
        </a:p>
        <a:p>
          <a:r>
            <a:rPr lang="en-US" sz="1050" b="1" dirty="0" smtClean="0"/>
            <a:t>Manage Lifecycle </a:t>
          </a:r>
          <a:r>
            <a:rPr lang="en-US" sz="1050" dirty="0" smtClean="0"/>
            <a:t>– an often overlooked function is to put in place an effective means of manage the lifecycle of information elements from creation through to mature use, retention, and ultimately disposition and archive.</a:t>
          </a:r>
        </a:p>
      </dgm:t>
    </dgm:pt>
    <dgm:pt modelId="{099D0382-E180-4617-9291-494178290514}" type="parTrans" cxnId="{1B5E34BF-A66C-4651-81E6-F1FA4F3F6198}">
      <dgm:prSet/>
      <dgm:spPr/>
      <dgm:t>
        <a:bodyPr/>
        <a:lstStyle/>
        <a:p>
          <a:endParaRPr lang="nl-NL"/>
        </a:p>
      </dgm:t>
    </dgm:pt>
    <dgm:pt modelId="{677BEA55-E32F-480B-AEE8-BE9C1D9E39F4}" type="sibTrans" cxnId="{1B5E34BF-A66C-4651-81E6-F1FA4F3F6198}">
      <dgm:prSet/>
      <dgm:spPr/>
      <dgm:t>
        <a:bodyPr/>
        <a:lstStyle/>
        <a:p>
          <a:endParaRPr lang="nl-NL"/>
        </a:p>
      </dgm:t>
    </dgm:pt>
    <dgm:pt modelId="{148FD36D-32D3-48B3-9C0A-AC18695780B3}">
      <dgm:prSet phldrT="[Tekst]"/>
      <dgm:spPr/>
      <dgm:t>
        <a:bodyPr/>
        <a:lstStyle/>
        <a:p>
          <a:endParaRPr lang="nl-NL" dirty="0"/>
        </a:p>
      </dgm:t>
    </dgm:pt>
    <dgm:pt modelId="{6EBB47AD-4D45-41FD-9B88-197912591C0D}" type="parTrans" cxnId="{D5AE2ABF-4537-40DD-9DA8-66ED723ED821}">
      <dgm:prSet/>
      <dgm:spPr/>
      <dgm:t>
        <a:bodyPr/>
        <a:lstStyle/>
        <a:p>
          <a:endParaRPr lang="nl-NL"/>
        </a:p>
      </dgm:t>
    </dgm:pt>
    <dgm:pt modelId="{8CDBEF48-C55F-46EA-B404-8C7C188A6C7F}" type="sibTrans" cxnId="{D5AE2ABF-4537-40DD-9DA8-66ED723ED821}">
      <dgm:prSet/>
      <dgm:spPr/>
      <dgm:t>
        <a:bodyPr/>
        <a:lstStyle/>
        <a:p>
          <a:endParaRPr lang="nl-NL"/>
        </a:p>
      </dgm:t>
    </dgm:pt>
    <dgm:pt modelId="{1D7E45FD-2FA0-4BA1-8570-0E9ADE380CDF}">
      <dgm:prSet/>
      <dgm:spPr/>
      <dgm:t>
        <a:bodyPr/>
        <a:lstStyle/>
        <a:p>
          <a:endParaRPr lang="nl-NL"/>
        </a:p>
      </dgm:t>
    </dgm:pt>
    <dgm:pt modelId="{C35EF6BD-D93F-4D92-A591-2D51E2BE266B}" type="parTrans" cxnId="{A0D7A19F-B616-44B7-BB51-8427212EDDB9}">
      <dgm:prSet/>
      <dgm:spPr/>
      <dgm:t>
        <a:bodyPr/>
        <a:lstStyle/>
        <a:p>
          <a:endParaRPr lang="nl-NL"/>
        </a:p>
      </dgm:t>
    </dgm:pt>
    <dgm:pt modelId="{9DD51457-C5EE-4662-8422-504427ADDE62}" type="sibTrans" cxnId="{A0D7A19F-B616-44B7-BB51-8427212EDDB9}">
      <dgm:prSet/>
      <dgm:spPr/>
      <dgm:t>
        <a:bodyPr/>
        <a:lstStyle/>
        <a:p>
          <a:endParaRPr lang="nl-NL"/>
        </a:p>
      </dgm:t>
    </dgm:pt>
    <dgm:pt modelId="{28207C35-B99D-4B57-B643-37AC7920456E}" type="pres">
      <dgm:prSet presAssocID="{D95AC2B1-BBE1-4686-88E8-26393CA307A9}" presName="Name0" presStyleCnt="0">
        <dgm:presLayoutVars>
          <dgm:chMax val="2"/>
          <dgm:chPref val="2"/>
          <dgm:animLvl val="lvl"/>
        </dgm:presLayoutVars>
      </dgm:prSet>
      <dgm:spPr/>
      <dgm:t>
        <a:bodyPr/>
        <a:lstStyle/>
        <a:p>
          <a:endParaRPr lang="nl-NL"/>
        </a:p>
      </dgm:t>
    </dgm:pt>
    <dgm:pt modelId="{0F5FD3E9-4A42-4487-814F-7AD39F263E0F}" type="pres">
      <dgm:prSet presAssocID="{D95AC2B1-BBE1-4686-88E8-26393CA307A9}" presName="LeftText" presStyleLbl="revTx" presStyleIdx="0" presStyleCnt="0">
        <dgm:presLayoutVars>
          <dgm:bulletEnabled val="1"/>
        </dgm:presLayoutVars>
      </dgm:prSet>
      <dgm:spPr/>
      <dgm:t>
        <a:bodyPr/>
        <a:lstStyle/>
        <a:p>
          <a:endParaRPr lang="nl-NL"/>
        </a:p>
      </dgm:t>
    </dgm:pt>
    <dgm:pt modelId="{75429023-8143-4A90-B6E3-D3DB7B6619BB}" type="pres">
      <dgm:prSet presAssocID="{D95AC2B1-BBE1-4686-88E8-26393CA307A9}" presName="LeftNode" presStyleLbl="bgImgPlace1" presStyleIdx="0" presStyleCnt="2" custScaleX="227962" custLinFactNeighborX="-91541" custLinFactNeighborY="-181">
        <dgm:presLayoutVars>
          <dgm:chMax val="2"/>
          <dgm:chPref val="2"/>
        </dgm:presLayoutVars>
      </dgm:prSet>
      <dgm:spPr/>
      <dgm:t>
        <a:bodyPr/>
        <a:lstStyle/>
        <a:p>
          <a:endParaRPr lang="nl-NL"/>
        </a:p>
      </dgm:t>
    </dgm:pt>
    <dgm:pt modelId="{A720E66F-3243-41A1-83ED-EDB36D260A78}" type="pres">
      <dgm:prSet presAssocID="{D95AC2B1-BBE1-4686-88E8-26393CA307A9}" presName="RightText" presStyleLbl="revTx" presStyleIdx="0" presStyleCnt="0">
        <dgm:presLayoutVars>
          <dgm:bulletEnabled val="1"/>
        </dgm:presLayoutVars>
      </dgm:prSet>
      <dgm:spPr/>
      <dgm:t>
        <a:bodyPr/>
        <a:lstStyle/>
        <a:p>
          <a:endParaRPr lang="nl-NL"/>
        </a:p>
      </dgm:t>
    </dgm:pt>
    <dgm:pt modelId="{F34E9ED6-9BBF-4DDE-A3B3-1AF09DE10715}" type="pres">
      <dgm:prSet presAssocID="{D95AC2B1-BBE1-4686-88E8-26393CA307A9}" presName="RightNode" presStyleLbl="bgImgPlace1" presStyleIdx="1" presStyleCnt="2" custScaleX="229708" custLinFactNeighborX="69169" custLinFactNeighborY="-181">
        <dgm:presLayoutVars>
          <dgm:chMax val="0"/>
          <dgm:chPref val="0"/>
        </dgm:presLayoutVars>
      </dgm:prSet>
      <dgm:spPr/>
      <dgm:t>
        <a:bodyPr/>
        <a:lstStyle/>
        <a:p>
          <a:endParaRPr lang="nl-NL"/>
        </a:p>
      </dgm:t>
    </dgm:pt>
    <dgm:pt modelId="{537D34D1-089F-436E-9F73-37F2057157A4}" type="pres">
      <dgm:prSet presAssocID="{D95AC2B1-BBE1-4686-88E8-26393CA307A9}" presName="TopArrow" presStyleLbl="node1" presStyleIdx="0" presStyleCnt="2"/>
      <dgm:spPr/>
    </dgm:pt>
    <dgm:pt modelId="{E136D7D1-86FF-487D-B068-C2A9EBF7F934}" type="pres">
      <dgm:prSet presAssocID="{D95AC2B1-BBE1-4686-88E8-26393CA307A9}" presName="BottomArrow" presStyleLbl="node1" presStyleIdx="1" presStyleCnt="2"/>
      <dgm:spPr/>
    </dgm:pt>
  </dgm:ptLst>
  <dgm:cxnLst>
    <dgm:cxn modelId="{8A284D4D-F9F7-43CC-A5C4-2BD73DE0E39B}" srcId="{D95AC2B1-BBE1-4686-88E8-26393CA307A9}" destId="{2712BDB1-67EC-4541-97AB-5BBB9546BCC5}" srcOrd="0" destOrd="0" parTransId="{206FDAB7-4F9C-438A-9F9C-B5319ACEE3E1}" sibTransId="{DBCEBFA2-E5AD-4925-A507-2352CF5A8EA8}"/>
    <dgm:cxn modelId="{1C543F9A-B3B2-49F7-B5EE-ED111FD3399B}" srcId="{D95AC2B1-BBE1-4686-88E8-26393CA307A9}" destId="{2A5916B7-C82E-4893-9C2F-FE73211281CB}" srcOrd="3" destOrd="0" parTransId="{71BEA571-8320-436B-B682-7434621A8B47}" sibTransId="{9DFDA7CE-726D-4076-9A84-BA95A13498B0}"/>
    <dgm:cxn modelId="{D5AE2ABF-4537-40DD-9DA8-66ED723ED821}" srcId="{D95AC2B1-BBE1-4686-88E8-26393CA307A9}" destId="{148FD36D-32D3-48B3-9C0A-AC18695780B3}" srcOrd="4" destOrd="0" parTransId="{6EBB47AD-4D45-41FD-9B88-197912591C0D}" sibTransId="{8CDBEF48-C55F-46EA-B404-8C7C188A6C7F}"/>
    <dgm:cxn modelId="{1B5E34BF-A66C-4651-81E6-F1FA4F3F6198}" srcId="{D95AC2B1-BBE1-4686-88E8-26393CA307A9}" destId="{0188BB02-F0BF-4C85-9411-E1CAD1F19A11}" srcOrd="1" destOrd="0" parTransId="{099D0382-E180-4617-9291-494178290514}" sibTransId="{677BEA55-E32F-480B-AEE8-BE9C1D9E39F4}"/>
    <dgm:cxn modelId="{A0D7A19F-B616-44B7-BB51-8427212EDDB9}" srcId="{D95AC2B1-BBE1-4686-88E8-26393CA307A9}" destId="{1D7E45FD-2FA0-4BA1-8570-0E9ADE380CDF}" srcOrd="2" destOrd="0" parTransId="{C35EF6BD-D93F-4D92-A591-2D51E2BE266B}" sibTransId="{9DD51457-C5EE-4662-8422-504427ADDE62}"/>
    <dgm:cxn modelId="{5C506408-44FE-4E4A-8F9E-D1811F6AF986}" type="presOf" srcId="{0188BB02-F0BF-4C85-9411-E1CAD1F19A11}" destId="{A720E66F-3243-41A1-83ED-EDB36D260A78}" srcOrd="0" destOrd="0" presId="urn:microsoft.com/office/officeart/2009/layout/ReverseList"/>
    <dgm:cxn modelId="{87BA6E3A-18B6-48E9-B47A-5EAB88B96D9B}" type="presOf" srcId="{D95AC2B1-BBE1-4686-88E8-26393CA307A9}" destId="{28207C35-B99D-4B57-B643-37AC7920456E}" srcOrd="0" destOrd="0" presId="urn:microsoft.com/office/officeart/2009/layout/ReverseList"/>
    <dgm:cxn modelId="{AF9EB9FA-72D8-4C5F-B98B-FA5C13BFE4EC}" type="presOf" srcId="{0188BB02-F0BF-4C85-9411-E1CAD1F19A11}" destId="{F34E9ED6-9BBF-4DDE-A3B3-1AF09DE10715}" srcOrd="1" destOrd="0" presId="urn:microsoft.com/office/officeart/2009/layout/ReverseList"/>
    <dgm:cxn modelId="{8C862198-DEF5-428C-B860-217384B26839}" type="presOf" srcId="{2712BDB1-67EC-4541-97AB-5BBB9546BCC5}" destId="{0F5FD3E9-4A42-4487-814F-7AD39F263E0F}" srcOrd="0" destOrd="0" presId="urn:microsoft.com/office/officeart/2009/layout/ReverseList"/>
    <dgm:cxn modelId="{F86122CD-997A-4B22-AA11-1C6C95DFE856}" type="presOf" srcId="{2712BDB1-67EC-4541-97AB-5BBB9546BCC5}" destId="{75429023-8143-4A90-B6E3-D3DB7B6619BB}" srcOrd="1" destOrd="0" presId="urn:microsoft.com/office/officeart/2009/layout/ReverseList"/>
    <dgm:cxn modelId="{D2754B07-3E67-4817-ABC9-F5E34DC51A59}" type="presParOf" srcId="{28207C35-B99D-4B57-B643-37AC7920456E}" destId="{0F5FD3E9-4A42-4487-814F-7AD39F263E0F}" srcOrd="0" destOrd="0" presId="urn:microsoft.com/office/officeart/2009/layout/ReverseList"/>
    <dgm:cxn modelId="{5EDD2D76-15B7-455C-B3DD-60F9506E3268}" type="presParOf" srcId="{28207C35-B99D-4B57-B643-37AC7920456E}" destId="{75429023-8143-4A90-B6E3-D3DB7B6619BB}" srcOrd="1" destOrd="0" presId="urn:microsoft.com/office/officeart/2009/layout/ReverseList"/>
    <dgm:cxn modelId="{5FA3E784-DA51-476A-A6A4-BA98B5152A79}" type="presParOf" srcId="{28207C35-B99D-4B57-B643-37AC7920456E}" destId="{A720E66F-3243-41A1-83ED-EDB36D260A78}" srcOrd="2" destOrd="0" presId="urn:microsoft.com/office/officeart/2009/layout/ReverseList"/>
    <dgm:cxn modelId="{D54E5156-B996-4550-970F-8280B170AB53}" type="presParOf" srcId="{28207C35-B99D-4B57-B643-37AC7920456E}" destId="{F34E9ED6-9BBF-4DDE-A3B3-1AF09DE10715}" srcOrd="3" destOrd="0" presId="urn:microsoft.com/office/officeart/2009/layout/ReverseList"/>
    <dgm:cxn modelId="{6709140D-3715-42FE-9F24-9B5FF57A9646}" type="presParOf" srcId="{28207C35-B99D-4B57-B643-37AC7920456E}" destId="{537D34D1-089F-436E-9F73-37F2057157A4}" srcOrd="4" destOrd="0" presId="urn:microsoft.com/office/officeart/2009/layout/ReverseList"/>
    <dgm:cxn modelId="{21137C0D-EA0E-4A61-B906-2432D38F78D9}" type="presParOf" srcId="{28207C35-B99D-4B57-B643-37AC7920456E}" destId="{E136D7D1-86FF-487D-B068-C2A9EBF7F934}"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29023-8143-4A90-B6E3-D3DB7B6619BB}">
      <dsp:nvSpPr>
        <dsp:cNvPr id="0" name=""/>
        <dsp:cNvSpPr/>
      </dsp:nvSpPr>
      <dsp:spPr>
        <a:xfrm rot="16200000">
          <a:off x="564083" y="228018"/>
          <a:ext cx="2870001" cy="3998168"/>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76200" rIns="68580" bIns="76200" numCol="1" spcCol="1270" anchor="t" anchorCtr="0">
          <a:noAutofit/>
        </a:bodyPr>
        <a:lstStyle/>
        <a:p>
          <a:pPr lvl="0" algn="l" defTabSz="533400">
            <a:lnSpc>
              <a:spcPct val="90000"/>
            </a:lnSpc>
            <a:spcBef>
              <a:spcPct val="0"/>
            </a:spcBef>
            <a:spcAft>
              <a:spcPct val="35000"/>
            </a:spcAft>
          </a:pPr>
          <a:r>
            <a:rPr lang="en-US" sz="1200" b="1" kern="1200" dirty="0" smtClean="0"/>
            <a:t>Agility</a:t>
          </a:r>
          <a:r>
            <a:rPr lang="en-US" sz="1200" b="0" kern="1200" dirty="0" smtClean="0"/>
            <a:t> - the ability to respond to quickly to emerging stakeholder needs to ensure relevance</a:t>
          </a:r>
        </a:p>
        <a:p>
          <a:pPr lvl="0" algn="l" defTabSz="533400">
            <a:lnSpc>
              <a:spcPct val="90000"/>
            </a:lnSpc>
            <a:spcBef>
              <a:spcPct val="0"/>
            </a:spcBef>
            <a:spcAft>
              <a:spcPct val="35000"/>
            </a:spcAft>
          </a:pPr>
          <a:r>
            <a:rPr lang="en-GB" sz="1200" b="1" kern="1200" dirty="0" smtClean="0"/>
            <a:t>Discovery</a:t>
          </a:r>
          <a:r>
            <a:rPr lang="en-GB" sz="1200" kern="1200" dirty="0" smtClean="0"/>
            <a:t> - supporting the creation of innovative new statistical products based on data exploration and experimentation </a:t>
          </a:r>
        </a:p>
        <a:p>
          <a:pPr lvl="0" algn="l" defTabSz="533400">
            <a:lnSpc>
              <a:spcPct val="90000"/>
            </a:lnSpc>
            <a:spcBef>
              <a:spcPct val="0"/>
            </a:spcBef>
            <a:spcAft>
              <a:spcPct val="35000"/>
            </a:spcAft>
          </a:pPr>
          <a:r>
            <a:rPr lang="en-US" sz="1200" b="1" kern="1200" dirty="0" smtClean="0"/>
            <a:t>Efficiency</a:t>
          </a:r>
          <a:r>
            <a:rPr lang="en-US" sz="1200" kern="1200" dirty="0" smtClean="0"/>
            <a:t> - effective use of storage, compute resources</a:t>
          </a:r>
        </a:p>
        <a:p>
          <a:pPr lvl="0" algn="l" defTabSz="533400">
            <a:lnSpc>
              <a:spcPct val="90000"/>
            </a:lnSpc>
            <a:spcBef>
              <a:spcPct val="0"/>
            </a:spcBef>
            <a:spcAft>
              <a:spcPct val="35000"/>
            </a:spcAft>
          </a:pPr>
          <a:r>
            <a:rPr lang="en-US" sz="1200" b="1" kern="1200" dirty="0" smtClean="0"/>
            <a:t>Quality</a:t>
          </a:r>
          <a:r>
            <a:rPr lang="en-US" sz="1200" kern="1200" dirty="0" smtClean="0"/>
            <a:t> - enhanced repeatability, reliability, reversibility, interpretability, coherence </a:t>
          </a:r>
        </a:p>
        <a:p>
          <a:pPr lvl="0" algn="l" defTabSz="533400">
            <a:lnSpc>
              <a:spcPct val="90000"/>
            </a:lnSpc>
            <a:spcBef>
              <a:spcPct val="0"/>
            </a:spcBef>
            <a:spcAft>
              <a:spcPct val="35000"/>
            </a:spcAft>
          </a:pPr>
          <a:r>
            <a:rPr lang="en-US" sz="1200" b="1" kern="1200" dirty="0" smtClean="0"/>
            <a:t>Flexibility</a:t>
          </a:r>
          <a:r>
            <a:rPr lang="en-US" sz="1200" kern="1200" dirty="0" smtClean="0"/>
            <a:t> - support for alternate means of production, taking advantage of new and emerging </a:t>
          </a:r>
          <a:r>
            <a:rPr lang="nl-NL" sz="1200" kern="1200" dirty="0" smtClean="0"/>
            <a:t>data sources</a:t>
          </a:r>
        </a:p>
        <a:p>
          <a:pPr lvl="0" algn="l" defTabSz="533400">
            <a:lnSpc>
              <a:spcPct val="90000"/>
            </a:lnSpc>
            <a:spcBef>
              <a:spcPct val="0"/>
            </a:spcBef>
            <a:spcAft>
              <a:spcPct val="35000"/>
            </a:spcAft>
          </a:pPr>
          <a:r>
            <a:rPr lang="en-US" sz="1200" b="1" kern="1200" dirty="0" smtClean="0"/>
            <a:t>Scalability</a:t>
          </a:r>
          <a:r>
            <a:rPr lang="en-US" sz="1200" kern="1200" dirty="0" smtClean="0"/>
            <a:t> - ability to deal with large data sets in a variety of activities </a:t>
          </a:r>
        </a:p>
      </dsp:txBody>
      <dsp:txXfrm rot="5400000">
        <a:off x="140127" y="932229"/>
        <a:ext cx="3858041" cy="2589747"/>
      </dsp:txXfrm>
    </dsp:sp>
    <dsp:sp modelId="{F34E9ED6-9BBF-4DDE-A3B3-1AF09DE10715}">
      <dsp:nvSpPr>
        <dsp:cNvPr id="0" name=""/>
        <dsp:cNvSpPr/>
      </dsp:nvSpPr>
      <dsp:spPr>
        <a:xfrm rot="5400000">
          <a:off x="4686540" y="212707"/>
          <a:ext cx="2870001" cy="4028791"/>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69850" rIns="41910" bIns="69850" numCol="1" spcCol="1270" anchor="t" anchorCtr="0">
          <a:noAutofit/>
        </a:bodyPr>
        <a:lstStyle/>
        <a:p>
          <a:pPr lvl="0" algn="l" defTabSz="466725">
            <a:lnSpc>
              <a:spcPct val="90000"/>
            </a:lnSpc>
            <a:spcBef>
              <a:spcPct val="0"/>
            </a:spcBef>
            <a:spcAft>
              <a:spcPct val="35000"/>
            </a:spcAft>
          </a:pPr>
          <a:r>
            <a:rPr lang="en-US" sz="1050" b="1" kern="1200" dirty="0" smtClean="0"/>
            <a:t>Model</a:t>
          </a:r>
          <a:r>
            <a:rPr lang="en-US" sz="1050" kern="1200" dirty="0" smtClean="0"/>
            <a:t> – how one identifies and agrees on information objects, how in turn they are designed and defined for digital (electronic) representation</a:t>
          </a:r>
        </a:p>
        <a:p>
          <a:pPr lvl="0" algn="l" defTabSz="466725">
            <a:lnSpc>
              <a:spcPct val="90000"/>
            </a:lnSpc>
            <a:spcBef>
              <a:spcPct val="0"/>
            </a:spcBef>
            <a:spcAft>
              <a:spcPct val="35000"/>
            </a:spcAft>
          </a:pPr>
          <a:r>
            <a:rPr lang="en-US" sz="1050" b="1" kern="1200" dirty="0" smtClean="0"/>
            <a:t>Search</a:t>
          </a:r>
          <a:r>
            <a:rPr lang="en-US" sz="1050" kern="1200" dirty="0" smtClean="0"/>
            <a:t> – information assets are not very useful unless they can be “found” and used</a:t>
          </a:r>
        </a:p>
        <a:p>
          <a:pPr lvl="0" algn="l" defTabSz="466725">
            <a:lnSpc>
              <a:spcPct val="90000"/>
            </a:lnSpc>
            <a:spcBef>
              <a:spcPct val="0"/>
            </a:spcBef>
            <a:spcAft>
              <a:spcPct val="35000"/>
            </a:spcAft>
          </a:pPr>
          <a:r>
            <a:rPr lang="en-US" sz="1050" b="1" kern="1200" dirty="0" smtClean="0"/>
            <a:t>Publish</a:t>
          </a:r>
          <a:r>
            <a:rPr lang="en-US" sz="1050" kern="1200" dirty="0" smtClean="0"/>
            <a:t> - information sets can be produced and consumed within a specific organization, team or survey, but for data reuse we need catalogue (register) of these datasets and their associated metadata</a:t>
          </a:r>
        </a:p>
        <a:p>
          <a:pPr lvl="0" algn="l" defTabSz="466725">
            <a:lnSpc>
              <a:spcPct val="90000"/>
            </a:lnSpc>
            <a:spcBef>
              <a:spcPct val="0"/>
            </a:spcBef>
            <a:spcAft>
              <a:spcPct val="35000"/>
            </a:spcAft>
          </a:pPr>
          <a:r>
            <a:rPr lang="en-US" sz="1050" b="1" kern="1200" dirty="0" smtClean="0"/>
            <a:t>Standardize</a:t>
          </a:r>
          <a:r>
            <a:rPr lang="en-US" sz="1050" kern="1200" dirty="0" smtClean="0"/>
            <a:t> – in order to ensure that information objects can be produced, managed, and consumed reliably and without ambiguity it is important to develop a means of standardizing both the structure, their representation, and their content (semantic harmonization).</a:t>
          </a:r>
        </a:p>
        <a:p>
          <a:pPr lvl="0" algn="l" defTabSz="466725">
            <a:lnSpc>
              <a:spcPct val="90000"/>
            </a:lnSpc>
            <a:spcBef>
              <a:spcPct val="0"/>
            </a:spcBef>
            <a:spcAft>
              <a:spcPct val="35000"/>
            </a:spcAft>
          </a:pPr>
          <a:r>
            <a:rPr lang="en-US" sz="1050" b="1" kern="1200" dirty="0" smtClean="0"/>
            <a:t>Manage Lifecycle </a:t>
          </a:r>
          <a:r>
            <a:rPr lang="en-US" sz="1050" kern="1200" dirty="0" smtClean="0"/>
            <a:t>– an often overlooked function is to put in place an effective means of manage the lifecycle of information elements from creation through to mature use, retention, and ultimately disposition and archive.</a:t>
          </a:r>
        </a:p>
      </dsp:txBody>
      <dsp:txXfrm rot="-5400000">
        <a:off x="4107146" y="932229"/>
        <a:ext cx="3888664" cy="2589747"/>
      </dsp:txXfrm>
    </dsp:sp>
    <dsp:sp modelId="{537D34D1-089F-436E-9F73-37F2057157A4}">
      <dsp:nvSpPr>
        <dsp:cNvPr id="0" name=""/>
        <dsp:cNvSpPr/>
      </dsp:nvSpPr>
      <dsp:spPr>
        <a:xfrm>
          <a:off x="3143375" y="0"/>
          <a:ext cx="1833515" cy="183342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6D7D1-86FF-487D-B068-C2A9EBF7F934}">
      <dsp:nvSpPr>
        <dsp:cNvPr id="0" name=""/>
        <dsp:cNvSpPr/>
      </dsp:nvSpPr>
      <dsp:spPr>
        <a:xfrm rot="10800000">
          <a:off x="3143375" y="2630723"/>
          <a:ext cx="1833515" cy="183342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7648A4E-9765-457A-9A7D-FE6D3B41D754}" type="datetimeFigureOut">
              <a:rPr lang="en-NZ" smtClean="0"/>
              <a:t>18/11/2016</a:t>
            </a:fld>
            <a:endParaRPr lang="en-NZ"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EE399F2-F8F2-4E1C-A30E-7753B0652C8B}" type="slidenum">
              <a:rPr lang="en-NZ" smtClean="0"/>
              <a:t>‹nr.›</a:t>
            </a:fld>
            <a:endParaRPr lang="en-NZ" dirty="0"/>
          </a:p>
        </p:txBody>
      </p:sp>
    </p:spTree>
    <p:extLst>
      <p:ext uri="{BB962C8B-B14F-4D97-AF65-F5344CB8AC3E}">
        <p14:creationId xmlns:p14="http://schemas.microsoft.com/office/powerpoint/2010/main" val="3769090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BBFB0EB-8784-4EB4-A5E0-C7CCE341A7B3}" type="slidenum">
              <a:rPr lang="en-NZ" altLang="en-US" smtClean="0"/>
              <a:pPr eaLnBrk="1" hangingPunct="1"/>
              <a:t>1</a:t>
            </a:fld>
            <a:endParaRPr lang="en-NZ" altLang="en-US" dirty="0" smtClean="0"/>
          </a:p>
        </p:txBody>
      </p:sp>
    </p:spTree>
    <p:extLst>
      <p:ext uri="{BB962C8B-B14F-4D97-AF65-F5344CB8AC3E}">
        <p14:creationId xmlns:p14="http://schemas.microsoft.com/office/powerpoint/2010/main" val="137251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63403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354367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2232625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180110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4219951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389514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352104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631753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145702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284173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DE936-0B8B-4F56-92E6-EB59B11D3C2E}" type="datetimeFigureOut">
              <a:rPr lang="en-NZ" smtClean="0"/>
              <a:t>18/11/2016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20823BC-8046-412B-9182-F88C4CAED257}" type="slidenum">
              <a:rPr lang="en-NZ" smtClean="0"/>
              <a:t>‹nr.›</a:t>
            </a:fld>
            <a:endParaRPr lang="en-NZ" dirty="0"/>
          </a:p>
        </p:txBody>
      </p:sp>
    </p:spTree>
    <p:extLst>
      <p:ext uri="{BB962C8B-B14F-4D97-AF65-F5344CB8AC3E}">
        <p14:creationId xmlns:p14="http://schemas.microsoft.com/office/powerpoint/2010/main" val="1963601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DE936-0B8B-4F56-92E6-EB59B11D3C2E}" type="datetimeFigureOut">
              <a:rPr lang="en-NZ" smtClean="0"/>
              <a:t>18/11/2016</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823BC-8046-412B-9182-F88C4CAED257}" type="slidenum">
              <a:rPr lang="en-NZ" smtClean="0"/>
              <a:t>‹nr.›</a:t>
            </a:fld>
            <a:endParaRPr lang="en-NZ" dirty="0"/>
          </a:p>
        </p:txBody>
      </p:sp>
    </p:spTree>
    <p:extLst>
      <p:ext uri="{BB962C8B-B14F-4D97-AF65-F5344CB8AC3E}">
        <p14:creationId xmlns:p14="http://schemas.microsoft.com/office/powerpoint/2010/main" val="2527478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2928938"/>
            <a:ext cx="7772400" cy="762000"/>
          </a:xfrm>
        </p:spPr>
        <p:txBody>
          <a:bodyPr anchor="t">
            <a:normAutofit fontScale="90000"/>
          </a:bodyPr>
          <a:lstStyle/>
          <a:p>
            <a:r>
              <a:rPr lang="en-NZ" altLang="en-US" dirty="0" smtClean="0">
                <a:latin typeface="Arial" charset="0"/>
                <a:ea typeface="ＭＳ Ｐゴシック" pitchFamily="34" charset="-128"/>
                <a:cs typeface="Arial" charset="0"/>
              </a:rPr>
              <a:t>Report From Production and Methods Committee</a:t>
            </a:r>
            <a:br>
              <a:rPr lang="en-NZ" altLang="en-US" dirty="0" smtClean="0">
                <a:latin typeface="Arial" charset="0"/>
                <a:ea typeface="ＭＳ Ｐゴシック" pitchFamily="34" charset="-128"/>
                <a:cs typeface="Arial" charset="0"/>
              </a:rPr>
            </a:br>
            <a:r>
              <a:rPr lang="en-NZ" altLang="en-US" dirty="0" smtClean="0">
                <a:latin typeface="Arial" charset="0"/>
                <a:ea typeface="ＭＳ Ｐゴシック" pitchFamily="34" charset="-128"/>
                <a:cs typeface="Arial" charset="0"/>
              </a:rPr>
              <a:t/>
            </a:r>
            <a:br>
              <a:rPr lang="en-NZ" altLang="en-US" dirty="0" smtClean="0">
                <a:latin typeface="Arial" charset="0"/>
                <a:ea typeface="ＭＳ Ｐゴシック" pitchFamily="34" charset="-128"/>
                <a:cs typeface="Arial" charset="0"/>
              </a:rPr>
            </a:br>
            <a:r>
              <a:rPr lang="en-NZ" altLang="en-US" sz="3100" dirty="0" smtClean="0">
                <a:latin typeface="Arial" charset="0"/>
                <a:ea typeface="ＭＳ Ｐゴシック" pitchFamily="34" charset="-128"/>
                <a:cs typeface="Arial" charset="0"/>
              </a:rPr>
              <a:t>HLG Modernisation Workshop </a:t>
            </a:r>
            <a:br>
              <a:rPr lang="en-NZ" altLang="en-US" sz="3100" dirty="0" smtClean="0">
                <a:latin typeface="Arial" charset="0"/>
                <a:ea typeface="ＭＳ Ｐゴシック" pitchFamily="34" charset="-128"/>
                <a:cs typeface="Arial" charset="0"/>
              </a:rPr>
            </a:br>
            <a:r>
              <a:rPr lang="en-NZ" altLang="en-US" sz="3100" dirty="0" smtClean="0">
                <a:latin typeface="Arial" charset="0"/>
                <a:ea typeface="ＭＳ Ｐゴシック" pitchFamily="34" charset="-128"/>
                <a:cs typeface="Arial" charset="0"/>
              </a:rPr>
              <a:t>22-23 November 2016</a:t>
            </a:r>
            <a:endParaRPr lang="en-NZ" altLang="en-US" sz="3100" dirty="0" smtClean="0">
              <a:latin typeface="Arial" charset="0"/>
              <a:ea typeface="ＭＳ Ｐゴシック" pitchFamily="34" charset="-128"/>
              <a:cs typeface="Arial" charset="0"/>
            </a:endParaRPr>
          </a:p>
        </p:txBody>
      </p:sp>
      <p:sp>
        <p:nvSpPr>
          <p:cNvPr id="16387" name="TextBox 3"/>
          <p:cNvSpPr txBox="1">
            <a:spLocks noChangeArrowheads="1"/>
          </p:cNvSpPr>
          <p:nvPr/>
        </p:nvSpPr>
        <p:spPr bwMode="auto">
          <a:xfrm>
            <a:off x="5795963" y="6096000"/>
            <a:ext cx="31194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Blip>
                <a:blip r:embed="rId3"/>
              </a:buBlip>
              <a:defRPr sz="3200">
                <a:solidFill>
                  <a:schemeClr val="tx1"/>
                </a:solidFill>
                <a:latin typeface="Arial" charset="0"/>
                <a:ea typeface="ＭＳ Ｐゴシック" pitchFamily="34" charset="-128"/>
                <a:cs typeface="Arial" charset="0"/>
              </a:defRPr>
            </a:lvl1pPr>
            <a:lvl2pPr marL="742950" indent="-285750" eaLnBrk="0" hangingPunct="0">
              <a:spcBef>
                <a:spcPct val="20000"/>
              </a:spcBef>
              <a:buFont typeface="Arial" charset="0"/>
              <a:buChar char="•"/>
              <a:defRPr sz="28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Lucida Grande" pitchFamily="108" charset="0"/>
              <a:buChar char="–"/>
              <a:defRPr sz="2400">
                <a:solidFill>
                  <a:schemeClr val="tx1"/>
                </a:solidFill>
                <a:latin typeface="Arial" charset="0"/>
                <a:ea typeface="ＭＳ Ｐゴシック" pitchFamily="34" charset="-128"/>
                <a:cs typeface="Arial" charset="0"/>
              </a:defRPr>
            </a:lvl3pPr>
            <a:lvl4pPr marL="1600200" indent="-228600" eaLnBrk="0" hangingPunct="0">
              <a:spcBef>
                <a:spcPct val="20000"/>
              </a:spcBef>
              <a:buFont typeface="Lucida Grande" pitchFamily="108" charset="0"/>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Font typeface="Arial" charset="0"/>
              <a:buChar char="•"/>
              <a:defRPr sz="16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Arial" charset="0"/>
                <a:ea typeface="ＭＳ Ｐゴシック" pitchFamily="34" charset="-128"/>
                <a:cs typeface="Arial" charset="0"/>
              </a:defRPr>
            </a:lvl9pPr>
          </a:lstStyle>
          <a:p>
            <a:pPr algn="r" eaLnBrk="1" hangingPunct="1">
              <a:spcBef>
                <a:spcPct val="0"/>
              </a:spcBef>
              <a:buSzTx/>
              <a:buFontTx/>
              <a:buNone/>
            </a:pPr>
            <a:r>
              <a:rPr lang="en-NZ" altLang="en-US" sz="1800" dirty="0" smtClean="0">
                <a:solidFill>
                  <a:srgbClr val="346666"/>
                </a:solidFill>
              </a:rPr>
              <a:t>November 2016</a:t>
            </a:r>
            <a:endParaRPr lang="en-NZ" altLang="en-US" sz="1800" dirty="0">
              <a:solidFill>
                <a:srgbClr val="346666"/>
              </a:solidFill>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880759"/>
            <a:ext cx="3024336" cy="584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2913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3528" y="259572"/>
            <a:ext cx="8229600" cy="1143000"/>
          </a:xfrm>
        </p:spPr>
        <p:txBody>
          <a:bodyPr>
            <a:normAutofit fontScale="90000"/>
          </a:bodyPr>
          <a:lstStyle/>
          <a:p>
            <a:r>
              <a:rPr lang="en-NZ" altLang="en-US" dirty="0">
                <a:latin typeface="Arial" charset="0"/>
                <a:ea typeface="ＭＳ Ｐゴシック" pitchFamily="108" charset="-128"/>
                <a:cs typeface="Arial" charset="0"/>
              </a:rPr>
              <a:t>Next Generation Data </a:t>
            </a:r>
            <a:r>
              <a:rPr lang="en-NZ" altLang="en-US" dirty="0" smtClean="0">
                <a:latin typeface="Arial" charset="0"/>
                <a:ea typeface="ＭＳ Ｐゴシック" pitchFamily="108" charset="-128"/>
                <a:cs typeface="Arial" charset="0"/>
              </a:rPr>
              <a:t>Management</a:t>
            </a:r>
          </a:p>
        </p:txBody>
      </p:sp>
      <p:graphicFrame>
        <p:nvGraphicFramePr>
          <p:cNvPr id="2" name="Diagram 1"/>
          <p:cNvGraphicFramePr/>
          <p:nvPr>
            <p:extLst>
              <p:ext uri="{D42A27DB-BD31-4B8C-83A1-F6EECF244321}">
                <p14:modId xmlns:p14="http://schemas.microsoft.com/office/powerpoint/2010/main" val="3305079909"/>
              </p:ext>
            </p:extLst>
          </p:nvPr>
        </p:nvGraphicFramePr>
        <p:xfrm>
          <a:off x="684213" y="1412776"/>
          <a:ext cx="8135937" cy="4464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10</a:t>
            </a:fld>
            <a:endParaRPr lang="en-NZ" altLang="en-US" dirty="0" smtClean="0">
              <a:solidFill>
                <a:srgbClr val="898989"/>
              </a:solidFill>
            </a:endParaRPr>
          </a:p>
        </p:txBody>
      </p:sp>
      <p:sp>
        <p:nvSpPr>
          <p:cNvPr id="4" name="Tekstvak 3"/>
          <p:cNvSpPr txBox="1"/>
          <p:nvPr/>
        </p:nvSpPr>
        <p:spPr>
          <a:xfrm>
            <a:off x="3707904" y="1196752"/>
            <a:ext cx="2088232" cy="369332"/>
          </a:xfrm>
          <a:prstGeom prst="rect">
            <a:avLst/>
          </a:prstGeom>
          <a:noFill/>
        </p:spPr>
        <p:txBody>
          <a:bodyPr wrap="square" rtlCol="0">
            <a:spAutoFit/>
          </a:bodyPr>
          <a:lstStyle/>
          <a:p>
            <a:pPr algn="ctr"/>
            <a:r>
              <a:rPr lang="nl-NL" dirty="0" smtClean="0"/>
              <a:t>…</a:t>
            </a:r>
            <a:r>
              <a:rPr lang="nl-NL" dirty="0" err="1" smtClean="0"/>
              <a:t>require</a:t>
            </a:r>
            <a:r>
              <a:rPr lang="nl-NL" dirty="0" smtClean="0"/>
              <a:t>…</a:t>
            </a:r>
            <a:endParaRPr lang="nl-NL" dirty="0"/>
          </a:p>
        </p:txBody>
      </p:sp>
      <p:sp>
        <p:nvSpPr>
          <p:cNvPr id="10" name="Tekstvak 9"/>
          <p:cNvSpPr txBox="1"/>
          <p:nvPr/>
        </p:nvSpPr>
        <p:spPr>
          <a:xfrm>
            <a:off x="1835696" y="5799176"/>
            <a:ext cx="6408712" cy="369332"/>
          </a:xfrm>
          <a:prstGeom prst="rect">
            <a:avLst/>
          </a:prstGeom>
          <a:noFill/>
        </p:spPr>
        <p:txBody>
          <a:bodyPr wrap="square" rtlCol="0">
            <a:spAutoFit/>
          </a:bodyPr>
          <a:lstStyle/>
          <a:p>
            <a:r>
              <a:rPr lang="nl-NL" dirty="0" err="1" smtClean="0"/>
              <a:t>capabilities</a:t>
            </a:r>
            <a:r>
              <a:rPr lang="nl-NL" dirty="0" smtClean="0"/>
              <a:t>, </a:t>
            </a:r>
            <a:r>
              <a:rPr lang="nl-NL" dirty="0" err="1" smtClean="0"/>
              <a:t>enabled</a:t>
            </a:r>
            <a:r>
              <a:rPr lang="nl-NL" dirty="0" smtClean="0"/>
              <a:t> </a:t>
            </a:r>
            <a:r>
              <a:rPr lang="nl-NL" dirty="0" err="1" smtClean="0"/>
              <a:t>by</a:t>
            </a:r>
            <a:r>
              <a:rPr lang="nl-NL" dirty="0" smtClean="0"/>
              <a:t> new </a:t>
            </a:r>
            <a:r>
              <a:rPr lang="nl-NL" dirty="0" err="1" smtClean="0"/>
              <a:t>methodology</a:t>
            </a:r>
            <a:r>
              <a:rPr lang="nl-NL" dirty="0" smtClean="0"/>
              <a:t>, </a:t>
            </a:r>
            <a:r>
              <a:rPr lang="nl-NL" dirty="0" err="1" smtClean="0"/>
              <a:t>technology</a:t>
            </a:r>
            <a:r>
              <a:rPr lang="nl-NL" dirty="0" smtClean="0"/>
              <a:t>, skills.. </a:t>
            </a:r>
            <a:endParaRPr lang="nl-NL" dirty="0"/>
          </a:p>
        </p:txBody>
      </p:sp>
      <p:sp>
        <p:nvSpPr>
          <p:cNvPr id="5" name="Afgeronde rechthoek 4"/>
          <p:cNvSpPr/>
          <p:nvPr/>
        </p:nvSpPr>
        <p:spPr>
          <a:xfrm>
            <a:off x="582503" y="1532160"/>
            <a:ext cx="1656184" cy="5667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Strategic </a:t>
            </a:r>
            <a:r>
              <a:rPr lang="nl-NL" dirty="0" err="1"/>
              <a:t>outcomes</a:t>
            </a:r>
            <a:endParaRPr lang="nl-NL" dirty="0"/>
          </a:p>
        </p:txBody>
      </p:sp>
      <p:sp>
        <p:nvSpPr>
          <p:cNvPr id="12" name="Afgeronde rechthoek 11"/>
          <p:cNvSpPr/>
          <p:nvPr/>
        </p:nvSpPr>
        <p:spPr>
          <a:xfrm>
            <a:off x="7020272" y="1518004"/>
            <a:ext cx="2016224" cy="5667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Business </a:t>
            </a:r>
            <a:r>
              <a:rPr lang="nl-NL" dirty="0" err="1" smtClean="0"/>
              <a:t>Functions</a:t>
            </a:r>
            <a:r>
              <a:rPr lang="nl-NL" dirty="0" smtClean="0"/>
              <a:t> (</a:t>
            </a:r>
            <a:r>
              <a:rPr lang="nl-NL" dirty="0" err="1" smtClean="0"/>
              <a:t>examples</a:t>
            </a:r>
            <a:r>
              <a:rPr lang="nl-NL" dirty="0" smtClean="0"/>
              <a:t>)</a:t>
            </a:r>
            <a:endParaRPr lang="nl-NL" dirty="0"/>
          </a:p>
        </p:txBody>
      </p:sp>
      <p:pic>
        <p:nvPicPr>
          <p:cNvPr id="1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1317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NZ" altLang="en-US" dirty="0">
                <a:latin typeface="Arial" charset="0"/>
                <a:ea typeface="ＭＳ Ｐゴシック" pitchFamily="108" charset="-128"/>
                <a:cs typeface="Arial" charset="0"/>
              </a:rPr>
              <a:t>Next Generation Data </a:t>
            </a:r>
            <a:r>
              <a:rPr lang="en-NZ" altLang="en-US" dirty="0" smtClean="0">
                <a:latin typeface="Arial" charset="0"/>
                <a:ea typeface="ＭＳ Ｐゴシック" pitchFamily="108" charset="-128"/>
                <a:cs typeface="Arial" charset="0"/>
              </a:rPr>
              <a:t>Management</a:t>
            </a: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11</a:t>
            </a:fld>
            <a:endParaRPr lang="en-NZ" altLang="en-US" dirty="0" smtClean="0">
              <a:solidFill>
                <a:srgbClr val="898989"/>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97" y="29715"/>
            <a:ext cx="8842448" cy="664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122040" y="6519158"/>
            <a:ext cx="5616624" cy="307777"/>
          </a:xfrm>
          <a:prstGeom prst="rect">
            <a:avLst/>
          </a:prstGeom>
        </p:spPr>
        <p:txBody>
          <a:bodyPr wrap="square">
            <a:spAutoFit/>
          </a:bodyPr>
          <a:lstStyle/>
          <a:p>
            <a:r>
              <a:rPr lang="nl-NL" sz="1400" dirty="0"/>
              <a:t>http://mattturck.com/big-data-landscape-2016-v18-final/</a:t>
            </a:r>
          </a:p>
        </p:txBody>
      </p:sp>
      <p:sp>
        <p:nvSpPr>
          <p:cNvPr id="6" name="Afgeronde rechthoek 5"/>
          <p:cNvSpPr/>
          <p:nvPr/>
        </p:nvSpPr>
        <p:spPr>
          <a:xfrm>
            <a:off x="323528" y="560811"/>
            <a:ext cx="756084"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Afgeronde rechthoek 12"/>
          <p:cNvSpPr/>
          <p:nvPr/>
        </p:nvSpPr>
        <p:spPr>
          <a:xfrm>
            <a:off x="418792" y="4872328"/>
            <a:ext cx="1322225" cy="6784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Afgeronde rechthoek 15"/>
          <p:cNvSpPr/>
          <p:nvPr/>
        </p:nvSpPr>
        <p:spPr>
          <a:xfrm>
            <a:off x="5508104" y="4869159"/>
            <a:ext cx="432048" cy="68160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Afgeronde rechthoek 16"/>
          <p:cNvSpPr/>
          <p:nvPr/>
        </p:nvSpPr>
        <p:spPr>
          <a:xfrm>
            <a:off x="7596336" y="4869159"/>
            <a:ext cx="520213" cy="7008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Afgeronde rechthoek 17"/>
          <p:cNvSpPr/>
          <p:nvPr/>
        </p:nvSpPr>
        <p:spPr>
          <a:xfrm>
            <a:off x="5247997" y="5733256"/>
            <a:ext cx="1844283" cy="3600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Afgeronde rechthoek 18"/>
          <p:cNvSpPr/>
          <p:nvPr/>
        </p:nvSpPr>
        <p:spPr>
          <a:xfrm>
            <a:off x="4164086" y="1484784"/>
            <a:ext cx="554462" cy="9361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5652120" y="83026"/>
            <a:ext cx="3456384" cy="369332"/>
          </a:xfrm>
          <a:prstGeom prst="rect">
            <a:avLst/>
          </a:prstGeom>
        </p:spPr>
        <p:txBody>
          <a:bodyPr wrap="square">
            <a:spAutoFit/>
          </a:bodyPr>
          <a:lstStyle/>
          <a:p>
            <a:r>
              <a:rPr lang="nl-NL" b="1" dirty="0" err="1">
                <a:solidFill>
                  <a:srgbClr val="FF0000"/>
                </a:solidFill>
              </a:rPr>
              <a:t>a</a:t>
            </a:r>
            <a:r>
              <a:rPr lang="nl-NL" b="1" dirty="0" err="1" smtClean="0">
                <a:solidFill>
                  <a:srgbClr val="FF0000"/>
                </a:solidFill>
              </a:rPr>
              <a:t>nd</a:t>
            </a:r>
            <a:r>
              <a:rPr lang="nl-NL" b="1" dirty="0" smtClean="0">
                <a:solidFill>
                  <a:srgbClr val="FF0000"/>
                </a:solidFill>
              </a:rPr>
              <a:t> we are </a:t>
            </a:r>
            <a:r>
              <a:rPr lang="nl-NL" b="1" dirty="0" err="1" smtClean="0">
                <a:solidFill>
                  <a:srgbClr val="FF0000"/>
                </a:solidFill>
              </a:rPr>
              <a:t>scratching</a:t>
            </a:r>
            <a:r>
              <a:rPr lang="nl-NL" b="1" dirty="0" smtClean="0">
                <a:solidFill>
                  <a:srgbClr val="FF0000"/>
                </a:solidFill>
              </a:rPr>
              <a:t> the </a:t>
            </a:r>
            <a:r>
              <a:rPr lang="nl-NL" b="1" dirty="0" err="1" smtClean="0">
                <a:solidFill>
                  <a:srgbClr val="FF0000"/>
                </a:solidFill>
              </a:rPr>
              <a:t>surface</a:t>
            </a:r>
            <a:endParaRPr lang="nl-NL" b="1" dirty="0">
              <a:solidFill>
                <a:srgbClr val="FF0000"/>
              </a:solidFill>
            </a:endParaRPr>
          </a:p>
        </p:txBody>
      </p:sp>
      <p:sp>
        <p:nvSpPr>
          <p:cNvPr id="21" name="Rechthoek 20"/>
          <p:cNvSpPr/>
          <p:nvPr/>
        </p:nvSpPr>
        <p:spPr>
          <a:xfrm>
            <a:off x="309483" y="72134"/>
            <a:ext cx="3168352" cy="369332"/>
          </a:xfrm>
          <a:prstGeom prst="rect">
            <a:avLst/>
          </a:prstGeom>
        </p:spPr>
        <p:txBody>
          <a:bodyPr wrap="square">
            <a:spAutoFit/>
          </a:bodyPr>
          <a:lstStyle/>
          <a:p>
            <a:r>
              <a:rPr lang="nl-NL" b="1" dirty="0">
                <a:solidFill>
                  <a:srgbClr val="FF0000"/>
                </a:solidFill>
              </a:rPr>
              <a:t>L</a:t>
            </a:r>
            <a:r>
              <a:rPr lang="nl-NL" b="1" dirty="0" smtClean="0">
                <a:solidFill>
                  <a:srgbClr val="FF0000"/>
                </a:solidFill>
              </a:rPr>
              <a:t>andscape is </a:t>
            </a:r>
            <a:r>
              <a:rPr lang="nl-NL" b="1" dirty="0" err="1" smtClean="0">
                <a:solidFill>
                  <a:srgbClr val="FF0000"/>
                </a:solidFill>
              </a:rPr>
              <a:t>changing</a:t>
            </a:r>
            <a:r>
              <a:rPr lang="nl-NL" b="1" dirty="0" smtClean="0">
                <a:solidFill>
                  <a:srgbClr val="FF0000"/>
                </a:solidFill>
              </a:rPr>
              <a:t>…</a:t>
            </a:r>
            <a:endParaRPr lang="nl-NL" b="1" dirty="0">
              <a:solidFill>
                <a:srgbClr val="FF0000"/>
              </a:solidFill>
            </a:endParaRPr>
          </a:p>
        </p:txBody>
      </p:sp>
    </p:spTree>
    <p:extLst>
      <p:ext uri="{BB962C8B-B14F-4D97-AF65-F5344CB8AC3E}">
        <p14:creationId xmlns:p14="http://schemas.microsoft.com/office/powerpoint/2010/main" val="156184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NZ" altLang="en-US" dirty="0">
                <a:latin typeface="Arial" charset="0"/>
                <a:ea typeface="ＭＳ Ｐゴシック" pitchFamily="108" charset="-128"/>
                <a:cs typeface="Arial" charset="0"/>
              </a:rPr>
              <a:t>Next Generation Data </a:t>
            </a:r>
            <a:r>
              <a:rPr lang="en-NZ" altLang="en-US" dirty="0" smtClean="0">
                <a:latin typeface="Arial" charset="0"/>
                <a:ea typeface="ＭＳ Ｐゴシック" pitchFamily="108" charset="-128"/>
                <a:cs typeface="Arial" charset="0"/>
              </a:rPr>
              <a:t>Management</a:t>
            </a: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92500" lnSpcReduction="20000"/>
          </a:bodyPr>
          <a:lstStyle/>
          <a:p>
            <a:pPr>
              <a:buFontTx/>
              <a:buBlip>
                <a:blip r:embed="rId2"/>
              </a:buBlip>
            </a:pPr>
            <a:r>
              <a:rPr lang="en-NZ" altLang="en-US" dirty="0" smtClean="0">
                <a:ea typeface="ＭＳ Ｐゴシック" pitchFamily="108" charset="-128"/>
                <a:cs typeface="Arial" charset="0"/>
              </a:rPr>
              <a:t>Deliverables:</a:t>
            </a:r>
          </a:p>
          <a:p>
            <a:pPr lvl="1">
              <a:buFontTx/>
              <a:buBlip>
                <a:blip r:embed="rId2"/>
              </a:buBlip>
            </a:pPr>
            <a:r>
              <a:rPr lang="en-NZ" altLang="en-US" dirty="0">
                <a:ea typeface="ＭＳ Ｐゴシック" pitchFamily="108" charset="-128"/>
                <a:cs typeface="Arial" charset="0"/>
              </a:rPr>
              <a:t>Next Generation Data </a:t>
            </a:r>
            <a:r>
              <a:rPr lang="en-NZ" altLang="en-US" dirty="0" smtClean="0">
                <a:ea typeface="ＭＳ Ｐゴシック" pitchFamily="108" charset="-128"/>
                <a:cs typeface="Arial" charset="0"/>
              </a:rPr>
              <a:t>Management White Paper (Draft end of November, Final version January) </a:t>
            </a:r>
          </a:p>
          <a:p>
            <a:pPr lvl="1">
              <a:buBlip>
                <a:blip r:embed="rId2"/>
              </a:buBlip>
            </a:pPr>
            <a:r>
              <a:rPr lang="en-NZ" altLang="en-US" dirty="0" smtClean="0">
                <a:ea typeface="ＭＳ Ｐゴシック" pitchFamily="108" charset="-128"/>
                <a:cs typeface="Arial" charset="0"/>
              </a:rPr>
              <a:t>Community </a:t>
            </a:r>
            <a:r>
              <a:rPr lang="en-NZ" altLang="en-US" dirty="0">
                <a:ea typeface="ＭＳ Ｐゴシック" pitchFamily="108" charset="-128"/>
                <a:cs typeface="Arial" charset="0"/>
              </a:rPr>
              <a:t>of P</a:t>
            </a:r>
            <a:r>
              <a:rPr lang="en-NZ" altLang="en-US" dirty="0" smtClean="0">
                <a:ea typeface="ＭＳ Ｐゴシック" pitchFamily="108" charset="-128"/>
                <a:cs typeface="Arial" charset="0"/>
              </a:rPr>
              <a:t>ractice </a:t>
            </a:r>
            <a:r>
              <a:rPr lang="en-NZ" altLang="en-US" dirty="0">
                <a:ea typeface="ＭＳ Ｐゴシック" pitchFamily="108" charset="-128"/>
                <a:cs typeface="Arial" charset="0"/>
              </a:rPr>
              <a:t>i</a:t>
            </a:r>
            <a:r>
              <a:rPr lang="en-NZ" altLang="en-US" dirty="0" smtClean="0">
                <a:ea typeface="ＭＳ Ｐゴシック" pitchFamily="108" charset="-128"/>
                <a:cs typeface="Arial" charset="0"/>
              </a:rPr>
              <a:t>n main areas of common </a:t>
            </a:r>
            <a:r>
              <a:rPr lang="en-NZ" altLang="en-US" dirty="0" smtClean="0">
                <a:ea typeface="ＭＳ Ｐゴシック" pitchFamily="108" charset="-128"/>
                <a:cs typeface="Arial" charset="0"/>
              </a:rPr>
              <a:t>interest</a:t>
            </a:r>
            <a:endParaRPr lang="en-NZ" altLang="en-US" dirty="0" smtClean="0">
              <a:ea typeface="ＭＳ Ｐゴシック" pitchFamily="108" charset="-128"/>
              <a:cs typeface="Arial" charset="0"/>
            </a:endParaRPr>
          </a:p>
          <a:p>
            <a:pPr>
              <a:buBlip>
                <a:blip r:embed="rId2"/>
              </a:buBlip>
            </a:pPr>
            <a:r>
              <a:rPr lang="en-NZ" altLang="en-US" dirty="0" smtClean="0">
                <a:ea typeface="ＭＳ Ｐゴシック" pitchFamily="108" charset="-128"/>
                <a:cs typeface="Arial" charset="0"/>
              </a:rPr>
              <a:t>Next steps:</a:t>
            </a:r>
          </a:p>
          <a:p>
            <a:pPr lvl="1">
              <a:buBlip>
                <a:blip r:embed="rId2"/>
              </a:buBlip>
            </a:pPr>
            <a:r>
              <a:rPr lang="en-NZ" altLang="en-US" dirty="0" smtClean="0">
                <a:ea typeface="ＭＳ Ｐゴシック" pitchFamily="108" charset="-128"/>
                <a:cs typeface="Arial" charset="0"/>
              </a:rPr>
              <a:t>Work on statistical use cases and reference data architecture (Data </a:t>
            </a:r>
            <a:r>
              <a:rPr lang="en-NZ" altLang="en-US" dirty="0">
                <a:ea typeface="ＭＳ Ｐゴシック" pitchFamily="108" charset="-128"/>
                <a:cs typeface="Arial" charset="0"/>
              </a:rPr>
              <a:t>Architecture </a:t>
            </a:r>
            <a:r>
              <a:rPr lang="en-NZ" altLang="en-US" dirty="0" smtClean="0">
                <a:ea typeface="ＭＳ Ｐゴシック" pitchFamily="108" charset="-128"/>
                <a:cs typeface="Arial" charset="0"/>
              </a:rPr>
              <a:t>Project)</a:t>
            </a:r>
          </a:p>
          <a:p>
            <a:pPr lvl="1">
              <a:buBlip>
                <a:blip r:embed="rId2"/>
              </a:buBlip>
            </a:pPr>
            <a:r>
              <a:rPr lang="en-US" altLang="en-US" dirty="0" smtClean="0">
                <a:ea typeface="ＭＳ Ｐゴシック" pitchFamily="108" charset="-128"/>
                <a:cs typeface="Arial" charset="0"/>
              </a:rPr>
              <a:t>"</a:t>
            </a:r>
            <a:r>
              <a:rPr lang="en-US" altLang="en-US" dirty="0">
                <a:ea typeface="ＭＳ Ｐゴシック" pitchFamily="108" charset="-128"/>
                <a:cs typeface="Arial" charset="0"/>
              </a:rPr>
              <a:t>Blue Sky" </a:t>
            </a:r>
            <a:r>
              <a:rPr lang="en-US" altLang="en-US" dirty="0" smtClean="0">
                <a:ea typeface="ＭＳ Ｐゴシック" pitchFamily="108" charset="-128"/>
                <a:cs typeface="Arial" charset="0"/>
              </a:rPr>
              <a:t>activities </a:t>
            </a:r>
            <a:r>
              <a:rPr lang="en-US" altLang="en-US" dirty="0">
                <a:ea typeface="ＭＳ Ｐゴシック" pitchFamily="108" charset="-128"/>
                <a:cs typeface="Arial" charset="0"/>
              </a:rPr>
              <a:t>to explore relevant "proofs of concept" that </a:t>
            </a:r>
            <a:r>
              <a:rPr lang="en-US" altLang="en-US" dirty="0" smtClean="0">
                <a:ea typeface="ＭＳ Ｐゴシック" pitchFamily="108" charset="-128"/>
                <a:cs typeface="Arial" charset="0"/>
              </a:rPr>
              <a:t>help advance knowledge </a:t>
            </a:r>
            <a:r>
              <a:rPr lang="en-US" altLang="en-US" dirty="0">
                <a:ea typeface="ＭＳ Ｐゴシック" pitchFamily="108" charset="-128"/>
                <a:cs typeface="Arial" charset="0"/>
              </a:rPr>
              <a:t>and </a:t>
            </a:r>
            <a:r>
              <a:rPr lang="en-US" altLang="en-US" dirty="0" smtClean="0">
                <a:ea typeface="ＭＳ Ｐゴシック" pitchFamily="108" charset="-128"/>
                <a:cs typeface="Arial" charset="0"/>
              </a:rPr>
              <a:t>provides return on investment (example: Semantic linked data)</a:t>
            </a:r>
            <a:endParaRPr lang="en-NZ" altLang="en-US" dirty="0" smtClean="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12</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1841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NZ" altLang="en-US" dirty="0">
                <a:latin typeface="Arial" charset="0"/>
                <a:ea typeface="ＭＳ Ｐゴシック" pitchFamily="108" charset="-128"/>
                <a:cs typeface="Arial" charset="0"/>
              </a:rPr>
              <a:t>General Reflections</a:t>
            </a:r>
            <a:endParaRPr lang="en-NZ" altLang="en-US" dirty="0" smtClean="0">
              <a:latin typeface="Arial" charset="0"/>
              <a:ea typeface="ＭＳ Ｐゴシック" pitchFamily="108" charset="-128"/>
              <a:cs typeface="Arial" charset="0"/>
            </a:endParaRP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62500" lnSpcReduction="20000"/>
          </a:bodyPr>
          <a:lstStyle/>
          <a:p>
            <a:pPr>
              <a:buFontTx/>
              <a:buBlip>
                <a:blip r:embed="rId2"/>
              </a:buBlip>
            </a:pPr>
            <a:r>
              <a:rPr lang="en-US" altLang="en-US" dirty="0">
                <a:ea typeface="ＭＳ Ｐゴシック" pitchFamily="108" charset="-128"/>
                <a:cs typeface="Arial" charset="0"/>
              </a:rPr>
              <a:t>It has not been easy to progress these activities. The staff who are knowledgeable in these areas are in high demand and in some cases left their NSO in the course of the year. </a:t>
            </a:r>
          </a:p>
          <a:p>
            <a:pPr>
              <a:buFontTx/>
              <a:buBlip>
                <a:blip r:embed="rId2"/>
              </a:buBlip>
            </a:pPr>
            <a:r>
              <a:rPr lang="en-US" altLang="en-US" dirty="0">
                <a:ea typeface="ＭＳ Ｐゴシック" pitchFamily="108" charset="-128"/>
                <a:cs typeface="Arial" charset="0"/>
              </a:rPr>
              <a:t>There will be a great deal of activity in the most “modern” areas of tools and methods across the wider Official Statistical community, and there seems to be a good deal of sense in attempting to </a:t>
            </a:r>
            <a:r>
              <a:rPr lang="en-US" altLang="en-US" dirty="0" err="1">
                <a:ea typeface="ＭＳ Ｐゴシック" pitchFamily="108" charset="-128"/>
                <a:cs typeface="Arial" charset="0"/>
              </a:rPr>
              <a:t>summarise</a:t>
            </a:r>
            <a:r>
              <a:rPr lang="en-US" altLang="en-US" dirty="0">
                <a:ea typeface="ＭＳ Ｐゴシック" pitchFamily="108" charset="-128"/>
                <a:cs typeface="Arial" charset="0"/>
              </a:rPr>
              <a:t> what is being learnt and avoid every agency rediscovering these experiences separately</a:t>
            </a:r>
            <a:r>
              <a:rPr lang="en-US" altLang="en-US" dirty="0" smtClean="0">
                <a:ea typeface="ＭＳ Ｐゴシック" pitchFamily="108" charset="-128"/>
                <a:cs typeface="Arial" charset="0"/>
              </a:rPr>
              <a:t>.</a:t>
            </a:r>
            <a:endParaRPr lang="en-US" altLang="en-US" dirty="0">
              <a:ea typeface="ＭＳ Ｐゴシック" pitchFamily="108" charset="-128"/>
              <a:cs typeface="Arial" charset="0"/>
            </a:endParaRPr>
          </a:p>
          <a:p>
            <a:pPr>
              <a:buFontTx/>
              <a:buBlip>
                <a:blip r:embed="rId2"/>
              </a:buBlip>
            </a:pPr>
            <a:r>
              <a:rPr lang="en-US" altLang="en-US" dirty="0">
                <a:ea typeface="ＭＳ Ｐゴシック" pitchFamily="108" charset="-128"/>
                <a:cs typeface="Arial" charset="0"/>
              </a:rPr>
              <a:t>This may take the form of agencies collaborating to maintain knowledge bases in a number of these sorts of areas, and it may be that it would be worth considering some more generic approaches to how to </a:t>
            </a:r>
            <a:r>
              <a:rPr lang="en-US" altLang="en-US" dirty="0" err="1">
                <a:ea typeface="ＭＳ Ｐゴシック" pitchFamily="108" charset="-128"/>
                <a:cs typeface="Arial" charset="0"/>
              </a:rPr>
              <a:t>summarise</a:t>
            </a:r>
            <a:r>
              <a:rPr lang="en-US" altLang="en-US" dirty="0">
                <a:ea typeface="ＭＳ Ｐゴシック" pitchFamily="108" charset="-128"/>
                <a:cs typeface="Arial" charset="0"/>
              </a:rPr>
              <a:t> this sort of knowledge</a:t>
            </a:r>
            <a:r>
              <a:rPr lang="en-US" altLang="en-US" dirty="0" smtClean="0">
                <a:ea typeface="ＭＳ Ｐゴシック" pitchFamily="108" charset="-128"/>
                <a:cs typeface="Arial" charset="0"/>
              </a:rPr>
              <a:t>.</a:t>
            </a:r>
            <a:endParaRPr lang="en-US" altLang="en-US" dirty="0">
              <a:ea typeface="ＭＳ Ｐゴシック" pitchFamily="108" charset="-128"/>
              <a:cs typeface="Arial" charset="0"/>
            </a:endParaRPr>
          </a:p>
          <a:p>
            <a:pPr>
              <a:buFontTx/>
              <a:buBlip>
                <a:blip r:embed="rId2"/>
              </a:buBlip>
            </a:pPr>
            <a:r>
              <a:rPr lang="en-US" altLang="en-US" dirty="0">
                <a:ea typeface="ＭＳ Ｐゴシック" pitchFamily="108" charset="-128"/>
                <a:cs typeface="Arial" charset="0"/>
              </a:rPr>
              <a:t>The collaboration of IT and Methodology specialists was improved through the increased number of methodologists among the committee membership. This helped in ensuring a blended program at the CSPA </a:t>
            </a:r>
            <a:r>
              <a:rPr lang="en-US" altLang="en-US" dirty="0" smtClean="0">
                <a:ea typeface="ＭＳ Ｐゴシック" pitchFamily="108" charset="-128"/>
                <a:cs typeface="Arial" charset="0"/>
              </a:rPr>
              <a:t>workshop.</a:t>
            </a:r>
            <a:endParaRPr lang="en-US" altLang="en-US" dirty="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13</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490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NZ" altLang="en-US" dirty="0" smtClean="0">
                <a:latin typeface="Arial" charset="0"/>
                <a:ea typeface="ＭＳ Ｐゴシック" pitchFamily="108" charset="-128"/>
                <a:cs typeface="Arial" charset="0"/>
              </a:rPr>
              <a:t>Outline</a:t>
            </a: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a:bodyPr>
          <a:lstStyle/>
          <a:p>
            <a:pPr>
              <a:buFontTx/>
              <a:buBlip>
                <a:blip r:embed="rId2"/>
              </a:buBlip>
            </a:pPr>
            <a:r>
              <a:rPr lang="en-NZ" altLang="en-US" dirty="0">
                <a:latin typeface="Arial" charset="0"/>
                <a:ea typeface="ＭＳ Ｐゴシック" pitchFamily="108" charset="-128"/>
                <a:cs typeface="Arial" charset="0"/>
              </a:rPr>
              <a:t>Terms of Reference, </a:t>
            </a:r>
            <a:r>
              <a:rPr lang="en-NZ" altLang="en-US" dirty="0" smtClean="0">
                <a:latin typeface="Arial" charset="0"/>
                <a:ea typeface="ＭＳ Ｐゴシック" pitchFamily="108" charset="-128"/>
                <a:cs typeface="Arial" charset="0"/>
              </a:rPr>
              <a:t>Membership</a:t>
            </a:r>
          </a:p>
          <a:p>
            <a:pPr>
              <a:buFontTx/>
              <a:buBlip>
                <a:blip r:embed="rId2"/>
              </a:buBlip>
            </a:pPr>
            <a:r>
              <a:rPr lang="en-NZ" altLang="en-US" dirty="0" smtClean="0">
                <a:latin typeface="Arial" charset="0"/>
                <a:ea typeface="ＭＳ Ｐゴシック" pitchFamily="108" charset="-128"/>
                <a:cs typeface="Arial" charset="0"/>
              </a:rPr>
              <a:t>Report on Work Undertaken</a:t>
            </a:r>
          </a:p>
          <a:p>
            <a:pPr lvl="1">
              <a:buFontTx/>
              <a:buBlip>
                <a:blip r:embed="rId2"/>
              </a:buBlip>
            </a:pPr>
            <a:r>
              <a:rPr lang="en-NZ" altLang="en-US" dirty="0">
                <a:latin typeface="Arial" charset="0"/>
                <a:ea typeface="ＭＳ Ｐゴシック" pitchFamily="108" charset="-128"/>
                <a:cs typeface="Arial" charset="0"/>
              </a:rPr>
              <a:t>Activities (CSPA Workshop, Statistical Editing Work Session)</a:t>
            </a:r>
            <a:endParaRPr lang="en-NZ" altLang="en-US" dirty="0" smtClean="0">
              <a:latin typeface="Arial" charset="0"/>
              <a:ea typeface="ＭＳ Ｐゴシック" pitchFamily="108" charset="-128"/>
              <a:cs typeface="Arial" charset="0"/>
            </a:endParaRPr>
          </a:p>
          <a:p>
            <a:pPr lvl="1">
              <a:buFontTx/>
              <a:buBlip>
                <a:blip r:embed="rId2"/>
              </a:buBlip>
            </a:pPr>
            <a:r>
              <a:rPr lang="en-NZ" altLang="en-US" dirty="0">
                <a:latin typeface="Arial" charset="0"/>
                <a:ea typeface="ＭＳ Ｐゴシック" pitchFamily="108" charset="-128"/>
                <a:cs typeface="Arial" charset="0"/>
              </a:rPr>
              <a:t>Products (Methodological Architecture)</a:t>
            </a:r>
            <a:endParaRPr lang="en-NZ" altLang="en-US" dirty="0" smtClean="0">
              <a:latin typeface="Arial" charset="0"/>
              <a:ea typeface="ＭＳ Ｐゴシック" pitchFamily="108" charset="-128"/>
              <a:cs typeface="Arial" charset="0"/>
            </a:endParaRPr>
          </a:p>
          <a:p>
            <a:pPr lvl="1">
              <a:buFontTx/>
              <a:buBlip>
                <a:blip r:embed="rId2"/>
              </a:buBlip>
            </a:pPr>
            <a:r>
              <a:rPr lang="en-NZ" altLang="en-US" dirty="0" smtClean="0">
                <a:latin typeface="Arial" charset="0"/>
                <a:ea typeface="ＭＳ Ｐゴシック" pitchFamily="108" charset="-128"/>
                <a:cs typeface="Arial" charset="0"/>
              </a:rPr>
              <a:t>Shaping </a:t>
            </a:r>
            <a:r>
              <a:rPr lang="en-NZ" altLang="en-US" dirty="0">
                <a:latin typeface="Arial" charset="0"/>
                <a:ea typeface="ＭＳ Ｐゴシック" pitchFamily="108" charset="-128"/>
                <a:cs typeface="Arial" charset="0"/>
              </a:rPr>
              <a:t>work (Machine </a:t>
            </a:r>
            <a:r>
              <a:rPr lang="en-NZ" altLang="en-US" dirty="0" smtClean="0">
                <a:latin typeface="Arial" charset="0"/>
                <a:ea typeface="ＭＳ Ｐゴシック" pitchFamily="108" charset="-128"/>
                <a:cs typeface="Arial" charset="0"/>
              </a:rPr>
              <a:t>Learning</a:t>
            </a:r>
            <a:r>
              <a:rPr lang="en-NZ" altLang="en-US" dirty="0">
                <a:latin typeface="Arial" charset="0"/>
                <a:ea typeface="ＭＳ Ｐゴシック" pitchFamily="108" charset="-128"/>
                <a:cs typeface="Arial" charset="0"/>
              </a:rPr>
              <a:t>, Next Generation Data </a:t>
            </a:r>
            <a:r>
              <a:rPr lang="en-NZ" altLang="en-US" dirty="0" smtClean="0">
                <a:latin typeface="Arial" charset="0"/>
                <a:ea typeface="ＭＳ Ｐゴシック" pitchFamily="108" charset="-128"/>
                <a:cs typeface="Arial" charset="0"/>
              </a:rPr>
              <a:t>Management)</a:t>
            </a:r>
          </a:p>
          <a:p>
            <a:pPr>
              <a:buFontTx/>
              <a:buBlip>
                <a:blip r:embed="rId2"/>
              </a:buBlip>
            </a:pPr>
            <a:r>
              <a:rPr lang="en-NZ" altLang="en-US" dirty="0" smtClean="0">
                <a:latin typeface="Arial" charset="0"/>
                <a:ea typeface="ＭＳ Ｐゴシック" pitchFamily="108" charset="-128"/>
                <a:cs typeface="Arial" charset="0"/>
              </a:rPr>
              <a:t>General </a:t>
            </a:r>
            <a:r>
              <a:rPr lang="en-NZ" altLang="en-US" dirty="0" smtClean="0">
                <a:latin typeface="Arial" charset="0"/>
                <a:ea typeface="ＭＳ Ｐゴシック" pitchFamily="108" charset="-128"/>
                <a:cs typeface="Arial" charset="0"/>
              </a:rPr>
              <a:t>Reflections</a:t>
            </a:r>
            <a:endParaRPr lang="en-NZ" altLang="en-US" dirty="0">
              <a:latin typeface="Arial" charset="0"/>
              <a:ea typeface="ＭＳ Ｐゴシック" pitchFamily="108" charset="-128"/>
              <a:cs typeface="Arial" charset="0"/>
            </a:endParaRPr>
          </a:p>
          <a:p>
            <a:pPr marL="0" indent="0">
              <a:buNone/>
            </a:pPr>
            <a:endParaRPr lang="en-NZ" altLang="en-US" dirty="0" smtClean="0">
              <a:latin typeface="Arial" charset="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2</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7990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NZ" altLang="en-US" dirty="0">
                <a:latin typeface="Arial" charset="0"/>
                <a:ea typeface="ＭＳ Ｐゴシック" pitchFamily="108" charset="-128"/>
                <a:cs typeface="Arial" charset="0"/>
              </a:rPr>
              <a:t>Terms of Reference</a:t>
            </a:r>
            <a:endParaRPr lang="en-NZ" altLang="en-US" dirty="0" smtClean="0">
              <a:latin typeface="Arial" charset="0"/>
              <a:ea typeface="ＭＳ Ｐゴシック" pitchFamily="108" charset="-128"/>
              <a:cs typeface="Arial" charset="0"/>
            </a:endParaRP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77500" lnSpcReduction="20000"/>
          </a:bodyPr>
          <a:lstStyle/>
          <a:p>
            <a:pPr>
              <a:buFontTx/>
              <a:buBlip>
                <a:blip r:embed="rId2"/>
              </a:buBlip>
            </a:pPr>
            <a:r>
              <a:rPr lang="en-US" altLang="en-US" dirty="0">
                <a:ea typeface="ＭＳ Ｐゴシック" pitchFamily="108" charset="-128"/>
                <a:cs typeface="Arial" charset="0"/>
              </a:rPr>
              <a:t>To oversee the </a:t>
            </a:r>
            <a:r>
              <a:rPr lang="en-US" altLang="en-US" dirty="0" err="1">
                <a:ea typeface="ＭＳ Ｐゴシック" pitchFamily="108" charset="-128"/>
                <a:cs typeface="Arial" charset="0"/>
              </a:rPr>
              <a:t>organisation</a:t>
            </a:r>
            <a:r>
              <a:rPr lang="en-US" altLang="en-US" dirty="0">
                <a:ea typeface="ＭＳ Ｐゴシック" pitchFamily="108" charset="-128"/>
                <a:cs typeface="Arial" charset="0"/>
              </a:rPr>
              <a:t> of relevant workshops and expert group meetings, and the preparation of guidelines on the topics of the management of statistical information systems, statistical methodology (including data editing), and the components of an “industry architecture” for official statistics. </a:t>
            </a:r>
          </a:p>
          <a:p>
            <a:pPr>
              <a:buFontTx/>
              <a:buBlip>
                <a:blip r:embed="rId2"/>
              </a:buBlip>
            </a:pPr>
            <a:r>
              <a:rPr lang="en-US" altLang="en-US" dirty="0">
                <a:ea typeface="ＭＳ Ｐゴシック" pitchFamily="108" charset="-128"/>
                <a:cs typeface="Arial" charset="0"/>
              </a:rPr>
              <a:t>To monitor developments in these areas within and beyond official statistics, and inform the HLG of any important issues. </a:t>
            </a:r>
          </a:p>
          <a:p>
            <a:pPr>
              <a:buFontTx/>
              <a:buBlip>
                <a:blip r:embed="rId2"/>
              </a:buBlip>
            </a:pPr>
            <a:r>
              <a:rPr lang="en-US" altLang="en-US" dirty="0">
                <a:ea typeface="ＭＳ Ｐゴシック" pitchFamily="108" charset="-128"/>
                <a:cs typeface="Arial" charset="0"/>
              </a:rPr>
              <a:t>To provide input as needed to HLG projects through the Executive Board. </a:t>
            </a:r>
          </a:p>
          <a:p>
            <a:pPr>
              <a:buFontTx/>
              <a:buBlip>
                <a:blip r:embed="rId2"/>
              </a:buBlip>
            </a:pPr>
            <a:r>
              <a:rPr lang="en-US" altLang="en-US" dirty="0">
                <a:ea typeface="ＭＳ Ｐゴシック" pitchFamily="108" charset="-128"/>
                <a:cs typeface="Arial" charset="0"/>
              </a:rPr>
              <a:t>To prepare a report for the HLG </a:t>
            </a:r>
            <a:r>
              <a:rPr lang="en-US" altLang="en-US" dirty="0" smtClean="0">
                <a:ea typeface="ＭＳ Ｐゴシック" pitchFamily="108" charset="-128"/>
                <a:cs typeface="Arial" charset="0"/>
              </a:rPr>
              <a:t>on </a:t>
            </a:r>
            <a:r>
              <a:rPr lang="en-US" altLang="en-US" dirty="0">
                <a:ea typeface="ＭＳ Ｐゴシック" pitchFamily="108" charset="-128"/>
                <a:cs typeface="Arial" charset="0"/>
              </a:rPr>
              <a:t>results, key issues, and outreach </a:t>
            </a:r>
            <a:r>
              <a:rPr lang="en-US" altLang="en-US" dirty="0" smtClean="0">
                <a:ea typeface="ＭＳ Ｐゴシック" pitchFamily="108" charset="-128"/>
                <a:cs typeface="Arial" charset="0"/>
              </a:rPr>
              <a:t>activities.</a:t>
            </a:r>
            <a:endParaRPr lang="en-NZ" altLang="en-US" dirty="0" smtClean="0">
              <a:ea typeface="ＭＳ Ｐゴシック" pitchFamily="108" charset="-128"/>
              <a:cs typeface="Arial" charset="0"/>
            </a:endParaRPr>
          </a:p>
          <a:p>
            <a:pPr>
              <a:buFontTx/>
              <a:buBlip>
                <a:blip r:embed="rId2"/>
              </a:buBlip>
            </a:pPr>
            <a:endParaRPr lang="en-NZ" altLang="en-US" dirty="0" smtClean="0">
              <a:latin typeface="Arial" charset="0"/>
              <a:ea typeface="ＭＳ Ｐゴシック" pitchFamily="108" charset="-128"/>
              <a:cs typeface="Arial" charset="0"/>
            </a:endParaRPr>
          </a:p>
          <a:p>
            <a:pPr>
              <a:buFontTx/>
              <a:buBlip>
                <a:blip r:embed="rId2"/>
              </a:buBlip>
            </a:pPr>
            <a:endParaRPr lang="en-NZ" altLang="en-US" dirty="0">
              <a:latin typeface="Arial" charset="0"/>
              <a:ea typeface="ＭＳ Ｐゴシック" pitchFamily="108" charset="-128"/>
              <a:cs typeface="Arial" charset="0"/>
            </a:endParaRPr>
          </a:p>
          <a:p>
            <a:pPr marL="0" indent="0">
              <a:buNone/>
            </a:pPr>
            <a:endParaRPr lang="en-NZ" altLang="en-US" dirty="0" smtClean="0">
              <a:latin typeface="Arial" charset="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3</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4277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NZ" altLang="en-US" dirty="0" smtClean="0">
                <a:latin typeface="Arial" charset="0"/>
                <a:ea typeface="ＭＳ Ｐゴシック" pitchFamily="108" charset="-128"/>
                <a:cs typeface="Arial" charset="0"/>
              </a:rPr>
              <a:t>Current Membership</a:t>
            </a:r>
            <a:endParaRPr lang="en-NZ" altLang="en-US" dirty="0" smtClean="0">
              <a:latin typeface="Arial" charset="0"/>
              <a:ea typeface="ＭＳ Ｐゴシック" pitchFamily="108" charset="-128"/>
              <a:cs typeface="Arial" charset="0"/>
            </a:endParaRP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70000" lnSpcReduction="20000"/>
          </a:bodyPr>
          <a:lstStyle/>
          <a:p>
            <a:pPr>
              <a:buFontTx/>
              <a:buBlip>
                <a:blip r:embed="rId2"/>
              </a:buBlip>
            </a:pPr>
            <a:r>
              <a:rPr lang="en-NZ" altLang="en-US" dirty="0">
                <a:ea typeface="ＭＳ Ｐゴシック" pitchFamily="108" charset="-128"/>
                <a:cs typeface="Arial" charset="0"/>
              </a:rPr>
              <a:t>Vince Galvin (New Zealand) (Chair)</a:t>
            </a:r>
          </a:p>
          <a:p>
            <a:pPr>
              <a:buFontTx/>
              <a:buBlip>
                <a:blip r:embed="rId2"/>
              </a:buBlip>
            </a:pPr>
            <a:r>
              <a:rPr lang="en-NZ" altLang="en-US" dirty="0">
                <a:ea typeface="ＭＳ Ｐゴシック" pitchFamily="108" charset="-128"/>
                <a:cs typeface="Arial" charset="0"/>
              </a:rPr>
              <a:t>Anders Holmberg (Norway)</a:t>
            </a:r>
          </a:p>
          <a:p>
            <a:pPr>
              <a:buFontTx/>
              <a:buBlip>
                <a:blip r:embed="rId2"/>
              </a:buBlip>
            </a:pPr>
            <a:r>
              <a:rPr lang="en-NZ" altLang="en-US" dirty="0">
                <a:ea typeface="ＭＳ Ｐゴシック" pitchFamily="108" charset="-128"/>
                <a:cs typeface="Arial" charset="0"/>
              </a:rPr>
              <a:t>Gillian Nicoll / Michael Meagher (Australia)</a:t>
            </a:r>
          </a:p>
          <a:p>
            <a:pPr>
              <a:buFontTx/>
              <a:buBlip>
                <a:blip r:embed="rId2"/>
              </a:buBlip>
            </a:pPr>
            <a:r>
              <a:rPr lang="en-NZ" altLang="en-US" dirty="0">
                <a:ea typeface="ＭＳ Ｐゴシック" pitchFamily="108" charset="-128"/>
                <a:cs typeface="Arial" charset="0"/>
              </a:rPr>
              <a:t>Claude Poirier / Rob </a:t>
            </a:r>
            <a:r>
              <a:rPr lang="en-NZ" altLang="en-US" dirty="0" err="1">
                <a:ea typeface="ＭＳ Ｐゴシック" pitchFamily="108" charset="-128"/>
                <a:cs typeface="Arial" charset="0"/>
              </a:rPr>
              <a:t>McLellan</a:t>
            </a:r>
            <a:r>
              <a:rPr lang="en-NZ" altLang="en-US" dirty="0">
                <a:ea typeface="ＭＳ Ｐゴシック" pitchFamily="108" charset="-128"/>
                <a:cs typeface="Arial" charset="0"/>
              </a:rPr>
              <a:t> (Canada)</a:t>
            </a:r>
          </a:p>
          <a:p>
            <a:pPr>
              <a:buFontTx/>
              <a:buBlip>
                <a:blip r:embed="rId2"/>
              </a:buBlip>
            </a:pPr>
            <a:r>
              <a:rPr lang="en-NZ" altLang="en-US" dirty="0">
                <a:ea typeface="ＭＳ Ｐゴシック" pitchFamily="108" charset="-128"/>
                <a:cs typeface="Arial" charset="0"/>
              </a:rPr>
              <a:t>Elaine </a:t>
            </a:r>
            <a:r>
              <a:rPr lang="en-NZ" altLang="en-US" dirty="0" err="1">
                <a:ea typeface="ＭＳ Ｐゴシック" pitchFamily="108" charset="-128"/>
                <a:cs typeface="Arial" charset="0"/>
              </a:rPr>
              <a:t>Lucey</a:t>
            </a:r>
            <a:r>
              <a:rPr lang="en-NZ" altLang="en-US" dirty="0">
                <a:ea typeface="ＭＳ Ｐゴシック" pitchFamily="108" charset="-128"/>
                <a:cs typeface="Arial" charset="0"/>
              </a:rPr>
              <a:t> (Ireland)</a:t>
            </a:r>
          </a:p>
          <a:p>
            <a:pPr>
              <a:buFontTx/>
              <a:buBlip>
                <a:blip r:embed="rId2"/>
              </a:buBlip>
            </a:pPr>
            <a:r>
              <a:rPr lang="en-NZ" altLang="en-US" dirty="0" err="1">
                <a:ea typeface="ＭＳ Ｐゴシック" pitchFamily="108" charset="-128"/>
                <a:cs typeface="Arial" charset="0"/>
              </a:rPr>
              <a:t>Alessio</a:t>
            </a:r>
            <a:r>
              <a:rPr lang="en-NZ" altLang="en-US" dirty="0">
                <a:ea typeface="ＭＳ Ｐゴシック" pitchFamily="108" charset="-128"/>
                <a:cs typeface="Arial" charset="0"/>
              </a:rPr>
              <a:t> </a:t>
            </a:r>
            <a:r>
              <a:rPr lang="en-NZ" altLang="en-US" dirty="0" err="1">
                <a:ea typeface="ＭＳ Ｐゴシック" pitchFamily="108" charset="-128"/>
                <a:cs typeface="Arial" charset="0"/>
              </a:rPr>
              <a:t>Cardacino</a:t>
            </a:r>
            <a:r>
              <a:rPr lang="en-NZ" altLang="en-US" dirty="0">
                <a:ea typeface="ＭＳ Ｐゴシック" pitchFamily="108" charset="-128"/>
                <a:cs typeface="Arial" charset="0"/>
              </a:rPr>
              <a:t> (Italy)</a:t>
            </a:r>
          </a:p>
          <a:p>
            <a:pPr>
              <a:buFontTx/>
              <a:buBlip>
                <a:blip r:embed="rId2"/>
              </a:buBlip>
            </a:pPr>
            <a:r>
              <a:rPr lang="en-NZ" altLang="en-US" dirty="0" err="1">
                <a:ea typeface="ＭＳ Ｐゴシック" pitchFamily="108" charset="-128"/>
                <a:cs typeface="Arial" charset="0"/>
              </a:rPr>
              <a:t>Matjaz</a:t>
            </a:r>
            <a:r>
              <a:rPr lang="en-NZ" altLang="en-US" dirty="0">
                <a:ea typeface="ＭＳ Ｐゴシック" pitchFamily="108" charset="-128"/>
                <a:cs typeface="Arial" charset="0"/>
              </a:rPr>
              <a:t> Jug (Netherlands)</a:t>
            </a:r>
          </a:p>
          <a:p>
            <a:pPr>
              <a:buFontTx/>
              <a:buBlip>
                <a:blip r:embed="rId2"/>
              </a:buBlip>
            </a:pPr>
            <a:r>
              <a:rPr lang="en-NZ" altLang="en-US" dirty="0" err="1">
                <a:ea typeface="ＭＳ Ｐゴシック" pitchFamily="108" charset="-128"/>
                <a:cs typeface="Arial" charset="0"/>
              </a:rPr>
              <a:t>Janusz</a:t>
            </a:r>
            <a:r>
              <a:rPr lang="en-NZ" altLang="en-US" dirty="0">
                <a:ea typeface="ＭＳ Ｐゴシック" pitchFamily="108" charset="-128"/>
                <a:cs typeface="Arial" charset="0"/>
              </a:rPr>
              <a:t> </a:t>
            </a:r>
            <a:r>
              <a:rPr lang="en-NZ" altLang="en-US" dirty="0" err="1">
                <a:ea typeface="ＭＳ Ｐゴシック" pitchFamily="108" charset="-128"/>
                <a:cs typeface="Arial" charset="0"/>
              </a:rPr>
              <a:t>Dygaszewicz</a:t>
            </a:r>
            <a:r>
              <a:rPr lang="en-NZ" altLang="en-US" dirty="0">
                <a:ea typeface="ＭＳ Ｐゴシック" pitchFamily="108" charset="-128"/>
                <a:cs typeface="Arial" charset="0"/>
              </a:rPr>
              <a:t> (Poland)</a:t>
            </a:r>
          </a:p>
          <a:p>
            <a:pPr>
              <a:buFontTx/>
              <a:buBlip>
                <a:blip r:embed="rId2"/>
              </a:buBlip>
            </a:pPr>
            <a:r>
              <a:rPr lang="en-NZ" altLang="en-US" dirty="0">
                <a:ea typeface="ＭＳ Ｐゴシック" pitchFamily="108" charset="-128"/>
                <a:cs typeface="Arial" charset="0"/>
              </a:rPr>
              <a:t>Jan Jones (United Kingdom)</a:t>
            </a:r>
          </a:p>
          <a:p>
            <a:pPr>
              <a:buFontTx/>
              <a:buBlip>
                <a:blip r:embed="rId2"/>
              </a:buBlip>
            </a:pPr>
            <a:r>
              <a:rPr lang="en-NZ" altLang="en-US" dirty="0">
                <a:ea typeface="ＭＳ Ｐゴシック" pitchFamily="108" charset="-128"/>
                <a:cs typeface="Arial" charset="0"/>
              </a:rPr>
              <a:t>Hubertus </a:t>
            </a:r>
            <a:r>
              <a:rPr lang="en-NZ" altLang="en-US" dirty="0" err="1">
                <a:ea typeface="ＭＳ Ｐゴシック" pitchFamily="108" charset="-128"/>
                <a:cs typeface="Arial" charset="0"/>
              </a:rPr>
              <a:t>Cloodt</a:t>
            </a:r>
            <a:r>
              <a:rPr lang="en-NZ" altLang="en-US" dirty="0">
                <a:ea typeface="ＭＳ Ｐゴシック" pitchFamily="108" charset="-128"/>
                <a:cs typeface="Arial" charset="0"/>
              </a:rPr>
              <a:t> / Pal </a:t>
            </a:r>
            <a:r>
              <a:rPr lang="en-NZ" altLang="en-US" dirty="0" err="1">
                <a:ea typeface="ＭＳ Ｐゴシック" pitchFamily="108" charset="-128"/>
                <a:cs typeface="Arial" charset="0"/>
              </a:rPr>
              <a:t>Jancsok</a:t>
            </a:r>
            <a:r>
              <a:rPr lang="en-NZ" altLang="en-US" dirty="0">
                <a:ea typeface="ＭＳ Ｐゴシック" pitchFamily="108" charset="-128"/>
                <a:cs typeface="Arial" charset="0"/>
              </a:rPr>
              <a:t> (Eurostat)</a:t>
            </a:r>
          </a:p>
          <a:p>
            <a:pPr>
              <a:buFontTx/>
              <a:buBlip>
                <a:blip r:embed="rId2"/>
              </a:buBlip>
            </a:pPr>
            <a:r>
              <a:rPr lang="en-NZ" altLang="en-US" dirty="0">
                <a:ea typeface="ＭＳ Ｐゴシック" pitchFamily="108" charset="-128"/>
                <a:cs typeface="Arial" charset="0"/>
              </a:rPr>
              <a:t>Bruno Urban / David </a:t>
            </a:r>
            <a:r>
              <a:rPr lang="en-NZ" altLang="en-US" dirty="0" err="1">
                <a:ea typeface="ＭＳ Ｐゴシック" pitchFamily="108" charset="-128"/>
                <a:cs typeface="Arial" charset="0"/>
              </a:rPr>
              <a:t>Barraclough</a:t>
            </a:r>
            <a:r>
              <a:rPr lang="en-NZ" altLang="en-US" dirty="0">
                <a:ea typeface="ＭＳ Ｐゴシック" pitchFamily="108" charset="-128"/>
                <a:cs typeface="Arial" charset="0"/>
              </a:rPr>
              <a:t> (OECD)</a:t>
            </a:r>
          </a:p>
          <a:p>
            <a:pPr>
              <a:buFontTx/>
              <a:buBlip>
                <a:blip r:embed="rId2"/>
              </a:buBlip>
            </a:pPr>
            <a:r>
              <a:rPr lang="en-NZ" altLang="en-US" dirty="0">
                <a:ea typeface="ＭＳ Ｐゴシック" pitchFamily="108" charset="-128"/>
                <a:cs typeface="Arial" charset="0"/>
              </a:rPr>
              <a:t>Valentin </a:t>
            </a:r>
            <a:r>
              <a:rPr lang="en-NZ" altLang="en-US" dirty="0" err="1">
                <a:ea typeface="ＭＳ Ｐゴシック" pitchFamily="108" charset="-128"/>
                <a:cs typeface="Arial" charset="0"/>
              </a:rPr>
              <a:t>Todorov</a:t>
            </a:r>
            <a:r>
              <a:rPr lang="en-NZ" altLang="en-US" dirty="0">
                <a:ea typeface="ＭＳ Ｐゴシック" pitchFamily="108" charset="-128"/>
                <a:cs typeface="Arial" charset="0"/>
              </a:rPr>
              <a:t> (UNIDO</a:t>
            </a:r>
            <a:r>
              <a:rPr lang="en-NZ" altLang="en-US" dirty="0" smtClean="0">
                <a:ea typeface="ＭＳ Ｐゴシック" pitchFamily="108" charset="-128"/>
                <a:cs typeface="Arial" charset="0"/>
              </a:rPr>
              <a:t>)</a:t>
            </a:r>
            <a:endParaRPr lang="en-NZ" altLang="en-US" dirty="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4</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009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NZ" altLang="en-US" dirty="0">
                <a:latin typeface="Arial" charset="0"/>
                <a:ea typeface="ＭＳ Ｐゴシック" pitchFamily="108" charset="-128"/>
                <a:cs typeface="Arial" charset="0"/>
              </a:rPr>
              <a:t>CSPA </a:t>
            </a:r>
            <a:r>
              <a:rPr lang="en-NZ" altLang="en-US" dirty="0" smtClean="0">
                <a:latin typeface="Arial" charset="0"/>
                <a:ea typeface="ＭＳ Ｐゴシック" pitchFamily="108" charset="-128"/>
                <a:cs typeface="Arial" charset="0"/>
              </a:rPr>
              <a:t>Workshop</a:t>
            </a: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92500" lnSpcReduction="10000"/>
          </a:bodyPr>
          <a:lstStyle/>
          <a:p>
            <a:pPr>
              <a:buFontTx/>
              <a:buBlip>
                <a:blip r:embed="rId2"/>
              </a:buBlip>
            </a:pPr>
            <a:r>
              <a:rPr lang="en-NZ" altLang="en-US" dirty="0" smtClean="0">
                <a:ea typeface="ＭＳ Ｐゴシック" pitchFamily="108" charset="-128"/>
                <a:cs typeface="Arial" charset="0"/>
              </a:rPr>
              <a:t>CSPA Workshop in July 2016 :</a:t>
            </a:r>
            <a:r>
              <a:rPr lang="en-US" altLang="en-US" dirty="0" smtClean="0">
                <a:ea typeface="ＭＳ Ｐゴシック" pitchFamily="108" charset="-128"/>
                <a:cs typeface="Arial" charset="0"/>
              </a:rPr>
              <a:t>it </a:t>
            </a:r>
            <a:r>
              <a:rPr lang="en-US" altLang="en-US" dirty="0">
                <a:ea typeface="ＭＳ Ｐゴシック" pitchFamily="108" charset="-128"/>
                <a:cs typeface="Arial" charset="0"/>
              </a:rPr>
              <a:t>created good connections and buy-in </a:t>
            </a:r>
            <a:r>
              <a:rPr lang="en-US" altLang="en-US" dirty="0" smtClean="0">
                <a:ea typeface="ＭＳ Ｐゴシック" pitchFamily="108" charset="-128"/>
                <a:cs typeface="Arial" charset="0"/>
              </a:rPr>
              <a:t>for CSPA collaboration opportunities and </a:t>
            </a:r>
            <a:r>
              <a:rPr lang="en-US" altLang="en-US" dirty="0">
                <a:ea typeface="ＭＳ Ｐゴシック" pitchFamily="108" charset="-128"/>
                <a:cs typeface="Arial" charset="0"/>
              </a:rPr>
              <a:t>provided a good forum to test ideas about directions </a:t>
            </a:r>
            <a:r>
              <a:rPr lang="en-NZ" dirty="0" smtClean="0"/>
              <a:t>Subsequent work has been subsumed into CSPA projects.</a:t>
            </a:r>
          </a:p>
          <a:p>
            <a:pPr>
              <a:buFontTx/>
              <a:buBlip>
                <a:blip r:embed="rId2"/>
              </a:buBlip>
            </a:pPr>
            <a:r>
              <a:rPr lang="en-NZ" altLang="en-US" dirty="0" smtClean="0">
                <a:ea typeface="ＭＳ Ｐゴシック" pitchFamily="108" charset="-128"/>
                <a:cs typeface="Arial" charset="0"/>
              </a:rPr>
              <a:t>Next </a:t>
            </a:r>
            <a:r>
              <a:rPr lang="en-NZ" altLang="en-US" dirty="0" smtClean="0">
                <a:ea typeface="ＭＳ Ｐゴシック" pitchFamily="108" charset="-128"/>
                <a:cs typeface="Arial" charset="0"/>
              </a:rPr>
              <a:t>steps:</a:t>
            </a:r>
          </a:p>
          <a:p>
            <a:pPr lvl="1">
              <a:buFontTx/>
              <a:buBlip>
                <a:blip r:embed="rId2"/>
              </a:buBlip>
            </a:pPr>
            <a:r>
              <a:rPr lang="en-NZ" altLang="en-US" dirty="0">
                <a:ea typeface="ＭＳ Ｐゴシック" pitchFamily="108" charset="-128"/>
                <a:cs typeface="Arial" charset="0"/>
              </a:rPr>
              <a:t>CSPA Workshop </a:t>
            </a:r>
            <a:r>
              <a:rPr lang="en-NZ" altLang="en-US" dirty="0" smtClean="0">
                <a:ea typeface="ＭＳ Ｐゴシック" pitchFamily="108" charset="-128"/>
                <a:cs typeface="Arial" charset="0"/>
              </a:rPr>
              <a:t>2017 (Germany)</a:t>
            </a:r>
          </a:p>
          <a:p>
            <a:pPr lvl="1">
              <a:buFontTx/>
              <a:buBlip>
                <a:blip r:embed="rId2"/>
              </a:buBlip>
            </a:pPr>
            <a:r>
              <a:rPr lang="en-NZ" altLang="en-US" dirty="0" smtClean="0">
                <a:ea typeface="ＭＳ Ｐゴシック" pitchFamily="108" charset="-128"/>
                <a:cs typeface="Arial" charset="0"/>
              </a:rPr>
              <a:t>CSPA Services Implementation projects</a:t>
            </a:r>
            <a:endParaRPr lang="en-NZ" altLang="en-US" dirty="0">
              <a:ea typeface="ＭＳ Ｐゴシック" pitchFamily="108" charset="-128"/>
              <a:cs typeface="Arial" charset="0"/>
            </a:endParaRPr>
          </a:p>
          <a:p>
            <a:pPr lvl="1">
              <a:buFontTx/>
              <a:buBlip>
                <a:blip r:embed="rId2"/>
              </a:buBlip>
            </a:pPr>
            <a:r>
              <a:rPr lang="en-NZ" altLang="en-US" dirty="0" smtClean="0">
                <a:ea typeface="ＭＳ Ｐゴシック" pitchFamily="108" charset="-128"/>
                <a:cs typeface="Arial" charset="0"/>
              </a:rPr>
              <a:t>HLG Project </a:t>
            </a:r>
            <a:r>
              <a:rPr lang="en-US" altLang="en-US" dirty="0">
                <a:ea typeface="ＭＳ Ｐゴシック" pitchFamily="108" charset="-128"/>
                <a:cs typeface="Arial" charset="0"/>
              </a:rPr>
              <a:t>Linking CSPA to Implementation Standards</a:t>
            </a:r>
            <a:endParaRPr lang="en-NZ" altLang="en-US" dirty="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5</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747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NZ" altLang="en-US" dirty="0">
                <a:latin typeface="Arial" charset="0"/>
                <a:ea typeface="ＭＳ Ｐゴシック" pitchFamily="108" charset="-128"/>
                <a:cs typeface="Arial" charset="0"/>
              </a:rPr>
              <a:t>Statistical Editing Work Session</a:t>
            </a:r>
            <a:endParaRPr lang="en-NZ" altLang="en-US" dirty="0" smtClean="0">
              <a:latin typeface="Arial" charset="0"/>
              <a:ea typeface="ＭＳ Ｐゴシック" pitchFamily="108" charset="-128"/>
              <a:cs typeface="Arial" charset="0"/>
            </a:endParaRP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lnSpcReduction="10000"/>
          </a:bodyPr>
          <a:lstStyle/>
          <a:p>
            <a:pPr>
              <a:buFontTx/>
              <a:buBlip>
                <a:blip r:embed="rId2"/>
              </a:buBlip>
            </a:pPr>
            <a:r>
              <a:rPr lang="en-NZ" dirty="0" smtClean="0"/>
              <a:t>Underway after some deliberations about scope and purpose. </a:t>
            </a:r>
            <a:endParaRPr lang="en-NZ" dirty="0" smtClean="0">
              <a:solidFill>
                <a:srgbClr val="FF0000"/>
              </a:solidFill>
            </a:endParaRPr>
          </a:p>
          <a:p>
            <a:pPr>
              <a:buFontTx/>
              <a:buBlip>
                <a:blip r:embed="rId2"/>
              </a:buBlip>
            </a:pPr>
            <a:r>
              <a:rPr lang="en-US" altLang="en-US" dirty="0">
                <a:ea typeface="ＭＳ Ｐゴシック" pitchFamily="108" charset="-128"/>
                <a:cs typeface="Arial" charset="0"/>
              </a:rPr>
              <a:t>The work session will </a:t>
            </a:r>
            <a:r>
              <a:rPr lang="en-US" altLang="en-US" dirty="0" smtClean="0">
                <a:ea typeface="ＭＳ Ｐゴシック" pitchFamily="108" charset="-128"/>
                <a:cs typeface="Arial" charset="0"/>
              </a:rPr>
              <a:t>identify:</a:t>
            </a:r>
          </a:p>
          <a:p>
            <a:pPr lvl="1">
              <a:buFontTx/>
              <a:buBlip>
                <a:blip r:embed="rId2"/>
              </a:buBlip>
            </a:pPr>
            <a:r>
              <a:rPr lang="en-US" altLang="en-US" dirty="0" smtClean="0">
                <a:ea typeface="ＭＳ Ｐゴシック" pitchFamily="108" charset="-128"/>
                <a:cs typeface="Arial" charset="0"/>
              </a:rPr>
              <a:t> </a:t>
            </a:r>
            <a:r>
              <a:rPr lang="en-US" altLang="en-US" dirty="0">
                <a:ea typeface="ＭＳ Ｐゴシック" pitchFamily="108" charset="-128"/>
                <a:cs typeface="Arial" charset="0"/>
              </a:rPr>
              <a:t>methods to manage risks arising from the use of new data sources, </a:t>
            </a:r>
            <a:endParaRPr lang="en-US" altLang="en-US" dirty="0" smtClean="0">
              <a:ea typeface="ＭＳ Ｐゴシック" pitchFamily="108" charset="-128"/>
              <a:cs typeface="Arial" charset="0"/>
            </a:endParaRPr>
          </a:p>
          <a:p>
            <a:pPr lvl="1">
              <a:buFontTx/>
              <a:buBlip>
                <a:blip r:embed="rId2"/>
              </a:buBlip>
            </a:pPr>
            <a:r>
              <a:rPr lang="en-US" altLang="en-US" dirty="0" smtClean="0">
                <a:ea typeface="ＭＳ Ｐゴシック" pitchFamily="108" charset="-128"/>
                <a:cs typeface="Arial" charset="0"/>
              </a:rPr>
              <a:t>develop </a:t>
            </a:r>
            <a:r>
              <a:rPr lang="en-US" altLang="en-US" dirty="0">
                <a:ea typeface="ＭＳ Ｐゴシック" pitchFamily="108" charset="-128"/>
                <a:cs typeface="Arial" charset="0"/>
              </a:rPr>
              <a:t>approaches for standardizing statistical editing functions, and </a:t>
            </a:r>
            <a:endParaRPr lang="en-US" altLang="en-US" dirty="0" smtClean="0">
              <a:ea typeface="ＭＳ Ｐゴシック" pitchFamily="108" charset="-128"/>
              <a:cs typeface="Arial" charset="0"/>
            </a:endParaRPr>
          </a:p>
          <a:p>
            <a:pPr lvl="1">
              <a:buFontTx/>
              <a:buBlip>
                <a:blip r:embed="rId2"/>
              </a:buBlip>
            </a:pPr>
            <a:r>
              <a:rPr lang="en-US" altLang="en-US" dirty="0" smtClean="0">
                <a:ea typeface="ＭＳ Ｐゴシック" pitchFamily="108" charset="-128"/>
                <a:cs typeface="Arial" charset="0"/>
              </a:rPr>
              <a:t>consider </a:t>
            </a:r>
            <a:r>
              <a:rPr lang="en-US" altLang="en-US" dirty="0">
                <a:ea typeface="ＭＳ Ｐゴシック" pitchFamily="108" charset="-128"/>
                <a:cs typeface="Arial" charset="0"/>
              </a:rPr>
              <a:t>how methodologists can contribute to the wider modernization work </a:t>
            </a:r>
            <a:r>
              <a:rPr lang="en-US" altLang="en-US" dirty="0" err="1">
                <a:ea typeface="ＭＳ Ｐゴシック" pitchFamily="108" charset="-128"/>
                <a:cs typeface="Arial" charset="0"/>
              </a:rPr>
              <a:t>programme</a:t>
            </a:r>
            <a:r>
              <a:rPr lang="en-US" altLang="en-US" dirty="0">
                <a:ea typeface="ＭＳ Ｐゴシック" pitchFamily="108" charset="-128"/>
                <a:cs typeface="Arial" charset="0"/>
              </a:rPr>
              <a:t>. </a:t>
            </a:r>
            <a:endParaRPr lang="en-NZ" altLang="en-US" dirty="0" smtClean="0">
              <a:ea typeface="ＭＳ Ｐゴシック" pitchFamily="108" charset="-128"/>
              <a:cs typeface="Arial" charset="0"/>
            </a:endParaRPr>
          </a:p>
          <a:p>
            <a:pPr marL="0" indent="0">
              <a:buNone/>
            </a:pPr>
            <a:endParaRPr lang="en-NZ" altLang="en-US" dirty="0" smtClean="0">
              <a:latin typeface="Arial" charset="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6</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8910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NZ" altLang="en-US" dirty="0">
                <a:latin typeface="Arial" charset="0"/>
                <a:ea typeface="ＭＳ Ｐゴシック" pitchFamily="108" charset="-128"/>
                <a:cs typeface="Arial" charset="0"/>
              </a:rPr>
              <a:t>Methodological Architecture</a:t>
            </a:r>
            <a:endParaRPr lang="en-NZ" altLang="en-US" dirty="0" smtClean="0">
              <a:latin typeface="Arial" charset="0"/>
              <a:ea typeface="ＭＳ Ｐゴシック" pitchFamily="108" charset="-128"/>
              <a:cs typeface="Arial" charset="0"/>
            </a:endParaRP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70000" lnSpcReduction="20000"/>
          </a:bodyPr>
          <a:lstStyle/>
          <a:p>
            <a:pPr>
              <a:buFontTx/>
              <a:buBlip>
                <a:blip r:embed="rId2"/>
              </a:buBlip>
            </a:pPr>
            <a:r>
              <a:rPr lang="en-US" altLang="en-US" u="sng" dirty="0" smtClean="0">
                <a:latin typeface="+mj-lt"/>
                <a:ea typeface="ＭＳ Ｐゴシック" pitchFamily="108" charset="-128"/>
                <a:cs typeface="Arial" charset="0"/>
              </a:rPr>
              <a:t>Deliverables:</a:t>
            </a:r>
          </a:p>
          <a:p>
            <a:pPr lvl="1">
              <a:buFontTx/>
              <a:buBlip>
                <a:blip r:embed="rId2"/>
              </a:buBlip>
            </a:pPr>
            <a:r>
              <a:rPr lang="en-US" altLang="en-US" b="1" dirty="0" smtClean="0">
                <a:latin typeface="+mj-lt"/>
                <a:ea typeface="ＭＳ Ｐゴシック" pitchFamily="108" charset="-128"/>
                <a:cs typeface="Arial" charset="0"/>
              </a:rPr>
              <a:t>Overview </a:t>
            </a:r>
            <a:r>
              <a:rPr lang="en-US" altLang="en-US" b="1" dirty="0">
                <a:latin typeface="+mj-lt"/>
                <a:ea typeface="ＭＳ Ｐゴシック" pitchFamily="108" charset="-128"/>
                <a:cs typeface="Arial" charset="0"/>
              </a:rPr>
              <a:t>“pitch” for the value of Methodological Architecture</a:t>
            </a:r>
            <a:r>
              <a:rPr lang="en-US" altLang="en-US" dirty="0">
                <a:latin typeface="+mj-lt"/>
                <a:ea typeface="ＭＳ Ｐゴシック" pitchFamily="108" charset="-128"/>
                <a:cs typeface="Arial" charset="0"/>
              </a:rPr>
              <a:t>. This was a response to a great deal of questioning about the purpose and broad structure of a methodological </a:t>
            </a:r>
            <a:r>
              <a:rPr lang="en-US" altLang="en-US" dirty="0" smtClean="0">
                <a:latin typeface="+mj-lt"/>
                <a:ea typeface="ＭＳ Ｐゴシック" pitchFamily="108" charset="-128"/>
                <a:cs typeface="Arial" charset="0"/>
              </a:rPr>
              <a:t>architecture.</a:t>
            </a:r>
            <a:endParaRPr lang="en-NZ" dirty="0">
              <a:latin typeface="+mj-lt"/>
            </a:endParaRPr>
          </a:p>
          <a:p>
            <a:pPr lvl="1">
              <a:buFontTx/>
              <a:buBlip>
                <a:blip r:embed="rId2"/>
              </a:buBlip>
            </a:pPr>
            <a:r>
              <a:rPr lang="en-US" b="1" dirty="0">
                <a:latin typeface="+mj-lt"/>
              </a:rPr>
              <a:t>Template for developing a methodological architecture</a:t>
            </a:r>
            <a:r>
              <a:rPr lang="en-US" dirty="0">
                <a:latin typeface="+mj-lt"/>
              </a:rPr>
              <a:t>. The resulting template makes good use of international standards (GSBPM, GSIM, CSPA). It is designed to link Methodology Architecture with System </a:t>
            </a:r>
            <a:r>
              <a:rPr lang="en-US" dirty="0" smtClean="0">
                <a:latin typeface="+mj-lt"/>
              </a:rPr>
              <a:t>Architecture.</a:t>
            </a:r>
            <a:endParaRPr lang="en-US" dirty="0">
              <a:latin typeface="+mj-lt"/>
            </a:endParaRPr>
          </a:p>
          <a:p>
            <a:pPr>
              <a:buBlip>
                <a:blip r:embed="rId2"/>
              </a:buBlip>
            </a:pPr>
            <a:r>
              <a:rPr lang="en-NZ" altLang="en-US" sz="2900" u="sng" dirty="0" smtClean="0">
                <a:latin typeface="+mj-lt"/>
                <a:ea typeface="ＭＳ Ｐゴシック" pitchFamily="108" charset="-128"/>
                <a:cs typeface="Arial" charset="0"/>
              </a:rPr>
              <a:t>Next steps: </a:t>
            </a:r>
          </a:p>
          <a:p>
            <a:pPr lvl="1">
              <a:buBlip>
                <a:blip r:embed="rId2"/>
              </a:buBlip>
            </a:pPr>
            <a:r>
              <a:rPr lang="en-US" altLang="en-US" sz="2900" dirty="0">
                <a:latin typeface="+mj-lt"/>
                <a:ea typeface="ＭＳ Ｐゴシック" pitchFamily="108" charset="-128"/>
                <a:cs typeface="Arial" charset="0"/>
              </a:rPr>
              <a:t>The template has been reviewed by 4-5 agencies, and several of them had agreed to try and use it in guiding their transformation work.</a:t>
            </a:r>
          </a:p>
          <a:p>
            <a:pPr lvl="1">
              <a:buBlip>
                <a:blip r:embed="rId2"/>
              </a:buBlip>
            </a:pPr>
            <a:r>
              <a:rPr lang="en-US" altLang="en-US" sz="2900" dirty="0">
                <a:latin typeface="+mj-lt"/>
                <a:ea typeface="ＭＳ Ｐゴシック" pitchFamily="108" charset="-128"/>
                <a:cs typeface="Arial" charset="0"/>
              </a:rPr>
              <a:t>The Methodological Architecture Template is ready to be </a:t>
            </a:r>
            <a:r>
              <a:rPr lang="en-US" altLang="en-US" sz="2900" dirty="0" smtClean="0">
                <a:latin typeface="+mj-lt"/>
                <a:ea typeface="ＭＳ Ｐゴシック" pitchFamily="108" charset="-128"/>
                <a:cs typeface="Arial" charset="0"/>
              </a:rPr>
              <a:t>trialed </a:t>
            </a:r>
            <a:r>
              <a:rPr lang="en-US" altLang="en-US" sz="2900" dirty="0">
                <a:latin typeface="+mj-lt"/>
                <a:ea typeface="ＭＳ Ｐゴシック" pitchFamily="108" charset="-128"/>
                <a:cs typeface="Arial" charset="0"/>
              </a:rPr>
              <a:t>in a more production environment. As well as the </a:t>
            </a:r>
            <a:r>
              <a:rPr lang="en-US" altLang="en-US" sz="2900" dirty="0" smtClean="0">
                <a:latin typeface="+mj-lt"/>
                <a:ea typeface="ＭＳ Ｐゴシック" pitchFamily="108" charset="-128"/>
                <a:cs typeface="Arial" charset="0"/>
              </a:rPr>
              <a:t>trialing </a:t>
            </a:r>
            <a:r>
              <a:rPr lang="en-US" altLang="en-US" sz="2900" dirty="0">
                <a:latin typeface="+mj-lt"/>
                <a:ea typeface="ＭＳ Ｐゴシック" pitchFamily="108" charset="-128"/>
                <a:cs typeface="Arial" charset="0"/>
              </a:rPr>
              <a:t>that will be done in various agencies as part of their transformation </a:t>
            </a:r>
            <a:r>
              <a:rPr lang="en-US" altLang="en-US" sz="2900" dirty="0" err="1">
                <a:latin typeface="+mj-lt"/>
                <a:ea typeface="ＭＳ Ｐゴシック" pitchFamily="108" charset="-128"/>
                <a:cs typeface="Arial" charset="0"/>
              </a:rPr>
              <a:t>programmes</a:t>
            </a:r>
            <a:r>
              <a:rPr lang="en-US" altLang="en-US" sz="2900" dirty="0">
                <a:latin typeface="+mj-lt"/>
                <a:ea typeface="ＭＳ Ｐゴシック" pitchFamily="108" charset="-128"/>
                <a:cs typeface="Arial" charset="0"/>
              </a:rPr>
              <a:t>, it would be good understand how this work can be made more valuable to the CSPA process</a:t>
            </a:r>
            <a:r>
              <a:rPr lang="en-US" altLang="en-US" sz="2900" dirty="0" smtClean="0">
                <a:latin typeface="+mj-lt"/>
                <a:ea typeface="ＭＳ Ｐゴシック" pitchFamily="108" charset="-128"/>
                <a:cs typeface="Arial" charset="0"/>
              </a:rPr>
              <a:t>.</a:t>
            </a:r>
            <a:endParaRPr lang="en-US" altLang="en-US" sz="2900" dirty="0">
              <a:latin typeface="+mj-lt"/>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7</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381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NZ" altLang="en-US" dirty="0">
                <a:latin typeface="Arial" charset="0"/>
                <a:ea typeface="ＭＳ Ｐゴシック" pitchFamily="108" charset="-128"/>
                <a:cs typeface="Arial" charset="0"/>
              </a:rPr>
              <a:t>Machine </a:t>
            </a:r>
            <a:r>
              <a:rPr lang="en-NZ" altLang="en-US" dirty="0" smtClean="0">
                <a:latin typeface="Arial" charset="0"/>
                <a:ea typeface="ＭＳ Ｐゴシック" pitchFamily="108" charset="-128"/>
                <a:cs typeface="Arial" charset="0"/>
              </a:rPr>
              <a:t>Learning</a:t>
            </a: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77500" lnSpcReduction="20000"/>
          </a:bodyPr>
          <a:lstStyle/>
          <a:p>
            <a:pPr>
              <a:buFontTx/>
              <a:buBlip>
                <a:blip r:embed="rId2"/>
              </a:buBlip>
            </a:pPr>
            <a:r>
              <a:rPr lang="en-NZ" altLang="en-US" u="sng" dirty="0" smtClean="0">
                <a:latin typeface="+mj-lt"/>
                <a:ea typeface="ＭＳ Ｐゴシック" pitchFamily="108" charset="-128"/>
                <a:cs typeface="Arial" charset="0"/>
              </a:rPr>
              <a:t>Work has been progressed on</a:t>
            </a:r>
            <a:r>
              <a:rPr lang="en-NZ" altLang="en-US" dirty="0" smtClean="0">
                <a:latin typeface="+mj-lt"/>
                <a:ea typeface="ＭＳ Ｐゴシック" pitchFamily="108" charset="-128"/>
                <a:cs typeface="Arial" charset="0"/>
              </a:rPr>
              <a:t>: </a:t>
            </a:r>
          </a:p>
          <a:p>
            <a:pPr lvl="1">
              <a:buFontTx/>
              <a:buBlip>
                <a:blip r:embed="rId2"/>
              </a:buBlip>
            </a:pPr>
            <a:r>
              <a:rPr lang="en-NZ" dirty="0" smtClean="0">
                <a:latin typeface="+mj-lt"/>
              </a:rPr>
              <a:t>(i</a:t>
            </a:r>
            <a:r>
              <a:rPr lang="en-NZ" dirty="0">
                <a:latin typeface="+mj-lt"/>
              </a:rPr>
              <a:t>) foundations of ML in official statistics: </a:t>
            </a:r>
            <a:r>
              <a:rPr lang="en-NZ" dirty="0" smtClean="0">
                <a:latin typeface="+mj-lt"/>
              </a:rPr>
              <a:t>techniques </a:t>
            </a:r>
            <a:r>
              <a:rPr lang="en-NZ" dirty="0">
                <a:latin typeface="+mj-lt"/>
              </a:rPr>
              <a:t>currently in use or in </a:t>
            </a:r>
            <a:r>
              <a:rPr lang="en-NZ" dirty="0" smtClean="0">
                <a:latin typeface="+mj-lt"/>
              </a:rPr>
              <a:t>consideration (including related software tools) and</a:t>
            </a:r>
          </a:p>
          <a:p>
            <a:pPr lvl="1">
              <a:buFontTx/>
              <a:buBlip>
                <a:blip r:embed="rId2"/>
              </a:buBlip>
            </a:pPr>
            <a:r>
              <a:rPr lang="en-NZ" dirty="0" smtClean="0">
                <a:latin typeface="+mj-lt"/>
              </a:rPr>
              <a:t>(ii</a:t>
            </a:r>
            <a:r>
              <a:rPr lang="en-NZ" dirty="0">
                <a:latin typeface="+mj-lt"/>
              </a:rPr>
              <a:t>) studying and prototyping of machine learning techniques for </a:t>
            </a:r>
            <a:r>
              <a:rPr lang="en-NZ" b="1" dirty="0">
                <a:latin typeface="+mj-lt"/>
              </a:rPr>
              <a:t>web </a:t>
            </a:r>
            <a:r>
              <a:rPr lang="en-NZ" b="1" dirty="0" smtClean="0">
                <a:latin typeface="+mj-lt"/>
              </a:rPr>
              <a:t>scraping</a:t>
            </a:r>
            <a:r>
              <a:rPr lang="en-NZ" dirty="0" smtClean="0">
                <a:latin typeface="+mj-lt"/>
              </a:rPr>
              <a:t>.</a:t>
            </a:r>
            <a:endParaRPr lang="en-NZ" dirty="0">
              <a:latin typeface="+mj-lt"/>
            </a:endParaRPr>
          </a:p>
          <a:p>
            <a:pPr>
              <a:buFontTx/>
              <a:buBlip>
                <a:blip r:embed="rId2"/>
              </a:buBlip>
            </a:pPr>
            <a:r>
              <a:rPr lang="en-NZ" dirty="0" smtClean="0">
                <a:latin typeface="+mj-lt"/>
              </a:rPr>
              <a:t>Presentations and reports will be finalised in December</a:t>
            </a:r>
          </a:p>
          <a:p>
            <a:pPr>
              <a:buBlip>
                <a:blip r:embed="rId2"/>
              </a:buBlip>
            </a:pPr>
            <a:r>
              <a:rPr lang="en-NZ" altLang="en-US" u="sng" dirty="0" smtClean="0">
                <a:latin typeface="+mj-lt"/>
                <a:ea typeface="ＭＳ Ｐゴシック" pitchFamily="108" charset="-128"/>
                <a:cs typeface="Arial" charset="0"/>
              </a:rPr>
              <a:t>Next steps</a:t>
            </a:r>
            <a:r>
              <a:rPr lang="en-NZ" altLang="en-US" dirty="0" smtClean="0">
                <a:latin typeface="+mj-lt"/>
                <a:ea typeface="ＭＳ Ｐゴシック" pitchFamily="108" charset="-128"/>
                <a:cs typeface="Arial" charset="0"/>
              </a:rPr>
              <a:t>: </a:t>
            </a:r>
          </a:p>
          <a:p>
            <a:pPr lvl="1">
              <a:buBlip>
                <a:blip r:embed="rId2"/>
              </a:buBlip>
            </a:pPr>
            <a:r>
              <a:rPr lang="en-NZ" altLang="en-US" sz="2600" dirty="0" smtClean="0">
                <a:latin typeface="+mj-lt"/>
                <a:ea typeface="ＭＳ Ｐゴシック" pitchFamily="108" charset="-128"/>
                <a:cs typeface="Arial" charset="0"/>
              </a:rPr>
              <a:t>The </a:t>
            </a:r>
            <a:r>
              <a:rPr lang="en-NZ" altLang="en-US" sz="2600" dirty="0">
                <a:latin typeface="+mj-lt"/>
                <a:ea typeface="ＭＳ Ｐゴシック" pitchFamily="108" charset="-128"/>
                <a:cs typeface="Arial" charset="0"/>
              </a:rPr>
              <a:t>Machine Learning process is really only at an exploratory phase. It has been difficult to get people to commit to joint work, with many people who indicated enthusiasm for a range of tasks subsequently turning out to have too many commitments or being recruited by other agencies in their jurisdiction. There is an articulated work programme of investigations to be followed but this work needs to have a more substantial team built around </a:t>
            </a:r>
            <a:r>
              <a:rPr lang="en-NZ" altLang="en-US" sz="2600" dirty="0" smtClean="0">
                <a:latin typeface="+mj-lt"/>
                <a:ea typeface="ＭＳ Ｐゴシック" pitchFamily="108" charset="-128"/>
                <a:cs typeface="Arial" charset="0"/>
              </a:rPr>
              <a:t>it</a:t>
            </a:r>
            <a:r>
              <a:rPr lang="en-NZ" altLang="en-US" sz="2600" dirty="0">
                <a:latin typeface="+mj-lt"/>
                <a:ea typeface="ＭＳ Ｐゴシック" pitchFamily="108" charset="-128"/>
                <a:cs typeface="Arial" charset="0"/>
              </a:rPr>
              <a:t>.</a:t>
            </a:r>
            <a:endParaRPr lang="en-NZ" sz="3100" dirty="0" smtClean="0">
              <a:latin typeface="+mj-lt"/>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8</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976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NZ" altLang="en-US" dirty="0">
                <a:latin typeface="Arial" charset="0"/>
                <a:ea typeface="ＭＳ Ｐゴシック" pitchFamily="108" charset="-128"/>
                <a:cs typeface="Arial" charset="0"/>
              </a:rPr>
              <a:t>Next Generation Data </a:t>
            </a:r>
            <a:r>
              <a:rPr lang="en-NZ" altLang="en-US" dirty="0" smtClean="0">
                <a:latin typeface="Arial" charset="0"/>
                <a:ea typeface="ＭＳ Ｐゴシック" pitchFamily="108" charset="-128"/>
                <a:cs typeface="Arial" charset="0"/>
              </a:rPr>
              <a:t>Management</a:t>
            </a:r>
          </a:p>
        </p:txBody>
      </p:sp>
      <p:sp>
        <p:nvSpPr>
          <p:cNvPr id="20483" name="Text Placeholder 2"/>
          <p:cNvSpPr>
            <a:spLocks noGrp="1"/>
          </p:cNvSpPr>
          <p:nvPr>
            <p:ph type="body" idx="4294967295"/>
          </p:nvPr>
        </p:nvSpPr>
        <p:spPr>
          <a:xfrm>
            <a:off x="684213" y="1412776"/>
            <a:ext cx="8135937" cy="4464149"/>
          </a:xfrm>
          <a:prstGeom prst="rect">
            <a:avLst/>
          </a:prstGeom>
        </p:spPr>
        <p:txBody>
          <a:bodyPr>
            <a:normAutofit fontScale="92500" lnSpcReduction="10000"/>
          </a:bodyPr>
          <a:lstStyle/>
          <a:p>
            <a:pPr>
              <a:buFontTx/>
              <a:buBlip>
                <a:blip r:embed="rId2"/>
              </a:buBlip>
            </a:pPr>
            <a:r>
              <a:rPr lang="en-NZ" altLang="en-US" dirty="0" smtClean="0">
                <a:ea typeface="ＭＳ Ｐゴシック" pitchFamily="108" charset="-128"/>
                <a:cs typeface="Arial" charset="0"/>
              </a:rPr>
              <a:t>Approach:</a:t>
            </a:r>
          </a:p>
          <a:p>
            <a:pPr lvl="1">
              <a:buBlip>
                <a:blip r:embed="rId2"/>
              </a:buBlip>
            </a:pPr>
            <a:r>
              <a:rPr lang="en-US" altLang="en-US" dirty="0" smtClean="0">
                <a:ea typeface="ＭＳ Ｐゴシック" pitchFamily="108" charset="-128"/>
                <a:cs typeface="Arial" charset="0"/>
              </a:rPr>
              <a:t>Identification </a:t>
            </a:r>
            <a:r>
              <a:rPr lang="en-US" altLang="en-US" dirty="0">
                <a:ea typeface="ＭＳ Ｐゴシック" pitchFamily="108" charset="-128"/>
                <a:cs typeface="Arial" charset="0"/>
              </a:rPr>
              <a:t>of a common reference model </a:t>
            </a:r>
            <a:r>
              <a:rPr lang="en-US" altLang="en-US" dirty="0" smtClean="0">
                <a:ea typeface="ＭＳ Ｐゴシック" pitchFamily="108" charset="-128"/>
                <a:cs typeface="Arial" charset="0"/>
              </a:rPr>
              <a:t>to </a:t>
            </a:r>
            <a:r>
              <a:rPr lang="en-US" altLang="en-US" dirty="0">
                <a:ea typeface="ＭＳ Ｐゴシック" pitchFamily="108" charset="-128"/>
                <a:cs typeface="Arial" charset="0"/>
              </a:rPr>
              <a:t>establish the generic functions associated with data and metadata management</a:t>
            </a:r>
          </a:p>
          <a:p>
            <a:pPr lvl="1">
              <a:buBlip>
                <a:blip r:embed="rId2"/>
              </a:buBlip>
            </a:pPr>
            <a:r>
              <a:rPr lang="en-US" altLang="en-US" dirty="0" smtClean="0">
                <a:ea typeface="ＭＳ Ｐゴシック" pitchFamily="108" charset="-128"/>
                <a:cs typeface="Arial" charset="0"/>
              </a:rPr>
              <a:t>Assessment </a:t>
            </a:r>
            <a:r>
              <a:rPr lang="en-US" altLang="en-US" dirty="0">
                <a:ea typeface="ＭＳ Ｐゴシック" pitchFamily="108" charset="-128"/>
                <a:cs typeface="Arial" charset="0"/>
              </a:rPr>
              <a:t>of next generation data and metadata technical capabilities in the marketplace (and open-source community)</a:t>
            </a:r>
          </a:p>
          <a:p>
            <a:pPr lvl="1">
              <a:buBlip>
                <a:blip r:embed="rId2"/>
              </a:buBlip>
            </a:pPr>
            <a:r>
              <a:rPr lang="en-US" altLang="en-US" dirty="0" smtClean="0">
                <a:ea typeface="ＭＳ Ｐゴシック" pitchFamily="108" charset="-128"/>
                <a:cs typeface="Arial" charset="0"/>
              </a:rPr>
              <a:t>Discussion </a:t>
            </a:r>
            <a:r>
              <a:rPr lang="en-US" altLang="en-US" dirty="0">
                <a:ea typeface="ＭＳ Ｐゴシック" pitchFamily="108" charset="-128"/>
                <a:cs typeface="Arial" charset="0"/>
              </a:rPr>
              <a:t>of the vision and current activities of one of the participants (Statistics Netherlands) as a valuable case study</a:t>
            </a:r>
          </a:p>
          <a:p>
            <a:pPr lvl="1">
              <a:buBlip>
                <a:blip r:embed="rId2"/>
              </a:buBlip>
            </a:pPr>
            <a:r>
              <a:rPr lang="en-US" altLang="en-US" dirty="0" smtClean="0">
                <a:ea typeface="ＭＳ Ｐゴシック" pitchFamily="108" charset="-128"/>
                <a:cs typeface="Arial" charset="0"/>
              </a:rPr>
              <a:t>Proposing </a:t>
            </a:r>
            <a:r>
              <a:rPr lang="en-US" altLang="en-US" dirty="0">
                <a:ea typeface="ＭＳ Ｐゴシック" pitchFamily="108" charset="-128"/>
                <a:cs typeface="Arial" charset="0"/>
              </a:rPr>
              <a:t>a series of next </a:t>
            </a:r>
            <a:r>
              <a:rPr lang="en-US" altLang="en-US" dirty="0" smtClean="0">
                <a:ea typeface="ＭＳ Ｐゴシック" pitchFamily="108" charset="-128"/>
                <a:cs typeface="Arial" charset="0"/>
              </a:rPr>
              <a:t>steps</a:t>
            </a:r>
            <a:endParaRPr lang="en-NZ" altLang="en-US" dirty="0" smtClean="0">
              <a:ea typeface="ＭＳ Ｐゴシック" pitchFamily="108" charset="-128"/>
              <a:cs typeface="Arial" charset="0"/>
            </a:endParaRPr>
          </a:p>
          <a:p>
            <a:pPr>
              <a:buFontTx/>
              <a:buBlip>
                <a:blip r:embed="rId2"/>
              </a:buBlip>
            </a:pPr>
            <a:endParaRPr lang="en-NZ" altLang="en-US" dirty="0" smtClean="0">
              <a:latin typeface="Arial" charset="0"/>
              <a:ea typeface="ＭＳ Ｐゴシック" pitchFamily="108" charset="-128"/>
              <a:cs typeface="Arial" charset="0"/>
            </a:endParaRPr>
          </a:p>
        </p:txBody>
      </p:sp>
      <p:sp>
        <p:nvSpPr>
          <p:cNvPr id="20484" name="Date Placeholder 3"/>
          <p:cNvSpPr>
            <a:spLocks noGrp="1"/>
          </p:cNvSpPr>
          <p:nvPr>
            <p:ph type="dt" sz="quarter" idx="4294967295"/>
          </p:nvPr>
        </p:nvSpPr>
        <p:spPr bwMode="auto">
          <a:xfrm>
            <a:off x="457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5" name="Footer Placeholder 4"/>
          <p:cNvSpPr>
            <a:spLocks noGrp="1"/>
          </p:cNvSpPr>
          <p:nvPr>
            <p:ph type="ftr" sz="quarter" idx="4294967295"/>
          </p:nvPr>
        </p:nvSpPr>
        <p:spPr bwMode="auto">
          <a:xfrm>
            <a:off x="3124200" y="6173788"/>
            <a:ext cx="2895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endParaRPr lang="en-US" altLang="en-US" dirty="0" smtClean="0">
              <a:solidFill>
                <a:srgbClr val="898989"/>
              </a:solidFill>
            </a:endParaRPr>
          </a:p>
        </p:txBody>
      </p:sp>
      <p:sp>
        <p:nvSpPr>
          <p:cNvPr id="20486" name="Slide Number Placeholder 5"/>
          <p:cNvSpPr>
            <a:spLocks noGrp="1"/>
          </p:cNvSpPr>
          <p:nvPr>
            <p:ph type="sldNum" sz="quarter" idx="4294967295"/>
          </p:nvPr>
        </p:nvSpPr>
        <p:spPr bwMode="auto">
          <a:xfrm>
            <a:off x="6553200" y="6173788"/>
            <a:ext cx="2133600" cy="227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fld id="{8F0A43A0-0A61-487D-B5D0-ADEB1A3A7E79}" type="slidenum">
              <a:rPr lang="en-NZ" altLang="en-US" smtClean="0">
                <a:solidFill>
                  <a:srgbClr val="898989"/>
                </a:solidFill>
              </a:rPr>
              <a:pPr eaLnBrk="1" hangingPunct="1"/>
              <a:t>9</a:t>
            </a:fld>
            <a:endParaRPr lang="en-NZ" altLang="en-US" dirty="0" smtClean="0">
              <a:solidFill>
                <a:srgbClr val="898989"/>
              </a:solidFill>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6165304"/>
            <a:ext cx="2016224" cy="38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6101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1233</Words>
  <Application>Microsoft Office PowerPoint</Application>
  <PresentationFormat>Diavoorstelling (4:3)</PresentationFormat>
  <Paragraphs>105</Paragraphs>
  <Slides>13</Slides>
  <Notes>1</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Office Theme</vt:lpstr>
      <vt:lpstr>Report From Production and Methods Committee  HLG Modernisation Workshop  22-23 November 2016</vt:lpstr>
      <vt:lpstr>Outline</vt:lpstr>
      <vt:lpstr>Terms of Reference</vt:lpstr>
      <vt:lpstr>Current Membership</vt:lpstr>
      <vt:lpstr>CSPA Workshop</vt:lpstr>
      <vt:lpstr>Statistical Editing Work Session</vt:lpstr>
      <vt:lpstr>Methodological Architecture</vt:lpstr>
      <vt:lpstr>Machine Learning</vt:lpstr>
      <vt:lpstr>Next Generation Data Management</vt:lpstr>
      <vt:lpstr>Next Generation Data Management</vt:lpstr>
      <vt:lpstr>Next Generation Data Management</vt:lpstr>
      <vt:lpstr>Next Generation Data Management</vt:lpstr>
      <vt:lpstr>General Reflections</vt:lpstr>
    </vt:vector>
  </TitlesOfParts>
  <Company>IT Solutions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Hilda Fryer</dc:creator>
  <cp:lastModifiedBy>Matjaz Jug</cp:lastModifiedBy>
  <cp:revision>113</cp:revision>
  <cp:lastPrinted>2014-09-01T01:37:05Z</cp:lastPrinted>
  <dcterms:created xsi:type="dcterms:W3CDTF">2014-08-26T01:33:59Z</dcterms:created>
  <dcterms:modified xsi:type="dcterms:W3CDTF">2016-11-18T16:26:13Z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