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23" r:id="rId3"/>
    <p:sldId id="354" r:id="rId4"/>
    <p:sldId id="355" r:id="rId5"/>
    <p:sldId id="353" r:id="rId6"/>
    <p:sldId id="356" r:id="rId7"/>
    <p:sldId id="324" r:id="rId8"/>
    <p:sldId id="300" r:id="rId9"/>
    <p:sldId id="290" r:id="rId10"/>
  </p:sldIdLst>
  <p:sldSz cx="9144000" cy="6858000" type="screen4x3"/>
  <p:notesSz cx="6797675" cy="9926638"/>
  <p:defaultTextStyle>
    <a:defPPr>
      <a:defRPr lang="en-NZ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2E2E2"/>
    <a:srgbClr val="F29452"/>
    <a:srgbClr val="898989"/>
    <a:srgbClr val="FFFFFF"/>
    <a:srgbClr val="BDB351"/>
    <a:srgbClr val="23AAC4"/>
    <a:srgbClr val="376092"/>
    <a:srgbClr val="4F81BD"/>
    <a:srgbClr val="FCD5B5"/>
    <a:srgbClr val="EC6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83" autoAdjust="0"/>
  </p:normalViewPr>
  <p:slideViewPr>
    <p:cSldViewPr snapToObjects="1" showGuides="1">
      <p:cViewPr varScale="1">
        <p:scale>
          <a:sx n="99" d="100"/>
          <a:sy n="99" d="100"/>
        </p:scale>
        <p:origin x="555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224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fld id="{6E73F411-4157-4971-8B41-3E8AD590FC58}" type="datetime1">
              <a:rPr lang="en-NZ"/>
              <a:pPr>
                <a:defRPr/>
              </a:pPr>
              <a:t>23/11/2017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7F588-E1AD-4B2A-B134-A3EAB7E560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9813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fld id="{63F1EA61-72DB-404E-B4FB-134065D231A8}" type="datetime1">
              <a:rPr lang="en-NZ"/>
              <a:pPr>
                <a:defRPr/>
              </a:pPr>
              <a:t>23/11/2017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74853-642D-4E1B-BDE0-E597DDC7B2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948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ＭＳ Ｐゴシック" pitchFamily="-6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74853-642D-4E1B-BDE0-E597DDC7B267}" type="slidenum">
              <a:rPr lang="en-NZ" altLang="en-US" smtClean="0"/>
              <a:pPr/>
              <a:t>9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480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17" y="162578"/>
            <a:ext cx="2184898" cy="1232181"/>
          </a:xfrm>
          <a:prstGeom prst="rect">
            <a:avLst/>
          </a:prstGeom>
        </p:spPr>
      </p:pic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575556" y="3284984"/>
            <a:ext cx="8244916" cy="19050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mi-NZ" i="0" dirty="0">
                <a:solidFill>
                  <a:schemeClr val="accent2"/>
                </a:solidFill>
                <a:latin typeface="+mj-lt"/>
              </a:rPr>
              <a:t>S</a:t>
            </a:r>
            <a:r>
              <a:rPr lang="mi-NZ" i="0" dirty="0" smtClean="0">
                <a:solidFill>
                  <a:schemeClr val="accent2"/>
                </a:solidFill>
                <a:latin typeface="+mj-lt"/>
              </a:rPr>
              <a:t>ubheading</a:t>
            </a:r>
            <a:endParaRPr lang="en-NZ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575556" y="1646634"/>
            <a:ext cx="8316924" cy="16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Tx/>
              <a:buNone/>
              <a:defRPr sz="2800" i="1" kern="1200">
                <a:solidFill>
                  <a:schemeClr val="bg1"/>
                </a:solidFill>
                <a:latin typeface="Arial"/>
                <a:ea typeface="ＭＳ Ｐゴシック" pitchFamily="124" charset="-128"/>
                <a:cs typeface="Arial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800" kern="120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–"/>
              <a:defRPr sz="2400" kern="1200" baseline="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Char char="»"/>
              <a:defRPr sz="2000" kern="1200" baseline="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600" kern="1200" baseline="0">
                <a:solidFill>
                  <a:srgbClr val="000000"/>
                </a:solidFill>
                <a:latin typeface="Arial"/>
                <a:ea typeface="ＭＳ Ｐゴシック" pitchFamily="124" charset="-128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i="0" dirty="0" smtClean="0">
                <a:solidFill>
                  <a:schemeClr val="accent1"/>
                </a:solidFill>
                <a:latin typeface="+mj-lt"/>
              </a:rPr>
              <a:t>Click to edit title</a:t>
            </a:r>
            <a:endParaRPr lang="en-AU" sz="4000" b="1" i="0" dirty="0" smtClean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05745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3" hasCustomPrompt="1"/>
          </p:nvPr>
        </p:nvSpPr>
        <p:spPr>
          <a:xfrm>
            <a:off x="457200" y="2514600"/>
            <a:ext cx="8229600" cy="3352800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 baseline="0">
                <a:solidFill>
                  <a:schemeClr val="accent3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accent3"/>
                </a:solidFill>
              </a:defRPr>
            </a:lvl2pPr>
            <a:lvl3pPr marL="11430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solidFill>
                  <a:schemeClr val="accent3"/>
                </a:solidFill>
              </a:defRPr>
            </a:lvl3pPr>
            <a:lvl4pPr marL="16002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aseline="0">
                <a:solidFill>
                  <a:schemeClr val="accent3"/>
                </a:solidFill>
              </a:defRPr>
            </a:lvl4pPr>
            <a:lvl5pPr marL="20574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3"/>
                </a:solidFill>
              </a:defRPr>
            </a:lvl5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one copy to add here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two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three</a:t>
            </a:r>
          </a:p>
          <a:p>
            <a:pPr marL="1600200" marR="0" lvl="3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four</a:t>
            </a:r>
          </a:p>
          <a:p>
            <a:pPr marL="2057400" marR="0" lvl="4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five</a:t>
            </a:r>
            <a:endParaRPr kumimoji="0" lang="en-NZ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876256" y="0"/>
            <a:ext cx="2267744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32" y="162578"/>
            <a:ext cx="2184898" cy="12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9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3" hasCustomPrompt="1"/>
          </p:nvPr>
        </p:nvSpPr>
        <p:spPr>
          <a:xfrm>
            <a:off x="485804" y="1295400"/>
            <a:ext cx="8229600" cy="4572000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 baseline="0">
                <a:solidFill>
                  <a:schemeClr val="accent3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accent3"/>
                </a:solidFill>
              </a:defRPr>
            </a:lvl2pPr>
            <a:lvl3pPr marL="11430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aseline="0">
                <a:solidFill>
                  <a:schemeClr val="accent3"/>
                </a:solidFill>
              </a:defRPr>
            </a:lvl3pPr>
            <a:lvl4pPr marL="16002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aseline="0">
                <a:solidFill>
                  <a:schemeClr val="accent3"/>
                </a:solidFill>
              </a:defRPr>
            </a:lvl4pPr>
            <a:lvl5pPr marL="20574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accent3"/>
                </a:solidFill>
              </a:defRPr>
            </a:lvl5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one copy to add here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two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three</a:t>
            </a:r>
          </a:p>
          <a:p>
            <a:pPr marL="1600200" marR="0" lvl="3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four</a:t>
            </a:r>
          </a:p>
          <a:p>
            <a:pPr marL="2057400" marR="0" lvl="4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five</a:t>
            </a:r>
            <a:endParaRPr kumimoji="0" lang="en-NZ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32" y="162578"/>
            <a:ext cx="2184898" cy="12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56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2151185"/>
            <a:ext cx="3810000" cy="4114800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/>
            </a:lvl1pPr>
            <a:lvl2pPr marL="7429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4pPr>
            <a:lvl5pPr marL="20574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one copy to add here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two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three</a:t>
            </a:r>
          </a:p>
          <a:p>
            <a:pPr marL="1600200" marR="0" lvl="3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four</a:t>
            </a:r>
          </a:p>
          <a:p>
            <a:pPr marL="2057400" marR="0" lvl="4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five</a:t>
            </a:r>
            <a:endParaRPr kumimoji="0" lang="en-NZ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151185"/>
            <a:ext cx="3810000" cy="4114800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/>
            </a:lvl1pPr>
            <a:lvl2pPr marL="7429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11430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4pPr>
            <a:lvl5pPr marL="2057400" marR="0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one copy to add here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two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three</a:t>
            </a:r>
          </a:p>
          <a:p>
            <a:pPr marL="1600200" marR="0" lvl="3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four</a:t>
            </a:r>
          </a:p>
          <a:p>
            <a:pPr marL="2057400" marR="0" lvl="4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five</a:t>
            </a:r>
            <a:endParaRPr kumimoji="0" lang="en-NZ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6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32" y="162578"/>
            <a:ext cx="2184898" cy="123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76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12" name="Table Placeholder 11"/>
          <p:cNvSpPr>
            <a:spLocks noGrp="1"/>
          </p:cNvSpPr>
          <p:nvPr>
            <p:ph type="tbl" sz="quarter" idx="14"/>
          </p:nvPr>
        </p:nvSpPr>
        <p:spPr>
          <a:xfrm>
            <a:off x="457200" y="2783048"/>
            <a:ext cx="8229600" cy="3286138"/>
          </a:xfrm>
        </p:spPr>
        <p:txBody>
          <a:bodyPr/>
          <a:lstStyle>
            <a:lvl1pPr>
              <a:defRPr sz="2800"/>
            </a:lvl1pPr>
          </a:lstStyle>
          <a:p>
            <a:pPr lvl="0"/>
            <a:endParaRPr lang="en-NZ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32" y="162578"/>
            <a:ext cx="2184898" cy="1232181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7082" y="2143125"/>
            <a:ext cx="8229600" cy="642938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altLang="en-US" dirty="0" smtClean="0">
                <a:solidFill>
                  <a:srgbClr val="706F6F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7681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43116"/>
            <a:ext cx="8229600" cy="642934"/>
          </a:xfrm>
        </p:spPr>
        <p:txBody>
          <a:bodyPr/>
          <a:lstStyle>
            <a:lvl1pPr algn="ctr">
              <a:buNone/>
              <a:defRPr lang="en-US" altLang="en-US" dirty="0" smtClean="0">
                <a:solidFill>
                  <a:srgbClr val="706F6F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en-US" dirty="0" smtClean="0">
                <a:solidFill>
                  <a:srgbClr val="706F6F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Subtitle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0595"/>
            <a:ext cx="2184898" cy="1232181"/>
          </a:xfrm>
          <a:prstGeom prst="rect">
            <a:avLst/>
          </a:prstGeom>
        </p:spPr>
      </p:pic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457200" y="2786063"/>
            <a:ext cx="8229600" cy="3738562"/>
          </a:xfrm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7985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690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D2947E-6B21-4B0E-806F-104899F74969}" type="datetimeFigureOut">
              <a:rPr lang="en-NZ" smtClean="0"/>
              <a:t>23/11/2017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48D0E36-C6DB-4562-88E1-E883D17280B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746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Heading one – click here to add title</a:t>
            </a:r>
            <a:endParaRPr lang="en-NZ" alt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514600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one copy to add here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two</a:t>
            </a:r>
          </a:p>
          <a:p>
            <a:pPr marL="1143000" marR="0" lvl="2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three</a:t>
            </a:r>
          </a:p>
          <a:p>
            <a:pPr marL="1600200" marR="0" lvl="3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four</a:t>
            </a:r>
          </a:p>
          <a:p>
            <a:pPr marL="2057400" marR="0" lvl="4" indent="-2286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Bullet five</a:t>
            </a:r>
            <a:endParaRPr kumimoji="0" lang="en-NZ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32" y="162578"/>
            <a:ext cx="2184898" cy="12321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9" r:id="rId4"/>
    <p:sldLayoutId id="2147484141" r:id="rId5"/>
    <p:sldLayoutId id="2147484142" r:id="rId6"/>
    <p:sldLayoutId id="2147484143" r:id="rId7"/>
    <p:sldLayoutId id="2147484144" r:id="rId8"/>
    <p:sldLayoutId id="21474841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12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346666"/>
          </a:solidFill>
          <a:latin typeface="Arial" pitchFamily="124" charset="0"/>
          <a:ea typeface="ＭＳ Ｐゴシック" pitchFamily="124" charset="-128"/>
        </a:defRPr>
      </a:lvl9pPr>
    </p:titleStyle>
    <p:bodyStyle>
      <a:lvl1pPr marL="0" marR="0" indent="0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 typeface="Arial" panose="020B0604020202020204" pitchFamily="34" charset="0"/>
        <a:buNone/>
        <a:tabLst/>
        <a:defRPr sz="32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1pPr>
      <a:lvl2pPr marL="742950" marR="0" indent="-285750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2pPr>
      <a:lvl3pPr marL="1143000" marR="0" indent="-228600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3pPr>
      <a:lvl4pPr marL="1600200" marR="0" indent="-228600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4pPr>
      <a:lvl5pPr marL="2057400" marR="0" indent="-228600" algn="l" defTabSz="4572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Arial"/>
          <a:ea typeface="ＭＳ Ｐゴシック" pitchFamily="12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Starting Point</a:t>
            </a:r>
            <a:endParaRPr lang="en-NZ" altLang="en-US" dirty="0">
              <a:solidFill>
                <a:schemeClr val="accent1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Statistical Methods Refer to how we carry out statistical activities.</a:t>
            </a:r>
          </a:p>
          <a:p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Statistical Methods are used in statistical production, as well as statistical design and analysis.</a:t>
            </a:r>
          </a:p>
          <a:p>
            <a:r>
              <a:rPr lang="en-US" altLang="en-US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Key to describing how statistical products are conceived, built and maintained.</a:t>
            </a:r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Methodology Architecture</a:t>
            </a:r>
            <a:endParaRPr lang="en-NZ" altLang="en-US" dirty="0">
              <a:solidFill>
                <a:schemeClr val="accent1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88840"/>
            <a:ext cx="8229600" cy="3878560"/>
          </a:xfrm>
        </p:spPr>
        <p:txBody>
          <a:bodyPr/>
          <a:lstStyle/>
          <a:p>
            <a:r>
              <a:rPr lang="en-US" dirty="0" smtClean="0"/>
              <a:t>Statistical </a:t>
            </a:r>
            <a:r>
              <a:rPr lang="en-US" dirty="0"/>
              <a:t>method architecture </a:t>
            </a:r>
            <a:r>
              <a:rPr lang="en-US" dirty="0" smtClean="0"/>
              <a:t>is needed </a:t>
            </a:r>
            <a:r>
              <a:rPr lang="en-US" dirty="0"/>
              <a:t>to: </a:t>
            </a:r>
          </a:p>
          <a:p>
            <a:pPr lvl="1"/>
            <a:r>
              <a:rPr lang="en-US" sz="2800" dirty="0" smtClean="0"/>
              <a:t>Explain </a:t>
            </a:r>
            <a:r>
              <a:rPr lang="en-US" sz="2800" dirty="0"/>
              <a:t>statistical methodology to external users </a:t>
            </a:r>
          </a:p>
          <a:p>
            <a:pPr lvl="1"/>
            <a:r>
              <a:rPr lang="en-US" sz="2800" dirty="0" smtClean="0"/>
              <a:t>Provide </a:t>
            </a:r>
            <a:r>
              <a:rPr lang="en-US" sz="2800" dirty="0"/>
              <a:t>common language within &amp; across NSOs </a:t>
            </a:r>
          </a:p>
          <a:p>
            <a:pPr lvl="1"/>
            <a:r>
              <a:rPr lang="en-US" sz="2800" dirty="0" smtClean="0"/>
              <a:t>Interface </a:t>
            </a:r>
            <a:r>
              <a:rPr lang="en-US" sz="2800" dirty="0"/>
              <a:t>between methodologists &amp; other roles </a:t>
            </a:r>
          </a:p>
          <a:p>
            <a:pPr lvl="1"/>
            <a:r>
              <a:rPr lang="en-NZ" sz="2800" dirty="0" smtClean="0"/>
              <a:t>Support </a:t>
            </a:r>
            <a:r>
              <a:rPr lang="en-NZ" sz="2800" dirty="0"/>
              <a:t>statistical production &amp; data analysis </a:t>
            </a:r>
          </a:p>
          <a:p>
            <a:pPr lvl="1"/>
            <a:r>
              <a:rPr lang="en-NZ" sz="2800" dirty="0" smtClean="0"/>
              <a:t>Facilitate </a:t>
            </a:r>
            <a:r>
              <a:rPr lang="en-NZ" sz="2800" dirty="0"/>
              <a:t>interoperability </a:t>
            </a:r>
          </a:p>
          <a:p>
            <a:pPr lvl="1"/>
            <a:r>
              <a:rPr lang="en-NZ" sz="2800" dirty="0" smtClean="0"/>
              <a:t>Support transformation design </a:t>
            </a:r>
            <a:endParaRPr lang="en-NZ" sz="2800" dirty="0"/>
          </a:p>
          <a:p>
            <a:pPr lvl="1"/>
            <a:r>
              <a:rPr lang="en-US" sz="2800" dirty="0" smtClean="0"/>
              <a:t>Plan </a:t>
            </a:r>
            <a:r>
              <a:rPr lang="en-US" sz="2800" dirty="0"/>
              <a:t>statistical methodology development &amp; statistical methodology support </a:t>
            </a:r>
          </a:p>
          <a:p>
            <a:pPr marL="457200" lvl="1" indent="0">
              <a:buNone/>
            </a:pPr>
            <a:endParaRPr lang="en-US" altLang="en-US" dirty="0" smtClean="0"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 smtClean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gaps?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activities are relevant for statistical methods? </a:t>
            </a:r>
          </a:p>
          <a:p>
            <a:r>
              <a:rPr lang="en-US" dirty="0"/>
              <a:t>How are statistical methods described? </a:t>
            </a:r>
          </a:p>
          <a:p>
            <a:r>
              <a:rPr lang="en-US" dirty="0"/>
              <a:t>How do they relate to applications? </a:t>
            </a:r>
          </a:p>
          <a:p>
            <a:r>
              <a:rPr lang="en-US" dirty="0"/>
              <a:t>What is a statistical method lifecycle? </a:t>
            </a:r>
          </a:p>
          <a:p>
            <a:r>
              <a:rPr lang="en-US" dirty="0"/>
              <a:t>How do we invest and plan? </a:t>
            </a:r>
          </a:p>
          <a:p>
            <a:r>
              <a:rPr lang="en-NZ" dirty="0"/>
              <a:t>What statistical methods exist? </a:t>
            </a:r>
          </a:p>
          <a:p>
            <a:r>
              <a:rPr lang="en-US" dirty="0"/>
              <a:t>How are they related to each other?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377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1256448"/>
            <a:ext cx="5143500" cy="81886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NZ" sz="2100" b="1" dirty="0"/>
              <a:t>What </a:t>
            </a:r>
            <a:r>
              <a:rPr lang="en-NZ" sz="2100" b="1" dirty="0" smtClean="0"/>
              <a:t>Can We do to Provide Clarity </a:t>
            </a:r>
            <a:r>
              <a:rPr lang="en-NZ" sz="2100" b="1" dirty="0"/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35" y="2075314"/>
            <a:ext cx="6668637" cy="361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General Observations</a:t>
            </a:r>
            <a:endParaRPr lang="en-NZ" altLang="en-US" dirty="0">
              <a:solidFill>
                <a:schemeClr val="accent1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88840"/>
            <a:ext cx="8229600" cy="387856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Great individual pieces of work (Norway, Canada, ABS….)</a:t>
            </a:r>
          </a:p>
          <a:p>
            <a:r>
              <a:rPr lang="en-US" altLang="en-US" sz="24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Plenty of Framework thinking</a:t>
            </a:r>
          </a:p>
          <a:p>
            <a:r>
              <a:rPr lang="en-US" altLang="en-US" sz="24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Plenty of reference to methods in the context of other architectural elements.</a:t>
            </a:r>
            <a:endParaRPr lang="en-US" altLang="en-US" sz="2400" dirty="0" smtClean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Maybe not quite so much confidence about which work has proved useful to whom</a:t>
            </a:r>
            <a:endParaRPr lang="en-US" altLang="en-US" sz="2400" dirty="0"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Need something that can be built upon</a:t>
            </a:r>
          </a:p>
          <a:p>
            <a:r>
              <a:rPr lang="en-US" altLang="en-US" sz="24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Sense that it is more important to illuminate structure and connections than focus on specifics</a:t>
            </a:r>
          </a:p>
          <a:p>
            <a:r>
              <a:rPr lang="en-US" altLang="en-US" sz="24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Making governance of methodologies explicit is a potential new area</a:t>
            </a:r>
            <a:endParaRPr lang="en-US" altLang="en-US" sz="2400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7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Proposed Work Packages</a:t>
            </a:r>
            <a:endParaRPr lang="en-NZ" altLang="en-US" dirty="0">
              <a:solidFill>
                <a:schemeClr val="accent1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88840"/>
            <a:ext cx="8229600" cy="3878560"/>
          </a:xfrm>
        </p:spPr>
        <p:txBody>
          <a:bodyPr/>
          <a:lstStyle/>
          <a:p>
            <a:r>
              <a:rPr lang="en-US" altLang="en-US" sz="2400" dirty="0" err="1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Categorisation</a:t>
            </a:r>
            <a:r>
              <a:rPr lang="en-US" altLang="en-US" sz="24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methods</a:t>
            </a:r>
          </a:p>
          <a:p>
            <a:pPr lvl="1"/>
            <a:r>
              <a:rPr lang="en-US" altLang="en-US" sz="20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“family” tree of related methods</a:t>
            </a:r>
          </a:p>
          <a:p>
            <a:pPr lvl="1"/>
            <a:r>
              <a:rPr lang="en-US" altLang="en-US" sz="20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Impact on business process</a:t>
            </a:r>
          </a:p>
          <a:p>
            <a:pPr lvl="1"/>
            <a:r>
              <a:rPr lang="en-US" altLang="en-US" sz="20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Contribution to business goals</a:t>
            </a:r>
          </a:p>
          <a:p>
            <a:r>
              <a:rPr lang="en-US" altLang="en-US" sz="24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Methods library</a:t>
            </a:r>
          </a:p>
          <a:p>
            <a:pPr lvl="1"/>
            <a:r>
              <a:rPr lang="en-US" altLang="en-US" sz="20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Short , simple descriptions in  a wiki based format.</a:t>
            </a:r>
            <a:endParaRPr lang="en-US" altLang="en-US" sz="2000" dirty="0"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sz="24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Incorporate into Standards</a:t>
            </a:r>
          </a:p>
          <a:p>
            <a:pPr lvl="1"/>
            <a:r>
              <a:rPr lang="en-US" altLang="en-US" sz="20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CSPA, GSIM, LIM, GSBPM and SPRA</a:t>
            </a:r>
          </a:p>
          <a:p>
            <a:pPr lvl="1"/>
            <a:r>
              <a:rPr lang="en-US" altLang="en-US" sz="20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line of sight helps someone make a more informed choice</a:t>
            </a:r>
            <a:endParaRPr lang="en-US" altLang="en-US" sz="2000" dirty="0" smtClean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>
                <a:solidFill>
                  <a:schemeClr val="accent1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Benefits</a:t>
            </a:r>
            <a:endParaRPr lang="en-NZ" altLang="en-US" dirty="0">
              <a:solidFill>
                <a:schemeClr val="accent1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More effective comparison of methods between NSIs</a:t>
            </a:r>
          </a:p>
          <a:p>
            <a:r>
              <a:rPr lang="en-US" sz="3200" dirty="0" smtClean="0"/>
              <a:t>Identify Collaboration Opportunities</a:t>
            </a:r>
          </a:p>
          <a:p>
            <a:r>
              <a:rPr lang="en-US" altLang="en-US" sz="3200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Facilitate sharing of CSPA compliant systems and services</a:t>
            </a:r>
          </a:p>
          <a:p>
            <a:r>
              <a:rPr lang="en-US" altLang="en-US" sz="3200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Accelerate adoption of new methodologies</a:t>
            </a:r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8650"/>
            <a:r>
              <a:rPr lang="en-US" altLang="en-US" dirty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Where should we put our </a:t>
            </a:r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efforts</a:t>
            </a:r>
            <a:endParaRPr lang="en-NZ" b="1" dirty="0">
              <a:solidFill>
                <a:srgbClr val="F37020"/>
              </a:solidFill>
              <a:latin typeface="Candara" panose="020E0502030303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88840"/>
            <a:ext cx="8229600" cy="3878560"/>
          </a:xfrm>
        </p:spPr>
        <p:txBody>
          <a:bodyPr/>
          <a:lstStyle/>
          <a:p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Investing in Methods</a:t>
            </a:r>
            <a:endParaRPr lang="en-US" altLang="en-US" dirty="0"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</a:t>
            </a:r>
            <a:r>
              <a:rPr lang="en-US" altLang="en-US" dirty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methods are good enough, and what might be a clue that they need upgrading</a:t>
            </a:r>
          </a:p>
          <a:p>
            <a:pPr lvl="1"/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What, if any, do new methods replace and how exactly will this work (what don’t we know how to do)</a:t>
            </a:r>
          </a:p>
          <a:p>
            <a:pPr lvl="1"/>
            <a:r>
              <a:rPr lang="en-US" altLang="en-US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Where should research efforts be </a:t>
            </a:r>
            <a:r>
              <a:rPr lang="en-US" altLang="en-US" dirty="0" err="1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focussed</a:t>
            </a:r>
            <a:endParaRPr lang="en-US" altLang="en-US" dirty="0" smtClean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Implementing Methods</a:t>
            </a:r>
          </a:p>
          <a:p>
            <a:pPr lvl="1"/>
            <a:r>
              <a:rPr lang="en-US" altLang="en-US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“end to end” connections </a:t>
            </a:r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need to be understood</a:t>
            </a:r>
          </a:p>
          <a:p>
            <a:pPr lvl="1"/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re-use can be exploited</a:t>
            </a:r>
          </a:p>
          <a:p>
            <a:pPr lvl="1"/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7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4266" y="1196752"/>
            <a:ext cx="8229600" cy="838200"/>
          </a:xfrm>
        </p:spPr>
        <p:txBody>
          <a:bodyPr/>
          <a:lstStyle/>
          <a:p>
            <a:r>
              <a:rPr lang="en-NZ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Where is this going </a:t>
            </a:r>
            <a:endParaRPr lang="en-NZ" altLang="en-US" dirty="0" smtClean="0">
              <a:solidFill>
                <a:schemeClr val="accent1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133600"/>
            <a:ext cx="8229600" cy="453576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Idea is to </a:t>
            </a:r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practical in the first instance. Trying to surface what links between methods in end to end process, or across other architectural elements would provide useful clarity.</a:t>
            </a:r>
            <a:endParaRPr lang="en-US" altLang="en-US" dirty="0" smtClean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 smtClean="0"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 rewriting text books – trying to illustrate structure and connections</a:t>
            </a:r>
          </a:p>
          <a:p>
            <a:r>
              <a:rPr lang="en-US" altLang="en-US" dirty="0" smtClean="0">
                <a:solidFill>
                  <a:schemeClr val="accent3"/>
                </a:solidFill>
                <a:latin typeface="Source Sans Pro" panose="020B0503030403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Learn from agencies undertaking modernization efforts what was most challenging and what methodological understanding can most usefully be codified in a structured way.</a:t>
            </a:r>
            <a:endParaRPr lang="en-US" altLang="en-US" dirty="0">
              <a:solidFill>
                <a:schemeClr val="accent3"/>
              </a:solidFill>
              <a:latin typeface="Source Sans Pro" panose="020B0503030403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istics NZ template - Green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EC6608"/>
      </a:accent1>
      <a:accent2>
        <a:srgbClr val="706F6F"/>
      </a:accent2>
      <a:accent3>
        <a:srgbClr val="000000"/>
      </a:accent3>
      <a:accent4>
        <a:srgbClr val="FFFFFF"/>
      </a:accent4>
      <a:accent5>
        <a:srgbClr val="FFFFFF"/>
      </a:accent5>
      <a:accent6>
        <a:srgbClr val="FFFFFF"/>
      </a:accent6>
      <a:hlink>
        <a:srgbClr val="0001FF"/>
      </a:hlink>
      <a:folHlink>
        <a:srgbClr val="800080"/>
      </a:folHlink>
    </a:clrScheme>
    <a:fontScheme name="Stats NZ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455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Candara</vt:lpstr>
      <vt:lpstr>Source Sans Pro</vt:lpstr>
      <vt:lpstr>Source Sans Pro Semibold</vt:lpstr>
      <vt:lpstr>Statistics NZ template - Green</vt:lpstr>
      <vt:lpstr>Starting Point</vt:lpstr>
      <vt:lpstr>Methodology Architecture</vt:lpstr>
      <vt:lpstr>What are the gaps?</vt:lpstr>
      <vt:lpstr>What Can We do to Provide Clarity ?</vt:lpstr>
      <vt:lpstr>General Observations</vt:lpstr>
      <vt:lpstr>Proposed Work Packages</vt:lpstr>
      <vt:lpstr>Benefits</vt:lpstr>
      <vt:lpstr>Where should we put our efforts</vt:lpstr>
      <vt:lpstr>Where is this going </vt:lpstr>
    </vt:vector>
  </TitlesOfParts>
  <Company>Statistics New Zealand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One – click here to add title</dc:title>
  <dc:creator>AMelvill</dc:creator>
  <cp:lastModifiedBy>Vince Galvin</cp:lastModifiedBy>
  <cp:revision>161</cp:revision>
  <cp:lastPrinted>2017-11-14T19:10:45Z</cp:lastPrinted>
  <dcterms:created xsi:type="dcterms:W3CDTF">2009-08-17T04:21:41Z</dcterms:created>
  <dcterms:modified xsi:type="dcterms:W3CDTF">2017-11-23T05:48:14Z</dcterms:modified>
</cp:coreProperties>
</file>