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7" r:id="rId3"/>
    <p:sldId id="258" r:id="rId4"/>
    <p:sldId id="263" r:id="rId5"/>
    <p:sldId id="260" r:id="rId6"/>
    <p:sldId id="259" r:id="rId7"/>
    <p:sldId id="273" r:id="rId8"/>
    <p:sldId id="274" r:id="rId9"/>
    <p:sldId id="275" r:id="rId10"/>
    <p:sldId id="276" r:id="rId11"/>
    <p:sldId id="277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A8A7"/>
    <a:srgbClr val="0DA9E6"/>
    <a:srgbClr val="3AC9ED"/>
    <a:srgbClr val="C0DEF0"/>
    <a:srgbClr val="919191"/>
    <a:srgbClr val="C3C3C3"/>
    <a:srgbClr val="CDD9E7"/>
    <a:srgbClr val="DDE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A4B8-3A4F-4046-8FC2-68EE92C9E26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5C92-B8AC-4F28-AEBF-4664727EA1D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65292" y="6279399"/>
            <a:ext cx="2288395" cy="44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42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A4B8-3A4F-4046-8FC2-68EE92C9E26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5C92-B8AC-4F28-AEBF-4664727EA1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56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A4B8-3A4F-4046-8FC2-68EE92C9E26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5C92-B8AC-4F28-AEBF-4664727EA1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75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A4B8-3A4F-4046-8FC2-68EE92C9E26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5C92-B8AC-4F28-AEBF-4664727EA1D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65292" y="6279399"/>
            <a:ext cx="2288395" cy="44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27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A4B8-3A4F-4046-8FC2-68EE92C9E26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5C92-B8AC-4F28-AEBF-4664727EA1D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65292" y="6279399"/>
            <a:ext cx="2288395" cy="44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5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A4B8-3A4F-4046-8FC2-68EE92C9E26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5C92-B8AC-4F28-AEBF-4664727EA1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76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A4B8-3A4F-4046-8FC2-68EE92C9E26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5C92-B8AC-4F28-AEBF-4664727EA1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01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A4B8-3A4F-4046-8FC2-68EE92C9E26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5C92-B8AC-4F28-AEBF-4664727EA1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59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A4B8-3A4F-4046-8FC2-68EE92C9E26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5C92-B8AC-4F28-AEBF-4664727EA1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89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A4B8-3A4F-4046-8FC2-68EE92C9E26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5C92-B8AC-4F28-AEBF-4664727EA1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1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A4B8-3A4F-4046-8FC2-68EE92C9E26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85C92-B8AC-4F28-AEBF-4664727EA1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95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CA4B8-3A4F-4046-8FC2-68EE92C9E263}" type="datetimeFigureOut">
              <a:rPr lang="en-GB" smtClean="0"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85C92-B8AC-4F28-AEBF-4664727EA1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4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intersecting circles">
            <a:extLst>
              <a:ext uri="{FF2B5EF4-FFF2-40B4-BE49-F238E27FC236}">
                <a16:creationId xmlns:a16="http://schemas.microsoft.com/office/drawing/2014/main" id="{D2C4BFA1-2075-4901-9E24-E41D1FDD51F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8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2" name="Rectangle 11" title="ribbon">
            <a:extLst>
              <a:ext uri="{FF2B5EF4-FFF2-40B4-BE49-F238E27FC236}">
                <a16:creationId xmlns:a16="http://schemas.microsoft.com/office/drawing/2014/main" id="{053FB2EE-284F-4C87-AB3D-BBF87A9FAB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bg2"/>
                </a:solidFill>
              </a:rPr>
              <a:t> Modernisation priorities: a view from the Chief Statisticians 	</a:t>
            </a:r>
            <a:endParaRPr lang="en-GB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462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3CD001-B67C-449C-A65B-7ABD6416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AU" sz="3200"/>
              <a:t>Impact for Chief Statisticians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E2CF0-0D2C-40BD-A2EC-19E9DF19F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AU" sz="2400">
                <a:solidFill>
                  <a:schemeClr val="bg1"/>
                </a:solidFill>
              </a:rPr>
              <a:t>There is a need for Chief Statisticians to become aware of mechanism used in innovative organsations. For example, what does it mean to be an agile organisation. </a:t>
            </a:r>
          </a:p>
          <a:p>
            <a:r>
              <a:rPr lang="en-AU" sz="2400">
                <a:solidFill>
                  <a:schemeClr val="bg1"/>
                </a:solidFill>
              </a:rPr>
              <a:t>We need to create an environment to get insights on key issues that affect all who are trying to innovate. </a:t>
            </a:r>
          </a:p>
          <a:p>
            <a:endParaRPr lang="en-AU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06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49E36A-8FF8-4026-9497-2F72D473A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AU" sz="3200"/>
              <a:t>Key messages for HLG-MOS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FD3E5-FCE6-4195-8ED3-8A0F35025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AU" sz="2200">
                <a:solidFill>
                  <a:schemeClr val="bg1"/>
                </a:solidFill>
              </a:rPr>
              <a:t>We need to define our 5 year vision. </a:t>
            </a:r>
          </a:p>
          <a:p>
            <a:r>
              <a:rPr lang="en-AU" sz="2200">
                <a:solidFill>
                  <a:schemeClr val="bg1"/>
                </a:solidFill>
              </a:rPr>
              <a:t>We should stress test to examine what the future would be like if we do not innovate.</a:t>
            </a:r>
          </a:p>
          <a:p>
            <a:r>
              <a:rPr lang="en-AU" sz="2200">
                <a:solidFill>
                  <a:schemeClr val="bg1"/>
                </a:solidFill>
              </a:rPr>
              <a:t>Keep finding the opportunities to maintain our relevance – There are many opportunities on data services. We should be proactive, not passive.</a:t>
            </a:r>
          </a:p>
          <a:p>
            <a:r>
              <a:rPr lang="en-AU" sz="2200">
                <a:solidFill>
                  <a:schemeClr val="bg1"/>
                </a:solidFill>
              </a:rPr>
              <a:t>We have to recognise our competitive advantage. We should sell our strengths and services. We have to build our brand.</a:t>
            </a:r>
          </a:p>
          <a:p>
            <a:r>
              <a:rPr lang="en-AU" sz="2200">
                <a:solidFill>
                  <a:schemeClr val="bg1"/>
                </a:solidFill>
              </a:rPr>
              <a:t>We need to innovate together – we should do it with others and learn from others. </a:t>
            </a:r>
          </a:p>
        </p:txBody>
      </p:sp>
    </p:spTree>
    <p:extLst>
      <p:ext uri="{BB962C8B-B14F-4D97-AF65-F5344CB8AC3E}">
        <p14:creationId xmlns:p14="http://schemas.microsoft.com/office/powerpoint/2010/main" val="414203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F9F79B-A093-478E-96B5-EE02BC93A8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C22394-EBC2-4FAF-A555-6C02D589EED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F7194F93-1F71-4A70-9DF1-28F18377111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1147" y="5004581"/>
            <a:ext cx="962395" cy="962395"/>
          </a:xfrm>
          <a:prstGeom prst="ellipse">
            <a:avLst/>
          </a:prstGeom>
          <a:solidFill>
            <a:srgbClr val="4B61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BBC0C84-DC2A-43AE-9576-0A44295E8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rgbClr val="E6F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up of a flower&#10;&#10;Description generated with very high confidence"/>
          <p:cNvPicPr>
            <a:picLocks noChangeAspect="1"/>
          </p:cNvPicPr>
          <p:nvPr/>
        </p:nvPicPr>
        <p:blipFill rotWithShape="1">
          <a:blip r:embed="rId2"/>
          <a:srcRect l="39972" r="-1" b="-1"/>
          <a:stretch/>
        </p:blipFill>
        <p:spPr>
          <a:xfrm>
            <a:off x="6492114" y="10"/>
            <a:ext cx="5699887" cy="405923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>
            <a:normAutofit/>
          </a:bodyPr>
          <a:lstStyle/>
          <a:p>
            <a:r>
              <a:rPr lang="en-US" sz="4800"/>
              <a:t>   Resilience in transformation</a:t>
            </a:r>
            <a:endParaRPr lang="en-GB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595293"/>
            <a:ext cx="5676637" cy="3463951"/>
          </a:xfrm>
        </p:spPr>
        <p:txBody>
          <a:bodyPr anchor="ctr">
            <a:normAutofit/>
          </a:bodyPr>
          <a:lstStyle/>
          <a:p>
            <a:r>
              <a:rPr lang="en-US" sz="1800" dirty="0">
                <a:latin typeface="+mj-lt"/>
                <a:ea typeface="+mj-ea"/>
                <a:cs typeface="+mj-cs"/>
              </a:rPr>
              <a:t>Driving cultural change through people and corporate process/practice to maintain high performance in a transformed organisation and a changing external environment. </a:t>
            </a:r>
          </a:p>
          <a:p>
            <a:r>
              <a:rPr lang="en-GB" sz="1800" dirty="0">
                <a:latin typeface="+mj-lt"/>
                <a:ea typeface="+mj-ea"/>
                <a:cs typeface="+mj-cs"/>
              </a:rPr>
              <a:t>Providing decision making support</a:t>
            </a:r>
            <a:r>
              <a:rPr lang="en-US" sz="1800" dirty="0">
                <a:latin typeface="+mj-lt"/>
                <a:ea typeface="+mj-ea"/>
                <a:cs typeface="+mj-cs"/>
              </a:rPr>
              <a:t> and empowering of the middle management. </a:t>
            </a:r>
          </a:p>
          <a:p>
            <a:r>
              <a:rPr lang="en-GB" sz="1800" dirty="0">
                <a:latin typeface="+mj-lt"/>
                <a:ea typeface="+mj-ea"/>
                <a:cs typeface="+mj-cs"/>
              </a:rPr>
              <a:t>Building our capability to ensure we have the right people with the right skills to effectively deliver.</a:t>
            </a:r>
          </a:p>
          <a:p>
            <a:r>
              <a:rPr lang="en-US" sz="1800" dirty="0">
                <a:latin typeface="+mj-lt"/>
                <a:ea typeface="+mj-ea"/>
                <a:cs typeface="+mj-cs"/>
              </a:rPr>
              <a:t>Managing risk as we transition to new CSPA aligned capabilities. </a:t>
            </a:r>
          </a:p>
        </p:txBody>
      </p:sp>
    </p:spTree>
    <p:extLst>
      <p:ext uri="{BB962C8B-B14F-4D97-AF65-F5344CB8AC3E}">
        <p14:creationId xmlns:p14="http://schemas.microsoft.com/office/powerpoint/2010/main" val="357245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4">
            <a:extLst>
              <a:ext uri="{FF2B5EF4-FFF2-40B4-BE49-F238E27FC236}">
                <a16:creationId xmlns:a16="http://schemas.microsoft.com/office/drawing/2014/main" id="{1B2AF202-99CD-4D7D-B75F-9C9E5FCB35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776091" y="481264"/>
            <a:ext cx="2212848" cy="1857871"/>
          </a:xfrm>
          <a:prstGeom prst="rect">
            <a:avLst/>
          </a:prstGeom>
          <a:solidFill>
            <a:srgbClr val="BBD5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6">
            <a:extLst>
              <a:ext uri="{FF2B5EF4-FFF2-40B4-BE49-F238E27FC236}">
                <a16:creationId xmlns:a16="http://schemas.microsoft.com/office/drawing/2014/main" id="{E7D0293F-4714-4ED3-9B3D-2009BAD3054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398651" y="3497931"/>
            <a:ext cx="2212848" cy="28891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28">
            <a:extLst>
              <a:ext uri="{FF2B5EF4-FFF2-40B4-BE49-F238E27FC236}">
                <a16:creationId xmlns:a16="http://schemas.microsoft.com/office/drawing/2014/main" id="{0EDAB602-A0DB-4325-8907-4F988F91100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3614" y="1701532"/>
            <a:ext cx="48463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F7D9ECE-58A8-4624-B716-AE6B81339C1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506" r="7276" b="-1"/>
          <a:stretch/>
        </p:blipFill>
        <p:spPr>
          <a:xfrm>
            <a:off x="10007600" y="4140993"/>
            <a:ext cx="1699768" cy="22598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108A181-64E8-4967-AAF0-E88BF3717C9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9838" r="23063" b="-1"/>
          <a:stretch/>
        </p:blipFill>
        <p:spPr>
          <a:xfrm>
            <a:off x="6408277" y="481264"/>
            <a:ext cx="1760757" cy="22713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981734" cy="1212315"/>
          </a:xfrm>
        </p:spPr>
        <p:txBody>
          <a:bodyPr anchor="b">
            <a:normAutofit/>
          </a:bodyPr>
          <a:lstStyle/>
          <a:p>
            <a:r>
              <a:rPr lang="en-US" sz="4000"/>
              <a:t>Communicating</a:t>
            </a:r>
            <a:endParaRPr lang="en-GB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81734" cy="4351338"/>
          </a:xfrm>
        </p:spPr>
        <p:txBody>
          <a:bodyPr>
            <a:normAutofit/>
          </a:bodyPr>
          <a:lstStyle/>
          <a:p>
            <a:r>
              <a:rPr lang="en-US" sz="1700">
                <a:latin typeface="+mj-lt"/>
                <a:ea typeface="+mj-ea"/>
                <a:cs typeface="+mj-cs"/>
              </a:rPr>
              <a:t>Understanding needs of main stakeholders and users though effective consultations </a:t>
            </a:r>
          </a:p>
          <a:p>
            <a:r>
              <a:rPr lang="en-US" sz="1700">
                <a:latin typeface="+mj-lt"/>
                <a:ea typeface="+mj-ea"/>
                <a:cs typeface="+mj-cs"/>
              </a:rPr>
              <a:t>Raising awareness of modern societies and policymakers of the necessity to invest in the production of high quality statistics</a:t>
            </a:r>
            <a:endParaRPr lang="en-GB" sz="1700">
              <a:latin typeface="+mj-lt"/>
              <a:ea typeface="+mj-ea"/>
              <a:cs typeface="+mj-cs"/>
            </a:endParaRPr>
          </a:p>
          <a:p>
            <a:r>
              <a:rPr lang="en-US" sz="1700">
                <a:latin typeface="+mj-lt"/>
                <a:ea typeface="+mj-ea"/>
                <a:cs typeface="+mj-cs"/>
              </a:rPr>
              <a:t>Being proactive and strengthening the visibility, use and impact of official statistics in the increasingly hectic/scattered media environment.</a:t>
            </a:r>
          </a:p>
          <a:p>
            <a:r>
              <a:rPr lang="fr-FR" sz="1700">
                <a:latin typeface="+mj-lt"/>
                <a:ea typeface="+mj-ea"/>
                <a:cs typeface="+mj-cs"/>
              </a:rPr>
              <a:t>Modernising communication, visualisation </a:t>
            </a:r>
            <a:r>
              <a:rPr lang="en-US" sz="1700">
                <a:latin typeface="+mj-lt"/>
                <a:ea typeface="+mj-ea"/>
                <a:cs typeface="+mj-cs"/>
              </a:rPr>
              <a:t>and interactive presentation of data</a:t>
            </a:r>
          </a:p>
          <a:p>
            <a:r>
              <a:rPr lang="en-US" sz="1700">
                <a:latin typeface="+mj-lt"/>
                <a:ea typeface="+mj-ea"/>
                <a:cs typeface="+mj-cs"/>
              </a:rPr>
              <a:t>Increasing access to our data</a:t>
            </a:r>
          </a:p>
          <a:p>
            <a:r>
              <a:rPr lang="en-GB" sz="1700">
                <a:latin typeface="+mj-lt"/>
                <a:ea typeface="+mj-ea"/>
                <a:cs typeface="+mj-cs"/>
              </a:rPr>
              <a:t>Developing statistical products to give increasing insight and meet the needs of decision makers in a modern environment.</a:t>
            </a:r>
          </a:p>
          <a:p>
            <a:endParaRPr lang="en-US" sz="170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5965115-D9A2-40F5-B33E-19000AFFF36B}"/>
              </a:ext>
            </a:extLst>
          </p:cNvPr>
          <p:cNvSpPr/>
          <p:nvPr/>
        </p:nvSpPr>
        <p:spPr>
          <a:xfrm>
            <a:off x="8144759" y="769390"/>
            <a:ext cx="2026996" cy="4092224"/>
          </a:xfrm>
          <a:custGeom>
            <a:avLst/>
            <a:gdLst>
              <a:gd name="connsiteX0" fmla="*/ 0 w 2026996"/>
              <a:gd name="connsiteY0" fmla="*/ 220424 h 4092224"/>
              <a:gd name="connsiteX1" fmla="*/ 358218 w 2026996"/>
              <a:gd name="connsiteY1" fmla="*/ 220424 h 4092224"/>
              <a:gd name="connsiteX2" fmla="*/ 405352 w 2026996"/>
              <a:gd name="connsiteY2" fmla="*/ 2511138 h 4092224"/>
              <a:gd name="connsiteX3" fmla="*/ 1875934 w 2026996"/>
              <a:gd name="connsiteY3" fmla="*/ 3953439 h 4092224"/>
              <a:gd name="connsiteX4" fmla="*/ 1904214 w 2026996"/>
              <a:gd name="connsiteY4" fmla="*/ 3953439 h 4092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6996" h="4092224">
                <a:moveTo>
                  <a:pt x="0" y="220424"/>
                </a:moveTo>
                <a:cubicBezTo>
                  <a:pt x="145329" y="29531"/>
                  <a:pt x="290659" y="-161362"/>
                  <a:pt x="358218" y="220424"/>
                </a:cubicBezTo>
                <a:cubicBezTo>
                  <a:pt x="425777" y="602210"/>
                  <a:pt x="152399" y="1888969"/>
                  <a:pt x="405352" y="2511138"/>
                </a:cubicBezTo>
                <a:cubicBezTo>
                  <a:pt x="658305" y="3133307"/>
                  <a:pt x="1626124" y="3713056"/>
                  <a:pt x="1875934" y="3953439"/>
                </a:cubicBezTo>
                <a:cubicBezTo>
                  <a:pt x="2125744" y="4193822"/>
                  <a:pt x="2014979" y="4073630"/>
                  <a:pt x="1904214" y="3953439"/>
                </a:cubicBezTo>
              </a:path>
            </a:pathLst>
          </a:custGeom>
          <a:noFill/>
          <a:ln w="28575">
            <a:solidFill>
              <a:srgbClr val="A7A8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875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82" r="-2" b="-2"/>
          <a:stretch/>
        </p:blipFill>
        <p:spPr bwMode="auto">
          <a:xfrm>
            <a:off x="6090613" y="640082"/>
            <a:ext cx="5461724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en-US" dirty="0"/>
              <a:t>Accessing  and using new data 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r>
              <a:rPr lang="en-US" sz="1800">
                <a:latin typeface="+mj-lt"/>
                <a:ea typeface="+mj-ea"/>
                <a:cs typeface="+mj-cs"/>
              </a:rPr>
              <a:t>Exploiting the full potential of new data sources and related methodologies </a:t>
            </a:r>
          </a:p>
          <a:p>
            <a:r>
              <a:rPr lang="en-US" sz="1800">
                <a:latin typeface="+mj-lt"/>
                <a:ea typeface="+mj-ea"/>
                <a:cs typeface="+mj-cs"/>
              </a:rPr>
              <a:t>Developing a data strategy or global agreement on data use and access (many different sources are used for producing statistics - survey data, admin data incl. privately held data, big data etc.)</a:t>
            </a:r>
          </a:p>
          <a:p>
            <a:r>
              <a:rPr lang="en-US" sz="1800">
                <a:latin typeface="+mj-lt"/>
                <a:ea typeface="+mj-ea"/>
                <a:cs typeface="+mj-cs"/>
              </a:rPr>
              <a:t>Gaining access (legally and practically) to new data </a:t>
            </a:r>
            <a:r>
              <a:rPr lang="en-US" sz="1800" err="1">
                <a:latin typeface="+mj-lt"/>
                <a:ea typeface="+mj-ea"/>
                <a:cs typeface="+mj-cs"/>
              </a:rPr>
              <a:t>sourcesIntegrating</a:t>
            </a:r>
            <a:r>
              <a:rPr lang="en-US" sz="1800">
                <a:latin typeface="+mj-lt"/>
                <a:ea typeface="+mj-ea"/>
                <a:cs typeface="+mj-cs"/>
              </a:rPr>
              <a:t> new data sources with traditional sources</a:t>
            </a:r>
          </a:p>
          <a:p>
            <a:r>
              <a:rPr lang="en-US" sz="1800">
                <a:latin typeface="+mj-lt"/>
                <a:ea typeface="+mj-ea"/>
                <a:cs typeface="+mj-cs"/>
              </a:rPr>
              <a:t>Having methods for pre-processing admin data (including linking and referencing) and d</a:t>
            </a:r>
            <a:r>
              <a:rPr lang="en-GB" sz="1800" err="1">
                <a:latin typeface="+mj-lt"/>
                <a:ea typeface="+mj-ea"/>
                <a:cs typeface="+mj-cs"/>
              </a:rPr>
              <a:t>ata</a:t>
            </a:r>
            <a:r>
              <a:rPr lang="en-GB" sz="1800">
                <a:latin typeface="+mj-lt"/>
                <a:ea typeface="+mj-ea"/>
                <a:cs typeface="+mj-cs"/>
              </a:rPr>
              <a:t> privacy </a:t>
            </a:r>
            <a:endParaRPr lang="en-US" sz="1800">
              <a:latin typeface="+mj-lt"/>
              <a:ea typeface="+mj-ea"/>
              <a:cs typeface="+mj-cs"/>
            </a:endParaRPr>
          </a:p>
          <a:p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70855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8">
            <a:extLst>
              <a:ext uri="{FF2B5EF4-FFF2-40B4-BE49-F238E27FC236}">
                <a16:creationId xmlns:a16="http://schemas.microsoft.com/office/drawing/2014/main" id="{F60FCA6E-0894-46CD-BD49-5955A51E008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1955" y="5346696"/>
            <a:ext cx="5360045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0">
            <a:extLst>
              <a:ext uri="{FF2B5EF4-FFF2-40B4-BE49-F238E27FC236}">
                <a16:creationId xmlns:a16="http://schemas.microsoft.com/office/drawing/2014/main" id="{E78C6E4B-A1F1-4B6C-97EC-BE997495D6A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346605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121" y="2135410"/>
            <a:ext cx="5941068" cy="164864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9041" y="949504"/>
            <a:ext cx="4268196" cy="4020458"/>
          </a:xfrm>
        </p:spPr>
        <p:txBody>
          <a:bodyPr anchor="ctr">
            <a:normAutofit/>
          </a:bodyPr>
          <a:lstStyle/>
          <a:p>
            <a:r>
              <a:rPr lang="en-US" sz="2000" dirty="0">
                <a:latin typeface="+mj-lt"/>
                <a:ea typeface="+mj-ea"/>
                <a:cs typeface="+mj-cs"/>
              </a:rPr>
              <a:t>Using standards to enable metadata driven processes.</a:t>
            </a:r>
          </a:p>
          <a:p>
            <a:endParaRPr lang="en-US" sz="2000" dirty="0">
              <a:latin typeface="+mj-lt"/>
              <a:ea typeface="+mj-ea"/>
              <a:cs typeface="+mj-cs"/>
            </a:endParaRPr>
          </a:p>
          <a:p>
            <a:r>
              <a:rPr lang="en-US" sz="2000" dirty="0">
                <a:latin typeface="+mj-lt"/>
                <a:ea typeface="+mj-ea"/>
                <a:cs typeface="+mj-cs"/>
              </a:rPr>
              <a:t>CSPA (Modular tools development )</a:t>
            </a:r>
          </a:p>
          <a:p>
            <a:r>
              <a:rPr lang="en-US" sz="2000" dirty="0">
                <a:latin typeface="+mj-lt"/>
                <a:ea typeface="+mj-ea"/>
                <a:cs typeface="+mj-cs"/>
              </a:rPr>
              <a:t>GSIM and </a:t>
            </a:r>
            <a:r>
              <a:rPr lang="en-GB" sz="2000" dirty="0">
                <a:latin typeface="+mj-lt"/>
                <a:ea typeface="+mj-ea"/>
                <a:cs typeface="+mj-cs"/>
              </a:rPr>
              <a:t>Information architecture </a:t>
            </a:r>
            <a:endParaRPr lang="en-US" sz="2000" dirty="0">
              <a:latin typeface="+mj-lt"/>
              <a:ea typeface="+mj-ea"/>
              <a:cs typeface="+mj-cs"/>
            </a:endParaRPr>
          </a:p>
          <a:p>
            <a:r>
              <a:rPr lang="en-US" sz="2000" dirty="0">
                <a:latin typeface="+mj-lt"/>
                <a:ea typeface="+mj-ea"/>
                <a:cs typeface="+mj-cs"/>
              </a:rPr>
              <a:t>GSBPM (updated to reflect new data sources)</a:t>
            </a:r>
            <a:endParaRPr lang="en-GB" sz="2000" dirty="0">
              <a:latin typeface="+mj-lt"/>
              <a:ea typeface="+mj-ea"/>
              <a:cs typeface="+mj-cs"/>
            </a:endParaRPr>
          </a:p>
          <a:p>
            <a:r>
              <a:rPr lang="en-US" sz="2000" dirty="0">
                <a:latin typeface="+mj-lt"/>
                <a:ea typeface="+mj-ea"/>
                <a:cs typeface="+mj-cs"/>
              </a:rPr>
              <a:t>SDMX - for data modeling, dissemination and exchange - with a view for more integrated data</a:t>
            </a:r>
          </a:p>
          <a:p>
            <a:endParaRPr lang="en-US" sz="20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231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E4F9F79B-A093-478E-96B5-EE02BC93A8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D4C22394-EBC2-4FAF-A555-6C02D589EED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12">
            <a:extLst>
              <a:ext uri="{FF2B5EF4-FFF2-40B4-BE49-F238E27FC236}">
                <a16:creationId xmlns:a16="http://schemas.microsoft.com/office/drawing/2014/main" id="{F7194F93-1F71-4A70-9DF1-28F18377111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1147" y="5004581"/>
            <a:ext cx="962395" cy="962395"/>
          </a:xfrm>
          <a:prstGeom prst="ellipse">
            <a:avLst/>
          </a:prstGeom>
          <a:solidFill>
            <a:srgbClr val="5744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BBC0C84-DC2A-43AE-9576-0A44295E8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rgbClr val="F7B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2239"/>
          <a:stretch/>
        </p:blipFill>
        <p:spPr>
          <a:xfrm>
            <a:off x="6492114" y="10"/>
            <a:ext cx="5699887" cy="405923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>
            <a:normAutofit/>
          </a:bodyPr>
          <a:lstStyle/>
          <a:p>
            <a:r>
              <a:rPr lang="en-US" sz="4800"/>
              <a:t>        Technology</a:t>
            </a:r>
            <a:endParaRPr lang="en-GB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595293"/>
            <a:ext cx="5676637" cy="3463951"/>
          </a:xfrm>
        </p:spPr>
        <p:txBody>
          <a:bodyPr anchor="ctr">
            <a:normAutofit/>
          </a:bodyPr>
          <a:lstStyle/>
          <a:p>
            <a:r>
              <a:rPr lang="en-US" sz="1800">
                <a:latin typeface="+mj-lt"/>
                <a:ea typeface="+mj-ea"/>
                <a:cs typeface="+mj-cs"/>
              </a:rPr>
              <a:t>Strengthening enabling IT infrastructure to take advantage of opportunities </a:t>
            </a:r>
          </a:p>
          <a:p>
            <a:r>
              <a:rPr lang="en-US" sz="1800">
                <a:latin typeface="+mj-lt"/>
                <a:ea typeface="+mj-ea"/>
                <a:cs typeface="+mj-cs"/>
              </a:rPr>
              <a:t>Using new approaches and technologies for data collection and processing (mobile devices and applications, infrastructure in lay-out)</a:t>
            </a:r>
          </a:p>
          <a:p>
            <a:r>
              <a:rPr lang="en-US" sz="1800">
                <a:latin typeface="+mj-lt"/>
                <a:ea typeface="+mj-ea"/>
                <a:cs typeface="+mj-cs"/>
              </a:rPr>
              <a:t>Using machine learning in the improved production of statistics, improving matching algorithms </a:t>
            </a:r>
            <a:endParaRPr lang="en-GB" sz="180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5682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7440E6-80CB-4EC9-BB75-34C945B0A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257" y="4525347"/>
            <a:ext cx="6939722" cy="1737360"/>
          </a:xfrm>
        </p:spPr>
        <p:txBody>
          <a:bodyPr anchor="ctr">
            <a:normAutofit/>
          </a:bodyPr>
          <a:lstStyle/>
          <a:p>
            <a:pPr algn="r"/>
            <a:r>
              <a:rPr lang="en-AU" dirty="0"/>
              <a:t>Chief Statistician Sprint</a:t>
            </a:r>
          </a:p>
        </p:txBody>
      </p:sp>
    </p:spTree>
    <p:extLst>
      <p:ext uri="{BB962C8B-B14F-4D97-AF65-F5344CB8AC3E}">
        <p14:creationId xmlns:p14="http://schemas.microsoft.com/office/powerpoint/2010/main" val="306258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25DCD0-C3C6-4F12-9793-0A3787A6B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AU" sz="3200"/>
              <a:t>What do we want to innovate?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C126F0-E2DE-49A7-9E7E-C286447DE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AU" sz="2400">
                <a:solidFill>
                  <a:schemeClr val="bg1"/>
                </a:solidFill>
              </a:rPr>
              <a:t>There is a recognition that there has been a shift in focus.</a:t>
            </a:r>
          </a:p>
          <a:p>
            <a:r>
              <a:rPr lang="en-AU" sz="2400">
                <a:solidFill>
                  <a:schemeClr val="bg1"/>
                </a:solidFill>
              </a:rPr>
              <a:t>Although process is still important, we now also need to focus on:</a:t>
            </a:r>
          </a:p>
          <a:p>
            <a:pPr lvl="1"/>
            <a:r>
              <a:rPr lang="en-AU">
                <a:solidFill>
                  <a:schemeClr val="bg1"/>
                </a:solidFill>
              </a:rPr>
              <a:t>Innovation in communication, </a:t>
            </a:r>
          </a:p>
          <a:p>
            <a:pPr lvl="1"/>
            <a:r>
              <a:rPr lang="en-AU">
                <a:solidFill>
                  <a:schemeClr val="bg1"/>
                </a:solidFill>
              </a:rPr>
              <a:t>Innovation in products, and </a:t>
            </a:r>
          </a:p>
          <a:p>
            <a:pPr lvl="1"/>
            <a:r>
              <a:rPr lang="en-AU">
                <a:solidFill>
                  <a:schemeClr val="bg1"/>
                </a:solidFill>
              </a:rPr>
              <a:t>Innovation in the services we offer. </a:t>
            </a:r>
          </a:p>
          <a:p>
            <a:endParaRPr lang="en-AU" sz="2400">
              <a:solidFill>
                <a:schemeClr val="bg1"/>
              </a:solidFill>
            </a:endParaRPr>
          </a:p>
          <a:p>
            <a:endParaRPr lang="en-AU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72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C78DC4-4277-4FB0-A6CB-2BCCC530F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AU" sz="3200"/>
              <a:t>How to innovate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AA0EC-037E-45CE-A86C-BCCF400AB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AU" sz="2400">
                <a:solidFill>
                  <a:schemeClr val="bg1"/>
                </a:solidFill>
              </a:rPr>
              <a:t>5 steps to create an innovative environment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sz="2400">
                <a:solidFill>
                  <a:schemeClr val="bg1"/>
                </a:solidFill>
              </a:rPr>
              <a:t>Focus and choose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sz="2400">
                <a:solidFill>
                  <a:schemeClr val="bg1"/>
                </a:solidFill>
              </a:rPr>
              <a:t>Partnerships are key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sz="2400">
                <a:solidFill>
                  <a:schemeClr val="bg1"/>
                </a:solidFill>
              </a:rPr>
              <a:t>Outlet for innovation (innovation websites)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sz="2400">
                <a:solidFill>
                  <a:schemeClr val="bg1"/>
                </a:solidFill>
              </a:rPr>
              <a:t>Innovations have to add value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AU" sz="2400">
                <a:solidFill>
                  <a:schemeClr val="bg1"/>
                </a:solidFill>
              </a:rPr>
              <a:t>Organisations should have ambitious goals</a:t>
            </a:r>
          </a:p>
          <a:p>
            <a:pPr marL="0" indent="0">
              <a:buNone/>
            </a:pPr>
            <a:endParaRPr lang="en-AU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665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1657</TotalTime>
  <Words>575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Modernisation priorities: a view from the Chief Statisticians  </vt:lpstr>
      <vt:lpstr>   Resilience in transformation</vt:lpstr>
      <vt:lpstr>Communicating</vt:lpstr>
      <vt:lpstr>Accessing  and using new data sources</vt:lpstr>
      <vt:lpstr>PowerPoint Presentation</vt:lpstr>
      <vt:lpstr>        Technology</vt:lpstr>
      <vt:lpstr>Chief Statistician Sprint</vt:lpstr>
      <vt:lpstr>What do we want to innovate?</vt:lpstr>
      <vt:lpstr>How to innovate</vt:lpstr>
      <vt:lpstr>Impact for Chief Statisticians</vt:lpstr>
      <vt:lpstr>Key messages for HLG-MOS</vt:lpstr>
    </vt:vector>
  </TitlesOfParts>
  <Company>UNECE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Therese Lalor</dc:creator>
  <cp:lastModifiedBy>Therese Lalor</cp:lastModifiedBy>
  <cp:revision>20</cp:revision>
  <cp:lastPrinted>2017-11-17T13:23:58Z</cp:lastPrinted>
  <dcterms:created xsi:type="dcterms:W3CDTF">2017-11-16T13:39:21Z</dcterms:created>
  <dcterms:modified xsi:type="dcterms:W3CDTF">2017-11-21T19:25:59Z</dcterms:modified>
</cp:coreProperties>
</file>