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10"/>
  </p:notesMasterIdLst>
  <p:sldIdLst>
    <p:sldId id="256" r:id="rId3"/>
    <p:sldId id="257" r:id="rId4"/>
    <p:sldId id="258" r:id="rId5"/>
    <p:sldId id="259" r:id="rId6"/>
    <p:sldId id="260" r:id="rId7"/>
    <p:sldId id="261" r:id="rId8"/>
    <p:sldId id="262" r:id="rId9"/>
  </p:sldIdLst>
  <p:sldSz cx="9144000" cy="6858000" type="screen4x3"/>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823" autoAdjust="0"/>
  </p:normalViewPr>
  <p:slideViewPr>
    <p:cSldViewPr>
      <p:cViewPr>
        <p:scale>
          <a:sx n="60" d="100"/>
          <a:sy n="60" d="100"/>
        </p:scale>
        <p:origin x="-786" y="3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8" name="PlaceHolder 1"/>
          <p:cNvSpPr>
            <a:spLocks noGrp="1"/>
          </p:cNvSpPr>
          <p:nvPr>
            <p:ph type="body"/>
          </p:nvPr>
        </p:nvSpPr>
        <p:spPr>
          <a:xfrm>
            <a:off x="756000" y="5078520"/>
            <a:ext cx="6047640" cy="4811040"/>
          </a:xfrm>
          <a:prstGeom prst="rect">
            <a:avLst/>
          </a:prstGeom>
        </p:spPr>
        <p:txBody>
          <a:bodyPr lIns="0" tIns="0" rIns="0" bIns="0"/>
          <a:lstStyle/>
          <a:p>
            <a:r>
              <a:rPr lang="fr-FR" sz="2000">
                <a:latin typeface="Arial"/>
              </a:rPr>
              <a:t>Cliquez pour modifier le format des notes</a:t>
            </a:r>
            <a:endParaRPr/>
          </a:p>
        </p:txBody>
      </p:sp>
      <p:sp>
        <p:nvSpPr>
          <p:cNvPr id="79" name="PlaceHolder 2"/>
          <p:cNvSpPr>
            <a:spLocks noGrp="1"/>
          </p:cNvSpPr>
          <p:nvPr>
            <p:ph type="hdr"/>
          </p:nvPr>
        </p:nvSpPr>
        <p:spPr>
          <a:xfrm>
            <a:off x="0" y="0"/>
            <a:ext cx="3280680" cy="534240"/>
          </a:xfrm>
          <a:prstGeom prst="rect">
            <a:avLst/>
          </a:prstGeom>
        </p:spPr>
        <p:txBody>
          <a:bodyPr lIns="0" tIns="0" rIns="0" bIns="0"/>
          <a:lstStyle/>
          <a:p>
            <a:r>
              <a:rPr lang="fr-FR" sz="1400">
                <a:latin typeface="Times New Roman"/>
              </a:rPr>
              <a:t>&lt;en-tête&gt;</a:t>
            </a:r>
            <a:endParaRPr/>
          </a:p>
        </p:txBody>
      </p:sp>
      <p:sp>
        <p:nvSpPr>
          <p:cNvPr id="80" name="PlaceHolder 3"/>
          <p:cNvSpPr>
            <a:spLocks noGrp="1"/>
          </p:cNvSpPr>
          <p:nvPr>
            <p:ph type="dt"/>
          </p:nvPr>
        </p:nvSpPr>
        <p:spPr>
          <a:xfrm>
            <a:off x="4278960" y="0"/>
            <a:ext cx="3280680" cy="534240"/>
          </a:xfrm>
          <a:prstGeom prst="rect">
            <a:avLst/>
          </a:prstGeom>
        </p:spPr>
        <p:txBody>
          <a:bodyPr lIns="0" tIns="0" rIns="0" bIns="0"/>
          <a:lstStyle/>
          <a:p>
            <a:pPr algn="r"/>
            <a:r>
              <a:rPr lang="fr-FR" sz="1400">
                <a:latin typeface="Times New Roman"/>
              </a:rPr>
              <a:t>&lt;date/heure&gt;</a:t>
            </a:r>
            <a:endParaRPr/>
          </a:p>
        </p:txBody>
      </p:sp>
      <p:sp>
        <p:nvSpPr>
          <p:cNvPr id="81" name="PlaceHolder 4"/>
          <p:cNvSpPr>
            <a:spLocks noGrp="1"/>
          </p:cNvSpPr>
          <p:nvPr>
            <p:ph type="ftr"/>
          </p:nvPr>
        </p:nvSpPr>
        <p:spPr>
          <a:xfrm>
            <a:off x="0" y="10157400"/>
            <a:ext cx="3280680" cy="534240"/>
          </a:xfrm>
          <a:prstGeom prst="rect">
            <a:avLst/>
          </a:prstGeom>
        </p:spPr>
        <p:txBody>
          <a:bodyPr lIns="0" tIns="0" rIns="0" bIns="0" anchor="b"/>
          <a:lstStyle/>
          <a:p>
            <a:r>
              <a:rPr lang="fr-FR" sz="1400">
                <a:latin typeface="Times New Roman"/>
              </a:rPr>
              <a:t>&lt;pied de page&gt;</a:t>
            </a:r>
            <a:endParaRPr/>
          </a:p>
        </p:txBody>
      </p:sp>
      <p:sp>
        <p:nvSpPr>
          <p:cNvPr id="82" name="PlaceHolder 5"/>
          <p:cNvSpPr>
            <a:spLocks noGrp="1"/>
          </p:cNvSpPr>
          <p:nvPr>
            <p:ph type="sldNum"/>
          </p:nvPr>
        </p:nvSpPr>
        <p:spPr>
          <a:xfrm>
            <a:off x="4278960" y="10157400"/>
            <a:ext cx="3280680" cy="534240"/>
          </a:xfrm>
          <a:prstGeom prst="rect">
            <a:avLst/>
          </a:prstGeom>
        </p:spPr>
        <p:txBody>
          <a:bodyPr lIns="0" tIns="0" rIns="0" bIns="0" anchor="b"/>
          <a:lstStyle/>
          <a:p>
            <a:pPr algn="r"/>
            <a:fld id="{A8F0FB10-B2ED-4EC6-BCEF-49037E8A9026}" type="slidenum">
              <a:rPr lang="fr-FR" sz="1400">
                <a:latin typeface="Times New Roman"/>
              </a:rPr>
              <a:t>‹#›</a:t>
            </a:fld>
            <a:endParaRPr/>
          </a:p>
        </p:txBody>
      </p:sp>
    </p:spTree>
    <p:extLst>
      <p:ext uri="{BB962C8B-B14F-4D97-AF65-F5344CB8AC3E}">
        <p14:creationId xmlns:p14="http://schemas.microsoft.com/office/powerpoint/2010/main" val="492239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6488" y="801688"/>
            <a:ext cx="5346700" cy="4010025"/>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IE" dirty="0" smtClean="0"/>
              <a:t>Quite a lot o</a:t>
            </a:r>
            <a:r>
              <a:rPr lang="en-IE" baseline="0" dirty="0" smtClean="0"/>
              <a:t>f standards have been released under the UNECE umbrella so far. They are here and ready to be used. The main question that is still outstanding is: how? So this proposal aims at taking up the challenge of defining a roadmap and guidelines for implementing standards.</a:t>
            </a:r>
            <a:endParaRPr lang="en-IE" dirty="0"/>
          </a:p>
        </p:txBody>
      </p:sp>
      <p:sp>
        <p:nvSpPr>
          <p:cNvPr id="4" name="Slide Number Placeholder 3"/>
          <p:cNvSpPr>
            <a:spLocks noGrp="1"/>
          </p:cNvSpPr>
          <p:nvPr>
            <p:ph type="sldNum" idx="10"/>
          </p:nvPr>
        </p:nvSpPr>
        <p:spPr/>
        <p:txBody>
          <a:bodyPr/>
          <a:lstStyle/>
          <a:p>
            <a:pPr algn="r"/>
            <a:fld id="{A8F0FB10-B2ED-4EC6-BCEF-49037E8A9026}" type="slidenum">
              <a:rPr lang="fr-FR" sz="1400" smtClean="0">
                <a:latin typeface="Times New Roman"/>
              </a:rPr>
              <a:t>1</a:t>
            </a:fld>
            <a:endParaRPr lang="fr-FR"/>
          </a:p>
        </p:txBody>
      </p:sp>
    </p:spTree>
    <p:extLst>
      <p:ext uri="{BB962C8B-B14F-4D97-AF65-F5344CB8AC3E}">
        <p14:creationId xmlns:p14="http://schemas.microsoft.com/office/powerpoint/2010/main" val="1307669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PlaceHolder 1"/>
          <p:cNvSpPr>
            <a:spLocks noGrp="1"/>
          </p:cNvSpPr>
          <p:nvPr>
            <p:ph type="body"/>
          </p:nvPr>
        </p:nvSpPr>
        <p:spPr>
          <a:xfrm>
            <a:off x="756000" y="5078520"/>
            <a:ext cx="6047640" cy="4811040"/>
          </a:xfrm>
          <a:prstGeom prst="rect">
            <a:avLst/>
          </a:prstGeom>
        </p:spPr>
        <p:txBody>
          <a:bodyPr lIns="0" tIns="0" rIns="0" bIns="0"/>
          <a:lstStyle/>
          <a:p>
            <a:r>
              <a:rPr lang="fr-FR" sz="2000" dirty="0" smtClean="0">
                <a:latin typeface="Arial"/>
              </a:rPr>
              <a:t>In </a:t>
            </a:r>
            <a:r>
              <a:rPr lang="fr-FR" sz="2000" dirty="0" err="1" smtClean="0">
                <a:latin typeface="Arial"/>
              </a:rPr>
              <a:t>our</a:t>
            </a:r>
            <a:r>
              <a:rPr lang="fr-FR" sz="2000" dirty="0" smtClean="0">
                <a:latin typeface="Arial"/>
              </a:rPr>
              <a:t> </a:t>
            </a:r>
            <a:r>
              <a:rPr lang="fr-FR" sz="2000" dirty="0" err="1" smtClean="0">
                <a:latin typeface="Arial"/>
              </a:rPr>
              <a:t>statistical</a:t>
            </a:r>
            <a:r>
              <a:rPr lang="fr-FR" sz="2000" baseline="0" dirty="0" smtClean="0">
                <a:latin typeface="Arial"/>
              </a:rPr>
              <a:t> </a:t>
            </a:r>
            <a:r>
              <a:rPr lang="fr-FR" sz="2000" baseline="0" dirty="0" err="1" smtClean="0">
                <a:latin typeface="Arial"/>
              </a:rPr>
              <a:t>context</a:t>
            </a:r>
            <a:r>
              <a:rPr lang="fr-FR" sz="2000" baseline="0" dirty="0" smtClean="0">
                <a:latin typeface="Arial"/>
              </a:rPr>
              <a:t>, t</a:t>
            </a:r>
            <a:r>
              <a:rPr lang="fr-FR" sz="2000" dirty="0" smtClean="0">
                <a:latin typeface="Arial"/>
              </a:rPr>
              <a:t>he </a:t>
            </a:r>
            <a:r>
              <a:rPr lang="fr-FR" sz="2000" dirty="0">
                <a:latin typeface="Arial"/>
              </a:rPr>
              <a:t>phrase </a:t>
            </a:r>
            <a:r>
              <a:rPr lang="fr-FR" sz="2000" dirty="0" err="1" smtClean="0">
                <a:latin typeface="Arial"/>
              </a:rPr>
              <a:t>was</a:t>
            </a:r>
            <a:r>
              <a:rPr lang="fr-FR" sz="2000" dirty="0" smtClean="0">
                <a:latin typeface="Arial"/>
              </a:rPr>
              <a:t> first </a:t>
            </a:r>
            <a:r>
              <a:rPr lang="fr-FR" sz="2000" dirty="0" err="1">
                <a:latin typeface="Arial"/>
              </a:rPr>
              <a:t>coined</a:t>
            </a:r>
            <a:r>
              <a:rPr lang="fr-FR" sz="2000" dirty="0">
                <a:latin typeface="Arial"/>
              </a:rPr>
              <a:t> by </a:t>
            </a:r>
            <a:r>
              <a:rPr lang="fr-FR" sz="2000" dirty="0" err="1">
                <a:latin typeface="Arial"/>
              </a:rPr>
              <a:t>Padraig</a:t>
            </a:r>
            <a:r>
              <a:rPr lang="fr-FR" sz="2000" dirty="0">
                <a:latin typeface="Arial"/>
              </a:rPr>
              <a:t> Dalton, John </a:t>
            </a:r>
            <a:r>
              <a:rPr lang="fr-FR" sz="2000" dirty="0" err="1">
                <a:latin typeface="Arial"/>
              </a:rPr>
              <a:t>Dunne</a:t>
            </a:r>
            <a:r>
              <a:rPr lang="fr-FR" sz="2000" dirty="0">
                <a:latin typeface="Arial"/>
              </a:rPr>
              <a:t> and Donal Kelly </a:t>
            </a:r>
            <a:r>
              <a:rPr lang="fr-FR" sz="2000" dirty="0" err="1">
                <a:latin typeface="Arial"/>
              </a:rPr>
              <a:t>from</a:t>
            </a:r>
            <a:r>
              <a:rPr lang="fr-FR" sz="2000" dirty="0">
                <a:latin typeface="Arial"/>
              </a:rPr>
              <a:t> the Irish NSI. </a:t>
            </a:r>
            <a:r>
              <a:rPr lang="fr-FR" sz="2000" dirty="0" err="1">
                <a:latin typeface="Arial"/>
              </a:rPr>
              <a:t>Here</a:t>
            </a:r>
            <a:r>
              <a:rPr lang="fr-FR" sz="2000" dirty="0">
                <a:latin typeface="Arial"/>
              </a:rPr>
              <a:t> </a:t>
            </a:r>
            <a:r>
              <a:rPr lang="fr-FR" sz="2000" dirty="0" err="1">
                <a:latin typeface="Arial"/>
              </a:rPr>
              <a:t>is</a:t>
            </a:r>
            <a:r>
              <a:rPr lang="fr-FR" sz="2000" dirty="0">
                <a:latin typeface="Arial"/>
              </a:rPr>
              <a:t> the </a:t>
            </a:r>
            <a:r>
              <a:rPr lang="fr-FR" sz="2000" dirty="0" err="1">
                <a:latin typeface="Arial"/>
              </a:rPr>
              <a:t>definition</a:t>
            </a:r>
            <a:r>
              <a:rPr lang="fr-FR" sz="2000" dirty="0">
                <a:latin typeface="Arial"/>
              </a:rPr>
              <a:t> </a:t>
            </a:r>
            <a:r>
              <a:rPr lang="fr-FR" sz="2000" dirty="0" err="1">
                <a:latin typeface="Arial"/>
              </a:rPr>
              <a:t>they</a:t>
            </a:r>
            <a:r>
              <a:rPr lang="fr-FR" sz="2000" dirty="0">
                <a:latin typeface="Arial"/>
              </a:rPr>
              <a:t> gave: </a:t>
            </a:r>
            <a:r>
              <a:rPr lang="en-US" sz="2000" strike="noStrike" dirty="0">
                <a:solidFill>
                  <a:srgbClr val="000000"/>
                </a:solidFill>
                <a:latin typeface="Arial"/>
                <a:ea typeface="Microsoft YaHei"/>
              </a:rPr>
              <a:t>“A </a:t>
            </a:r>
            <a:r>
              <a:rPr lang="en-US" sz="2000" strike="noStrike" dirty="0" err="1">
                <a:solidFill>
                  <a:srgbClr val="000000"/>
                </a:solidFill>
                <a:latin typeface="Arial"/>
                <a:ea typeface="Microsoft YaHei"/>
              </a:rPr>
              <a:t>Modernisation</a:t>
            </a:r>
            <a:r>
              <a:rPr lang="en-US" sz="2000" strike="noStrike" dirty="0">
                <a:solidFill>
                  <a:srgbClr val="000000"/>
                </a:solidFill>
                <a:latin typeface="Arial"/>
                <a:ea typeface="Microsoft YaHei"/>
              </a:rPr>
              <a:t> Maturity Model ... could provide a framework within which to assess the maturity of individual statistical </a:t>
            </a:r>
            <a:r>
              <a:rPr lang="en-US" sz="2000" strike="noStrike" dirty="0" err="1">
                <a:solidFill>
                  <a:srgbClr val="000000"/>
                </a:solidFill>
                <a:latin typeface="Arial"/>
                <a:ea typeface="Microsoft YaHei"/>
              </a:rPr>
              <a:t>organisations</a:t>
            </a:r>
            <a:r>
              <a:rPr lang="en-US" sz="2000" strike="noStrike" dirty="0">
                <a:solidFill>
                  <a:srgbClr val="000000"/>
                </a:solidFill>
                <a:latin typeface="Arial"/>
                <a:ea typeface="Microsoft YaHei"/>
              </a:rPr>
              <a:t>, but also the maturity of the global statistical community, from a </a:t>
            </a:r>
            <a:r>
              <a:rPr lang="en-US" sz="2000" strike="noStrike" dirty="0" err="1">
                <a:solidFill>
                  <a:srgbClr val="000000"/>
                </a:solidFill>
                <a:latin typeface="Arial"/>
                <a:ea typeface="Microsoft YaHei"/>
              </a:rPr>
              <a:t>modernisation</a:t>
            </a:r>
            <a:r>
              <a:rPr lang="en-US" sz="2000" strike="noStrike" dirty="0">
                <a:solidFill>
                  <a:srgbClr val="000000"/>
                </a:solidFill>
                <a:latin typeface="Arial"/>
                <a:ea typeface="Microsoft YaHei"/>
              </a:rPr>
              <a:t> perspective”</a:t>
            </a:r>
            <a:endParaRPr dirty="0"/>
          </a:p>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PlaceHolder 1"/>
          <p:cNvSpPr>
            <a:spLocks noGrp="1"/>
          </p:cNvSpPr>
          <p:nvPr>
            <p:ph type="body"/>
          </p:nvPr>
        </p:nvSpPr>
        <p:spPr>
          <a:xfrm>
            <a:off x="756000" y="5078520"/>
            <a:ext cx="6047640" cy="4811040"/>
          </a:xfrm>
          <a:prstGeom prst="rect">
            <a:avLst/>
          </a:prstGeom>
        </p:spPr>
        <p:txBody>
          <a:bodyPr lIns="0" tIns="0" rIns="0" bIns="0"/>
          <a:lstStyle/>
          <a:p>
            <a:r>
              <a:rPr lang="fr-FR" sz="2000" dirty="0">
                <a:latin typeface="Arial"/>
              </a:rPr>
              <a:t>- The </a:t>
            </a:r>
            <a:r>
              <a:rPr lang="fr-FR" sz="2000" dirty="0" err="1">
                <a:latin typeface="Arial"/>
              </a:rPr>
              <a:t>most</a:t>
            </a:r>
            <a:r>
              <a:rPr lang="fr-FR" sz="2000" dirty="0">
                <a:latin typeface="Arial"/>
              </a:rPr>
              <a:t> </a:t>
            </a:r>
            <a:r>
              <a:rPr lang="fr-FR" sz="2000" dirty="0" err="1">
                <a:latin typeface="Arial"/>
              </a:rPr>
              <a:t>meaningful</a:t>
            </a:r>
            <a:r>
              <a:rPr lang="fr-FR" sz="2000" dirty="0">
                <a:latin typeface="Arial"/>
              </a:rPr>
              <a:t> </a:t>
            </a:r>
            <a:r>
              <a:rPr lang="fr-FR" sz="2000" dirty="0" err="1">
                <a:latin typeface="Arial"/>
              </a:rPr>
              <a:t>examples</a:t>
            </a:r>
            <a:r>
              <a:rPr lang="fr-FR" sz="2000" dirty="0">
                <a:latin typeface="Arial"/>
              </a:rPr>
              <a:t> of dimensions? </a:t>
            </a:r>
            <a:r>
              <a:rPr lang="fr-FR" sz="2000" dirty="0" err="1">
                <a:latin typeface="Arial"/>
              </a:rPr>
              <a:t>Directly</a:t>
            </a:r>
            <a:r>
              <a:rPr lang="fr-FR" sz="2000" dirty="0">
                <a:latin typeface="Arial"/>
              </a:rPr>
              <a:t> </a:t>
            </a:r>
            <a:r>
              <a:rPr lang="fr-FR" sz="2000" dirty="0" err="1">
                <a:latin typeface="Arial"/>
              </a:rPr>
              <a:t>taken</a:t>
            </a:r>
            <a:r>
              <a:rPr lang="fr-FR" sz="2000" dirty="0">
                <a:latin typeface="Arial"/>
              </a:rPr>
              <a:t> </a:t>
            </a:r>
            <a:r>
              <a:rPr lang="fr-FR" sz="2000" dirty="0" err="1">
                <a:latin typeface="Arial"/>
              </a:rPr>
              <a:t>from</a:t>
            </a:r>
            <a:r>
              <a:rPr lang="fr-FR" sz="2000" dirty="0">
                <a:latin typeface="Arial"/>
              </a:rPr>
              <a:t> TOGAF</a:t>
            </a:r>
            <a:r>
              <a:rPr lang="fr-FR" sz="2000" dirty="0" smtClean="0">
                <a:latin typeface="Arial"/>
              </a:rPr>
              <a:t>? Go </a:t>
            </a:r>
            <a:r>
              <a:rPr lang="fr-FR" sz="2000" baseline="0" dirty="0" smtClean="0">
                <a:latin typeface="Arial"/>
              </a:rPr>
              <a:t> </a:t>
            </a:r>
            <a:r>
              <a:rPr lang="fr-FR" sz="2000" baseline="0" dirty="0" err="1" smtClean="0">
                <a:latin typeface="Arial"/>
              </a:rPr>
              <a:t>through</a:t>
            </a:r>
            <a:r>
              <a:rPr lang="fr-FR" sz="2000" baseline="0" dirty="0" smtClean="0">
                <a:latin typeface="Arial"/>
              </a:rPr>
              <a:t> CSPA dimensions and </a:t>
            </a:r>
            <a:r>
              <a:rPr lang="fr-FR" sz="2000" baseline="0" dirty="0" err="1" smtClean="0">
                <a:latin typeface="Arial"/>
              </a:rPr>
              <a:t>agree</a:t>
            </a:r>
            <a:r>
              <a:rPr lang="fr-FR" sz="2000" baseline="0" dirty="0" smtClean="0">
                <a:latin typeface="Arial"/>
              </a:rPr>
              <a:t> on </a:t>
            </a:r>
            <a:r>
              <a:rPr lang="fr-FR" sz="2000" baseline="0" dirty="0" err="1" smtClean="0">
                <a:latin typeface="Arial"/>
              </a:rPr>
              <a:t>them</a:t>
            </a:r>
            <a:r>
              <a:rPr lang="fr-FR" sz="2000" baseline="0" dirty="0" smtClean="0">
                <a:latin typeface="Arial"/>
              </a:rPr>
              <a:t>.</a:t>
            </a:r>
            <a:endParaRPr dirty="0"/>
          </a:p>
          <a:p>
            <a:endParaRPr dirty="0"/>
          </a:p>
          <a:p>
            <a:r>
              <a:rPr lang="fr-FR" sz="2000" dirty="0">
                <a:latin typeface="Arial"/>
              </a:rPr>
              <a:t>- How to test and update the MMM ? Candidates countries </a:t>
            </a:r>
            <a:r>
              <a:rPr lang="fr-FR" sz="2000" dirty="0" err="1">
                <a:latin typeface="Arial"/>
              </a:rPr>
              <a:t>only</a:t>
            </a:r>
            <a:r>
              <a:rPr lang="fr-FR" sz="2000" dirty="0">
                <a:latin typeface="Arial"/>
              </a:rPr>
              <a:t> </a:t>
            </a:r>
            <a:r>
              <a:rPr lang="fr-FR" sz="2000" dirty="0" err="1">
                <a:latin typeface="Arial"/>
              </a:rPr>
              <a:t>within</a:t>
            </a:r>
            <a:r>
              <a:rPr lang="fr-FR" sz="2000" dirty="0">
                <a:latin typeface="Arial"/>
              </a:rPr>
              <a:t> the Modernisation </a:t>
            </a:r>
            <a:r>
              <a:rPr lang="fr-FR" sz="2000" dirty="0" err="1">
                <a:latin typeface="Arial"/>
              </a:rPr>
              <a:t>Comittee</a:t>
            </a:r>
            <a:r>
              <a:rPr lang="fr-FR" sz="2000" dirty="0">
                <a:latin typeface="Arial"/>
              </a:rPr>
              <a:t> on </a:t>
            </a:r>
            <a:r>
              <a:rPr lang="fr-FR" sz="2000" dirty="0" smtClean="0">
                <a:latin typeface="Arial"/>
              </a:rPr>
              <a:t>Standards? First participants test</a:t>
            </a:r>
            <a:r>
              <a:rPr lang="fr-FR" sz="2000" baseline="0" dirty="0" smtClean="0">
                <a:latin typeface="Arial"/>
              </a:rPr>
              <a:t>, and </a:t>
            </a:r>
            <a:r>
              <a:rPr lang="fr-FR" sz="2000" baseline="0" dirty="0" err="1" smtClean="0">
                <a:latin typeface="Arial"/>
              </a:rPr>
              <a:t>later</a:t>
            </a:r>
            <a:r>
              <a:rPr lang="fr-FR" sz="2000" baseline="0" dirty="0" smtClean="0">
                <a:latin typeface="Arial"/>
              </a:rPr>
              <a:t> </a:t>
            </a:r>
            <a:r>
              <a:rPr lang="fr-FR" sz="2000" baseline="0" dirty="0" err="1" smtClean="0">
                <a:latin typeface="Arial"/>
              </a:rPr>
              <a:t>during</a:t>
            </a:r>
            <a:r>
              <a:rPr lang="fr-FR" sz="2000" baseline="0" dirty="0" smtClean="0">
                <a:latin typeface="Arial"/>
              </a:rPr>
              <a:t> MC workshop and </a:t>
            </a:r>
            <a:r>
              <a:rPr lang="fr-FR" sz="2000" baseline="0" dirty="0" err="1" smtClean="0">
                <a:latin typeface="Arial"/>
              </a:rPr>
              <a:t>ask</a:t>
            </a:r>
            <a:r>
              <a:rPr lang="fr-FR" sz="2000" baseline="0" dirty="0" smtClean="0">
                <a:latin typeface="Arial"/>
              </a:rPr>
              <a:t> for participants to test </a:t>
            </a:r>
            <a:r>
              <a:rPr lang="fr-FR" sz="2000" baseline="0" dirty="0" err="1" smtClean="0">
                <a:latin typeface="Arial"/>
              </a:rPr>
              <a:t>it</a:t>
            </a:r>
            <a:r>
              <a:rPr lang="fr-FR" sz="2000" baseline="0" dirty="0" smtClean="0">
                <a:latin typeface="Arial"/>
              </a:rPr>
              <a:t>.</a:t>
            </a:r>
            <a:endParaRPr dirty="0"/>
          </a:p>
          <a:p>
            <a:endParaRPr dirty="0"/>
          </a:p>
          <a:p>
            <a:r>
              <a:rPr lang="fr-FR" sz="2000" dirty="0">
                <a:latin typeface="Arial"/>
              </a:rPr>
              <a:t>- How </a:t>
            </a:r>
            <a:r>
              <a:rPr lang="fr-FR" sz="2000" dirty="0" err="1">
                <a:latin typeface="Arial"/>
              </a:rPr>
              <a:t>does</a:t>
            </a:r>
            <a:r>
              <a:rPr lang="fr-FR" sz="2000" dirty="0">
                <a:latin typeface="Arial"/>
              </a:rPr>
              <a:t> the </a:t>
            </a:r>
            <a:r>
              <a:rPr lang="fr-FR" sz="2000" dirty="0" err="1">
                <a:latin typeface="Arial"/>
              </a:rPr>
              <a:t>roadmap</a:t>
            </a:r>
            <a:r>
              <a:rPr lang="fr-FR" sz="2000" dirty="0">
                <a:latin typeface="Arial"/>
              </a:rPr>
              <a:t> relate to the MMM? One </a:t>
            </a:r>
            <a:r>
              <a:rPr lang="fr-FR" sz="2000" dirty="0" err="1">
                <a:latin typeface="Arial"/>
              </a:rPr>
              <a:t>example</a:t>
            </a:r>
            <a:r>
              <a:rPr lang="fr-FR" sz="2000" dirty="0">
                <a:latin typeface="Arial"/>
              </a:rPr>
              <a:t>?</a:t>
            </a:r>
            <a:endParaRPr dirty="0"/>
          </a:p>
          <a:p>
            <a:r>
              <a:rPr lang="fr-FR" dirty="0" smtClean="0"/>
              <a:t>The </a:t>
            </a:r>
            <a:r>
              <a:rPr lang="fr-FR" dirty="0" err="1" smtClean="0"/>
              <a:t>roadmap</a:t>
            </a:r>
            <a:r>
              <a:rPr lang="fr-FR" baseline="0" dirty="0" smtClean="0"/>
              <a:t> </a:t>
            </a:r>
            <a:r>
              <a:rPr lang="fr-FR" baseline="0" dirty="0" err="1" smtClean="0"/>
              <a:t>gives</a:t>
            </a:r>
            <a:r>
              <a:rPr lang="fr-FR" baseline="0" dirty="0" smtClean="0"/>
              <a:t> the </a:t>
            </a:r>
            <a:r>
              <a:rPr lang="fr-FR" baseline="0" dirty="0" err="1" smtClean="0"/>
              <a:t>path</a:t>
            </a:r>
            <a:r>
              <a:rPr lang="fr-FR" baseline="0" dirty="0" smtClean="0"/>
              <a:t> </a:t>
            </a:r>
            <a:r>
              <a:rPr lang="fr-FR" baseline="0" dirty="0" err="1" smtClean="0"/>
              <a:t>between</a:t>
            </a:r>
            <a:r>
              <a:rPr lang="fr-FR" baseline="0" dirty="0" smtClean="0"/>
              <a:t> </a:t>
            </a:r>
            <a:r>
              <a:rPr lang="fr-FR" baseline="0" dirty="0" err="1" smtClean="0"/>
              <a:t>maturity</a:t>
            </a:r>
            <a:r>
              <a:rPr lang="fr-FR" baseline="0" dirty="0" smtClean="0"/>
              <a:t> </a:t>
            </a:r>
            <a:r>
              <a:rPr lang="fr-FR" baseline="0" dirty="0" err="1" smtClean="0"/>
              <a:t>levels</a:t>
            </a:r>
            <a:r>
              <a:rPr lang="fr-FR" baseline="0" dirty="0" smtClean="0"/>
              <a:t>.</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27" name="PlaceHolder 2"/>
          <p:cNvSpPr>
            <a:spLocks noGrp="1"/>
          </p:cNvSpPr>
          <p:nvPr>
            <p:ph type="body"/>
          </p:nvPr>
        </p:nvSpPr>
        <p:spPr>
          <a:xfrm>
            <a:off x="457200" y="1600200"/>
            <a:ext cx="8229240" cy="2158560"/>
          </a:xfrm>
          <a:prstGeom prst="rect">
            <a:avLst/>
          </a:prstGeom>
        </p:spPr>
        <p:txBody>
          <a:bodyPr lIns="0" tIns="0" rIns="0" bIns="0"/>
          <a:lstStyle/>
          <a:p>
            <a:endParaRPr/>
          </a:p>
        </p:txBody>
      </p:sp>
      <p:sp>
        <p:nvSpPr>
          <p:cNvPr id="28" name="PlaceHolder 3"/>
          <p:cNvSpPr>
            <a:spLocks noGrp="1"/>
          </p:cNvSpPr>
          <p:nvPr>
            <p:ph type="body"/>
          </p:nvPr>
        </p:nvSpPr>
        <p:spPr>
          <a:xfrm>
            <a:off x="457200" y="3964320"/>
            <a:ext cx="8229240" cy="215856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30"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31"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32" name="PlaceHolder 4"/>
          <p:cNvSpPr>
            <a:spLocks noGrp="1"/>
          </p:cNvSpPr>
          <p:nvPr>
            <p:ph type="body"/>
          </p:nvPr>
        </p:nvSpPr>
        <p:spPr>
          <a:xfrm>
            <a:off x="4674240" y="3964320"/>
            <a:ext cx="4015800" cy="2158560"/>
          </a:xfrm>
          <a:prstGeom prst="rect">
            <a:avLst/>
          </a:prstGeom>
        </p:spPr>
        <p:txBody>
          <a:bodyPr lIns="0" tIns="0" rIns="0" bIns="0"/>
          <a:lstStyle/>
          <a:p>
            <a:endParaRPr/>
          </a:p>
        </p:txBody>
      </p:sp>
      <p:sp>
        <p:nvSpPr>
          <p:cNvPr id="33" name="PlaceHolder 5"/>
          <p:cNvSpPr>
            <a:spLocks noGrp="1"/>
          </p:cNvSpPr>
          <p:nvPr>
            <p:ph type="body"/>
          </p:nvPr>
        </p:nvSpPr>
        <p:spPr>
          <a:xfrm>
            <a:off x="457200" y="3964320"/>
            <a:ext cx="4015800" cy="215856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35" name="PlaceHolder 2"/>
          <p:cNvSpPr>
            <a:spLocks noGrp="1"/>
          </p:cNvSpPr>
          <p:nvPr>
            <p:ph type="body"/>
          </p:nvPr>
        </p:nvSpPr>
        <p:spPr>
          <a:xfrm>
            <a:off x="457200" y="1600200"/>
            <a:ext cx="8229240" cy="4525560"/>
          </a:xfrm>
          <a:prstGeom prst="rect">
            <a:avLst/>
          </a:prstGeom>
        </p:spPr>
        <p:txBody>
          <a:bodyPr lIns="0" tIns="0" rIns="0" bIns="0"/>
          <a:lstStyle/>
          <a:p>
            <a:endParaRPr/>
          </a:p>
        </p:txBody>
      </p:sp>
      <p:sp>
        <p:nvSpPr>
          <p:cNvPr id="36" name="PlaceHolder 3"/>
          <p:cNvSpPr>
            <a:spLocks noGrp="1"/>
          </p:cNvSpPr>
          <p:nvPr>
            <p:ph type="body"/>
          </p:nvPr>
        </p:nvSpPr>
        <p:spPr>
          <a:xfrm>
            <a:off x="457200" y="1600200"/>
            <a:ext cx="8229240" cy="4525560"/>
          </a:xfrm>
          <a:prstGeom prst="rect">
            <a:avLst/>
          </a:prstGeom>
        </p:spPr>
        <p:txBody>
          <a:bodyPr lIns="0" tIns="0" rIns="0" bIns="0"/>
          <a:lstStyle/>
          <a:p>
            <a:endParaRPr/>
          </a:p>
        </p:txBody>
      </p:sp>
      <p:pic>
        <p:nvPicPr>
          <p:cNvPr id="37" name="Picture 36"/>
          <p:cNvPicPr/>
          <p:nvPr/>
        </p:nvPicPr>
        <p:blipFill>
          <a:blip r:embed="rId2"/>
          <a:stretch/>
        </p:blipFill>
        <p:spPr>
          <a:xfrm>
            <a:off x="1735560" y="1599840"/>
            <a:ext cx="5671800" cy="4525560"/>
          </a:xfrm>
          <a:prstGeom prst="rect">
            <a:avLst/>
          </a:prstGeom>
          <a:ln>
            <a:noFill/>
          </a:ln>
        </p:spPr>
      </p:pic>
      <p:pic>
        <p:nvPicPr>
          <p:cNvPr id="38" name="Picture 37"/>
          <p:cNvPicPr/>
          <p:nvPr/>
        </p:nvPicPr>
        <p:blipFill>
          <a:blip r:embed="rId2"/>
          <a:stretch/>
        </p:blipFill>
        <p:spPr>
          <a:xfrm>
            <a:off x="1735560" y="1599840"/>
            <a:ext cx="5671800" cy="452556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45" name="PlaceHolder 2"/>
          <p:cNvSpPr>
            <a:spLocks noGrp="1"/>
          </p:cNvSpPr>
          <p:nvPr>
            <p:ph type="subTitle"/>
          </p:nvPr>
        </p:nvSpPr>
        <p:spPr>
          <a:xfrm>
            <a:off x="457200" y="1600200"/>
            <a:ext cx="8229240" cy="4525560"/>
          </a:xfrm>
          <a:prstGeom prst="rect">
            <a:avLst/>
          </a:prstGeom>
        </p:spPr>
        <p:txBody>
          <a:bodyPr lIns="0" tIns="0" rIns="0" bIns="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47" name="PlaceHolder 2"/>
          <p:cNvSpPr>
            <a:spLocks noGrp="1"/>
          </p:cNvSpPr>
          <p:nvPr>
            <p:ph type="body"/>
          </p:nvPr>
        </p:nvSpPr>
        <p:spPr>
          <a:xfrm>
            <a:off x="457200" y="1600200"/>
            <a:ext cx="8229240" cy="4525560"/>
          </a:xfrm>
          <a:prstGeom prst="rect">
            <a:avLst/>
          </a:prstGeom>
        </p:spPr>
        <p:txBody>
          <a:bodyPr lIns="0" tIns="0" rIns="0" bIns="0"/>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49" name="PlaceHolder 2"/>
          <p:cNvSpPr>
            <a:spLocks noGrp="1"/>
          </p:cNvSpPr>
          <p:nvPr>
            <p:ph type="body"/>
          </p:nvPr>
        </p:nvSpPr>
        <p:spPr>
          <a:xfrm>
            <a:off x="457200" y="1600200"/>
            <a:ext cx="4015800" cy="4525560"/>
          </a:xfrm>
          <a:prstGeom prst="rect">
            <a:avLst/>
          </a:prstGeom>
        </p:spPr>
        <p:txBody>
          <a:bodyPr lIns="0" tIns="0" rIns="0" bIns="0"/>
          <a:lstStyle/>
          <a:p>
            <a:endParaRPr/>
          </a:p>
        </p:txBody>
      </p:sp>
      <p:sp>
        <p:nvSpPr>
          <p:cNvPr id="50" name="PlaceHolder 3"/>
          <p:cNvSpPr>
            <a:spLocks noGrp="1"/>
          </p:cNvSpPr>
          <p:nvPr>
            <p:ph type="body"/>
          </p:nvPr>
        </p:nvSpPr>
        <p:spPr>
          <a:xfrm>
            <a:off x="4674240" y="1600200"/>
            <a:ext cx="4015800" cy="4525560"/>
          </a:xfrm>
          <a:prstGeom prst="rect">
            <a:avLst/>
          </a:prstGeom>
        </p:spPr>
        <p:txBody>
          <a:bodyPr lIns="0" tIns="0" rIns="0" bIns="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457200" y="274680"/>
            <a:ext cx="8229240" cy="5297760"/>
          </a:xfrm>
          <a:prstGeom prst="rect">
            <a:avLst/>
          </a:prstGeom>
        </p:spPr>
        <p:txBody>
          <a:bodyPr lIns="0" tIns="0" rIns="0" bIns="0" anchor="ctr"/>
          <a:lstStyle/>
          <a:p>
            <a:pPr algn="ct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54"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55" name="PlaceHolder 3"/>
          <p:cNvSpPr>
            <a:spLocks noGrp="1"/>
          </p:cNvSpPr>
          <p:nvPr>
            <p:ph type="body"/>
          </p:nvPr>
        </p:nvSpPr>
        <p:spPr>
          <a:xfrm>
            <a:off x="457200" y="3964320"/>
            <a:ext cx="4015800" cy="2158560"/>
          </a:xfrm>
          <a:prstGeom prst="rect">
            <a:avLst/>
          </a:prstGeom>
        </p:spPr>
        <p:txBody>
          <a:bodyPr lIns="0" tIns="0" rIns="0" bIns="0"/>
          <a:lstStyle/>
          <a:p>
            <a:endParaRPr/>
          </a:p>
        </p:txBody>
      </p:sp>
      <p:sp>
        <p:nvSpPr>
          <p:cNvPr id="56" name="PlaceHolder 4"/>
          <p:cNvSpPr>
            <a:spLocks noGrp="1"/>
          </p:cNvSpPr>
          <p:nvPr>
            <p:ph type="body"/>
          </p:nvPr>
        </p:nvSpPr>
        <p:spPr>
          <a:xfrm>
            <a:off x="4674240" y="1600200"/>
            <a:ext cx="4015800" cy="4525560"/>
          </a:xfrm>
          <a:prstGeom prst="rect">
            <a:avLst/>
          </a:prstGeom>
        </p:spPr>
        <p:txBody>
          <a:bodyPr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6" name="PlaceHolder 2"/>
          <p:cNvSpPr>
            <a:spLocks noGrp="1"/>
          </p:cNvSpPr>
          <p:nvPr>
            <p:ph type="subTitle"/>
          </p:nvPr>
        </p:nvSpPr>
        <p:spPr>
          <a:xfrm>
            <a:off x="457200" y="1600200"/>
            <a:ext cx="8229240" cy="4525560"/>
          </a:xfrm>
          <a:prstGeom prst="rect">
            <a:avLst/>
          </a:prstGeom>
        </p:spPr>
        <p:txBody>
          <a:bodyPr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58" name="PlaceHolder 2"/>
          <p:cNvSpPr>
            <a:spLocks noGrp="1"/>
          </p:cNvSpPr>
          <p:nvPr>
            <p:ph type="body"/>
          </p:nvPr>
        </p:nvSpPr>
        <p:spPr>
          <a:xfrm>
            <a:off x="457200" y="1600200"/>
            <a:ext cx="4015800" cy="4525560"/>
          </a:xfrm>
          <a:prstGeom prst="rect">
            <a:avLst/>
          </a:prstGeom>
        </p:spPr>
        <p:txBody>
          <a:bodyPr lIns="0" tIns="0" rIns="0" bIns="0"/>
          <a:lstStyle/>
          <a:p>
            <a:endParaRPr/>
          </a:p>
        </p:txBody>
      </p:sp>
      <p:sp>
        <p:nvSpPr>
          <p:cNvPr id="59"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60" name="PlaceHolder 4"/>
          <p:cNvSpPr>
            <a:spLocks noGrp="1"/>
          </p:cNvSpPr>
          <p:nvPr>
            <p:ph type="body"/>
          </p:nvPr>
        </p:nvSpPr>
        <p:spPr>
          <a:xfrm>
            <a:off x="4674240" y="3964320"/>
            <a:ext cx="4015800" cy="2158560"/>
          </a:xfrm>
          <a:prstGeom prst="rect">
            <a:avLst/>
          </a:prstGeom>
        </p:spPr>
        <p:txBody>
          <a:bodyPr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62"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63"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64" name="PlaceHolder 4"/>
          <p:cNvSpPr>
            <a:spLocks noGrp="1"/>
          </p:cNvSpPr>
          <p:nvPr>
            <p:ph type="body"/>
          </p:nvPr>
        </p:nvSpPr>
        <p:spPr>
          <a:xfrm>
            <a:off x="457200" y="3964320"/>
            <a:ext cx="8229240" cy="2158560"/>
          </a:xfrm>
          <a:prstGeom prst="rect">
            <a:avLst/>
          </a:prstGeom>
        </p:spPr>
        <p:txBody>
          <a:bodyPr lIns="0" tIns="0" rIns="0" bIns="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66" name="PlaceHolder 2"/>
          <p:cNvSpPr>
            <a:spLocks noGrp="1"/>
          </p:cNvSpPr>
          <p:nvPr>
            <p:ph type="body"/>
          </p:nvPr>
        </p:nvSpPr>
        <p:spPr>
          <a:xfrm>
            <a:off x="457200" y="1600200"/>
            <a:ext cx="8229240" cy="2158560"/>
          </a:xfrm>
          <a:prstGeom prst="rect">
            <a:avLst/>
          </a:prstGeom>
        </p:spPr>
        <p:txBody>
          <a:bodyPr lIns="0" tIns="0" rIns="0" bIns="0"/>
          <a:lstStyle/>
          <a:p>
            <a:endParaRPr/>
          </a:p>
        </p:txBody>
      </p:sp>
      <p:sp>
        <p:nvSpPr>
          <p:cNvPr id="67" name="PlaceHolder 3"/>
          <p:cNvSpPr>
            <a:spLocks noGrp="1"/>
          </p:cNvSpPr>
          <p:nvPr>
            <p:ph type="body"/>
          </p:nvPr>
        </p:nvSpPr>
        <p:spPr>
          <a:xfrm>
            <a:off x="457200" y="3964320"/>
            <a:ext cx="8229240" cy="2158560"/>
          </a:xfrm>
          <a:prstGeom prst="rect">
            <a:avLst/>
          </a:prstGeom>
        </p:spPr>
        <p:txBody>
          <a:bodyPr lIns="0" tIns="0" rIns="0" bIns="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69"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70"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71" name="PlaceHolder 4"/>
          <p:cNvSpPr>
            <a:spLocks noGrp="1"/>
          </p:cNvSpPr>
          <p:nvPr>
            <p:ph type="body"/>
          </p:nvPr>
        </p:nvSpPr>
        <p:spPr>
          <a:xfrm>
            <a:off x="4674240" y="3964320"/>
            <a:ext cx="4015800" cy="2158560"/>
          </a:xfrm>
          <a:prstGeom prst="rect">
            <a:avLst/>
          </a:prstGeom>
        </p:spPr>
        <p:txBody>
          <a:bodyPr lIns="0" tIns="0" rIns="0" bIns="0"/>
          <a:lstStyle/>
          <a:p>
            <a:endParaRPr/>
          </a:p>
        </p:txBody>
      </p:sp>
      <p:sp>
        <p:nvSpPr>
          <p:cNvPr id="72" name="PlaceHolder 5"/>
          <p:cNvSpPr>
            <a:spLocks noGrp="1"/>
          </p:cNvSpPr>
          <p:nvPr>
            <p:ph type="body"/>
          </p:nvPr>
        </p:nvSpPr>
        <p:spPr>
          <a:xfrm>
            <a:off x="457200" y="3964320"/>
            <a:ext cx="4015800" cy="2158560"/>
          </a:xfrm>
          <a:prstGeom prst="rect">
            <a:avLst/>
          </a:prstGeom>
        </p:spPr>
        <p:txBody>
          <a:bodyPr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74" name="PlaceHolder 2"/>
          <p:cNvSpPr>
            <a:spLocks noGrp="1"/>
          </p:cNvSpPr>
          <p:nvPr>
            <p:ph type="body"/>
          </p:nvPr>
        </p:nvSpPr>
        <p:spPr>
          <a:xfrm>
            <a:off x="457200" y="1600200"/>
            <a:ext cx="8229240" cy="4525560"/>
          </a:xfrm>
          <a:prstGeom prst="rect">
            <a:avLst/>
          </a:prstGeom>
        </p:spPr>
        <p:txBody>
          <a:bodyPr lIns="0" tIns="0" rIns="0" bIns="0"/>
          <a:lstStyle/>
          <a:p>
            <a:endParaRPr/>
          </a:p>
        </p:txBody>
      </p:sp>
      <p:sp>
        <p:nvSpPr>
          <p:cNvPr id="75" name="PlaceHolder 3"/>
          <p:cNvSpPr>
            <a:spLocks noGrp="1"/>
          </p:cNvSpPr>
          <p:nvPr>
            <p:ph type="body"/>
          </p:nvPr>
        </p:nvSpPr>
        <p:spPr>
          <a:xfrm>
            <a:off x="457200" y="1600200"/>
            <a:ext cx="8229240" cy="4525560"/>
          </a:xfrm>
          <a:prstGeom prst="rect">
            <a:avLst/>
          </a:prstGeom>
        </p:spPr>
        <p:txBody>
          <a:bodyPr lIns="0" tIns="0" rIns="0" bIns="0"/>
          <a:lstStyle/>
          <a:p>
            <a:endParaRPr/>
          </a:p>
        </p:txBody>
      </p:sp>
      <p:pic>
        <p:nvPicPr>
          <p:cNvPr id="76" name="Picture 75"/>
          <p:cNvPicPr/>
          <p:nvPr/>
        </p:nvPicPr>
        <p:blipFill>
          <a:blip r:embed="rId2"/>
          <a:stretch/>
        </p:blipFill>
        <p:spPr>
          <a:xfrm>
            <a:off x="1735560" y="1599840"/>
            <a:ext cx="5671800" cy="4525560"/>
          </a:xfrm>
          <a:prstGeom prst="rect">
            <a:avLst/>
          </a:prstGeom>
          <a:ln>
            <a:noFill/>
          </a:ln>
        </p:spPr>
      </p:pic>
      <p:pic>
        <p:nvPicPr>
          <p:cNvPr id="77" name="Picture 76"/>
          <p:cNvPicPr/>
          <p:nvPr/>
        </p:nvPicPr>
        <p:blipFill>
          <a:blip r:embed="rId2"/>
          <a:stretch/>
        </p:blipFill>
        <p:spPr>
          <a:xfrm>
            <a:off x="1735560" y="1599840"/>
            <a:ext cx="5671800" cy="4525560"/>
          </a:xfrm>
          <a:prstGeom prst="rect">
            <a:avLst/>
          </a:prstGeom>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8" name="PlaceHolder 2"/>
          <p:cNvSpPr>
            <a:spLocks noGrp="1"/>
          </p:cNvSpPr>
          <p:nvPr>
            <p:ph type="body"/>
          </p:nvPr>
        </p:nvSpPr>
        <p:spPr>
          <a:xfrm>
            <a:off x="457200" y="1600200"/>
            <a:ext cx="8229240" cy="4525560"/>
          </a:xfrm>
          <a:prstGeom prst="rect">
            <a:avLst/>
          </a:prstGeom>
        </p:spPr>
        <p:txBody>
          <a:bodyPr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10" name="PlaceHolder 2"/>
          <p:cNvSpPr>
            <a:spLocks noGrp="1"/>
          </p:cNvSpPr>
          <p:nvPr>
            <p:ph type="body"/>
          </p:nvPr>
        </p:nvSpPr>
        <p:spPr>
          <a:xfrm>
            <a:off x="457200" y="1600200"/>
            <a:ext cx="4015800" cy="4525560"/>
          </a:xfrm>
          <a:prstGeom prst="rect">
            <a:avLst/>
          </a:prstGeom>
        </p:spPr>
        <p:txBody>
          <a:bodyPr lIns="0" tIns="0" rIns="0" bIns="0"/>
          <a:lstStyle/>
          <a:p>
            <a:endParaRPr/>
          </a:p>
        </p:txBody>
      </p:sp>
      <p:sp>
        <p:nvSpPr>
          <p:cNvPr id="11" name="PlaceHolder 3"/>
          <p:cNvSpPr>
            <a:spLocks noGrp="1"/>
          </p:cNvSpPr>
          <p:nvPr>
            <p:ph type="body"/>
          </p:nvPr>
        </p:nvSpPr>
        <p:spPr>
          <a:xfrm>
            <a:off x="4674240" y="1600200"/>
            <a:ext cx="4015800" cy="452556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680"/>
            <a:ext cx="8229240" cy="529776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15"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16" name="PlaceHolder 3"/>
          <p:cNvSpPr>
            <a:spLocks noGrp="1"/>
          </p:cNvSpPr>
          <p:nvPr>
            <p:ph type="body"/>
          </p:nvPr>
        </p:nvSpPr>
        <p:spPr>
          <a:xfrm>
            <a:off x="457200" y="3964320"/>
            <a:ext cx="4015800" cy="2158560"/>
          </a:xfrm>
          <a:prstGeom prst="rect">
            <a:avLst/>
          </a:prstGeom>
        </p:spPr>
        <p:txBody>
          <a:bodyPr lIns="0" tIns="0" rIns="0" bIns="0"/>
          <a:lstStyle/>
          <a:p>
            <a:endParaRPr/>
          </a:p>
        </p:txBody>
      </p:sp>
      <p:sp>
        <p:nvSpPr>
          <p:cNvPr id="17" name="PlaceHolder 4"/>
          <p:cNvSpPr>
            <a:spLocks noGrp="1"/>
          </p:cNvSpPr>
          <p:nvPr>
            <p:ph type="body"/>
          </p:nvPr>
        </p:nvSpPr>
        <p:spPr>
          <a:xfrm>
            <a:off x="4674240" y="1600200"/>
            <a:ext cx="4015800" cy="452556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19" name="PlaceHolder 2"/>
          <p:cNvSpPr>
            <a:spLocks noGrp="1"/>
          </p:cNvSpPr>
          <p:nvPr>
            <p:ph type="body"/>
          </p:nvPr>
        </p:nvSpPr>
        <p:spPr>
          <a:xfrm>
            <a:off x="457200" y="1600200"/>
            <a:ext cx="4015800" cy="4525560"/>
          </a:xfrm>
          <a:prstGeom prst="rect">
            <a:avLst/>
          </a:prstGeom>
        </p:spPr>
        <p:txBody>
          <a:bodyPr lIns="0" tIns="0" rIns="0" bIns="0"/>
          <a:lstStyle/>
          <a:p>
            <a:endParaRPr/>
          </a:p>
        </p:txBody>
      </p:sp>
      <p:sp>
        <p:nvSpPr>
          <p:cNvPr id="20"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21" name="PlaceHolder 4"/>
          <p:cNvSpPr>
            <a:spLocks noGrp="1"/>
          </p:cNvSpPr>
          <p:nvPr>
            <p:ph type="body"/>
          </p:nvPr>
        </p:nvSpPr>
        <p:spPr>
          <a:xfrm>
            <a:off x="4674240" y="3964320"/>
            <a:ext cx="4015800" cy="215856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680"/>
            <a:ext cx="8229240" cy="1142640"/>
          </a:xfrm>
          <a:prstGeom prst="rect">
            <a:avLst/>
          </a:prstGeom>
        </p:spPr>
        <p:txBody>
          <a:bodyPr lIns="0" tIns="0" rIns="0" bIns="0" anchor="ctr"/>
          <a:lstStyle/>
          <a:p>
            <a:endParaRPr/>
          </a:p>
        </p:txBody>
      </p:sp>
      <p:sp>
        <p:nvSpPr>
          <p:cNvPr id="23" name="PlaceHolder 2"/>
          <p:cNvSpPr>
            <a:spLocks noGrp="1"/>
          </p:cNvSpPr>
          <p:nvPr>
            <p:ph type="body"/>
          </p:nvPr>
        </p:nvSpPr>
        <p:spPr>
          <a:xfrm>
            <a:off x="457200" y="1600200"/>
            <a:ext cx="4015800" cy="2158560"/>
          </a:xfrm>
          <a:prstGeom prst="rect">
            <a:avLst/>
          </a:prstGeom>
        </p:spPr>
        <p:txBody>
          <a:bodyPr lIns="0" tIns="0" rIns="0" bIns="0"/>
          <a:lstStyle/>
          <a:p>
            <a:endParaRPr/>
          </a:p>
        </p:txBody>
      </p:sp>
      <p:sp>
        <p:nvSpPr>
          <p:cNvPr id="24" name="PlaceHolder 3"/>
          <p:cNvSpPr>
            <a:spLocks noGrp="1"/>
          </p:cNvSpPr>
          <p:nvPr>
            <p:ph type="body"/>
          </p:nvPr>
        </p:nvSpPr>
        <p:spPr>
          <a:xfrm>
            <a:off x="4674240" y="1600200"/>
            <a:ext cx="4015800" cy="2158560"/>
          </a:xfrm>
          <a:prstGeom prst="rect">
            <a:avLst/>
          </a:prstGeom>
        </p:spPr>
        <p:txBody>
          <a:bodyPr lIns="0" tIns="0" rIns="0" bIns="0"/>
          <a:lstStyle/>
          <a:p>
            <a:endParaRPr/>
          </a:p>
        </p:txBody>
      </p:sp>
      <p:sp>
        <p:nvSpPr>
          <p:cNvPr id="25" name="PlaceHolder 4"/>
          <p:cNvSpPr>
            <a:spLocks noGrp="1"/>
          </p:cNvSpPr>
          <p:nvPr>
            <p:ph type="body"/>
          </p:nvPr>
        </p:nvSpPr>
        <p:spPr>
          <a:xfrm>
            <a:off x="457200" y="3964320"/>
            <a:ext cx="8229240" cy="215856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2130480"/>
            <a:ext cx="7772040" cy="1469520"/>
          </a:xfrm>
          <a:prstGeom prst="rect">
            <a:avLst/>
          </a:prstGeom>
        </p:spPr>
        <p:txBody>
          <a:bodyPr anchor="ctr"/>
          <a:lstStyle/>
          <a:p>
            <a:pPr algn="ctr">
              <a:lnSpc>
                <a:spcPct val="100000"/>
              </a:lnSpc>
            </a:pPr>
            <a:r>
              <a:rPr lang="nb-NO" sz="4400" strike="noStrike">
                <a:solidFill>
                  <a:srgbClr val="000000"/>
                </a:solidFill>
                <a:latin typeface="Calibri"/>
              </a:rPr>
              <a:t>Cliquez pour éditer le format du texte-titreKlikk for å redigere tittelstil</a:t>
            </a:r>
            <a:endParaRPr/>
          </a:p>
        </p:txBody>
      </p:sp>
      <p:sp>
        <p:nvSpPr>
          <p:cNvPr id="6" name="PlaceHolder 2"/>
          <p:cNvSpPr>
            <a:spLocks noGrp="1"/>
          </p:cNvSpPr>
          <p:nvPr>
            <p:ph type="dt"/>
          </p:nvPr>
        </p:nvSpPr>
        <p:spPr>
          <a:xfrm>
            <a:off x="457200" y="6356520"/>
            <a:ext cx="2133360" cy="364680"/>
          </a:xfrm>
          <a:prstGeom prst="rect">
            <a:avLst/>
          </a:prstGeom>
        </p:spPr>
        <p:txBody>
          <a:bodyPr anchor="ctr"/>
          <a:lstStyle/>
          <a:p>
            <a:pPr>
              <a:lnSpc>
                <a:spcPct val="100000"/>
              </a:lnSpc>
            </a:pPr>
            <a:r>
              <a:rPr lang="fr-FR" sz="1200" strike="noStrike">
                <a:solidFill>
                  <a:srgbClr val="8B8B8B"/>
                </a:solidFill>
                <a:latin typeface="Calibri"/>
              </a:rPr>
              <a:t>18/11/2015</a:t>
            </a:r>
            <a:endParaRPr/>
          </a:p>
        </p:txBody>
      </p:sp>
      <p:sp>
        <p:nvSpPr>
          <p:cNvPr id="2" name="PlaceHolder 3"/>
          <p:cNvSpPr>
            <a:spLocks noGrp="1"/>
          </p:cNvSpPr>
          <p:nvPr>
            <p:ph type="ftr"/>
          </p:nvPr>
        </p:nvSpPr>
        <p:spPr>
          <a:xfrm>
            <a:off x="3124080" y="6356520"/>
            <a:ext cx="2895120" cy="364680"/>
          </a:xfrm>
          <a:prstGeom prst="rect">
            <a:avLst/>
          </a:prstGeom>
        </p:spPr>
        <p:txBody>
          <a:bodyPr anchor="ctr"/>
          <a:lstStyle/>
          <a:p>
            <a:endParaRPr/>
          </a:p>
        </p:txBody>
      </p:sp>
      <p:sp>
        <p:nvSpPr>
          <p:cNvPr id="3" name="PlaceHolder 4"/>
          <p:cNvSpPr>
            <a:spLocks noGrp="1"/>
          </p:cNvSpPr>
          <p:nvPr>
            <p:ph type="sldNum"/>
          </p:nvPr>
        </p:nvSpPr>
        <p:spPr>
          <a:xfrm>
            <a:off x="6553080" y="6356520"/>
            <a:ext cx="2133360" cy="364680"/>
          </a:xfrm>
          <a:prstGeom prst="rect">
            <a:avLst/>
          </a:prstGeom>
        </p:spPr>
        <p:txBody>
          <a:bodyPr anchor="ctr"/>
          <a:lstStyle/>
          <a:p>
            <a:pPr algn="r">
              <a:lnSpc>
                <a:spcPct val="100000"/>
              </a:lnSpc>
            </a:pPr>
            <a:fld id="{14972286-05FE-4CD2-B5FD-499DDEE305AB}" type="slidenum">
              <a:rPr lang="fr-FR" sz="1200" strike="noStrike">
                <a:solidFill>
                  <a:srgbClr val="8B8B8B"/>
                </a:solidFill>
                <a:latin typeface="Calibri"/>
              </a:rPr>
              <a:t>‹#›</a:t>
            </a:fld>
            <a:endParaRPr/>
          </a:p>
        </p:txBody>
      </p:sp>
      <p:sp>
        <p:nvSpPr>
          <p:cNvPr id="4" name="PlaceHolder 5"/>
          <p:cNvSpPr>
            <a:spLocks noGrp="1"/>
          </p:cNvSpPr>
          <p:nvPr>
            <p:ph type="body"/>
          </p:nvPr>
        </p:nvSpPr>
        <p:spPr>
          <a:xfrm>
            <a:off x="457200" y="1604520"/>
            <a:ext cx="8229240" cy="3977280"/>
          </a:xfrm>
          <a:prstGeom prst="rect">
            <a:avLst/>
          </a:prstGeom>
        </p:spPr>
        <p:txBody>
          <a:bodyPr lIns="0" tIns="0" rIns="0" bIns="0"/>
          <a:lstStyle/>
          <a:p>
            <a:pPr>
              <a:buSzPct val="45000"/>
              <a:buFont typeface="StarSymbol"/>
              <a:buChar char=""/>
            </a:pPr>
            <a:r>
              <a:rPr lang="nb-NO" sz="3200">
                <a:latin typeface="Calibri"/>
              </a:rPr>
              <a:t>Cliquez pour éditer le format du plan de texte</a:t>
            </a:r>
            <a:endParaRPr/>
          </a:p>
          <a:p>
            <a:pPr lvl="1">
              <a:buSzPct val="75000"/>
              <a:buFont typeface="StarSymbol"/>
              <a:buChar char=""/>
            </a:pPr>
            <a:r>
              <a:rPr lang="nb-NO" sz="2400">
                <a:latin typeface="Calibri"/>
              </a:rPr>
              <a:t>Second niveau de plan</a:t>
            </a:r>
            <a:endParaRPr/>
          </a:p>
          <a:p>
            <a:pPr lvl="2">
              <a:buSzPct val="45000"/>
              <a:buFont typeface="StarSymbol"/>
              <a:buChar char=""/>
            </a:pPr>
            <a:r>
              <a:rPr lang="nb-NO" sz="2000">
                <a:latin typeface="Calibri"/>
              </a:rPr>
              <a:t>Troisième niveau de plan</a:t>
            </a:r>
            <a:endParaRPr/>
          </a:p>
          <a:p>
            <a:pPr lvl="3">
              <a:buSzPct val="75000"/>
              <a:buFont typeface="StarSymbol"/>
              <a:buChar char=""/>
            </a:pPr>
            <a:r>
              <a:rPr lang="nb-NO" sz="2000">
                <a:latin typeface="Calibri"/>
              </a:rPr>
              <a:t>Quatrième niveau de plan</a:t>
            </a:r>
            <a:endParaRPr/>
          </a:p>
          <a:p>
            <a:pPr lvl="4">
              <a:buSzPct val="45000"/>
              <a:buFont typeface="StarSymbol"/>
              <a:buChar char=""/>
            </a:pPr>
            <a:r>
              <a:rPr lang="nb-NO" sz="2000">
                <a:latin typeface="Calibri"/>
              </a:rPr>
              <a:t>Cinquième niveau de plan</a:t>
            </a:r>
            <a:endParaRPr/>
          </a:p>
          <a:p>
            <a:pPr lvl="5">
              <a:buSzPct val="45000"/>
              <a:buFont typeface="StarSymbol"/>
              <a:buChar char=""/>
            </a:pPr>
            <a:r>
              <a:rPr lang="nb-NO" sz="2000">
                <a:latin typeface="Calibri"/>
              </a:rPr>
              <a:t>Sixième niveau de plan</a:t>
            </a:r>
            <a:endParaRPr/>
          </a:p>
          <a:p>
            <a:pPr lvl="6">
              <a:buSzPct val="45000"/>
              <a:buFont typeface="StarSymbol"/>
              <a:buChar char=""/>
            </a:pPr>
            <a:r>
              <a:rPr lang="nb-NO" sz="2000">
                <a:latin typeface="Calibri"/>
              </a:rPr>
              <a:t>Septième niveau de plan</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 name="PlaceHolder 1"/>
          <p:cNvSpPr>
            <a:spLocks noGrp="1"/>
          </p:cNvSpPr>
          <p:nvPr>
            <p:ph type="title"/>
          </p:nvPr>
        </p:nvSpPr>
        <p:spPr>
          <a:xfrm>
            <a:off x="457200" y="274680"/>
            <a:ext cx="8229240" cy="1142640"/>
          </a:xfrm>
          <a:prstGeom prst="rect">
            <a:avLst/>
          </a:prstGeom>
        </p:spPr>
        <p:txBody>
          <a:bodyPr anchor="ctr"/>
          <a:lstStyle/>
          <a:p>
            <a:pPr algn="ctr">
              <a:lnSpc>
                <a:spcPct val="100000"/>
              </a:lnSpc>
            </a:pPr>
            <a:r>
              <a:rPr lang="nb-NO" sz="4400" strike="noStrike">
                <a:solidFill>
                  <a:srgbClr val="000000"/>
                </a:solidFill>
                <a:latin typeface="Calibri"/>
              </a:rPr>
              <a:t>Cliquez pour éditer le format du texte-titreKlikk for å redigere tittelstil</a:t>
            </a:r>
            <a:endParaRPr/>
          </a:p>
        </p:txBody>
      </p:sp>
      <p:sp>
        <p:nvSpPr>
          <p:cNvPr id="40" name="PlaceHolder 2"/>
          <p:cNvSpPr>
            <a:spLocks noGrp="1"/>
          </p:cNvSpPr>
          <p:nvPr>
            <p:ph type="body"/>
          </p:nvPr>
        </p:nvSpPr>
        <p:spPr>
          <a:xfrm>
            <a:off x="457200" y="1600200"/>
            <a:ext cx="8229240" cy="4525560"/>
          </a:xfrm>
          <a:prstGeom prst="rect">
            <a:avLst/>
          </a:prstGeom>
        </p:spPr>
        <p:txBody>
          <a:bodyPr/>
          <a:lstStyle/>
          <a:p>
            <a:pPr>
              <a:buSzPct val="45000"/>
              <a:buFont typeface="StarSymbol"/>
              <a:buChar char=""/>
            </a:pPr>
            <a:r>
              <a:rPr lang="nb-NO" sz="3200" strike="noStrike">
                <a:solidFill>
                  <a:srgbClr val="000000"/>
                </a:solidFill>
                <a:latin typeface="Calibri"/>
              </a:rPr>
              <a:t>Cliquez pour éditer le format du plan de texte</a:t>
            </a:r>
            <a:endParaRPr/>
          </a:p>
          <a:p>
            <a:pPr lvl="1">
              <a:buSzPct val="75000"/>
              <a:buFont typeface="StarSymbol"/>
              <a:buChar char=""/>
            </a:pPr>
            <a:r>
              <a:rPr lang="nb-NO" sz="3200" strike="noStrike">
                <a:solidFill>
                  <a:srgbClr val="000000"/>
                </a:solidFill>
                <a:latin typeface="Calibri"/>
              </a:rPr>
              <a:t>Second niveau de plan</a:t>
            </a:r>
            <a:endParaRPr/>
          </a:p>
          <a:p>
            <a:pPr lvl="2">
              <a:buSzPct val="45000"/>
              <a:buFont typeface="StarSymbol"/>
              <a:buChar char=""/>
            </a:pPr>
            <a:r>
              <a:rPr lang="nb-NO" sz="3200" strike="noStrike">
                <a:solidFill>
                  <a:srgbClr val="000000"/>
                </a:solidFill>
                <a:latin typeface="Calibri"/>
              </a:rPr>
              <a:t>Troisième niveau de plan</a:t>
            </a:r>
            <a:endParaRPr/>
          </a:p>
          <a:p>
            <a:pPr lvl="3">
              <a:buSzPct val="75000"/>
              <a:buFont typeface="StarSymbol"/>
              <a:buChar char=""/>
            </a:pPr>
            <a:r>
              <a:rPr lang="nb-NO" sz="3200" strike="noStrike">
                <a:solidFill>
                  <a:srgbClr val="000000"/>
                </a:solidFill>
                <a:latin typeface="Calibri"/>
              </a:rPr>
              <a:t>Quatrième niveau de plan</a:t>
            </a:r>
            <a:endParaRPr/>
          </a:p>
          <a:p>
            <a:pPr lvl="4">
              <a:buSzPct val="45000"/>
              <a:buFont typeface="StarSymbol"/>
              <a:buChar char=""/>
            </a:pPr>
            <a:r>
              <a:rPr lang="nb-NO" sz="3200" strike="noStrike">
                <a:solidFill>
                  <a:srgbClr val="000000"/>
                </a:solidFill>
                <a:latin typeface="Calibri"/>
              </a:rPr>
              <a:t>Cinquième niveau de plan</a:t>
            </a:r>
            <a:endParaRPr/>
          </a:p>
          <a:p>
            <a:pPr lvl="5">
              <a:buSzPct val="45000"/>
              <a:buFont typeface="StarSymbol"/>
              <a:buChar char=""/>
            </a:pPr>
            <a:r>
              <a:rPr lang="nb-NO" sz="3200" strike="noStrike">
                <a:solidFill>
                  <a:srgbClr val="000000"/>
                </a:solidFill>
                <a:latin typeface="Calibri"/>
              </a:rPr>
              <a:t>Sixième niveau de plan</a:t>
            </a:r>
            <a:endParaRPr/>
          </a:p>
          <a:p>
            <a:pPr>
              <a:lnSpc>
                <a:spcPct val="100000"/>
              </a:lnSpc>
              <a:buFont typeface="Arial"/>
              <a:buChar char="•"/>
            </a:pPr>
            <a:r>
              <a:rPr lang="nb-NO" sz="3200" strike="noStrike">
                <a:solidFill>
                  <a:srgbClr val="000000"/>
                </a:solidFill>
                <a:latin typeface="Calibri"/>
              </a:rPr>
              <a:t>Septième niveau de planKlikk for å redigere tekststiler i malen</a:t>
            </a:r>
            <a:endParaRPr/>
          </a:p>
          <a:p>
            <a:pPr lvl="1">
              <a:lnSpc>
                <a:spcPct val="100000"/>
              </a:lnSpc>
              <a:buFont typeface="Arial"/>
              <a:buChar char="–"/>
            </a:pPr>
            <a:r>
              <a:rPr lang="nb-NO" sz="2800" strike="noStrike">
                <a:solidFill>
                  <a:srgbClr val="000000"/>
                </a:solidFill>
                <a:latin typeface="Calibri"/>
              </a:rPr>
              <a:t>Andre nivå</a:t>
            </a:r>
            <a:endParaRPr/>
          </a:p>
          <a:p>
            <a:pPr lvl="2">
              <a:lnSpc>
                <a:spcPct val="100000"/>
              </a:lnSpc>
              <a:buFont typeface="Arial"/>
              <a:buChar char="•"/>
            </a:pPr>
            <a:r>
              <a:rPr lang="nb-NO" sz="2400" strike="noStrike">
                <a:solidFill>
                  <a:srgbClr val="000000"/>
                </a:solidFill>
                <a:latin typeface="Calibri"/>
              </a:rPr>
              <a:t>Tredje nivå</a:t>
            </a:r>
            <a:endParaRPr/>
          </a:p>
          <a:p>
            <a:pPr lvl="3">
              <a:lnSpc>
                <a:spcPct val="100000"/>
              </a:lnSpc>
              <a:buFont typeface="Arial"/>
              <a:buChar char="–"/>
            </a:pPr>
            <a:r>
              <a:rPr lang="nb-NO" sz="2000" strike="noStrike">
                <a:solidFill>
                  <a:srgbClr val="000000"/>
                </a:solidFill>
                <a:latin typeface="Calibri"/>
              </a:rPr>
              <a:t>Fjerde nivå</a:t>
            </a:r>
            <a:endParaRPr/>
          </a:p>
          <a:p>
            <a:pPr lvl="4">
              <a:lnSpc>
                <a:spcPct val="100000"/>
              </a:lnSpc>
              <a:buFont typeface="Arial"/>
              <a:buChar char="»"/>
            </a:pPr>
            <a:r>
              <a:rPr lang="nb-NO" sz="2000" strike="noStrike">
                <a:solidFill>
                  <a:srgbClr val="000000"/>
                </a:solidFill>
                <a:latin typeface="Calibri"/>
              </a:rPr>
              <a:t>Femte nivå</a:t>
            </a:r>
            <a:endParaRPr/>
          </a:p>
        </p:txBody>
      </p:sp>
      <p:sp>
        <p:nvSpPr>
          <p:cNvPr id="41" name="PlaceHolder 3"/>
          <p:cNvSpPr>
            <a:spLocks noGrp="1"/>
          </p:cNvSpPr>
          <p:nvPr>
            <p:ph type="dt"/>
          </p:nvPr>
        </p:nvSpPr>
        <p:spPr>
          <a:xfrm>
            <a:off x="457200" y="6356520"/>
            <a:ext cx="2133360" cy="364680"/>
          </a:xfrm>
          <a:prstGeom prst="rect">
            <a:avLst/>
          </a:prstGeom>
        </p:spPr>
        <p:txBody>
          <a:bodyPr anchor="ctr"/>
          <a:lstStyle/>
          <a:p>
            <a:pPr>
              <a:lnSpc>
                <a:spcPct val="100000"/>
              </a:lnSpc>
            </a:pPr>
            <a:r>
              <a:rPr lang="fr-FR" sz="1200" strike="noStrike">
                <a:solidFill>
                  <a:srgbClr val="8B8B8B"/>
                </a:solidFill>
                <a:latin typeface="Calibri"/>
              </a:rPr>
              <a:t>18/11/2015</a:t>
            </a:r>
            <a:endParaRPr/>
          </a:p>
        </p:txBody>
      </p:sp>
      <p:sp>
        <p:nvSpPr>
          <p:cNvPr id="42" name="PlaceHolder 4"/>
          <p:cNvSpPr>
            <a:spLocks noGrp="1"/>
          </p:cNvSpPr>
          <p:nvPr>
            <p:ph type="ftr"/>
          </p:nvPr>
        </p:nvSpPr>
        <p:spPr>
          <a:xfrm>
            <a:off x="3124080" y="6356520"/>
            <a:ext cx="2895120" cy="364680"/>
          </a:xfrm>
          <a:prstGeom prst="rect">
            <a:avLst/>
          </a:prstGeom>
        </p:spPr>
        <p:txBody>
          <a:bodyPr anchor="ctr"/>
          <a:lstStyle/>
          <a:p>
            <a:endParaRPr/>
          </a:p>
        </p:txBody>
      </p:sp>
      <p:sp>
        <p:nvSpPr>
          <p:cNvPr id="43" name="PlaceHolder 5"/>
          <p:cNvSpPr>
            <a:spLocks noGrp="1"/>
          </p:cNvSpPr>
          <p:nvPr>
            <p:ph type="sldNum"/>
          </p:nvPr>
        </p:nvSpPr>
        <p:spPr>
          <a:xfrm>
            <a:off x="6553080" y="6356520"/>
            <a:ext cx="2133360" cy="364680"/>
          </a:xfrm>
          <a:prstGeom prst="rect">
            <a:avLst/>
          </a:prstGeom>
        </p:spPr>
        <p:txBody>
          <a:bodyPr anchor="ctr"/>
          <a:lstStyle/>
          <a:p>
            <a:pPr algn="r">
              <a:lnSpc>
                <a:spcPct val="100000"/>
              </a:lnSpc>
            </a:pPr>
            <a:fld id="{F114ED4F-6574-4A64-8B09-B9069349B906}" type="slidenum">
              <a:rPr lang="fr-FR" sz="1200" strike="noStrike">
                <a:solidFill>
                  <a:srgbClr val="8B8B8B"/>
                </a:solidFill>
                <a:latin typeface="Calibri"/>
              </a:rPr>
              <a:t>‹#›</a:t>
            </a:fld>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extShape 1"/>
          <p:cNvSpPr txBox="1"/>
          <p:nvPr/>
        </p:nvSpPr>
        <p:spPr>
          <a:xfrm>
            <a:off x="827640" y="692640"/>
            <a:ext cx="7772040" cy="1469520"/>
          </a:xfrm>
          <a:prstGeom prst="rect">
            <a:avLst/>
          </a:prstGeom>
          <a:noFill/>
          <a:ln>
            <a:noFill/>
          </a:ln>
        </p:spPr>
        <p:txBody>
          <a:bodyPr anchor="ctr"/>
          <a:lstStyle/>
          <a:p>
            <a:pPr algn="ctr">
              <a:lnSpc>
                <a:spcPct val="100000"/>
              </a:lnSpc>
            </a:pPr>
            <a:r>
              <a:rPr lang="nb-NO" sz="4400" b="1" strike="noStrike">
                <a:solidFill>
                  <a:srgbClr val="0070C0"/>
                </a:solidFill>
                <a:latin typeface="Calibri"/>
              </a:rPr>
              <a:t>MCS Project Proposal</a:t>
            </a:r>
            <a:endParaRPr/>
          </a:p>
        </p:txBody>
      </p:sp>
      <p:sp>
        <p:nvSpPr>
          <p:cNvPr id="84" name="TextShape 2"/>
          <p:cNvSpPr txBox="1"/>
          <p:nvPr/>
        </p:nvSpPr>
        <p:spPr>
          <a:xfrm>
            <a:off x="971640" y="2565000"/>
            <a:ext cx="7632360" cy="3744000"/>
          </a:xfrm>
          <a:prstGeom prst="rect">
            <a:avLst/>
          </a:prstGeom>
          <a:noFill/>
          <a:ln>
            <a:noFill/>
          </a:ln>
        </p:spPr>
        <p:txBody>
          <a:bodyPr/>
          <a:lstStyle/>
          <a:p>
            <a:pPr algn="ctr">
              <a:lnSpc>
                <a:spcPct val="100000"/>
              </a:lnSpc>
            </a:pPr>
            <a:r>
              <a:rPr lang="fr-FR" sz="3200" b="1" strike="noStrike" dirty="0" err="1">
                <a:solidFill>
                  <a:srgbClr val="000000"/>
                </a:solidFill>
                <a:latin typeface="Times New Roman"/>
              </a:rPr>
              <a:t>Roadmap</a:t>
            </a:r>
            <a:r>
              <a:rPr lang="fr-FR" sz="3200" b="1" strike="noStrike" dirty="0">
                <a:solidFill>
                  <a:srgbClr val="000000"/>
                </a:solidFill>
                <a:latin typeface="Times New Roman"/>
              </a:rPr>
              <a:t> for </a:t>
            </a:r>
            <a:r>
              <a:rPr lang="fr-FR" sz="3200" b="1" strike="noStrike" dirty="0" err="1">
                <a:solidFill>
                  <a:srgbClr val="000000"/>
                </a:solidFill>
                <a:latin typeface="Times New Roman"/>
              </a:rPr>
              <a:t>implementing</a:t>
            </a:r>
            <a:r>
              <a:rPr lang="fr-FR" sz="3200" b="1" strike="noStrike" dirty="0">
                <a:solidFill>
                  <a:srgbClr val="000000"/>
                </a:solidFill>
                <a:latin typeface="Times New Roman"/>
              </a:rPr>
              <a:t> standards in the </a:t>
            </a:r>
            <a:r>
              <a:rPr lang="fr-FR" sz="3200" b="1" strike="noStrike" dirty="0" err="1">
                <a:solidFill>
                  <a:srgbClr val="000000"/>
                </a:solidFill>
                <a:latin typeface="Times New Roman"/>
              </a:rPr>
              <a:t>context</a:t>
            </a:r>
            <a:r>
              <a:rPr lang="fr-FR" sz="3200" b="1" strike="noStrike" dirty="0">
                <a:solidFill>
                  <a:srgbClr val="000000"/>
                </a:solidFill>
                <a:latin typeface="Times New Roman"/>
              </a:rPr>
              <a:t> of a modernisation </a:t>
            </a:r>
            <a:r>
              <a:rPr lang="fr-FR" sz="3200" b="1" strike="noStrike" dirty="0" err="1">
                <a:solidFill>
                  <a:srgbClr val="000000"/>
                </a:solidFill>
                <a:latin typeface="Times New Roman"/>
              </a:rPr>
              <a:t>maturity</a:t>
            </a:r>
            <a:r>
              <a:rPr lang="fr-FR" sz="3200" b="1" strike="noStrike" dirty="0">
                <a:solidFill>
                  <a:srgbClr val="000000"/>
                </a:solidFill>
                <a:latin typeface="Times New Roman"/>
              </a:rPr>
              <a:t> model</a:t>
            </a:r>
            <a:endParaRPr dirty="0"/>
          </a:p>
          <a:p>
            <a:pPr algn="ctr">
              <a:lnSpc>
                <a:spcPct val="100000"/>
              </a:lnSpc>
            </a:pPr>
            <a:endParaRPr dirty="0"/>
          </a:p>
          <a:p>
            <a:pPr algn="ctr">
              <a:lnSpc>
                <a:spcPct val="100000"/>
              </a:lnSpc>
            </a:pPr>
            <a:endParaRPr dirty="0"/>
          </a:p>
          <a:p>
            <a:pPr algn="ctr">
              <a:lnSpc>
                <a:spcPct val="100000"/>
              </a:lnSpc>
            </a:pPr>
            <a:r>
              <a:rPr lang="fr-FR" sz="3200" strike="noStrike" dirty="0" smtClean="0">
                <a:solidFill>
                  <a:srgbClr val="000000"/>
                </a:solidFill>
                <a:latin typeface="Calibri"/>
              </a:rPr>
              <a:t>Jenny </a:t>
            </a:r>
            <a:r>
              <a:rPr lang="fr-FR" sz="3200" strike="noStrike" dirty="0" err="1" smtClean="0">
                <a:solidFill>
                  <a:srgbClr val="000000"/>
                </a:solidFill>
                <a:latin typeface="Calibri"/>
              </a:rPr>
              <a:t>Linnerud</a:t>
            </a:r>
            <a:r>
              <a:rPr lang="fr-FR" sz="3200" strike="noStrike" dirty="0" smtClean="0">
                <a:solidFill>
                  <a:srgbClr val="000000"/>
                </a:solidFill>
                <a:latin typeface="Calibri"/>
              </a:rPr>
              <a:t> / Guillaume </a:t>
            </a:r>
            <a:r>
              <a:rPr lang="fr-FR" sz="3200" strike="noStrike" dirty="0" err="1">
                <a:solidFill>
                  <a:srgbClr val="000000"/>
                </a:solidFill>
                <a:latin typeface="Calibri"/>
              </a:rPr>
              <a:t>Duffes</a:t>
            </a: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TextShape 1"/>
          <p:cNvSpPr txBox="1"/>
          <p:nvPr/>
        </p:nvSpPr>
        <p:spPr>
          <a:xfrm>
            <a:off x="457200" y="274680"/>
            <a:ext cx="8229240" cy="1142640"/>
          </a:xfrm>
          <a:prstGeom prst="rect">
            <a:avLst/>
          </a:prstGeom>
          <a:noFill/>
          <a:ln>
            <a:noFill/>
          </a:ln>
        </p:spPr>
        <p:txBody>
          <a:bodyPr anchor="ctr"/>
          <a:lstStyle/>
          <a:p>
            <a:pPr algn="ctr">
              <a:lnSpc>
                <a:spcPct val="100000"/>
              </a:lnSpc>
            </a:pPr>
            <a:r>
              <a:rPr lang="nb-NO" sz="4400" b="1" strike="noStrike">
                <a:solidFill>
                  <a:srgbClr val="0070C0"/>
                </a:solidFill>
                <a:latin typeface="Calibri"/>
              </a:rPr>
              <a:t>Which standards?</a:t>
            </a:r>
            <a:endParaRPr/>
          </a:p>
        </p:txBody>
      </p:sp>
      <p:sp>
        <p:nvSpPr>
          <p:cNvPr id="86" name="TextShape 2"/>
          <p:cNvSpPr txBox="1"/>
          <p:nvPr/>
        </p:nvSpPr>
        <p:spPr>
          <a:xfrm>
            <a:off x="35640" y="1600200"/>
            <a:ext cx="9216720" cy="4525560"/>
          </a:xfrm>
          <a:prstGeom prst="rect">
            <a:avLst/>
          </a:prstGeom>
          <a:noFill/>
          <a:ln>
            <a:noFill/>
          </a:ln>
        </p:spPr>
        <p:txBody>
          <a:bodyPr/>
          <a:lstStyle/>
          <a:p>
            <a:pPr>
              <a:lnSpc>
                <a:spcPct val="100000"/>
              </a:lnSpc>
            </a:pPr>
            <a:r>
              <a:rPr lang="nb-NO" sz="3200" b="1" strike="noStrike">
                <a:solidFill>
                  <a:srgbClr val="000000"/>
                </a:solidFill>
                <a:latin typeface="Calibri"/>
              </a:rPr>
              <a:t>Standards maintained by the MCS</a:t>
            </a:r>
            <a:endParaRPr/>
          </a:p>
          <a:p>
            <a:pPr>
              <a:lnSpc>
                <a:spcPct val="100000"/>
              </a:lnSpc>
              <a:buFont typeface="Arial"/>
              <a:buChar char="•"/>
            </a:pPr>
            <a:r>
              <a:rPr lang="nb-NO" sz="3200" strike="noStrike">
                <a:solidFill>
                  <a:srgbClr val="000000"/>
                </a:solidFill>
                <a:latin typeface="Calibri"/>
              </a:rPr>
              <a:t>GSBPM – Generic Statistical Business Process Model</a:t>
            </a:r>
            <a:endParaRPr/>
          </a:p>
          <a:p>
            <a:pPr>
              <a:lnSpc>
                <a:spcPct val="100000"/>
              </a:lnSpc>
              <a:buFont typeface="Arial"/>
              <a:buChar char="•"/>
            </a:pPr>
            <a:r>
              <a:rPr lang="nb-NO" sz="3200" strike="noStrike">
                <a:solidFill>
                  <a:srgbClr val="000000"/>
                </a:solidFill>
                <a:latin typeface="Calibri"/>
              </a:rPr>
              <a:t>GSIM – Generic Statistical Information Model</a:t>
            </a:r>
            <a:endParaRPr/>
          </a:p>
          <a:p>
            <a:pPr>
              <a:lnSpc>
                <a:spcPct val="100000"/>
              </a:lnSpc>
              <a:buFont typeface="Arial"/>
              <a:buChar char="•"/>
            </a:pPr>
            <a:r>
              <a:rPr lang="nb-NO" sz="3200" strike="noStrike">
                <a:solidFill>
                  <a:srgbClr val="000000"/>
                </a:solidFill>
                <a:latin typeface="Calibri"/>
              </a:rPr>
              <a:t>GAMSO – Generic Activity Model for Statistical Organisations</a:t>
            </a:r>
            <a:endParaRPr/>
          </a:p>
          <a:p>
            <a:pPr>
              <a:lnSpc>
                <a:spcPct val="100000"/>
              </a:lnSpc>
            </a:pPr>
            <a:r>
              <a:rPr lang="nb-NO" sz="3200" b="1" strike="noStrike">
                <a:solidFill>
                  <a:srgbClr val="000000"/>
                </a:solidFill>
                <a:latin typeface="Calibri"/>
              </a:rPr>
              <a:t>Standard currently under development by the MCPM</a:t>
            </a:r>
            <a:endParaRPr/>
          </a:p>
          <a:p>
            <a:pPr>
              <a:lnSpc>
                <a:spcPct val="100000"/>
              </a:lnSpc>
              <a:buFont typeface="Arial"/>
              <a:buChar char="•"/>
            </a:pPr>
            <a:r>
              <a:rPr lang="nb-NO" sz="3200" strike="noStrike">
                <a:solidFill>
                  <a:srgbClr val="000000"/>
                </a:solidFill>
                <a:latin typeface="Calibri"/>
              </a:rPr>
              <a:t>CSPA – Common Statistical Production Architecture</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Shape 1"/>
          <p:cNvSpPr txBox="1"/>
          <p:nvPr/>
        </p:nvSpPr>
        <p:spPr>
          <a:xfrm>
            <a:off x="457200" y="274680"/>
            <a:ext cx="8229240" cy="1142640"/>
          </a:xfrm>
          <a:prstGeom prst="rect">
            <a:avLst/>
          </a:prstGeom>
          <a:noFill/>
          <a:ln>
            <a:noFill/>
          </a:ln>
        </p:spPr>
        <p:txBody>
          <a:bodyPr anchor="ctr"/>
          <a:lstStyle/>
          <a:p>
            <a:pPr algn="ctr">
              <a:lnSpc>
                <a:spcPct val="100000"/>
              </a:lnSpc>
            </a:pPr>
            <a:r>
              <a:rPr lang="nb-NO" sz="4400" b="1" strike="noStrike">
                <a:solidFill>
                  <a:srgbClr val="0070C0"/>
                </a:solidFill>
                <a:latin typeface="Calibri"/>
              </a:rPr>
              <a:t>Why?</a:t>
            </a:r>
            <a:endParaRPr/>
          </a:p>
        </p:txBody>
      </p:sp>
      <p:sp>
        <p:nvSpPr>
          <p:cNvPr id="88" name="TextShape 2"/>
          <p:cNvSpPr txBox="1"/>
          <p:nvPr/>
        </p:nvSpPr>
        <p:spPr>
          <a:xfrm>
            <a:off x="457200" y="1600200"/>
            <a:ext cx="8229240" cy="4925144"/>
          </a:xfrm>
          <a:prstGeom prst="rect">
            <a:avLst/>
          </a:prstGeom>
          <a:noFill/>
          <a:ln>
            <a:noFill/>
          </a:ln>
        </p:spPr>
        <p:txBody>
          <a:bodyPr/>
          <a:lstStyle/>
          <a:p>
            <a:pPr>
              <a:lnSpc>
                <a:spcPct val="100000"/>
              </a:lnSpc>
              <a:buFont typeface="Arial"/>
              <a:buChar char="•"/>
            </a:pPr>
            <a:r>
              <a:rPr lang="nb-NO" sz="2400" b="1" strike="noStrike" dirty="0">
                <a:solidFill>
                  <a:srgbClr val="000000"/>
                </a:solidFill>
                <a:latin typeface="Times New Roman"/>
              </a:rPr>
              <a:t>The idea of creating a roadmap for implementing these standards in the context of a modernisation maturity model was proposed at the Standards based modernisation workshop in Geneva in May 2015</a:t>
            </a:r>
            <a:r>
              <a:rPr lang="nb-NO" sz="2400" b="1" strike="noStrike" dirty="0" smtClean="0">
                <a:solidFill>
                  <a:srgbClr val="000000"/>
                </a:solidFill>
                <a:latin typeface="Times New Roman"/>
              </a:rPr>
              <a:t>.</a:t>
            </a:r>
          </a:p>
          <a:p>
            <a:pPr marL="0" lvl="1">
              <a:buFont typeface="Arial"/>
              <a:buChar char="•"/>
            </a:pPr>
            <a:r>
              <a:rPr lang="en-US" sz="2400" b="1" strike="noStrike" dirty="0" smtClean="0">
                <a:solidFill>
                  <a:srgbClr val="000000"/>
                </a:solidFill>
                <a:latin typeface="Times New Roman"/>
              </a:rPr>
              <a:t>The roadmap can indicate paths and milestones on the road to implementation of the standards. It should also indicate types of support that NSOs, at different maturity levels, would need in order to implement the different standards.</a:t>
            </a:r>
            <a:endParaRPr sz="2400" dirty="0" smtClean="0"/>
          </a:p>
          <a:p>
            <a:pPr>
              <a:lnSpc>
                <a:spcPct val="100000"/>
              </a:lnSpc>
              <a:buFont typeface="Arial"/>
              <a:buChar char="•"/>
            </a:pPr>
            <a:r>
              <a:rPr lang="nb-NO" sz="2400" b="1" strike="noStrike" dirty="0" smtClean="0">
                <a:solidFill>
                  <a:srgbClr val="000000"/>
                </a:solidFill>
                <a:latin typeface="Times New Roman"/>
              </a:rPr>
              <a:t>The </a:t>
            </a:r>
            <a:r>
              <a:rPr lang="nb-NO" sz="2400" b="1" strike="noStrike" dirty="0">
                <a:solidFill>
                  <a:srgbClr val="000000"/>
                </a:solidFill>
                <a:latin typeface="Times New Roman"/>
              </a:rPr>
              <a:t>use of a maturity model would allow an organisation to have its methods and processes assessed according to best practice, against a clear set of external benchmarks.</a:t>
            </a:r>
            <a:endParaRPr sz="2400" dirty="0"/>
          </a:p>
          <a:p>
            <a:endParaRPr sz="2400"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Shape 1"/>
          <p:cNvSpPr txBox="1"/>
          <p:nvPr/>
        </p:nvSpPr>
        <p:spPr>
          <a:xfrm>
            <a:off x="457200" y="274680"/>
            <a:ext cx="8229240" cy="1142640"/>
          </a:xfrm>
          <a:prstGeom prst="rect">
            <a:avLst/>
          </a:prstGeom>
          <a:noFill/>
          <a:ln>
            <a:noFill/>
          </a:ln>
        </p:spPr>
        <p:txBody>
          <a:bodyPr anchor="ctr"/>
          <a:lstStyle/>
          <a:p>
            <a:pPr algn="ctr">
              <a:lnSpc>
                <a:spcPct val="100000"/>
              </a:lnSpc>
            </a:pPr>
            <a:r>
              <a:rPr lang="nb-NO" sz="4400" b="1" strike="noStrike">
                <a:solidFill>
                  <a:srgbClr val="0070C0"/>
                </a:solidFill>
                <a:latin typeface="Calibri"/>
              </a:rPr>
              <a:t>How?</a:t>
            </a:r>
            <a:endParaRPr/>
          </a:p>
        </p:txBody>
      </p:sp>
      <p:sp>
        <p:nvSpPr>
          <p:cNvPr id="90" name="TextShape 2"/>
          <p:cNvSpPr txBox="1"/>
          <p:nvPr/>
        </p:nvSpPr>
        <p:spPr>
          <a:xfrm>
            <a:off x="457200" y="1600200"/>
            <a:ext cx="8229240" cy="4525560"/>
          </a:xfrm>
          <a:prstGeom prst="rect">
            <a:avLst/>
          </a:prstGeom>
          <a:noFill/>
          <a:ln>
            <a:noFill/>
          </a:ln>
        </p:spPr>
        <p:txBody>
          <a:bodyPr/>
          <a:lstStyle/>
          <a:p>
            <a:pPr>
              <a:lnSpc>
                <a:spcPct val="100000"/>
              </a:lnSpc>
              <a:buFont typeface="Arial"/>
              <a:buChar char="•"/>
            </a:pPr>
            <a:r>
              <a:rPr lang="nb-NO" sz="3200" b="1" strike="noStrike">
                <a:solidFill>
                  <a:srgbClr val="000000"/>
                </a:solidFill>
                <a:latin typeface="Times New Roman"/>
              </a:rPr>
              <a:t>Agree on the scope and a set of dimensions along which modernisation maturity will be measured.</a:t>
            </a:r>
            <a:endParaRPr/>
          </a:p>
          <a:p>
            <a:pPr>
              <a:lnSpc>
                <a:spcPct val="100000"/>
              </a:lnSpc>
              <a:buFont typeface="Arial"/>
              <a:buChar char="•"/>
            </a:pPr>
            <a:r>
              <a:rPr lang="nb-NO" sz="3200" b="1" strike="noStrike">
                <a:solidFill>
                  <a:srgbClr val="000000"/>
                </a:solidFill>
                <a:latin typeface="Times New Roman"/>
              </a:rPr>
              <a:t>Create a draft modernisation maturity model</a:t>
            </a:r>
            <a:endParaRPr/>
          </a:p>
          <a:p>
            <a:pPr>
              <a:lnSpc>
                <a:spcPct val="100000"/>
              </a:lnSpc>
              <a:buFont typeface="Arial"/>
              <a:buChar char="•"/>
            </a:pPr>
            <a:r>
              <a:rPr lang="nb-NO" sz="3200" b="1" strike="noStrike">
                <a:solidFill>
                  <a:srgbClr val="000000"/>
                </a:solidFill>
                <a:latin typeface="Times New Roman"/>
              </a:rPr>
              <a:t>Test and update the modernisation maturity model</a:t>
            </a:r>
            <a:endParaRPr/>
          </a:p>
          <a:p>
            <a:pPr>
              <a:lnSpc>
                <a:spcPct val="100000"/>
              </a:lnSpc>
              <a:buFont typeface="Arial"/>
              <a:buChar char="•"/>
            </a:pPr>
            <a:r>
              <a:rPr lang="nb-NO" sz="3200" b="1" strike="noStrike">
                <a:solidFill>
                  <a:srgbClr val="000000"/>
                </a:solidFill>
                <a:latin typeface="Times New Roman"/>
              </a:rPr>
              <a:t>Create a roadmap to guide organisations on how to implement the standards in the context of the modernisation maturity model</a:t>
            </a:r>
            <a:r>
              <a:rPr lang="nb-NO" sz="3200" b="1" strike="noStrike">
                <a:solidFill>
                  <a:srgbClr val="000000"/>
                </a:solidFill>
                <a:latin typeface="Calibri"/>
              </a:rPr>
              <a:t>.</a:t>
            </a:r>
            <a:endParaRPr/>
          </a:p>
          <a:p>
            <a:pPr>
              <a:lnSpc>
                <a:spcPct val="100000"/>
              </a:lnSpc>
            </a:pP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1"/>
          <p:cNvSpPr txBox="1"/>
          <p:nvPr/>
        </p:nvSpPr>
        <p:spPr>
          <a:xfrm>
            <a:off x="457200" y="163080"/>
            <a:ext cx="8229240" cy="1366200"/>
          </a:xfrm>
          <a:prstGeom prst="rect">
            <a:avLst/>
          </a:prstGeom>
          <a:noFill/>
          <a:ln>
            <a:noFill/>
          </a:ln>
        </p:spPr>
        <p:txBody>
          <a:bodyPr lIns="0" tIns="0" rIns="0" bIns="0" anchor="ctr"/>
          <a:lstStyle/>
          <a:p>
            <a:pPr algn="ctr"/>
            <a:r>
              <a:rPr lang="nb-NO" sz="4400" b="1">
                <a:solidFill>
                  <a:srgbClr val="0070C0"/>
                </a:solidFill>
                <a:latin typeface="Calibri"/>
              </a:rPr>
              <a:t>Example of first steps in the roadmap</a:t>
            </a:r>
            <a:endParaRPr/>
          </a:p>
        </p:txBody>
      </p:sp>
      <p:sp>
        <p:nvSpPr>
          <p:cNvPr id="92" name="TextShape 2"/>
          <p:cNvSpPr txBox="1"/>
          <p:nvPr/>
        </p:nvSpPr>
        <p:spPr>
          <a:xfrm>
            <a:off x="457200" y="1497774"/>
            <a:ext cx="4015800" cy="5099578"/>
          </a:xfrm>
          <a:prstGeom prst="rect">
            <a:avLst/>
          </a:prstGeom>
          <a:noFill/>
          <a:ln>
            <a:noFill/>
          </a:ln>
        </p:spPr>
        <p:txBody>
          <a:bodyPr lIns="0" tIns="0" rIns="0" bIns="0"/>
          <a:lstStyle/>
          <a:p>
            <a:pPr>
              <a:buSzPct val="45000"/>
              <a:buFont typeface="StarSymbol"/>
              <a:buChar char=""/>
            </a:pPr>
            <a:r>
              <a:rPr lang="en-GB" sz="2600" dirty="0">
                <a:latin typeface="Calibri"/>
              </a:rPr>
              <a:t>Documenting processes using GSBPM</a:t>
            </a:r>
            <a:endParaRPr sz="2600" dirty="0"/>
          </a:p>
          <a:p>
            <a:pPr>
              <a:buSzPct val="45000"/>
              <a:buFont typeface="StarSymbol"/>
              <a:buChar char=""/>
            </a:pPr>
            <a:r>
              <a:rPr lang="en-GB" sz="2600" dirty="0">
                <a:latin typeface="Calibri"/>
              </a:rPr>
              <a:t>Mapping activities to GAMSO</a:t>
            </a:r>
            <a:endParaRPr sz="2600" dirty="0"/>
          </a:p>
          <a:p>
            <a:pPr>
              <a:buSzPct val="45000"/>
              <a:buFont typeface="StarSymbol"/>
              <a:buChar char=""/>
            </a:pPr>
            <a:r>
              <a:rPr lang="en-GB" sz="2600" dirty="0">
                <a:latin typeface="Calibri"/>
              </a:rPr>
              <a:t>Modelling information flows using GSIM</a:t>
            </a:r>
            <a:endParaRPr sz="2600" dirty="0"/>
          </a:p>
          <a:p>
            <a:pPr>
              <a:buSzPct val="45000"/>
              <a:buFont typeface="StarSymbol"/>
              <a:buChar char=""/>
            </a:pPr>
            <a:r>
              <a:rPr lang="en-GB" sz="2600" dirty="0">
                <a:latin typeface="Calibri"/>
              </a:rPr>
              <a:t>Moving to standard services</a:t>
            </a:r>
            <a:endParaRPr sz="2600" dirty="0"/>
          </a:p>
          <a:p>
            <a:pPr>
              <a:buSzPct val="45000"/>
              <a:buFont typeface="StarSymbol"/>
              <a:buChar char=""/>
            </a:pPr>
            <a:r>
              <a:rPr lang="en-GB" sz="2600" dirty="0">
                <a:latin typeface="Calibri"/>
              </a:rPr>
              <a:t>Adopting service-oriented architecture, the CSPA and LIM</a:t>
            </a:r>
            <a:endParaRPr sz="2600" dirty="0"/>
          </a:p>
          <a:p>
            <a:pPr>
              <a:buSzPct val="45000"/>
              <a:buFont typeface="StarSymbol"/>
              <a:buChar char=""/>
            </a:pPr>
            <a:r>
              <a:rPr lang="en-GB" sz="2600" dirty="0">
                <a:latin typeface="Calibri"/>
              </a:rPr>
              <a:t>Sharing services within and between organisations</a:t>
            </a:r>
            <a:endParaRPr sz="2600" dirty="0"/>
          </a:p>
        </p:txBody>
      </p:sp>
      <p:pic>
        <p:nvPicPr>
          <p:cNvPr id="93" name="Picture 92"/>
          <p:cNvPicPr/>
          <p:nvPr/>
        </p:nvPicPr>
        <p:blipFill>
          <a:blip r:embed="rId2"/>
          <a:stretch/>
        </p:blipFill>
        <p:spPr>
          <a:xfrm>
            <a:off x="4673880" y="1656000"/>
            <a:ext cx="4182120" cy="424800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457200" y="274680"/>
            <a:ext cx="8229240" cy="1142640"/>
          </a:xfrm>
          <a:prstGeom prst="rect">
            <a:avLst/>
          </a:prstGeom>
          <a:noFill/>
          <a:ln>
            <a:noFill/>
          </a:ln>
        </p:spPr>
        <p:txBody>
          <a:bodyPr anchor="ctr"/>
          <a:lstStyle/>
          <a:p>
            <a:pPr algn="ctr">
              <a:lnSpc>
                <a:spcPct val="100000"/>
              </a:lnSpc>
            </a:pPr>
            <a:r>
              <a:rPr lang="nb-NO" sz="4400" b="1" strike="noStrike">
                <a:solidFill>
                  <a:srgbClr val="0070C0"/>
                </a:solidFill>
                <a:latin typeface="Calibri"/>
              </a:rPr>
              <a:t>Who &amp; When?</a:t>
            </a:r>
            <a:endParaRPr/>
          </a:p>
        </p:txBody>
      </p:sp>
      <p:sp>
        <p:nvSpPr>
          <p:cNvPr id="95" name="TextShape 2"/>
          <p:cNvSpPr txBox="1"/>
          <p:nvPr/>
        </p:nvSpPr>
        <p:spPr>
          <a:xfrm>
            <a:off x="457200" y="1600200"/>
            <a:ext cx="8506800" cy="5257440"/>
          </a:xfrm>
          <a:prstGeom prst="rect">
            <a:avLst/>
          </a:prstGeom>
          <a:noFill/>
          <a:ln>
            <a:noFill/>
          </a:ln>
        </p:spPr>
        <p:txBody>
          <a:bodyPr/>
          <a:lstStyle/>
          <a:p>
            <a:pPr>
              <a:lnSpc>
                <a:spcPct val="100000"/>
              </a:lnSpc>
            </a:pPr>
            <a:r>
              <a:rPr lang="nb-NO" sz="2800" b="1" strike="noStrike" dirty="0">
                <a:solidFill>
                  <a:srgbClr val="000000"/>
                </a:solidFill>
                <a:latin typeface="Calibri"/>
              </a:rPr>
              <a:t>11 NSOs have indicated their interest in participating in this project: </a:t>
            </a:r>
            <a:endParaRPr sz="2800" dirty="0"/>
          </a:p>
          <a:p>
            <a:pPr>
              <a:lnSpc>
                <a:spcPct val="100000"/>
              </a:lnSpc>
            </a:pPr>
            <a:r>
              <a:rPr lang="nb-NO" sz="2800" strike="noStrike" dirty="0">
                <a:solidFill>
                  <a:srgbClr val="000000"/>
                </a:solidFill>
                <a:latin typeface="Calibri"/>
              </a:rPr>
              <a:t>Australian Bureau of Statistics, Statistics Estonia, Hellenic Statistical Authority in Greece</a:t>
            </a:r>
            <a:r>
              <a:rPr lang="nb-NO" sz="2800" b="1" strike="noStrike" dirty="0">
                <a:solidFill>
                  <a:srgbClr val="000000"/>
                </a:solidFill>
                <a:latin typeface="Calibri"/>
              </a:rPr>
              <a:t>, </a:t>
            </a:r>
            <a:r>
              <a:rPr lang="nb-NO" sz="2800" strike="noStrike" dirty="0">
                <a:solidFill>
                  <a:srgbClr val="000000"/>
                </a:solidFill>
                <a:latin typeface="Calibri"/>
              </a:rPr>
              <a:t>Central Statistics Office in Ireland, Central Bureau of Statistics in Israel, Istat</a:t>
            </a:r>
            <a:r>
              <a:rPr lang="nb-NO" sz="2800" b="1" strike="noStrike" dirty="0">
                <a:solidFill>
                  <a:srgbClr val="000000"/>
                </a:solidFill>
                <a:latin typeface="Calibri"/>
              </a:rPr>
              <a:t> </a:t>
            </a:r>
            <a:r>
              <a:rPr lang="nb-NO" sz="2800" strike="noStrike" dirty="0">
                <a:solidFill>
                  <a:srgbClr val="000000"/>
                </a:solidFill>
                <a:latin typeface="Calibri"/>
              </a:rPr>
              <a:t>in Italy,</a:t>
            </a:r>
            <a:r>
              <a:rPr lang="nb-NO" sz="2800" b="1" strike="noStrike" dirty="0">
                <a:solidFill>
                  <a:srgbClr val="000000"/>
                </a:solidFill>
                <a:latin typeface="Calibri"/>
              </a:rPr>
              <a:t> </a:t>
            </a:r>
            <a:r>
              <a:rPr lang="nb-NO" sz="2800" strike="noStrike" dirty="0">
                <a:solidFill>
                  <a:srgbClr val="000000"/>
                </a:solidFill>
                <a:latin typeface="Calibri"/>
              </a:rPr>
              <a:t>Statistics</a:t>
            </a:r>
            <a:r>
              <a:rPr lang="nb-NO" sz="2800" b="1" strike="noStrike" dirty="0">
                <a:solidFill>
                  <a:srgbClr val="000000"/>
                </a:solidFill>
                <a:latin typeface="Calibri"/>
              </a:rPr>
              <a:t> </a:t>
            </a:r>
            <a:r>
              <a:rPr lang="nb-NO" sz="2800" strike="noStrike" dirty="0">
                <a:solidFill>
                  <a:srgbClr val="000000"/>
                </a:solidFill>
                <a:latin typeface="Calibri"/>
              </a:rPr>
              <a:t>Finland, INSEE in France</a:t>
            </a:r>
            <a:r>
              <a:rPr lang="nb-NO" sz="2800" b="1" strike="noStrike" dirty="0">
                <a:solidFill>
                  <a:srgbClr val="000000"/>
                </a:solidFill>
                <a:latin typeface="Calibri"/>
              </a:rPr>
              <a:t>, </a:t>
            </a:r>
            <a:r>
              <a:rPr lang="nb-NO" sz="2800" strike="noStrike" dirty="0">
                <a:solidFill>
                  <a:srgbClr val="000000"/>
                </a:solidFill>
                <a:latin typeface="Calibri"/>
              </a:rPr>
              <a:t>National Institute of Statistics and Geography of Mexico (INEGI), Statistics Norway, Office for National Statistics in </a:t>
            </a:r>
            <a:r>
              <a:rPr lang="nb-NO" sz="2800" strike="noStrike" dirty="0" smtClean="0">
                <a:solidFill>
                  <a:srgbClr val="000000"/>
                </a:solidFill>
                <a:latin typeface="Calibri"/>
              </a:rPr>
              <a:t>the UK</a:t>
            </a:r>
            <a:r>
              <a:rPr lang="nb-NO" sz="2800" strike="noStrike" dirty="0" smtClean="0">
                <a:solidFill>
                  <a:srgbClr val="000000"/>
                </a:solidFill>
                <a:latin typeface="Calibri"/>
              </a:rPr>
              <a:t>.</a:t>
            </a:r>
          </a:p>
          <a:p>
            <a:pPr>
              <a:lnSpc>
                <a:spcPct val="100000"/>
              </a:lnSpc>
            </a:pPr>
            <a:endParaRPr sz="2800" dirty="0"/>
          </a:p>
          <a:p>
            <a:pPr>
              <a:lnSpc>
                <a:spcPct val="100000"/>
              </a:lnSpc>
            </a:pPr>
            <a:r>
              <a:rPr lang="nb-NO" sz="2800" b="1" strike="noStrike" dirty="0">
                <a:solidFill>
                  <a:srgbClr val="000000"/>
                </a:solidFill>
                <a:latin typeface="Calibri"/>
              </a:rPr>
              <a:t>The project will start in January 2016 and end in December 2016.</a:t>
            </a:r>
            <a:endParaRPr sz="2800" dirty="0"/>
          </a:p>
          <a:p>
            <a:pPr>
              <a:lnSpc>
                <a:spcPct val="100000"/>
              </a:lnSpc>
            </a:pPr>
            <a:endParaRPr dirty="0"/>
          </a:p>
          <a:p>
            <a:pPr>
              <a:lnSpc>
                <a:spcPct val="100000"/>
              </a:lnSpc>
            </a:pP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TextShape 1"/>
          <p:cNvSpPr txBox="1"/>
          <p:nvPr/>
        </p:nvSpPr>
        <p:spPr>
          <a:xfrm>
            <a:off x="576000" y="1728000"/>
            <a:ext cx="8110440" cy="4248000"/>
          </a:xfrm>
          <a:prstGeom prst="rect">
            <a:avLst/>
          </a:prstGeom>
          <a:noFill/>
          <a:ln>
            <a:noFill/>
          </a:ln>
        </p:spPr>
        <p:txBody>
          <a:bodyPr lIns="90000" tIns="45000" rIns="90000" bIns="45000"/>
          <a:lstStyle/>
          <a:p>
            <a:pPr algn="ctr"/>
            <a:r>
              <a:rPr lang="fr-FR" sz="5400">
                <a:latin typeface="Calibri"/>
              </a:rPr>
              <a:t>Thank you for your attention</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TotalTime>
  <Words>504</Words>
  <Application>Microsoft Office PowerPoint</Application>
  <PresentationFormat>On-screen Show (4:3)</PresentationFormat>
  <Paragraphs>43</Paragraphs>
  <Slides>7</Slides>
  <Notes>3</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Guillaume</cp:lastModifiedBy>
  <cp:revision>8</cp:revision>
  <dcterms:modified xsi:type="dcterms:W3CDTF">2015-11-24T12:07:43Z</dcterms:modified>
</cp:coreProperties>
</file>