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4" r:id="rId2"/>
    <p:sldId id="308" r:id="rId3"/>
    <p:sldId id="314" r:id="rId4"/>
    <p:sldId id="317" r:id="rId5"/>
    <p:sldId id="313" r:id="rId6"/>
    <p:sldId id="315" r:id="rId7"/>
    <p:sldId id="322" r:id="rId8"/>
    <p:sldId id="318" r:id="rId9"/>
    <p:sldId id="310" r:id="rId10"/>
    <p:sldId id="311" r:id="rId11"/>
    <p:sldId id="323" r:id="rId12"/>
    <p:sldId id="321" r:id="rId13"/>
    <p:sldId id="324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583D"/>
    <a:srgbClr val="5B92E5"/>
    <a:srgbClr val="0A387A"/>
    <a:srgbClr val="4B92DB"/>
    <a:srgbClr val="0A2E6D"/>
    <a:srgbClr val="0A1F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055" autoAdjust="0"/>
  </p:normalViewPr>
  <p:slideViewPr>
    <p:cSldViewPr>
      <p:cViewPr>
        <p:scale>
          <a:sx n="81" d="100"/>
          <a:sy n="81" d="100"/>
        </p:scale>
        <p:origin x="-1056" y="-72"/>
      </p:cViewPr>
      <p:guideLst>
        <p:guide orient="horz" pos="2160"/>
        <p:guide orient="horz" pos="816"/>
        <p:guide orient="horz" pos="3840"/>
        <p:guide orient="horz" pos="1056"/>
        <p:guide pos="2880"/>
        <p:guide pos="288"/>
        <p:guide pos="54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02A0-C947-4278-96D1-0DB9C063DF55}" type="datetimeFigureOut">
              <a:rPr lang="en-US" smtClean="0">
                <a:latin typeface="Arial"/>
              </a:rPr>
              <a:t>11/21/2016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3FAA7-9DA0-4163-8828-B20FAF1EB063}" type="slidenum">
              <a:rPr lang="en-US" smtClean="0">
                <a:latin typeface="Arial"/>
              </a:rPr>
              <a:t>‹nr.›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1062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381000"/>
            <a:ext cx="3432175" cy="2573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3124200"/>
            <a:ext cx="6096000" cy="533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1000" y="8686800"/>
            <a:ext cx="4876800" cy="227013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0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867400" y="8686800"/>
            <a:ext cx="609600" cy="227013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1000">
                <a:latin typeface="Arial"/>
              </a:defRPr>
            </a:lvl1pPr>
          </a:lstStyle>
          <a:p>
            <a:fld id="{8547E1EE-0039-4797-B978-F453418260D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6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600"/>
      </a:spcBef>
      <a:defRPr sz="1100" kern="1200">
        <a:solidFill>
          <a:schemeClr val="tx1"/>
        </a:solidFill>
        <a:latin typeface="Arial"/>
        <a:ea typeface="+mn-ea"/>
        <a:cs typeface="+mn-cs"/>
      </a:defRPr>
    </a:lvl1pPr>
    <a:lvl2pPr marL="182880" indent="-137160" algn="l" defTabSz="914400" rtl="0" eaLnBrk="1" latinLnBrk="0" hangingPunct="1">
      <a:spcBef>
        <a:spcPts val="600"/>
      </a:spcBef>
      <a:buFont typeface="HP Simplified" panose="020B0604020204020204" pitchFamily="34" charset="0"/>
      <a:buChar char="•"/>
      <a:defRPr sz="1050" kern="1200">
        <a:solidFill>
          <a:schemeClr val="tx1"/>
        </a:solidFill>
        <a:latin typeface="Arial"/>
        <a:ea typeface="+mn-ea"/>
        <a:cs typeface="+mn-cs"/>
      </a:defRPr>
    </a:lvl2pPr>
    <a:lvl3pPr marL="339725" indent="-104775" algn="l" defTabSz="914400" rtl="0" eaLnBrk="1" latinLnBrk="0" hangingPunct="1">
      <a:spcBef>
        <a:spcPts val="600"/>
      </a:spcBef>
      <a:buFont typeface="HP Simplified" panose="020B0604020204020204" pitchFamily="34" charset="0"/>
      <a:buChar char="–"/>
      <a:defRPr sz="1000" kern="1200">
        <a:solidFill>
          <a:schemeClr val="tx1"/>
        </a:solidFill>
        <a:latin typeface="Arial"/>
        <a:ea typeface="+mn-ea"/>
        <a:cs typeface="+mn-cs"/>
      </a:defRPr>
    </a:lvl3pPr>
    <a:lvl4pPr marL="515938" indent="-117475" algn="l" defTabSz="914400" rtl="0" eaLnBrk="1" latinLnBrk="0" hangingPunct="1">
      <a:spcBef>
        <a:spcPts val="600"/>
      </a:spcBef>
      <a:buFont typeface="HP Simplified" panose="020B0604020204020204" pitchFamily="34" charset="0"/>
      <a:buChar char="•"/>
      <a:defRPr sz="900" kern="1200">
        <a:solidFill>
          <a:schemeClr val="tx1"/>
        </a:solidFill>
        <a:latin typeface="Arial"/>
        <a:ea typeface="+mn-ea"/>
        <a:cs typeface="+mn-cs"/>
      </a:defRPr>
    </a:lvl4pPr>
    <a:lvl5pPr marL="633413" indent="-117475" algn="l" defTabSz="914400" rtl="0" eaLnBrk="1" latinLnBrk="0" hangingPunct="1">
      <a:spcBef>
        <a:spcPts val="600"/>
      </a:spcBef>
      <a:buFont typeface="HP Simplified" panose="020B0604020204020204" pitchFamily="34" charset="0"/>
      <a:buChar char="–"/>
      <a:defRPr sz="8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Direct Result</a:t>
            </a:r>
            <a:r>
              <a:rPr lang="en-US" baseline="0" dirty="0" smtClean="0"/>
              <a:t> of Sprint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4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363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80512" cy="6858000"/>
          </a:xfrm>
          <a:prstGeom prst="rect">
            <a:avLst/>
          </a:prstGeom>
          <a:solidFill>
            <a:srgbClr val="4B92DB"/>
          </a:solidFill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 smtClean="0"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63520"/>
            <a:ext cx="6858000" cy="1554480"/>
          </a:xfrm>
        </p:spPr>
        <p:txBody>
          <a:bodyPr/>
          <a:lstStyle>
            <a:lvl1pPr>
              <a:defRPr sz="5000" spc="-1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19600"/>
            <a:ext cx="6858000" cy="1188720"/>
          </a:xfrm>
        </p:spPr>
        <p:txBody>
          <a:bodyPr>
            <a:noAutofit/>
          </a:bodyPr>
          <a:lstStyle>
            <a:lvl1pPr marL="0" indent="0" algn="l">
              <a:spcBef>
                <a:spcPts val="60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copyright"/>
          <p:cNvSpPr txBox="1"/>
          <p:nvPr userDrawn="1"/>
        </p:nvSpPr>
        <p:spPr>
          <a:xfrm>
            <a:off x="457200" y="6482536"/>
            <a:ext cx="2819400" cy="223064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593853" cy="79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717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295400"/>
            <a:ext cx="2560320" cy="2743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211392"/>
            <a:ext cx="2560320" cy="1884608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5"/>
          </p:nvPr>
        </p:nvSpPr>
        <p:spPr>
          <a:xfrm>
            <a:off x="3291840" y="1295400"/>
            <a:ext cx="2560320" cy="2743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6"/>
          </p:nvPr>
        </p:nvSpPr>
        <p:spPr>
          <a:xfrm>
            <a:off x="6126480" y="1295400"/>
            <a:ext cx="2560320" cy="2743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3291840" y="4211392"/>
            <a:ext cx="2560320" cy="1884608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8"/>
          </p:nvPr>
        </p:nvSpPr>
        <p:spPr>
          <a:xfrm>
            <a:off x="6126480" y="4211392"/>
            <a:ext cx="2560320" cy="1884608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611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8pPr>
              <a:defRPr/>
            </a:lvl8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21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858000" cy="1828800"/>
          </a:xfrm>
        </p:spPr>
        <p:txBody>
          <a:bodyPr anchor="t"/>
          <a:lstStyle>
            <a:lvl1pPr algn="l">
              <a:defRPr sz="3200" b="1" cap="none" spc="-100" baseline="0">
                <a:solidFill>
                  <a:srgbClr val="0A3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419600"/>
            <a:ext cx="6858000" cy="1188720"/>
          </a:xfrm>
        </p:spPr>
        <p:txBody>
          <a:bodyPr anchor="t">
            <a:no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rgbClr val="0A387A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920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632848" cy="762000"/>
          </a:xfrm>
        </p:spPr>
        <p:txBody>
          <a:bodyPr/>
          <a:lstStyle>
            <a:lvl1pPr>
              <a:defRPr>
                <a:solidFill>
                  <a:srgbClr val="0A3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184576"/>
          </a:xfrm>
        </p:spPr>
        <p:txBody>
          <a:bodyPr/>
          <a:lstStyle>
            <a:lvl1pPr>
              <a:defRPr>
                <a:solidFill>
                  <a:srgbClr val="0A387A"/>
                </a:solidFill>
              </a:defRPr>
            </a:lvl1pPr>
            <a:lvl2pPr>
              <a:defRPr>
                <a:solidFill>
                  <a:srgbClr val="0A387A"/>
                </a:solidFill>
              </a:defRPr>
            </a:lvl2pPr>
            <a:lvl3pPr>
              <a:defRPr>
                <a:solidFill>
                  <a:srgbClr val="0A387A"/>
                </a:solidFill>
              </a:defRPr>
            </a:lvl3pPr>
            <a:lvl4pPr>
              <a:defRPr>
                <a:solidFill>
                  <a:srgbClr val="0A387A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10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3986784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200"/>
            </a:lvl5pPr>
            <a:lvl6pPr marL="914400" indent="0">
              <a:buNone/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295401"/>
            <a:ext cx="3986784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6956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, Subtitle an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133856"/>
            <a:ext cx="8229600" cy="26057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676399"/>
            <a:ext cx="3986784" cy="27432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1"/>
            <a:ext cx="3986784" cy="4038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00016" y="1676399"/>
            <a:ext cx="3986784" cy="27432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2057401"/>
            <a:ext cx="3986784" cy="4038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l</a:t>
            </a:r>
          </a:p>
        </p:txBody>
      </p:sp>
    </p:spTree>
    <p:extLst>
      <p:ext uri="{BB962C8B-B14F-4D97-AF65-F5344CB8AC3E}">
        <p14:creationId xmlns:p14="http://schemas.microsoft.com/office/powerpoint/2010/main" val="112992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5715000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200"/>
            </a:lvl4pPr>
            <a:lvl5pPr>
              <a:defRPr sz="1200"/>
            </a:lvl5pPr>
            <a:lvl6pPr marL="914400" indent="0">
              <a:buNone/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00" y="1295400"/>
            <a:ext cx="2286000" cy="480060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80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295400"/>
            <a:ext cx="5029200" cy="48006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0" y="1295400"/>
            <a:ext cx="2926080" cy="480060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82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295400"/>
            <a:ext cx="5029200" cy="48006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760720" y="1295400"/>
            <a:ext cx="2926080" cy="4800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85244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295400"/>
            <a:ext cx="3986784" cy="3505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4700016" y="1295400"/>
            <a:ext cx="3986784" cy="3505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953000"/>
            <a:ext cx="3986784" cy="113049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4"/>
          </p:nvPr>
        </p:nvSpPr>
        <p:spPr>
          <a:xfrm>
            <a:off x="4700016" y="4953000"/>
            <a:ext cx="3986784" cy="113049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210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8229600" cy="4800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99572"/>
            <a:ext cx="1512168" cy="462292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337498"/>
            <a:ext cx="2445260" cy="475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51855"/>
            <a:ext cx="811957" cy="608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547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51" r:id="rId2"/>
    <p:sldLayoutId id="2147483650" r:id="rId3"/>
    <p:sldLayoutId id="2147483652" r:id="rId4"/>
    <p:sldLayoutId id="2147483666" r:id="rId5"/>
    <p:sldLayoutId id="2147483656" r:id="rId6"/>
    <p:sldLayoutId id="2147483657" r:id="rId7"/>
    <p:sldLayoutId id="2147483670" r:id="rId8"/>
    <p:sldLayoutId id="2147483671" r:id="rId9"/>
    <p:sldLayoutId id="2147483672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HP Simplified" panose="020B0604020204020204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HP Simplified" panose="020B0604020204020204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2pPr>
      <a:lvl3pPr marL="54864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HP Simplified" panose="020B0604020204020204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+mn-cs"/>
        </a:defRPr>
      </a:lvl3pPr>
      <a:lvl4pPr marL="7315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HP Simplified" panose="020B0604020204020204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8686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HP Simplified" panose="020B0604020204020204" pitchFamily="34" charset="0"/>
        <a:buChar char="•"/>
        <a:defRPr sz="1200" kern="1200">
          <a:solidFill>
            <a:schemeClr val="tx1"/>
          </a:solidFill>
          <a:latin typeface="Arial"/>
          <a:ea typeface="+mn-ea"/>
          <a:cs typeface="+mn-cs"/>
        </a:defRPr>
      </a:lvl5pPr>
      <a:lvl6pPr marL="105156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HP Simplified" panose="020B0604020204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HP Simplified" panose="020B0604020204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HP Simplified" panose="020B0604020204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HP Simplified" panose="020B0604020204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92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Modernization Committee on Products and 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800" i="1" dirty="0" smtClean="0"/>
              <a:t>2014 – </a:t>
            </a:r>
            <a:r>
              <a:rPr lang="en-GB" sz="2800" i="1" dirty="0" smtClean="0"/>
              <a:t>2016</a:t>
            </a:r>
          </a:p>
          <a:p>
            <a:r>
              <a:rPr lang="en-GB" sz="2800" i="1" dirty="0" smtClean="0"/>
              <a:t>2017?</a:t>
            </a:r>
            <a:endParaRPr lang="en-GB" sz="2800" i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5445224"/>
            <a:ext cx="9200381" cy="1296144"/>
          </a:xfrm>
          <a:prstGeom prst="rect">
            <a:avLst/>
          </a:prstGeom>
          <a:solidFill>
            <a:schemeClr val="tx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GB" dirty="0" err="1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445224"/>
            <a:ext cx="1460029" cy="1095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92960"/>
            <a:ext cx="2736304" cy="533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717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made it possible: the members!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7992888" cy="5256584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Australia: </a:t>
            </a:r>
            <a:r>
              <a:rPr lang="en-GB" dirty="0" err="1" smtClean="0"/>
              <a:t>Jenine</a:t>
            </a:r>
            <a:r>
              <a:rPr lang="en-GB" dirty="0" smtClean="0"/>
              <a:t> </a:t>
            </a:r>
            <a:r>
              <a:rPr lang="en-GB" dirty="0" err="1"/>
              <a:t>Borowik</a:t>
            </a:r>
            <a:r>
              <a:rPr lang="en-GB" dirty="0"/>
              <a:t> </a:t>
            </a:r>
            <a:r>
              <a:rPr lang="en-GB" dirty="0" smtClean="0"/>
              <a:t>(Chair until July 2015)</a:t>
            </a:r>
            <a:endParaRPr lang="en-GB" dirty="0"/>
          </a:p>
          <a:p>
            <a:r>
              <a:rPr lang="en-GB" dirty="0" smtClean="0"/>
              <a:t>Canada: Julie </a:t>
            </a:r>
            <a:r>
              <a:rPr lang="en-GB" dirty="0" err="1" smtClean="0"/>
              <a:t>Trépanier</a:t>
            </a:r>
            <a:endParaRPr lang="en-GB" dirty="0" smtClean="0"/>
          </a:p>
          <a:p>
            <a:r>
              <a:rPr lang="en-GB" dirty="0" smtClean="0"/>
              <a:t>Colombia: </a:t>
            </a:r>
            <a:r>
              <a:rPr lang="en-GB" dirty="0" err="1" smtClean="0"/>
              <a:t>Arleth</a:t>
            </a:r>
            <a:r>
              <a:rPr lang="en-GB" dirty="0" smtClean="0"/>
              <a:t> </a:t>
            </a:r>
            <a:r>
              <a:rPr lang="en-GB" dirty="0" err="1" smtClean="0"/>
              <a:t>Saurith</a:t>
            </a:r>
            <a:r>
              <a:rPr lang="en-GB" dirty="0" smtClean="0"/>
              <a:t>, Ricardo Valenzuela and Mara </a:t>
            </a:r>
            <a:r>
              <a:rPr lang="en-GB" dirty="0" smtClean="0"/>
              <a:t>Bravo</a:t>
            </a:r>
            <a:endParaRPr lang="en-GB" dirty="0"/>
          </a:p>
          <a:p>
            <a:r>
              <a:rPr lang="en-GB" dirty="0" smtClean="0"/>
              <a:t>France: Franck Cotton (co-Chair)</a:t>
            </a:r>
          </a:p>
          <a:p>
            <a:r>
              <a:rPr lang="en-GB" dirty="0" smtClean="0"/>
              <a:t>Ireland: Richard </a:t>
            </a:r>
            <a:r>
              <a:rPr lang="en-GB" dirty="0"/>
              <a:t>McMahon </a:t>
            </a:r>
            <a:r>
              <a:rPr lang="en-GB" dirty="0" smtClean="0"/>
              <a:t>and </a:t>
            </a:r>
            <a:r>
              <a:rPr lang="en-GB" dirty="0"/>
              <a:t>Eoin </a:t>
            </a:r>
            <a:r>
              <a:rPr lang="en-GB" dirty="0" err="1" smtClean="0"/>
              <a:t>McCuirc</a:t>
            </a:r>
            <a:endParaRPr lang="en-GB" dirty="0"/>
          </a:p>
          <a:p>
            <a:pPr lvl="0"/>
            <a:r>
              <a:rPr lang="en-GB" dirty="0" smtClean="0"/>
              <a:t>Italy: Monica </a:t>
            </a:r>
            <a:r>
              <a:rPr lang="en-GB" dirty="0" err="1"/>
              <a:t>Scannapieco</a:t>
            </a:r>
            <a:r>
              <a:rPr lang="en-GB" dirty="0"/>
              <a:t> and Stefano De </a:t>
            </a:r>
            <a:r>
              <a:rPr lang="en-GB" dirty="0" err="1" smtClean="0"/>
              <a:t>Francisci</a:t>
            </a:r>
            <a:endParaRPr lang="en-GB" dirty="0"/>
          </a:p>
          <a:p>
            <a:pPr lvl="0"/>
            <a:r>
              <a:rPr lang="en-GB" dirty="0" smtClean="0"/>
              <a:t>Netherlands: </a:t>
            </a:r>
            <a:r>
              <a:rPr lang="en-GB" dirty="0" err="1" smtClean="0"/>
              <a:t>Barteld</a:t>
            </a:r>
            <a:r>
              <a:rPr lang="en-GB" dirty="0" smtClean="0"/>
              <a:t> </a:t>
            </a:r>
            <a:r>
              <a:rPr lang="en-GB" dirty="0" err="1"/>
              <a:t>Braaksma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 smtClean="0"/>
              <a:t>Chair from July 2015)</a:t>
            </a:r>
            <a:endParaRPr lang="en-GB" dirty="0"/>
          </a:p>
          <a:p>
            <a:pPr lvl="0"/>
            <a:r>
              <a:rPr lang="en-GB" dirty="0" smtClean="0"/>
              <a:t>New Zealand: Amy </a:t>
            </a:r>
            <a:r>
              <a:rPr lang="en-GB" dirty="0" smtClean="0"/>
              <a:t>White, </a:t>
            </a:r>
            <a:r>
              <a:rPr lang="en-GB" dirty="0" smtClean="0"/>
              <a:t>Jean </a:t>
            </a:r>
            <a:r>
              <a:rPr lang="en-GB" dirty="0" smtClean="0"/>
              <a:t>Watt, </a:t>
            </a:r>
            <a:r>
              <a:rPr lang="en-GB" dirty="0" err="1" smtClean="0"/>
              <a:t>Felipa</a:t>
            </a:r>
            <a:r>
              <a:rPr lang="en-GB" dirty="0" smtClean="0"/>
              <a:t> </a:t>
            </a:r>
            <a:r>
              <a:rPr lang="en-GB" dirty="0" err="1" smtClean="0"/>
              <a:t>Zabala</a:t>
            </a:r>
            <a:r>
              <a:rPr lang="en-GB" dirty="0" smtClean="0"/>
              <a:t> </a:t>
            </a:r>
            <a:r>
              <a:rPr lang="en-GB" dirty="0" smtClean="0"/>
              <a:t>and </a:t>
            </a:r>
            <a:r>
              <a:rPr lang="en-GB" dirty="0" err="1" smtClean="0"/>
              <a:t>Anapapa</a:t>
            </a:r>
            <a:r>
              <a:rPr lang="en-GB" dirty="0" smtClean="0"/>
              <a:t> </a:t>
            </a:r>
            <a:r>
              <a:rPr lang="en-GB" dirty="0" err="1" smtClean="0"/>
              <a:t>Mulitalo</a:t>
            </a:r>
            <a:endParaRPr lang="en-GB" dirty="0"/>
          </a:p>
          <a:p>
            <a:pPr lvl="0"/>
            <a:r>
              <a:rPr lang="en-GB" dirty="0" smtClean="0"/>
              <a:t>Poland: Anna </a:t>
            </a:r>
            <a:r>
              <a:rPr lang="en-GB" dirty="0" err="1" smtClean="0"/>
              <a:t>Dlugosz</a:t>
            </a:r>
            <a:endParaRPr lang="en-GB" dirty="0"/>
          </a:p>
          <a:p>
            <a:pPr lvl="0"/>
            <a:r>
              <a:rPr lang="en-GB" dirty="0" smtClean="0"/>
              <a:t>South Africa: </a:t>
            </a:r>
            <a:r>
              <a:rPr lang="en-GB" dirty="0" err="1" smtClean="0"/>
              <a:t>Luxolo</a:t>
            </a:r>
            <a:r>
              <a:rPr lang="en-GB" dirty="0" smtClean="0"/>
              <a:t> </a:t>
            </a:r>
            <a:r>
              <a:rPr lang="en-GB" dirty="0" err="1" smtClean="0"/>
              <a:t>Lengs</a:t>
            </a:r>
            <a:r>
              <a:rPr lang="en-GB" dirty="0" smtClean="0"/>
              <a:t> </a:t>
            </a:r>
            <a:r>
              <a:rPr lang="en-GB" dirty="0" smtClean="0"/>
              <a:t>and </a:t>
            </a:r>
            <a:r>
              <a:rPr lang="en-GB" dirty="0" err="1"/>
              <a:t>Koketso</a:t>
            </a:r>
            <a:r>
              <a:rPr lang="en-GB" dirty="0"/>
              <a:t> </a:t>
            </a:r>
            <a:r>
              <a:rPr lang="en-GB" dirty="0" err="1" smtClean="0"/>
              <a:t>Moeng</a:t>
            </a:r>
            <a:endParaRPr lang="en-GB" dirty="0"/>
          </a:p>
          <a:p>
            <a:pPr lvl="0"/>
            <a:r>
              <a:rPr lang="en-GB" dirty="0" smtClean="0"/>
              <a:t>USA: Michael Levi</a:t>
            </a:r>
            <a:endParaRPr lang="en-GB" dirty="0"/>
          </a:p>
          <a:p>
            <a:pPr lvl="0"/>
            <a:r>
              <a:rPr lang="en-GB" dirty="0" smtClean="0"/>
              <a:t>Eurostat: </a:t>
            </a:r>
            <a:r>
              <a:rPr lang="en-GB" dirty="0" err="1" smtClean="0"/>
              <a:t>Michail</a:t>
            </a:r>
            <a:r>
              <a:rPr lang="en-GB" dirty="0" smtClean="0"/>
              <a:t> </a:t>
            </a:r>
            <a:r>
              <a:rPr lang="en-GB" dirty="0" err="1" smtClean="0"/>
              <a:t>Skaliotis</a:t>
            </a:r>
            <a:r>
              <a:rPr lang="en-GB" dirty="0" smtClean="0"/>
              <a:t>, </a:t>
            </a:r>
            <a:r>
              <a:rPr lang="en-GB" dirty="0" smtClean="0"/>
              <a:t>Roberto </a:t>
            </a:r>
            <a:r>
              <a:rPr lang="en-GB" dirty="0" err="1"/>
              <a:t>Barcellan</a:t>
            </a:r>
            <a:r>
              <a:rPr lang="en-GB" dirty="0"/>
              <a:t> </a:t>
            </a:r>
            <a:r>
              <a:rPr lang="en-GB" dirty="0" smtClean="0"/>
              <a:t>and </a:t>
            </a:r>
            <a:r>
              <a:rPr lang="en-GB" dirty="0"/>
              <a:t>Martina </a:t>
            </a:r>
            <a:r>
              <a:rPr lang="en-GB" dirty="0" smtClean="0"/>
              <a:t>Hahn</a:t>
            </a:r>
            <a:endParaRPr lang="en-GB" dirty="0"/>
          </a:p>
          <a:p>
            <a:pPr lvl="0"/>
            <a:r>
              <a:rPr lang="en-GB" dirty="0" smtClean="0"/>
              <a:t>OECD: David </a:t>
            </a:r>
            <a:r>
              <a:rPr lang="en-GB" dirty="0" smtClean="0"/>
              <a:t>Barraclough, </a:t>
            </a:r>
            <a:r>
              <a:rPr lang="en-GB" dirty="0" smtClean="0"/>
              <a:t>and Yuri </a:t>
            </a:r>
            <a:r>
              <a:rPr lang="en-GB" dirty="0" err="1" smtClean="0"/>
              <a:t>Gyomai</a:t>
            </a:r>
            <a:endParaRPr lang="en-GB" dirty="0"/>
          </a:p>
          <a:p>
            <a:r>
              <a:rPr lang="en-GB" dirty="0"/>
              <a:t>UNECE Secretariat: </a:t>
            </a:r>
            <a:r>
              <a:rPr lang="en-GB" dirty="0" smtClean="0"/>
              <a:t>Fiona Willis-</a:t>
            </a:r>
            <a:r>
              <a:rPr lang="en-GB" dirty="0" err="1" smtClean="0"/>
              <a:t>Núñez</a:t>
            </a:r>
            <a:r>
              <a:rPr lang="en-GB" dirty="0" smtClean="0"/>
              <a:t> (setup), Taeke </a:t>
            </a:r>
            <a:r>
              <a:rPr lang="en-GB" dirty="0"/>
              <a:t>Gjaltema </a:t>
            </a:r>
            <a:r>
              <a:rPr lang="en-GB" dirty="0" smtClean="0"/>
              <a:t>and </a:t>
            </a:r>
            <a:r>
              <a:rPr lang="en-GB" dirty="0"/>
              <a:t>Steven </a:t>
            </a:r>
            <a:r>
              <a:rPr lang="en-GB" dirty="0" smtClean="0"/>
              <a:t>Vale</a:t>
            </a:r>
          </a:p>
          <a:p>
            <a:r>
              <a:rPr lang="en-US" b="1" dirty="0" smtClean="0"/>
              <a:t>Many more </a:t>
            </a:r>
            <a:r>
              <a:rPr lang="en-US" b="1" dirty="0" smtClean="0"/>
              <a:t>contributors!!!</a:t>
            </a:r>
            <a:endParaRPr lang="en-GB" b="1" dirty="0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220" y="966555"/>
            <a:ext cx="2123173" cy="2123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 rot="20004960">
            <a:off x="-46032" y="3718973"/>
            <a:ext cx="9129422" cy="769441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</a:rPr>
              <a:t>Thank you </a:t>
            </a:r>
            <a:r>
              <a:rPr lang="en-GB" sz="4400" dirty="0" smtClean="0">
                <a:solidFill>
                  <a:schemeClr val="bg1"/>
                </a:solidFill>
              </a:rPr>
              <a:t>all for </a:t>
            </a:r>
            <a:r>
              <a:rPr lang="en-GB" sz="4400" dirty="0">
                <a:solidFill>
                  <a:schemeClr val="bg1"/>
                </a:solidFill>
              </a:rPr>
              <a:t>your </a:t>
            </a:r>
            <a:r>
              <a:rPr lang="en-GB" sz="4400" dirty="0" smtClean="0">
                <a:solidFill>
                  <a:schemeClr val="bg1"/>
                </a:solidFill>
              </a:rPr>
              <a:t>contributions!</a:t>
            </a:r>
            <a:endParaRPr lang="en-GB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83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 Covered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pPr lvl="1"/>
            <a:endParaRPr lang="en-GB" dirty="0"/>
          </a:p>
          <a:p>
            <a:pPr marL="2286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15616" y="4599092"/>
            <a:ext cx="3024336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noFill/>
            <a:miter lim="800000"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GB" b="1" dirty="0" smtClean="0">
                <a:solidFill>
                  <a:srgbClr val="0A387A"/>
                </a:solidFill>
              </a:rPr>
              <a:t>Branding and Value of Official Statistics</a:t>
            </a:r>
            <a:endParaRPr lang="en-GB" b="1" dirty="0">
              <a:solidFill>
                <a:srgbClr val="0A387A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1505" y="4293096"/>
            <a:ext cx="2713477" cy="576064"/>
          </a:xfrm>
          <a:prstGeom prst="rect">
            <a:avLst/>
          </a:prstGeom>
          <a:solidFill>
            <a:srgbClr val="0070C0"/>
          </a:solidFill>
          <a:ln w="19050">
            <a:noFill/>
            <a:miter lim="800000"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GB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Marketing and Communication</a:t>
            </a:r>
            <a:endParaRPr lang="en-GB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3717032"/>
            <a:ext cx="3049009" cy="576064"/>
          </a:xfrm>
          <a:prstGeom prst="rect">
            <a:avLst/>
          </a:prstGeom>
          <a:solidFill>
            <a:srgbClr val="7FC594"/>
          </a:solidFill>
          <a:ln w="19050">
            <a:noFill/>
            <a:miter lim="800000"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GB" b="1" dirty="0" smtClean="0">
                <a:solidFill>
                  <a:srgbClr val="0A387A"/>
                </a:solidFill>
              </a:rPr>
              <a:t>Linked Statistical Metadata</a:t>
            </a:r>
            <a:endParaRPr lang="en-GB" b="1" dirty="0">
              <a:solidFill>
                <a:srgbClr val="0A387A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22955" y="2598454"/>
            <a:ext cx="1863824" cy="576064"/>
          </a:xfrm>
          <a:prstGeom prst="rect">
            <a:avLst/>
          </a:prstGeom>
          <a:solidFill>
            <a:srgbClr val="92D050"/>
          </a:solidFill>
          <a:ln w="19050">
            <a:noFill/>
            <a:miter lim="800000"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GB" b="1" dirty="0" smtClean="0">
                <a:solidFill>
                  <a:srgbClr val="0A387A"/>
                </a:solidFill>
              </a:rPr>
              <a:t>Open Data</a:t>
            </a:r>
            <a:endParaRPr lang="en-GB" b="1" dirty="0">
              <a:solidFill>
                <a:srgbClr val="0A387A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4879" y="1340768"/>
            <a:ext cx="1752865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noFill/>
            <a:miter lim="800000"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GB" b="1" dirty="0" smtClean="0">
                <a:solidFill>
                  <a:srgbClr val="0A387A"/>
                </a:solidFill>
              </a:rPr>
              <a:t>Mixed Mode</a:t>
            </a:r>
            <a:endParaRPr lang="en-GB" b="1" dirty="0">
              <a:solidFill>
                <a:srgbClr val="0A387A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69822" y="1772816"/>
            <a:ext cx="2340260" cy="576064"/>
          </a:xfrm>
          <a:prstGeom prst="rect">
            <a:avLst/>
          </a:prstGeom>
          <a:solidFill>
            <a:srgbClr val="002060"/>
          </a:solidFill>
          <a:ln w="19050">
            <a:noFill/>
            <a:miter lim="800000"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Data Integration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38956" y="2420888"/>
            <a:ext cx="1567408" cy="576064"/>
          </a:xfrm>
          <a:prstGeom prst="rect">
            <a:avLst/>
          </a:prstGeom>
          <a:solidFill>
            <a:srgbClr val="2A583D"/>
          </a:solidFill>
          <a:ln w="19050">
            <a:noFill/>
            <a:miter lim="800000"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Big Data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4879" y="2708920"/>
            <a:ext cx="2592288" cy="57606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noFill/>
            <a:miter lim="800000"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GB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Administrative Data</a:t>
            </a:r>
            <a:endParaRPr lang="en-GB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74919" y="5661248"/>
            <a:ext cx="2592288" cy="57606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noFill/>
            <a:miter lim="800000"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GB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Geospatial Data</a:t>
            </a:r>
            <a:endParaRPr lang="en-GB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10082" y="5355885"/>
            <a:ext cx="2592288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noFill/>
            <a:miter lim="800000"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GB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CSPA implementation</a:t>
            </a:r>
            <a:endParaRPr lang="en-GB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01191" y="1340768"/>
            <a:ext cx="1953044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noFill/>
            <a:miter lim="800000"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Mobile Devices</a:t>
            </a:r>
            <a:endParaRPr lang="en-GB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24128" y="3429000"/>
            <a:ext cx="2088232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noFill/>
            <a:miter lim="800000"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GB" b="1" dirty="0" smtClean="0">
                <a:solidFill>
                  <a:srgbClr val="0A387A"/>
                </a:solidFill>
              </a:rPr>
              <a:t>Quality Frameworks</a:t>
            </a:r>
            <a:endParaRPr lang="en-GB" b="1" dirty="0">
              <a:solidFill>
                <a:srgbClr val="0A38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03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HLG Structure: Where </a:t>
            </a:r>
            <a:r>
              <a:rPr lang="en-US" dirty="0" smtClean="0"/>
              <a:t>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4726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400" b="1" dirty="0"/>
              <a:t>Blue Sky Thinking Network</a:t>
            </a:r>
          </a:p>
          <a:p>
            <a:r>
              <a:rPr lang="en-US" sz="2400" dirty="0" smtClean="0"/>
              <a:t>Monitoring</a:t>
            </a:r>
            <a:r>
              <a:rPr lang="en-US" sz="2400" dirty="0" smtClean="0"/>
              <a:t>, </a:t>
            </a:r>
            <a:r>
              <a:rPr lang="en-US" sz="2400" dirty="0" smtClean="0"/>
              <a:t>development </a:t>
            </a:r>
            <a:r>
              <a:rPr lang="en-US" sz="2400" dirty="0" smtClean="0"/>
              <a:t>of </a:t>
            </a:r>
            <a:r>
              <a:rPr lang="en-US" sz="2400" dirty="0" smtClean="0"/>
              <a:t>new </a:t>
            </a:r>
            <a:r>
              <a:rPr lang="en-US" sz="2400" dirty="0"/>
              <a:t>i</a:t>
            </a:r>
            <a:r>
              <a:rPr lang="en-US" sz="2400" dirty="0" smtClean="0"/>
              <a:t>deas </a:t>
            </a:r>
            <a:r>
              <a:rPr lang="en-US" sz="2400" dirty="0" smtClean="0"/>
              <a:t>and </a:t>
            </a:r>
            <a:r>
              <a:rPr lang="en-US" sz="2400" dirty="0" smtClean="0"/>
              <a:t>project </a:t>
            </a:r>
            <a:r>
              <a:rPr lang="en-US" sz="2400" dirty="0"/>
              <a:t>p</a:t>
            </a:r>
            <a:r>
              <a:rPr lang="en-US" sz="2400" dirty="0" smtClean="0"/>
              <a:t>roposals</a:t>
            </a:r>
          </a:p>
          <a:p>
            <a:r>
              <a:rPr lang="en-US" sz="2400" dirty="0"/>
              <a:t>Mixed </a:t>
            </a:r>
            <a:r>
              <a:rPr lang="en-US" sz="2400" dirty="0" smtClean="0"/>
              <a:t>mode</a:t>
            </a:r>
            <a:r>
              <a:rPr lang="en-US" sz="2400" dirty="0"/>
              <a:t>, </a:t>
            </a:r>
            <a:r>
              <a:rPr lang="en-US" sz="2400" dirty="0" smtClean="0"/>
              <a:t>communication</a:t>
            </a:r>
            <a:r>
              <a:rPr lang="en-US" sz="2400" dirty="0"/>
              <a:t>, </a:t>
            </a:r>
            <a:r>
              <a:rPr lang="en-US" sz="2400" dirty="0" smtClean="0"/>
              <a:t>mobile devices</a:t>
            </a:r>
            <a:r>
              <a:rPr lang="en-US" sz="2400" dirty="0"/>
              <a:t>, </a:t>
            </a:r>
            <a:r>
              <a:rPr lang="en-US" sz="2400" dirty="0" smtClean="0"/>
              <a:t>open data</a:t>
            </a:r>
            <a:r>
              <a:rPr lang="en-US" sz="2400" dirty="0"/>
              <a:t>, </a:t>
            </a:r>
            <a:r>
              <a:rPr lang="en-US" sz="2400" dirty="0" smtClean="0"/>
              <a:t>administrative data</a:t>
            </a:r>
            <a:r>
              <a:rPr lang="en-US" sz="2400" dirty="0"/>
              <a:t>, </a:t>
            </a:r>
            <a:r>
              <a:rPr lang="en-US" sz="2400" dirty="0" smtClean="0"/>
              <a:t>geospatial data</a:t>
            </a:r>
            <a:r>
              <a:rPr lang="en-US" sz="2400" dirty="0"/>
              <a:t>: Blue Sky Thinking</a:t>
            </a:r>
          </a:p>
          <a:p>
            <a:r>
              <a:rPr lang="en-US" sz="2400" dirty="0" smtClean="0"/>
              <a:t>Workshops on data collection and dissemination/communication (oversight)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/>
              <a:t>Supporting Standards</a:t>
            </a:r>
          </a:p>
          <a:p>
            <a:r>
              <a:rPr lang="en-US" sz="2400" dirty="0" smtClean="0"/>
              <a:t>Linked statistical </a:t>
            </a:r>
            <a:r>
              <a:rPr lang="en-US" sz="2400" dirty="0"/>
              <a:t>m</a:t>
            </a:r>
            <a:r>
              <a:rPr lang="en-US" sz="2400" dirty="0" smtClean="0"/>
              <a:t>etadata, further development</a:t>
            </a:r>
          </a:p>
          <a:p>
            <a:r>
              <a:rPr lang="en-US" sz="2400" dirty="0"/>
              <a:t>Quality </a:t>
            </a:r>
            <a:r>
              <a:rPr lang="en-US" sz="2400" dirty="0" smtClean="0"/>
              <a:t>metadata </a:t>
            </a:r>
            <a:r>
              <a:rPr lang="en-US" sz="2400" dirty="0"/>
              <a:t>for linked and integrated data </a:t>
            </a:r>
            <a:r>
              <a:rPr lang="en-US" sz="2400" dirty="0" smtClean="0"/>
              <a:t>(w/Eurostat)</a:t>
            </a:r>
          </a:p>
          <a:p>
            <a:r>
              <a:rPr lang="en-US" sz="2400" dirty="0"/>
              <a:t>Quality </a:t>
            </a:r>
            <a:r>
              <a:rPr lang="en-US" sz="2400" dirty="0" smtClean="0"/>
              <a:t>indicators for Admin </a:t>
            </a:r>
            <a:r>
              <a:rPr lang="en-US" sz="2400" dirty="0"/>
              <a:t>and Big </a:t>
            </a:r>
            <a:r>
              <a:rPr lang="en-US" sz="2400" dirty="0" smtClean="0"/>
              <a:t>Data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/>
              <a:t>Sharing Tools</a:t>
            </a:r>
          </a:p>
          <a:p>
            <a:r>
              <a:rPr lang="en-US" sz="2400" dirty="0" smtClean="0"/>
              <a:t>Linked </a:t>
            </a:r>
            <a:r>
              <a:rPr lang="en-US" sz="2400" dirty="0"/>
              <a:t>s</a:t>
            </a:r>
            <a:r>
              <a:rPr lang="en-US" sz="2400" dirty="0" smtClean="0"/>
              <a:t>tatistical metadata</a:t>
            </a:r>
            <a:r>
              <a:rPr lang="en-US" sz="2400" dirty="0"/>
              <a:t>, </a:t>
            </a:r>
            <a:r>
              <a:rPr lang="en-US" sz="2400" dirty="0" smtClean="0"/>
              <a:t>maintenance </a:t>
            </a:r>
            <a:r>
              <a:rPr lang="en-US" sz="2400" dirty="0" smtClean="0"/>
              <a:t>and support</a:t>
            </a:r>
            <a:endParaRPr lang="en-US" sz="2400" dirty="0" smtClean="0"/>
          </a:p>
          <a:p>
            <a:r>
              <a:rPr lang="en-US" sz="2400" dirty="0"/>
              <a:t>CSPA </a:t>
            </a:r>
            <a:r>
              <a:rPr lang="en-US" sz="2400" dirty="0" smtClean="0"/>
              <a:t>implementation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/>
              <a:t>Follow up of the CES TF Value of Official Statistics</a:t>
            </a:r>
          </a:p>
          <a:p>
            <a:r>
              <a:rPr lang="en-US" sz="2400" dirty="0"/>
              <a:t>Value of </a:t>
            </a:r>
            <a:r>
              <a:rPr lang="en-US" sz="2400" dirty="0" smtClean="0"/>
              <a:t>official statistics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Follow-up project</a:t>
            </a:r>
          </a:p>
          <a:p>
            <a:r>
              <a:rPr lang="en-US" sz="2400" dirty="0" smtClean="0"/>
              <a:t>Data integration</a:t>
            </a:r>
          </a:p>
          <a:p>
            <a:pPr marL="0" indent="0">
              <a:buNone/>
            </a:pPr>
            <a:r>
              <a:rPr lang="en-US" sz="2400" b="1" dirty="0"/>
              <a:t>SMM Unite UNECE Statistical Division</a:t>
            </a:r>
          </a:p>
          <a:p>
            <a:r>
              <a:rPr lang="en-US" sz="2400" dirty="0"/>
              <a:t>Big D</a:t>
            </a:r>
            <a:r>
              <a:rPr lang="en-US" sz="2400" dirty="0" smtClean="0"/>
              <a:t>ata </a:t>
            </a:r>
            <a:r>
              <a:rPr lang="en-US" sz="2400" dirty="0"/>
              <a:t>Inventory</a:t>
            </a:r>
          </a:p>
          <a:p>
            <a:pPr marL="0" indent="0">
              <a:buNone/>
            </a:pPr>
            <a:r>
              <a:rPr lang="en-US" sz="2400" b="1" dirty="0"/>
              <a:t>HLG secretariat</a:t>
            </a:r>
          </a:p>
          <a:p>
            <a:r>
              <a:rPr lang="en-US" sz="2400" dirty="0"/>
              <a:t>List of </a:t>
            </a:r>
            <a:r>
              <a:rPr lang="en-US" sz="2400" dirty="0" smtClean="0"/>
              <a:t>international events</a:t>
            </a:r>
            <a:endParaRPr lang="en-US" sz="2400" dirty="0"/>
          </a:p>
          <a:p>
            <a:endParaRPr lang="en-US" sz="2400" dirty="0" smtClean="0"/>
          </a:p>
        </p:txBody>
      </p:sp>
      <p:pic>
        <p:nvPicPr>
          <p:cNvPr id="4" name="Picture 2" descr="http://static.neuerdings.com/1395295419/oculus-rift-dk2-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230" y="3789040"/>
            <a:ext cx="4254292" cy="231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080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09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466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344816" cy="417646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400" b="1" dirty="0" smtClean="0"/>
              <a:t>Objectives</a:t>
            </a:r>
            <a:endParaRPr lang="en-GB" sz="2600" b="1" dirty="0"/>
          </a:p>
          <a:p>
            <a:pPr marL="0" indent="0">
              <a:spcBef>
                <a:spcPts val="0"/>
              </a:spcBef>
              <a:buNone/>
            </a:pPr>
            <a:endParaRPr lang="en-GB" sz="2600" b="1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</a:t>
            </a:r>
            <a:r>
              <a:rPr lang="en-US" dirty="0" smtClean="0"/>
              <a:t>roposals </a:t>
            </a:r>
            <a:r>
              <a:rPr lang="en-US" dirty="0"/>
              <a:t>on how to develop the range of </a:t>
            </a:r>
            <a:r>
              <a:rPr lang="en-US" dirty="0" smtClean="0"/>
              <a:t>sources</a:t>
            </a:r>
            <a:endParaRPr lang="en-US" dirty="0">
              <a:solidFill>
                <a:srgbClr val="5B92E5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As well as </a:t>
            </a:r>
            <a:r>
              <a:rPr lang="en-US" dirty="0"/>
              <a:t>products to </a:t>
            </a:r>
            <a:r>
              <a:rPr lang="en-US" dirty="0"/>
              <a:t>meet </a:t>
            </a:r>
            <a:r>
              <a:rPr lang="en-US" dirty="0" smtClean="0"/>
              <a:t>increasing </a:t>
            </a:r>
            <a:r>
              <a:rPr lang="en-US" dirty="0"/>
              <a:t>demands of </a:t>
            </a:r>
            <a:r>
              <a:rPr lang="en-US" dirty="0" smtClean="0"/>
              <a:t>users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Related practical </a:t>
            </a:r>
            <a:r>
              <a:rPr lang="en-US" dirty="0"/>
              <a:t>work on </a:t>
            </a:r>
            <a:r>
              <a:rPr lang="en-US" dirty="0" smtClean="0"/>
              <a:t>data collection and dissemination</a:t>
            </a:r>
            <a:r>
              <a:rPr lang="en-US" dirty="0" smtClean="0">
                <a:solidFill>
                  <a:srgbClr val="5B92E5"/>
                </a:solidFill>
              </a:rPr>
              <a:t>.</a:t>
            </a:r>
            <a:endParaRPr lang="en-GB" dirty="0" smtClean="0">
              <a:solidFill>
                <a:srgbClr val="5B92E5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en-GB" sz="2400" b="1" dirty="0"/>
          </a:p>
          <a:p>
            <a:pPr marL="0" indent="0">
              <a:spcBef>
                <a:spcPts val="600"/>
              </a:spcBef>
              <a:buNone/>
            </a:pPr>
            <a:r>
              <a:rPr lang="en-GB" sz="2400" b="1" dirty="0" smtClean="0"/>
              <a:t>Activities </a:t>
            </a:r>
            <a:r>
              <a:rPr lang="en-GB" sz="2400" b="1" dirty="0" smtClean="0"/>
              <a:t>and </a:t>
            </a:r>
            <a:r>
              <a:rPr lang="en-GB" sz="2400" b="1" dirty="0" smtClean="0"/>
              <a:t>Output</a:t>
            </a:r>
            <a:endParaRPr lang="en-GB" sz="1600" b="1" dirty="0">
              <a:solidFill>
                <a:srgbClr val="5B92E5"/>
              </a:solidFill>
            </a:endParaRPr>
          </a:p>
          <a:p>
            <a:pPr>
              <a:spcBef>
                <a:spcPts val="600"/>
              </a:spcBef>
            </a:pPr>
            <a:endParaRPr lang="en-GB" sz="1600" b="1" dirty="0" smtClean="0">
              <a:solidFill>
                <a:srgbClr val="5B92E5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O</a:t>
            </a:r>
            <a:r>
              <a:rPr lang="en-US" dirty="0" err="1" smtClean="0"/>
              <a:t>rganisation</a:t>
            </a:r>
            <a:r>
              <a:rPr lang="en-US" dirty="0" smtClean="0"/>
              <a:t> </a:t>
            </a:r>
            <a:r>
              <a:rPr lang="en-US" dirty="0"/>
              <a:t>of relevant </a:t>
            </a:r>
            <a:r>
              <a:rPr lang="en-US" dirty="0" smtClean="0"/>
              <a:t>workshops</a:t>
            </a:r>
            <a:endParaRPr lang="en-US" dirty="0" smtClean="0">
              <a:solidFill>
                <a:srgbClr val="5B92E5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M</a:t>
            </a:r>
            <a:r>
              <a:rPr lang="en-US" dirty="0" smtClean="0"/>
              <a:t>onitor interesting developments</a:t>
            </a:r>
            <a:endParaRPr lang="en-US" dirty="0" smtClean="0">
              <a:solidFill>
                <a:srgbClr val="5B92E5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Provide i</a:t>
            </a:r>
            <a:r>
              <a:rPr lang="en-US" dirty="0" smtClean="0"/>
              <a:t>nput</a:t>
            </a:r>
            <a:r>
              <a:rPr lang="en-US" dirty="0" smtClean="0">
                <a:solidFill>
                  <a:srgbClr val="5B92E5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dirty="0"/>
              <a:t>HLG </a:t>
            </a:r>
            <a:r>
              <a:rPr lang="en-US" dirty="0" smtClean="0"/>
              <a:t>projects</a:t>
            </a:r>
            <a:endParaRPr lang="en-GB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200" dirty="0" smtClean="0"/>
          </a:p>
          <a:p>
            <a:endParaRPr lang="en-GB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MCPS- Terms of Reference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496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632848" cy="762000"/>
          </a:xfrm>
        </p:spPr>
        <p:txBody>
          <a:bodyPr/>
          <a:lstStyle/>
          <a:p>
            <a:r>
              <a:rPr lang="en-GB" dirty="0" smtClean="0"/>
              <a:t>Way </a:t>
            </a:r>
            <a:r>
              <a:rPr lang="en-GB" dirty="0" smtClean="0"/>
              <a:t>of Working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7992888" cy="518457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</a:pPr>
            <a:r>
              <a:rPr lang="en-GB" sz="2400" b="1" dirty="0"/>
              <a:t>MCPS </a:t>
            </a:r>
            <a:r>
              <a:rPr lang="en-GB" sz="2400" b="1" dirty="0" err="1" smtClean="0"/>
              <a:t>WebExes</a:t>
            </a:r>
            <a:endParaRPr lang="en-GB" sz="2400" b="1" dirty="0"/>
          </a:p>
          <a:p>
            <a:pPr lvl="1"/>
            <a:r>
              <a:rPr lang="en-GB" sz="2100" dirty="0" smtClean="0"/>
              <a:t>Regular monthly meetings</a:t>
            </a:r>
          </a:p>
          <a:p>
            <a:pPr lvl="1"/>
            <a:r>
              <a:rPr lang="en-GB" sz="2100" dirty="0"/>
              <a:t>D</a:t>
            </a:r>
            <a:r>
              <a:rPr lang="en-GB" sz="2100" dirty="0" smtClean="0"/>
              <a:t>edicated subgroups</a:t>
            </a:r>
            <a:endParaRPr lang="en-GB" sz="2400" dirty="0"/>
          </a:p>
          <a:p>
            <a:pPr>
              <a:spcBef>
                <a:spcPts val="1800"/>
              </a:spcBef>
            </a:pPr>
            <a:r>
              <a:rPr lang="en-GB" sz="2400" b="1" dirty="0" smtClean="0"/>
              <a:t>Finding new topics</a:t>
            </a:r>
            <a:endParaRPr lang="en-GB" sz="2400" b="1" dirty="0"/>
          </a:p>
          <a:p>
            <a:pPr lvl="1"/>
            <a:r>
              <a:rPr lang="en-GB" dirty="0" smtClean="0"/>
              <a:t>WebEx brainstorms</a:t>
            </a:r>
            <a:endParaRPr lang="en-GB" dirty="0" smtClean="0"/>
          </a:p>
          <a:p>
            <a:pPr lvl="1"/>
            <a:r>
              <a:rPr lang="en-GB" dirty="0" smtClean="0"/>
              <a:t>Identify topics </a:t>
            </a:r>
            <a:r>
              <a:rPr lang="en-GB" dirty="0" smtClean="0"/>
              <a:t>from </a:t>
            </a:r>
            <a:r>
              <a:rPr lang="en-GB" dirty="0" smtClean="0"/>
              <a:t>workshops</a:t>
            </a:r>
            <a:endParaRPr lang="en-GB" dirty="0" smtClean="0"/>
          </a:p>
          <a:p>
            <a:pPr>
              <a:spcBef>
                <a:spcPts val="1800"/>
              </a:spcBef>
            </a:pPr>
            <a:r>
              <a:rPr lang="en-GB" sz="2400" b="1" dirty="0" smtClean="0"/>
              <a:t>Follow</a:t>
            </a:r>
            <a:r>
              <a:rPr lang="nl-NL" sz="2400" b="1" dirty="0" smtClean="0"/>
              <a:t>-</a:t>
            </a:r>
            <a:r>
              <a:rPr lang="en-GB" sz="2400" b="1" dirty="0" smtClean="0"/>
              <a:t>up work</a:t>
            </a:r>
            <a:endParaRPr lang="en-GB" b="1" dirty="0" smtClean="0"/>
          </a:p>
          <a:p>
            <a:pPr lvl="1"/>
            <a:r>
              <a:rPr lang="en-GB" dirty="0" smtClean="0"/>
              <a:t>Collect best practices through wiki</a:t>
            </a:r>
            <a:endParaRPr lang="en-GB" dirty="0" smtClean="0"/>
          </a:p>
          <a:p>
            <a:pPr lvl="1"/>
            <a:r>
              <a:rPr lang="en-GB" dirty="0" smtClean="0"/>
              <a:t>Surveys </a:t>
            </a:r>
            <a:r>
              <a:rPr lang="en-GB" dirty="0" smtClean="0"/>
              <a:t>to gather more </a:t>
            </a:r>
            <a:r>
              <a:rPr lang="en-GB" dirty="0" smtClean="0"/>
              <a:t>extensive </a:t>
            </a:r>
            <a:r>
              <a:rPr lang="en-GB" dirty="0" smtClean="0"/>
              <a:t>information</a:t>
            </a:r>
          </a:p>
          <a:p>
            <a:pPr lvl="1"/>
            <a:r>
              <a:rPr lang="en-GB" dirty="0" smtClean="0"/>
              <a:t>Project </a:t>
            </a:r>
            <a:r>
              <a:rPr lang="en-GB" dirty="0" smtClean="0"/>
              <a:t>Proposals </a:t>
            </a:r>
            <a:r>
              <a:rPr lang="en-GB" dirty="0" smtClean="0">
                <a:sym typeface="Wingdings" panose="05000000000000000000" pitchFamily="2" charset="2"/>
              </a:rPr>
              <a:t> Projects</a:t>
            </a:r>
            <a:endParaRPr lang="en-GB" dirty="0" smtClean="0"/>
          </a:p>
          <a:p>
            <a:pPr>
              <a:spcBef>
                <a:spcPts val="1800"/>
              </a:spcBef>
            </a:pPr>
            <a:r>
              <a:rPr lang="en-GB" sz="2400" b="1" dirty="0" smtClean="0"/>
              <a:t>Coordination</a:t>
            </a:r>
            <a:endParaRPr lang="en-GB" sz="2400" b="1" dirty="0"/>
          </a:p>
          <a:p>
            <a:pPr lvl="1"/>
            <a:r>
              <a:rPr lang="en-GB" dirty="0" smtClean="0"/>
              <a:t>Within </a:t>
            </a:r>
            <a:r>
              <a:rPr lang="en-GB" dirty="0" smtClean="0"/>
              <a:t>HLG-MOS structures</a:t>
            </a:r>
            <a:endParaRPr lang="en-GB" dirty="0" smtClean="0"/>
          </a:p>
          <a:p>
            <a:pPr lvl="1"/>
            <a:r>
              <a:rPr lang="en-GB" dirty="0" smtClean="0"/>
              <a:t>With o</a:t>
            </a:r>
            <a:r>
              <a:rPr lang="en-GB" dirty="0" smtClean="0"/>
              <a:t>ther international stakeholders</a:t>
            </a:r>
          </a:p>
          <a:p>
            <a:pPr lvl="1"/>
            <a:r>
              <a:rPr lang="en-GB" dirty="0" smtClean="0"/>
              <a:t>With national and bilateral projects</a:t>
            </a:r>
            <a:endParaRPr lang="en-GB" dirty="0" smtClean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052736"/>
            <a:ext cx="3017992" cy="1330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946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 </a:t>
            </a:r>
            <a:r>
              <a:rPr lang="en-GB" dirty="0" smtClean="0"/>
              <a:t>Covered by MCPS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pPr lvl="1"/>
            <a:endParaRPr lang="en-GB" dirty="0"/>
          </a:p>
          <a:p>
            <a:pPr marL="2286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15616" y="4599092"/>
            <a:ext cx="3024336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noFill/>
            <a:miter lim="800000"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GB" b="1" dirty="0" smtClean="0">
                <a:solidFill>
                  <a:srgbClr val="0A387A"/>
                </a:solidFill>
              </a:rPr>
              <a:t>Branding and Value of Official Statistics</a:t>
            </a:r>
            <a:endParaRPr lang="en-GB" b="1" dirty="0">
              <a:solidFill>
                <a:srgbClr val="0A387A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1505" y="4293096"/>
            <a:ext cx="2713477" cy="576064"/>
          </a:xfrm>
          <a:prstGeom prst="rect">
            <a:avLst/>
          </a:prstGeom>
          <a:solidFill>
            <a:srgbClr val="0070C0"/>
          </a:solidFill>
          <a:ln w="19050">
            <a:noFill/>
            <a:miter lim="800000"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GB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Marketing and Communication</a:t>
            </a:r>
            <a:endParaRPr lang="en-GB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3717032"/>
            <a:ext cx="3049009" cy="576064"/>
          </a:xfrm>
          <a:prstGeom prst="rect">
            <a:avLst/>
          </a:prstGeom>
          <a:solidFill>
            <a:srgbClr val="7FC594"/>
          </a:solidFill>
          <a:ln w="19050">
            <a:noFill/>
            <a:miter lim="800000"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GB" b="1" dirty="0" smtClean="0">
                <a:solidFill>
                  <a:srgbClr val="0A387A"/>
                </a:solidFill>
              </a:rPr>
              <a:t>Linked Statistical Metadata</a:t>
            </a:r>
            <a:endParaRPr lang="en-GB" b="1" dirty="0">
              <a:solidFill>
                <a:srgbClr val="0A387A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22955" y="2598454"/>
            <a:ext cx="1863824" cy="576064"/>
          </a:xfrm>
          <a:prstGeom prst="rect">
            <a:avLst/>
          </a:prstGeom>
          <a:solidFill>
            <a:srgbClr val="92D050"/>
          </a:solidFill>
          <a:ln w="19050">
            <a:noFill/>
            <a:miter lim="800000"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GB" b="1" dirty="0" smtClean="0">
                <a:solidFill>
                  <a:srgbClr val="0A387A"/>
                </a:solidFill>
              </a:rPr>
              <a:t>Open Data</a:t>
            </a:r>
            <a:endParaRPr lang="en-GB" b="1" dirty="0">
              <a:solidFill>
                <a:srgbClr val="0A387A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4879" y="1340768"/>
            <a:ext cx="1752865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noFill/>
            <a:miter lim="800000"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GB" b="1" dirty="0" smtClean="0">
                <a:solidFill>
                  <a:srgbClr val="0A387A"/>
                </a:solidFill>
              </a:rPr>
              <a:t>Mixed Mode</a:t>
            </a:r>
            <a:endParaRPr lang="en-GB" b="1" dirty="0">
              <a:solidFill>
                <a:srgbClr val="0A387A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69822" y="1772816"/>
            <a:ext cx="2340260" cy="576064"/>
          </a:xfrm>
          <a:prstGeom prst="rect">
            <a:avLst/>
          </a:prstGeom>
          <a:solidFill>
            <a:srgbClr val="002060"/>
          </a:solidFill>
          <a:ln w="19050">
            <a:noFill/>
            <a:miter lim="800000"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Data Integration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38956" y="2420888"/>
            <a:ext cx="1567408" cy="576064"/>
          </a:xfrm>
          <a:prstGeom prst="rect">
            <a:avLst/>
          </a:prstGeom>
          <a:solidFill>
            <a:srgbClr val="2A583D"/>
          </a:solidFill>
          <a:ln w="19050">
            <a:noFill/>
            <a:miter lim="800000"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Big Data</a:t>
            </a:r>
            <a:endParaRPr lang="en-GB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4879" y="2708920"/>
            <a:ext cx="2592288" cy="57606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noFill/>
            <a:miter lim="800000"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GB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Administrative Data</a:t>
            </a:r>
            <a:endParaRPr lang="en-GB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74919" y="5661248"/>
            <a:ext cx="2592288" cy="57606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noFill/>
            <a:miter lim="800000"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GB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Geospatial Data</a:t>
            </a:r>
            <a:endParaRPr lang="en-GB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10082" y="5355885"/>
            <a:ext cx="2592288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noFill/>
            <a:miter lim="800000"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GB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CSPA implementation</a:t>
            </a:r>
            <a:endParaRPr lang="en-GB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01191" y="1340768"/>
            <a:ext cx="1953044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noFill/>
            <a:miter lim="800000"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Mobile Devices</a:t>
            </a:r>
            <a:endParaRPr lang="en-GB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24128" y="3429000"/>
            <a:ext cx="2088232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noFill/>
            <a:miter lim="800000"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GB" b="1" dirty="0" smtClean="0">
                <a:solidFill>
                  <a:srgbClr val="0A387A"/>
                </a:solidFill>
              </a:rPr>
              <a:t>Quality Frameworks</a:t>
            </a:r>
            <a:endParaRPr lang="en-GB" b="1" dirty="0">
              <a:solidFill>
                <a:srgbClr val="0A38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02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Output 2014-2016 (1</a:t>
            </a:r>
            <a:r>
              <a:rPr lang="en-GB" dirty="0" smtClean="0"/>
              <a:t>)</a:t>
            </a:r>
            <a:r>
              <a:rPr lang="en-US" dirty="0" smtClean="0"/>
              <a:t>: surveys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8136904" cy="4176464"/>
          </a:xfrm>
        </p:spPr>
        <p:txBody>
          <a:bodyPr>
            <a:normAutofit/>
          </a:bodyPr>
          <a:lstStyle/>
          <a:p>
            <a:r>
              <a:rPr lang="en-GB" sz="2400" b="1" dirty="0"/>
              <a:t>Big Data</a:t>
            </a:r>
            <a:endParaRPr lang="en-GB" sz="2400" b="1" dirty="0"/>
          </a:p>
          <a:p>
            <a:pPr lvl="1"/>
            <a:r>
              <a:rPr lang="en-GB" sz="2400" dirty="0" smtClean="0"/>
              <a:t>Three surveys: 2014, 2015 &amp; 2016</a:t>
            </a:r>
          </a:p>
          <a:p>
            <a:pPr lvl="1"/>
            <a:r>
              <a:rPr lang="en-GB" sz="2400" dirty="0" smtClean="0"/>
              <a:t>Jointly </a:t>
            </a:r>
            <a:r>
              <a:rPr lang="en-GB" sz="2400" dirty="0" smtClean="0"/>
              <a:t>with UNSD/GWG on Big Data</a:t>
            </a:r>
          </a:p>
          <a:p>
            <a:pPr lvl="1"/>
            <a:r>
              <a:rPr lang="en-GB" sz="2400" dirty="0"/>
              <a:t>Results fed into </a:t>
            </a:r>
            <a:r>
              <a:rPr lang="en-GB" sz="2400" dirty="0" smtClean="0"/>
              <a:t>online Big </a:t>
            </a:r>
            <a:r>
              <a:rPr lang="en-GB" sz="2400" dirty="0"/>
              <a:t>Data </a:t>
            </a:r>
            <a:r>
              <a:rPr lang="en-GB" sz="2400" dirty="0" smtClean="0"/>
              <a:t>Inventory </a:t>
            </a:r>
          </a:p>
          <a:p>
            <a:pPr lvl="1"/>
            <a:endParaRPr lang="en-GB" sz="2400" dirty="0" smtClean="0"/>
          </a:p>
          <a:p>
            <a:r>
              <a:rPr lang="en-GB" sz="2400" b="1" dirty="0" smtClean="0"/>
              <a:t>Communication</a:t>
            </a:r>
          </a:p>
          <a:p>
            <a:pPr lvl="1"/>
            <a:r>
              <a:rPr lang="en-GB" sz="2400" dirty="0" smtClean="0"/>
              <a:t>Two surveys: 2015, 2016</a:t>
            </a:r>
          </a:p>
          <a:p>
            <a:pPr lvl="1"/>
            <a:r>
              <a:rPr lang="en-GB" sz="2400" dirty="0" smtClean="0"/>
              <a:t>Extensive analysis</a:t>
            </a:r>
          </a:p>
          <a:p>
            <a:pPr lvl="1"/>
            <a:r>
              <a:rPr lang="en-GB" sz="2400" dirty="0" smtClean="0"/>
              <a:t>Presentations </a:t>
            </a:r>
            <a:r>
              <a:rPr lang="en-GB" sz="2400" dirty="0"/>
              <a:t>at CES and </a:t>
            </a:r>
            <a:r>
              <a:rPr lang="en-GB" sz="2400" dirty="0" err="1" smtClean="0"/>
              <a:t>DissCom</a:t>
            </a:r>
            <a:endParaRPr lang="en-GB" sz="24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104" y="3933056"/>
            <a:ext cx="2388604" cy="1647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781" y="1268760"/>
            <a:ext cx="1855927" cy="1855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989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Output 2014-2016 (2</a:t>
            </a:r>
            <a:r>
              <a:rPr lang="en-GB" dirty="0" smtClean="0"/>
              <a:t>): papers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136904" cy="5328592"/>
          </a:xfrm>
        </p:spPr>
        <p:txBody>
          <a:bodyPr>
            <a:normAutofit/>
          </a:bodyPr>
          <a:lstStyle/>
          <a:p>
            <a:pPr lvl="1"/>
            <a:r>
              <a:rPr lang="en-GB" dirty="0" smtClean="0"/>
              <a:t>Marketing </a:t>
            </a:r>
            <a:r>
              <a:rPr lang="en-GB" dirty="0"/>
              <a:t>the NSO value proposition – a call to action and examples of good practice </a:t>
            </a:r>
            <a:r>
              <a:rPr lang="en-GB" dirty="0" smtClean="0"/>
              <a:t>(Paris, CES </a:t>
            </a:r>
            <a:r>
              <a:rPr lang="en-GB" dirty="0"/>
              <a:t>2014)</a:t>
            </a:r>
          </a:p>
          <a:p>
            <a:pPr lvl="1"/>
            <a:r>
              <a:rPr lang="en-GB" dirty="0"/>
              <a:t>Communicating the NSO value proposition – ensuring that official statistics is a well recognized brand (UNECE </a:t>
            </a:r>
            <a:r>
              <a:rPr lang="en-GB" dirty="0" err="1" smtClean="0"/>
              <a:t>DissCom</a:t>
            </a:r>
            <a:r>
              <a:rPr lang="en-GB" dirty="0" smtClean="0"/>
              <a:t>, Geneva </a:t>
            </a:r>
            <a:r>
              <a:rPr lang="en-GB" dirty="0"/>
              <a:t>2014</a:t>
            </a:r>
            <a:r>
              <a:rPr lang="en-GB" dirty="0" smtClean="0"/>
              <a:t>)</a:t>
            </a:r>
          </a:p>
          <a:p>
            <a:pPr lvl="1"/>
            <a:r>
              <a:rPr lang="en-GB" dirty="0"/>
              <a:t>Survey of National Statistical Offices on communication and promotion activities: First </a:t>
            </a:r>
            <a:r>
              <a:rPr lang="en-GB" dirty="0" smtClean="0"/>
              <a:t>Results (UNECE </a:t>
            </a:r>
            <a:r>
              <a:rPr lang="en-GB" dirty="0" err="1" smtClean="0"/>
              <a:t>DissCom</a:t>
            </a:r>
            <a:r>
              <a:rPr lang="en-GB" dirty="0" smtClean="0"/>
              <a:t>, Washington </a:t>
            </a:r>
            <a:r>
              <a:rPr lang="en-GB" dirty="0" smtClean="0"/>
              <a:t>2015)</a:t>
            </a:r>
            <a:endParaRPr lang="en-GB" dirty="0" smtClean="0"/>
          </a:p>
          <a:p>
            <a:pPr lvl="1"/>
            <a:r>
              <a:rPr lang="en-GB" dirty="0"/>
              <a:t>Measuring the value of official statistics – a tale of two </a:t>
            </a:r>
            <a:r>
              <a:rPr lang="en-GB" dirty="0" smtClean="0"/>
              <a:t>surveys (UNECE </a:t>
            </a:r>
            <a:r>
              <a:rPr lang="en-GB" dirty="0" err="1" smtClean="0"/>
              <a:t>DissCom</a:t>
            </a:r>
            <a:r>
              <a:rPr lang="en-GB" dirty="0" smtClean="0"/>
              <a:t>, The Hague 2016)</a:t>
            </a:r>
          </a:p>
          <a:p>
            <a:pPr lvl="1"/>
            <a:r>
              <a:rPr lang="en-GB" dirty="0" smtClean="0"/>
              <a:t>Several papers at 2014, 2015 and 2016 </a:t>
            </a:r>
            <a:r>
              <a:rPr lang="en-GB" dirty="0" err="1" smtClean="0"/>
              <a:t>SemStats</a:t>
            </a:r>
            <a:r>
              <a:rPr lang="en-GB" dirty="0" smtClean="0"/>
              <a:t> workshops on Linked Metadata </a:t>
            </a:r>
            <a:r>
              <a:rPr lang="en-GB" dirty="0"/>
              <a:t>and Web Ontology </a:t>
            </a:r>
            <a:r>
              <a:rPr lang="en-GB" dirty="0" smtClean="0"/>
              <a:t>Language (OWL) for CSPA and GSIM</a:t>
            </a:r>
          </a:p>
          <a:p>
            <a:pPr lvl="1"/>
            <a:r>
              <a:rPr lang="en-GB" dirty="0" smtClean="0"/>
              <a:t>Several presentations at international conferences about </a:t>
            </a:r>
            <a:r>
              <a:rPr lang="en-GB" dirty="0" smtClean="0"/>
              <a:t>work </a:t>
            </a:r>
            <a:r>
              <a:rPr lang="en-GB" dirty="0" smtClean="0"/>
              <a:t>and outcomes of the Modernisation </a:t>
            </a:r>
            <a:r>
              <a:rPr lang="en-GB" dirty="0" smtClean="0"/>
              <a:t>Committee on Products and Sources</a:t>
            </a:r>
            <a:endParaRPr lang="en-GB" dirty="0" smtClean="0"/>
          </a:p>
          <a:p>
            <a:pPr lvl="1"/>
            <a:r>
              <a:rPr lang="en-US" i="1" dirty="0" smtClean="0"/>
              <a:t>HLG Workshops reports</a:t>
            </a:r>
            <a:endParaRPr lang="en-GB" i="1" dirty="0" smtClean="0"/>
          </a:p>
        </p:txBody>
      </p:sp>
    </p:spTree>
    <p:extLst>
      <p:ext uri="{BB962C8B-B14F-4D97-AF65-F5344CB8AC3E}">
        <p14:creationId xmlns:p14="http://schemas.microsoft.com/office/powerpoint/2010/main" val="35855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Output 2014-2016 </a:t>
            </a:r>
            <a:r>
              <a:rPr lang="en-GB" dirty="0" smtClean="0"/>
              <a:t>(3)</a:t>
            </a:r>
            <a:r>
              <a:rPr lang="en-US" dirty="0" smtClean="0"/>
              <a:t>: </a:t>
            </a:r>
            <a:r>
              <a:rPr lang="en-GB" dirty="0" smtClean="0"/>
              <a:t>proposals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7200800" cy="3384376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sz="2400" b="1" dirty="0" smtClean="0"/>
              <a:t>Project Proposals</a:t>
            </a:r>
          </a:p>
          <a:p>
            <a:pPr lvl="1"/>
            <a:r>
              <a:rPr lang="en-GB" sz="2400" dirty="0" smtClean="0"/>
              <a:t>Data Integration (2015)</a:t>
            </a:r>
          </a:p>
          <a:p>
            <a:pPr lvl="1"/>
            <a:r>
              <a:rPr lang="en-GB" sz="2400" dirty="0" smtClean="0"/>
              <a:t>Linked </a:t>
            </a:r>
            <a:r>
              <a:rPr lang="en-GB" sz="2400" dirty="0"/>
              <a:t>Statistical </a:t>
            </a:r>
            <a:r>
              <a:rPr lang="en-GB" sz="2400" dirty="0" smtClean="0"/>
              <a:t>Metadata (2015)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Both adopted by HLG-MOS as projects for 2016</a:t>
            </a:r>
            <a:endParaRPr lang="en-GB" sz="2400" b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040958"/>
            <a:ext cx="949892" cy="1038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0F3022CC-6070-4F37-9F35-4BECE131FFF8-L0-001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3314" y="3789040"/>
            <a:ext cx="7075030" cy="2199892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Content Placeholder 4" descr="C:\Users\Gjaltema\Downloads\DataIntegrationDiagram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91671"/>
            <a:ext cx="1656184" cy="10492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535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Output 2014-2016 </a:t>
            </a:r>
            <a:r>
              <a:rPr lang="en-GB" dirty="0" smtClean="0"/>
              <a:t>(4): workshops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b="1" dirty="0" smtClean="0"/>
              <a:t>Statistical </a:t>
            </a:r>
            <a:r>
              <a:rPr lang="en-GB" sz="2400" b="1" dirty="0"/>
              <a:t>Dissemination and </a:t>
            </a:r>
            <a:r>
              <a:rPr lang="en-GB" sz="2400" b="1" dirty="0" smtClean="0"/>
              <a:t>Communication</a:t>
            </a:r>
          </a:p>
          <a:p>
            <a:pPr lvl="1"/>
            <a:r>
              <a:rPr lang="en-GB" dirty="0" err="1" smtClean="0"/>
              <a:t>Disscom</a:t>
            </a:r>
            <a:r>
              <a:rPr lang="en-GB" dirty="0" smtClean="0"/>
              <a:t> 2015, 2016</a:t>
            </a:r>
          </a:p>
          <a:p>
            <a:pPr marL="411480" lvl="2" indent="0">
              <a:buNone/>
            </a:pPr>
            <a:endParaRPr lang="en-GB" sz="1000" dirty="0"/>
          </a:p>
          <a:p>
            <a:r>
              <a:rPr lang="en-GB" sz="2400" b="1" dirty="0"/>
              <a:t>Data Collection</a:t>
            </a:r>
          </a:p>
          <a:p>
            <a:pPr lvl="1"/>
            <a:r>
              <a:rPr lang="en-GB" dirty="0"/>
              <a:t>‘Riding the Wave of the Data Deluge’ (</a:t>
            </a:r>
            <a:r>
              <a:rPr lang="en-GB" dirty="0" smtClean="0"/>
              <a:t>2016)</a:t>
            </a:r>
            <a:endParaRPr lang="en-GB" dirty="0"/>
          </a:p>
          <a:p>
            <a:pPr lvl="1"/>
            <a:r>
              <a:rPr lang="en-GB" dirty="0"/>
              <a:t>‘Visions on Future Surveying’ (2016)</a:t>
            </a:r>
          </a:p>
          <a:p>
            <a:pPr marL="411480" lvl="2" indent="0">
              <a:buNone/>
            </a:pPr>
            <a:endParaRPr lang="en-GB" sz="1000" dirty="0"/>
          </a:p>
          <a:p>
            <a:r>
              <a:rPr lang="en-GB" sz="2400" b="1" dirty="0" smtClean="0"/>
              <a:t>Joint </a:t>
            </a:r>
            <a:r>
              <a:rPr lang="en-GB" sz="2400" b="1" dirty="0" err="1" smtClean="0"/>
              <a:t>DissCom</a:t>
            </a:r>
            <a:r>
              <a:rPr lang="en-GB" sz="2400" b="1" dirty="0" smtClean="0"/>
              <a:t>/</a:t>
            </a:r>
            <a:r>
              <a:rPr lang="en-GB" sz="2400" b="1" dirty="0" err="1" smtClean="0"/>
              <a:t>DataColl</a:t>
            </a:r>
            <a:r>
              <a:rPr lang="en-GB" sz="2400" b="1" dirty="0" smtClean="0"/>
              <a:t> days</a:t>
            </a:r>
          </a:p>
          <a:p>
            <a:pPr lvl="1"/>
            <a:r>
              <a:rPr lang="en-GB" dirty="0" smtClean="0"/>
              <a:t>Communication of data collection</a:t>
            </a:r>
          </a:p>
          <a:p>
            <a:pPr lvl="1"/>
            <a:r>
              <a:rPr lang="en-GB" dirty="0" smtClean="0"/>
              <a:t>Special event</a:t>
            </a:r>
          </a:p>
          <a:p>
            <a:pPr marL="411480" lvl="2" indent="0">
              <a:buNone/>
            </a:pPr>
            <a:endParaRPr lang="en-GB" sz="1000" dirty="0"/>
          </a:p>
          <a:p>
            <a:r>
              <a:rPr lang="en-GB" sz="2400" b="1" dirty="0" err="1" smtClean="0"/>
              <a:t>SemStats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dirty="0" smtClean="0"/>
              <a:t>(co-located </a:t>
            </a:r>
            <a:r>
              <a:rPr lang="en-GB" dirty="0" smtClean="0"/>
              <a:t>with the International Semantic Web Conferences</a:t>
            </a:r>
            <a:r>
              <a:rPr lang="en-GB" dirty="0" smtClean="0"/>
              <a:t>)</a:t>
            </a:r>
          </a:p>
          <a:p>
            <a:pPr lvl="1"/>
            <a:r>
              <a:rPr lang="en-GB" dirty="0"/>
              <a:t>2014, 2015 and </a:t>
            </a:r>
            <a:r>
              <a:rPr lang="en-GB" dirty="0" smtClean="0"/>
              <a:t>2016</a:t>
            </a:r>
          </a:p>
          <a:p>
            <a:pPr marL="411480" lvl="2" indent="0">
              <a:buNone/>
            </a:pPr>
            <a:endParaRPr lang="en-GB" sz="1000" dirty="0"/>
          </a:p>
          <a:p>
            <a:r>
              <a:rPr lang="en-GB" sz="2400" b="1" dirty="0" smtClean="0"/>
              <a:t>Participation </a:t>
            </a:r>
            <a:r>
              <a:rPr lang="en-GB" sz="2400" b="1" dirty="0"/>
              <a:t>in various international meetings</a:t>
            </a:r>
            <a:endParaRPr lang="en-GB" sz="2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195" y="2132856"/>
            <a:ext cx="3079343" cy="2228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993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we proud of?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112568"/>
          </a:xfrm>
        </p:spPr>
        <p:txBody>
          <a:bodyPr>
            <a:normAutofit/>
          </a:bodyPr>
          <a:lstStyle/>
          <a:p>
            <a:r>
              <a:rPr lang="en-US" sz="2200" dirty="0" smtClean="0"/>
              <a:t>Putting </a:t>
            </a:r>
            <a:r>
              <a:rPr lang="en-US" sz="2200" dirty="0" smtClean="0"/>
              <a:t>branding </a:t>
            </a:r>
            <a:r>
              <a:rPr lang="en-US" sz="2200" dirty="0" smtClean="0"/>
              <a:t>and the </a:t>
            </a:r>
            <a:r>
              <a:rPr lang="en-US" sz="2200" dirty="0" smtClean="0"/>
              <a:t>value </a:t>
            </a:r>
            <a:r>
              <a:rPr lang="en-US" sz="2200" dirty="0" smtClean="0"/>
              <a:t>of </a:t>
            </a:r>
            <a:r>
              <a:rPr lang="en-US" sz="2200" dirty="0" smtClean="0"/>
              <a:t>official </a:t>
            </a:r>
            <a:r>
              <a:rPr lang="en-US" sz="2200" dirty="0"/>
              <a:t>s</a:t>
            </a:r>
            <a:r>
              <a:rPr lang="en-US" sz="2200" dirty="0" smtClean="0"/>
              <a:t>tatistics on </a:t>
            </a:r>
            <a:r>
              <a:rPr lang="en-US" sz="2200" dirty="0" smtClean="0"/>
              <a:t>the </a:t>
            </a:r>
            <a:r>
              <a:rPr lang="en-US" sz="2200" dirty="0"/>
              <a:t>a</a:t>
            </a:r>
            <a:r>
              <a:rPr lang="en-US" sz="2200" dirty="0" smtClean="0"/>
              <a:t>genda</a:t>
            </a:r>
            <a:endParaRPr lang="en-US" sz="2200" dirty="0" smtClean="0"/>
          </a:p>
          <a:p>
            <a:r>
              <a:rPr lang="en-US" sz="2200" dirty="0" smtClean="0"/>
              <a:t>Creating </a:t>
            </a:r>
            <a:r>
              <a:rPr lang="en-US" sz="2200" dirty="0" smtClean="0"/>
              <a:t>a </a:t>
            </a:r>
            <a:r>
              <a:rPr lang="en-US" sz="2200" dirty="0" smtClean="0"/>
              <a:t>platform for Big </a:t>
            </a:r>
            <a:r>
              <a:rPr lang="en-US" sz="2200" dirty="0" smtClean="0"/>
              <a:t>Data </a:t>
            </a:r>
            <a:r>
              <a:rPr lang="en-US" sz="2200" dirty="0" smtClean="0"/>
              <a:t>projects in </a:t>
            </a:r>
            <a:r>
              <a:rPr lang="en-US" sz="2200" dirty="0" smtClean="0"/>
              <a:t>the statistical </a:t>
            </a:r>
            <a:r>
              <a:rPr lang="en-US" sz="2200" dirty="0" smtClean="0"/>
              <a:t>community</a:t>
            </a:r>
            <a:endParaRPr lang="en-US" sz="2200" dirty="0" smtClean="0"/>
          </a:p>
          <a:p>
            <a:r>
              <a:rPr lang="en-US" sz="2200" dirty="0" smtClean="0"/>
              <a:t>Foster collaboration and sharing of experiences on </a:t>
            </a:r>
            <a:r>
              <a:rPr lang="en-US" sz="2200" dirty="0" smtClean="0"/>
              <a:t>data </a:t>
            </a:r>
            <a:r>
              <a:rPr lang="en-US" sz="2200" dirty="0"/>
              <a:t>i</a:t>
            </a:r>
            <a:r>
              <a:rPr lang="en-US" sz="2200" dirty="0" smtClean="0"/>
              <a:t>ntegration</a:t>
            </a:r>
            <a:endParaRPr lang="en-US" sz="2200" dirty="0" smtClean="0"/>
          </a:p>
          <a:p>
            <a:r>
              <a:rPr lang="en-US" sz="2200" dirty="0"/>
              <a:t>Making HLG </a:t>
            </a:r>
            <a:r>
              <a:rPr lang="en-US" sz="2200" dirty="0" smtClean="0"/>
              <a:t>standards </a:t>
            </a:r>
            <a:r>
              <a:rPr lang="en-US" sz="2200" dirty="0" smtClean="0"/>
              <a:t>available as </a:t>
            </a:r>
            <a:r>
              <a:rPr lang="en-US" sz="2200" dirty="0"/>
              <a:t>Linked Statistical Metadata </a:t>
            </a:r>
            <a:r>
              <a:rPr lang="en-US" dirty="0" smtClean="0"/>
              <a:t>(including </a:t>
            </a:r>
            <a:r>
              <a:rPr lang="en-US" dirty="0" smtClean="0"/>
              <a:t>development of OWL </a:t>
            </a:r>
            <a:r>
              <a:rPr lang="en-US" dirty="0" smtClean="0"/>
              <a:t>ontologies)</a:t>
            </a:r>
          </a:p>
          <a:p>
            <a:r>
              <a:rPr lang="en-US" dirty="0" smtClean="0"/>
              <a:t>Creating synergies </a:t>
            </a:r>
            <a:r>
              <a:rPr lang="en-US" dirty="0"/>
              <a:t>between national, regional and international activities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data collection </a:t>
            </a:r>
            <a:r>
              <a:rPr lang="en-US" dirty="0"/>
              <a:t>and </a:t>
            </a:r>
            <a:r>
              <a:rPr lang="en-US" dirty="0" smtClean="0"/>
              <a:t>dissemination/communication </a:t>
            </a:r>
            <a:r>
              <a:rPr lang="en-US" dirty="0"/>
              <a:t>of </a:t>
            </a:r>
            <a:r>
              <a:rPr lang="en-US" dirty="0" smtClean="0"/>
              <a:t>statistics</a:t>
            </a:r>
          </a:p>
          <a:p>
            <a:r>
              <a:rPr lang="en-US" sz="1400" dirty="0" smtClean="0"/>
              <a:t>Developing quality indicators for admin sources, working on open data </a:t>
            </a:r>
            <a:r>
              <a:rPr lang="en-US" sz="1400" dirty="0"/>
              <a:t>strategies, </a:t>
            </a:r>
            <a:r>
              <a:rPr lang="en-US" sz="1400" dirty="0" smtClean="0"/>
              <a:t>porting applications </a:t>
            </a:r>
            <a:r>
              <a:rPr lang="en-US" sz="1400" dirty="0"/>
              <a:t>for </a:t>
            </a:r>
            <a:r>
              <a:rPr lang="en-US" sz="1400" dirty="0" smtClean="0"/>
              <a:t>mobile devices</a:t>
            </a:r>
            <a:r>
              <a:rPr lang="en-US" sz="1400" dirty="0"/>
              <a:t>, </a:t>
            </a:r>
            <a:r>
              <a:rPr lang="en-US" sz="1400" dirty="0" smtClean="0"/>
              <a:t>sharing mixed mode strategies, stimulating </a:t>
            </a:r>
            <a:r>
              <a:rPr lang="en-US" sz="1400" dirty="0"/>
              <a:t>CSPA </a:t>
            </a:r>
            <a:r>
              <a:rPr lang="en-US" sz="1400" dirty="0" smtClean="0"/>
              <a:t>implementation, and more …</a:t>
            </a:r>
            <a:endParaRPr lang="en-US" sz="1400" dirty="0"/>
          </a:p>
          <a:p>
            <a:endParaRPr lang="en-US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8" descr="C:\AAA\MC Products and Sources\Presentation\Word Clou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509120"/>
            <a:ext cx="3448836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68" y="4941168"/>
            <a:ext cx="1287671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939" y="4700536"/>
            <a:ext cx="1440160" cy="1388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184" y="4730505"/>
            <a:ext cx="1341546" cy="121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633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UNECE_POTX_4x3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noFill/>
          <a:miter lim="800000"/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err="1" smtClean="0"/>
        </a:defPPr>
      </a:lstStyle>
    </a:txDef>
  </a:objectDefaults>
  <a:extraClrSchemeLst/>
  <a:custClrLst>
    <a:custClr name="65% HP blue">
      <a:srgbClr val="59BBE4"/>
    </a:custClr>
    <a:custClr name="15% HP blue">
      <a:srgbClr val="D9EFF9"/>
    </a:custClr>
    <a:custClr name="Green">
      <a:srgbClr val="008B2C"/>
    </a:custClr>
    <a:custClr name="75% Green">
      <a:srgbClr val="40A85F"/>
    </a:custClr>
    <a:custClr name="50% Green">
      <a:srgbClr val="7FC594"/>
    </a:custClr>
    <a:custClr name="25% Green">
      <a:srgbClr val="BFE2CA"/>
    </a:custClr>
    <a:custClr name="Orange">
      <a:srgbClr val="F05332"/>
    </a:custClr>
    <a:custClr name="75% Orange">
      <a:srgbClr val="F47E65"/>
    </a:custClr>
    <a:custClr name="50% Orange">
      <a:srgbClr val="F7A998"/>
    </a:custClr>
    <a:custClr name="25% Orange">
      <a:srgbClr val="FBD4C0"/>
    </a:custClr>
  </a:custClrLst>
</a:theme>
</file>

<file path=ppt/theme/theme2.xml><?xml version="1.0" encoding="utf-8"?>
<a:theme xmlns:a="http://schemas.openxmlformats.org/drawingml/2006/main" name="Office Theme">
  <a:themeElements>
    <a:clrScheme name="HP">
      <a:dk1>
        <a:sysClr val="windowText" lastClr="000000"/>
      </a:dk1>
      <a:lt1>
        <a:sysClr val="window" lastClr="FFFFFF"/>
      </a:lt1>
      <a:dk2>
        <a:srgbClr val="535455"/>
      </a:dk2>
      <a:lt2>
        <a:srgbClr val="E5E8E8"/>
      </a:lt2>
      <a:accent1>
        <a:srgbClr val="0096D6"/>
      </a:accent1>
      <a:accent2>
        <a:srgbClr val="822980"/>
      </a:accent2>
      <a:accent3>
        <a:srgbClr val="87898B"/>
      </a:accent3>
      <a:accent4>
        <a:srgbClr val="99D5EF"/>
      </a:accent4>
      <a:accent5>
        <a:srgbClr val="C094BF"/>
      </a:accent5>
      <a:accent6>
        <a:srgbClr val="B9B8BB"/>
      </a:accent6>
      <a:hlink>
        <a:srgbClr val="0096D6"/>
      </a:hlink>
      <a:folHlink>
        <a:srgbClr val="87898B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err="1" smtClean="0"/>
        </a:defPPr>
      </a:lstStyle>
    </a:txDef>
  </a:objectDefaults>
  <a:extraClrSchemeLst/>
  <a:custClrLst>
    <a:custClr name="65% HP blue">
      <a:srgbClr val="59BBE4"/>
    </a:custClr>
    <a:custClr name="15% HP blue">
      <a:srgbClr val="D9EFF9"/>
    </a:custClr>
    <a:custClr name="Green">
      <a:srgbClr val="008B2C"/>
    </a:custClr>
    <a:custClr name="75% Green">
      <a:srgbClr val="40A85F"/>
    </a:custClr>
    <a:custClr name="50% Green">
      <a:srgbClr val="7FC594"/>
    </a:custClr>
    <a:custClr name="25% Green">
      <a:srgbClr val="BFE2CA"/>
    </a:custClr>
    <a:custClr name="Orange">
      <a:srgbClr val="F05332"/>
    </a:custClr>
    <a:custClr name="75% Orange">
      <a:srgbClr val="F47E65"/>
    </a:custClr>
    <a:custClr name="50% Orange">
      <a:srgbClr val="F7A998"/>
    </a:custClr>
    <a:custClr name="25% Orange">
      <a:srgbClr val="FBD4C0"/>
    </a:custClr>
  </a:custClrLst>
</a:theme>
</file>

<file path=ppt/theme/theme3.xml><?xml version="1.0" encoding="utf-8"?>
<a:theme xmlns:a="http://schemas.openxmlformats.org/drawingml/2006/main" name="Office Theme">
  <a:themeElements>
    <a:clrScheme name="HP">
      <a:dk1>
        <a:sysClr val="windowText" lastClr="000000"/>
      </a:dk1>
      <a:lt1>
        <a:sysClr val="window" lastClr="FFFFFF"/>
      </a:lt1>
      <a:dk2>
        <a:srgbClr val="535455"/>
      </a:dk2>
      <a:lt2>
        <a:srgbClr val="E5E8E8"/>
      </a:lt2>
      <a:accent1>
        <a:srgbClr val="0096D6"/>
      </a:accent1>
      <a:accent2>
        <a:srgbClr val="822980"/>
      </a:accent2>
      <a:accent3>
        <a:srgbClr val="87898B"/>
      </a:accent3>
      <a:accent4>
        <a:srgbClr val="99D5EF"/>
      </a:accent4>
      <a:accent5>
        <a:srgbClr val="C094BF"/>
      </a:accent5>
      <a:accent6>
        <a:srgbClr val="B9B8BB"/>
      </a:accent6>
      <a:hlink>
        <a:srgbClr val="0096D6"/>
      </a:hlink>
      <a:folHlink>
        <a:srgbClr val="87898B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err="1" smtClean="0"/>
        </a:defPPr>
      </a:lstStyle>
    </a:txDef>
  </a:objectDefaults>
  <a:extraClrSchemeLst/>
  <a:custClrLst>
    <a:custClr name="65% HP blue">
      <a:srgbClr val="59BBE4"/>
    </a:custClr>
    <a:custClr name="15% HP blue">
      <a:srgbClr val="D9EFF9"/>
    </a:custClr>
    <a:custClr name="Green">
      <a:srgbClr val="008B2C"/>
    </a:custClr>
    <a:custClr name="75% Green">
      <a:srgbClr val="40A85F"/>
    </a:custClr>
    <a:custClr name="50% Green">
      <a:srgbClr val="7FC594"/>
    </a:custClr>
    <a:custClr name="25% Green">
      <a:srgbClr val="BFE2CA"/>
    </a:custClr>
    <a:custClr name="Orange">
      <a:srgbClr val="F05332"/>
    </a:custClr>
    <a:custClr name="75% Orange">
      <a:srgbClr val="F47E65"/>
    </a:custClr>
    <a:custClr name="50% Orange">
      <a:srgbClr val="F7A998"/>
    </a:custClr>
    <a:custClr name="25% Orange">
      <a:srgbClr val="FBD4C0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UNECE_POTX_4x3</Template>
  <TotalTime>1745</TotalTime>
  <Words>748</Words>
  <Application>Microsoft Office PowerPoint</Application>
  <PresentationFormat>Diavoorstelling (4:3)</PresentationFormat>
  <Paragraphs>151</Paragraphs>
  <Slides>13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UNECE_POTX_4x3</vt:lpstr>
      <vt:lpstr>Modernization Committee on Products and Sources</vt:lpstr>
      <vt:lpstr>MCPS- Terms of Reference</vt:lpstr>
      <vt:lpstr>Way of Working</vt:lpstr>
      <vt:lpstr>Topics Covered by MCPS</vt:lpstr>
      <vt:lpstr>Output 2014-2016 (1): surveys</vt:lpstr>
      <vt:lpstr>Output 2014-2016 (2): papers</vt:lpstr>
      <vt:lpstr>Output 2014-2016 (3): proposals </vt:lpstr>
      <vt:lpstr>Output 2014-2016 (4): workshops</vt:lpstr>
      <vt:lpstr>What are we proud of?</vt:lpstr>
      <vt:lpstr>Who made it possible: the members!</vt:lpstr>
      <vt:lpstr>Topics Covered</vt:lpstr>
      <vt:lpstr>New HLG Structure: Where next?</vt:lpstr>
      <vt:lpstr>PowerPoint-presentatie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this template</dc:title>
  <dc:creator>Jean Rodriguez</dc:creator>
  <cp:lastModifiedBy>CBS</cp:lastModifiedBy>
  <cp:revision>105</cp:revision>
  <dcterms:created xsi:type="dcterms:W3CDTF">2015-05-13T14:05:37Z</dcterms:created>
  <dcterms:modified xsi:type="dcterms:W3CDTF">2016-11-21T21:06:47Z</dcterms:modified>
</cp:coreProperties>
</file>