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04" r:id="rId2"/>
    <p:sldId id="308" r:id="rId3"/>
    <p:sldId id="314" r:id="rId4"/>
    <p:sldId id="317" r:id="rId5"/>
    <p:sldId id="313" r:id="rId6"/>
    <p:sldId id="315" r:id="rId7"/>
    <p:sldId id="322" r:id="rId8"/>
    <p:sldId id="318" r:id="rId9"/>
    <p:sldId id="310" r:id="rId10"/>
    <p:sldId id="311" r:id="rId11"/>
    <p:sldId id="323" r:id="rId12"/>
    <p:sldId id="321" r:id="rId13"/>
    <p:sldId id="324" r:id="rId14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583D"/>
    <a:srgbClr val="5B92E5"/>
    <a:srgbClr val="0A387A"/>
    <a:srgbClr val="4B92DB"/>
    <a:srgbClr val="0A2E6D"/>
    <a:srgbClr val="0A1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4055" autoAdjust="0"/>
  </p:normalViewPr>
  <p:slideViewPr>
    <p:cSldViewPr>
      <p:cViewPr>
        <p:scale>
          <a:sx n="81" d="100"/>
          <a:sy n="81" d="100"/>
        </p:scale>
        <p:origin x="-1056" y="-72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11/21/2016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‹nr.›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381000"/>
            <a:ext cx="3432175" cy="2573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0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0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 Result</a:t>
            </a:r>
            <a:r>
              <a:rPr lang="en-US" baseline="0" dirty="0" smtClean="0"/>
              <a:t> of Sprint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4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7E1EE-0039-4797-B978-F453418260D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363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80512" cy="6858000"/>
          </a:xfrm>
          <a:prstGeom prst="rect">
            <a:avLst/>
          </a:prstGeom>
          <a:solidFill>
            <a:srgbClr val="4B92DB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US" dirty="0" smtClean="0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593853" cy="7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3200" b="1" cap="none" spc="-100" baseline="0">
                <a:solidFill>
                  <a:srgbClr val="0A387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rgbClr val="0A387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632848" cy="762000"/>
          </a:xfrm>
        </p:spPr>
        <p:txBody>
          <a:bodyPr/>
          <a:lstStyle>
            <a:lvl1pPr>
              <a:defRPr>
                <a:solidFill>
                  <a:srgbClr val="0A387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184576"/>
          </a:xfrm>
        </p:spPr>
        <p:txBody>
          <a:bodyPr/>
          <a:lstStyle>
            <a:lvl1pPr>
              <a:defRPr>
                <a:solidFill>
                  <a:srgbClr val="0A387A"/>
                </a:solidFill>
              </a:defRPr>
            </a:lvl1pPr>
            <a:lvl2pPr>
              <a:defRPr>
                <a:solidFill>
                  <a:srgbClr val="0A387A"/>
                </a:solidFill>
              </a:defRPr>
            </a:lvl2pPr>
            <a:lvl3pPr>
              <a:defRPr>
                <a:solidFill>
                  <a:srgbClr val="0A387A"/>
                </a:solidFill>
              </a:defRPr>
            </a:lvl3pPr>
            <a:lvl4pPr>
              <a:defRPr>
                <a:solidFill>
                  <a:srgbClr val="0A387A"/>
                </a:solidFill>
              </a:defRPr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1"/>
            <a:ext cx="8229600" cy="480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99572"/>
            <a:ext cx="1512168" cy="46229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337498"/>
            <a:ext cx="2445260" cy="47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51855"/>
            <a:ext cx="811957" cy="608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52" r:id="rId4"/>
    <p:sldLayoutId id="2147483666" r:id="rId5"/>
    <p:sldLayoutId id="2147483656" r:id="rId6"/>
    <p:sldLayoutId id="2147483657" r:id="rId7"/>
    <p:sldLayoutId id="2147483670" r:id="rId8"/>
    <p:sldLayoutId id="2147483671" r:id="rId9"/>
    <p:sldLayoutId id="2147483672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B92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Modernization Committee on Products and 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800" i="1" dirty="0" smtClean="0"/>
              <a:t>2014 – </a:t>
            </a:r>
            <a:r>
              <a:rPr lang="en-GB" sz="2800" i="1" dirty="0" smtClean="0"/>
              <a:t>2016</a:t>
            </a:r>
          </a:p>
          <a:p>
            <a:r>
              <a:rPr lang="en-GB" sz="2800" i="1" dirty="0" smtClean="0"/>
              <a:t>2017?</a:t>
            </a:r>
            <a:endParaRPr lang="en-GB" sz="2800" i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5445224"/>
            <a:ext cx="9200381" cy="1296144"/>
          </a:xfrm>
          <a:prstGeom prst="rect">
            <a:avLst/>
          </a:prstGeom>
          <a:solidFill>
            <a:schemeClr val="tx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en-GB" dirty="0" err="1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445224"/>
            <a:ext cx="1460029" cy="1095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92960"/>
            <a:ext cx="2736304" cy="533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1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made it possible: the members!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7992888" cy="525658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Australia: </a:t>
            </a:r>
            <a:r>
              <a:rPr lang="en-GB" dirty="0" err="1" smtClean="0"/>
              <a:t>Jenine</a:t>
            </a:r>
            <a:r>
              <a:rPr lang="en-GB" dirty="0" smtClean="0"/>
              <a:t> </a:t>
            </a:r>
            <a:r>
              <a:rPr lang="en-GB" dirty="0" err="1"/>
              <a:t>Borowik</a:t>
            </a:r>
            <a:r>
              <a:rPr lang="en-GB" dirty="0"/>
              <a:t> </a:t>
            </a:r>
            <a:r>
              <a:rPr lang="en-GB" dirty="0" smtClean="0"/>
              <a:t>(Chair until July 2015)</a:t>
            </a:r>
            <a:endParaRPr lang="en-GB" dirty="0"/>
          </a:p>
          <a:p>
            <a:r>
              <a:rPr lang="en-GB" dirty="0" smtClean="0"/>
              <a:t>Canada: Julie </a:t>
            </a:r>
            <a:r>
              <a:rPr lang="en-GB" dirty="0" err="1" smtClean="0"/>
              <a:t>Trépanier</a:t>
            </a:r>
            <a:endParaRPr lang="en-GB" dirty="0" smtClean="0"/>
          </a:p>
          <a:p>
            <a:r>
              <a:rPr lang="en-GB" dirty="0" smtClean="0"/>
              <a:t>Colombia: </a:t>
            </a:r>
            <a:r>
              <a:rPr lang="en-GB" dirty="0" err="1" smtClean="0"/>
              <a:t>Arleth</a:t>
            </a:r>
            <a:r>
              <a:rPr lang="en-GB" dirty="0" smtClean="0"/>
              <a:t> </a:t>
            </a:r>
            <a:r>
              <a:rPr lang="en-GB" dirty="0" err="1" smtClean="0"/>
              <a:t>Saurith</a:t>
            </a:r>
            <a:r>
              <a:rPr lang="en-GB" dirty="0" smtClean="0"/>
              <a:t>, Ricardo Valenzuela and Mara </a:t>
            </a:r>
            <a:r>
              <a:rPr lang="en-GB" dirty="0" smtClean="0"/>
              <a:t>Bravo</a:t>
            </a:r>
            <a:endParaRPr lang="en-GB" dirty="0"/>
          </a:p>
          <a:p>
            <a:r>
              <a:rPr lang="en-GB" dirty="0" smtClean="0"/>
              <a:t>France: Franck Cotton (co-Chair)</a:t>
            </a:r>
          </a:p>
          <a:p>
            <a:r>
              <a:rPr lang="en-GB" dirty="0" smtClean="0"/>
              <a:t>Ireland: Richard </a:t>
            </a:r>
            <a:r>
              <a:rPr lang="en-GB" dirty="0"/>
              <a:t>McMahon </a:t>
            </a:r>
            <a:r>
              <a:rPr lang="en-GB" dirty="0" smtClean="0"/>
              <a:t>and </a:t>
            </a:r>
            <a:r>
              <a:rPr lang="en-GB" dirty="0"/>
              <a:t>Eoin </a:t>
            </a:r>
            <a:r>
              <a:rPr lang="en-GB" dirty="0" err="1" smtClean="0"/>
              <a:t>McCuirc</a:t>
            </a:r>
            <a:endParaRPr lang="en-GB" dirty="0"/>
          </a:p>
          <a:p>
            <a:pPr lvl="0"/>
            <a:r>
              <a:rPr lang="en-GB" dirty="0" smtClean="0"/>
              <a:t>Italy: Monica </a:t>
            </a:r>
            <a:r>
              <a:rPr lang="en-GB" dirty="0" err="1"/>
              <a:t>Scannapieco</a:t>
            </a:r>
            <a:r>
              <a:rPr lang="en-GB" dirty="0"/>
              <a:t> and Stefano De </a:t>
            </a:r>
            <a:r>
              <a:rPr lang="en-GB" dirty="0" err="1" smtClean="0"/>
              <a:t>Francisci</a:t>
            </a:r>
            <a:endParaRPr lang="en-GB" dirty="0"/>
          </a:p>
          <a:p>
            <a:pPr lvl="0"/>
            <a:r>
              <a:rPr lang="en-GB" dirty="0" smtClean="0"/>
              <a:t>Netherlands: </a:t>
            </a:r>
            <a:r>
              <a:rPr lang="en-GB" dirty="0" err="1" smtClean="0"/>
              <a:t>Barteld</a:t>
            </a:r>
            <a:r>
              <a:rPr lang="en-GB" dirty="0" smtClean="0"/>
              <a:t> </a:t>
            </a:r>
            <a:r>
              <a:rPr lang="en-GB" dirty="0" err="1"/>
              <a:t>Braaksma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smtClean="0"/>
              <a:t>Chair from July 2015)</a:t>
            </a:r>
            <a:endParaRPr lang="en-GB" dirty="0"/>
          </a:p>
          <a:p>
            <a:pPr lvl="0"/>
            <a:r>
              <a:rPr lang="en-GB" dirty="0" smtClean="0"/>
              <a:t>New Zealand: Amy </a:t>
            </a:r>
            <a:r>
              <a:rPr lang="en-GB" dirty="0" smtClean="0"/>
              <a:t>White, </a:t>
            </a:r>
            <a:r>
              <a:rPr lang="en-GB" dirty="0" smtClean="0"/>
              <a:t>Jean </a:t>
            </a:r>
            <a:r>
              <a:rPr lang="en-GB" dirty="0" smtClean="0"/>
              <a:t>Watt, </a:t>
            </a:r>
            <a:r>
              <a:rPr lang="en-GB" dirty="0" err="1" smtClean="0"/>
              <a:t>Felipa</a:t>
            </a:r>
            <a:r>
              <a:rPr lang="en-GB" dirty="0" smtClean="0"/>
              <a:t> </a:t>
            </a:r>
            <a:r>
              <a:rPr lang="en-GB" dirty="0" err="1" smtClean="0"/>
              <a:t>Zabala</a:t>
            </a:r>
            <a:r>
              <a:rPr lang="en-GB" dirty="0" smtClean="0"/>
              <a:t> </a:t>
            </a:r>
            <a:r>
              <a:rPr lang="en-GB" dirty="0" smtClean="0"/>
              <a:t>and </a:t>
            </a:r>
            <a:r>
              <a:rPr lang="en-GB" dirty="0" err="1" smtClean="0"/>
              <a:t>Anapapa</a:t>
            </a:r>
            <a:r>
              <a:rPr lang="en-GB" dirty="0" smtClean="0"/>
              <a:t> </a:t>
            </a:r>
            <a:r>
              <a:rPr lang="en-GB" dirty="0" err="1" smtClean="0"/>
              <a:t>Mulitalo</a:t>
            </a:r>
            <a:endParaRPr lang="en-GB" dirty="0"/>
          </a:p>
          <a:p>
            <a:pPr lvl="0"/>
            <a:r>
              <a:rPr lang="en-GB" dirty="0" smtClean="0"/>
              <a:t>Poland: Anna </a:t>
            </a:r>
            <a:r>
              <a:rPr lang="en-GB" dirty="0" err="1" smtClean="0"/>
              <a:t>Dlugosz</a:t>
            </a:r>
            <a:endParaRPr lang="en-GB" dirty="0"/>
          </a:p>
          <a:p>
            <a:pPr lvl="0"/>
            <a:r>
              <a:rPr lang="en-GB" dirty="0" smtClean="0"/>
              <a:t>South Africa: </a:t>
            </a:r>
            <a:r>
              <a:rPr lang="en-GB" dirty="0" err="1" smtClean="0"/>
              <a:t>Luxolo</a:t>
            </a:r>
            <a:r>
              <a:rPr lang="en-GB" dirty="0" smtClean="0"/>
              <a:t> </a:t>
            </a:r>
            <a:r>
              <a:rPr lang="en-GB" dirty="0" err="1" smtClean="0"/>
              <a:t>Lengs</a:t>
            </a:r>
            <a:r>
              <a:rPr lang="en-GB" dirty="0" smtClean="0"/>
              <a:t> </a:t>
            </a:r>
            <a:r>
              <a:rPr lang="en-GB" dirty="0" smtClean="0"/>
              <a:t>and </a:t>
            </a:r>
            <a:r>
              <a:rPr lang="en-GB" dirty="0" err="1"/>
              <a:t>Koketso</a:t>
            </a:r>
            <a:r>
              <a:rPr lang="en-GB" dirty="0"/>
              <a:t> </a:t>
            </a:r>
            <a:r>
              <a:rPr lang="en-GB" dirty="0" err="1" smtClean="0"/>
              <a:t>Moeng</a:t>
            </a:r>
            <a:endParaRPr lang="en-GB" dirty="0"/>
          </a:p>
          <a:p>
            <a:pPr lvl="0"/>
            <a:r>
              <a:rPr lang="en-GB" dirty="0" smtClean="0"/>
              <a:t>USA: Michael Levi</a:t>
            </a:r>
            <a:endParaRPr lang="en-GB" dirty="0"/>
          </a:p>
          <a:p>
            <a:pPr lvl="0"/>
            <a:r>
              <a:rPr lang="en-GB" dirty="0" smtClean="0"/>
              <a:t>Eurostat: </a:t>
            </a:r>
            <a:r>
              <a:rPr lang="en-GB" dirty="0" err="1" smtClean="0"/>
              <a:t>Michail</a:t>
            </a:r>
            <a:r>
              <a:rPr lang="en-GB" dirty="0" smtClean="0"/>
              <a:t> </a:t>
            </a:r>
            <a:r>
              <a:rPr lang="en-GB" dirty="0" err="1" smtClean="0"/>
              <a:t>Skaliotis</a:t>
            </a:r>
            <a:r>
              <a:rPr lang="en-GB" dirty="0" smtClean="0"/>
              <a:t>, </a:t>
            </a:r>
            <a:r>
              <a:rPr lang="en-GB" dirty="0" smtClean="0"/>
              <a:t>Roberto </a:t>
            </a:r>
            <a:r>
              <a:rPr lang="en-GB" dirty="0" err="1"/>
              <a:t>Barcellan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Martina </a:t>
            </a:r>
            <a:r>
              <a:rPr lang="en-GB" dirty="0" smtClean="0"/>
              <a:t>Hahn</a:t>
            </a:r>
            <a:endParaRPr lang="en-GB" dirty="0"/>
          </a:p>
          <a:p>
            <a:pPr lvl="0"/>
            <a:r>
              <a:rPr lang="en-GB" dirty="0" smtClean="0"/>
              <a:t>OECD: David </a:t>
            </a:r>
            <a:r>
              <a:rPr lang="en-GB" dirty="0" smtClean="0"/>
              <a:t>Barraclough, </a:t>
            </a:r>
            <a:r>
              <a:rPr lang="en-GB" dirty="0" smtClean="0"/>
              <a:t>and Yuri </a:t>
            </a:r>
            <a:r>
              <a:rPr lang="en-GB" dirty="0" err="1" smtClean="0"/>
              <a:t>Gyomai</a:t>
            </a:r>
            <a:endParaRPr lang="en-GB" dirty="0"/>
          </a:p>
          <a:p>
            <a:r>
              <a:rPr lang="en-GB" dirty="0"/>
              <a:t>UNECE Secretariat: </a:t>
            </a:r>
            <a:r>
              <a:rPr lang="en-GB" dirty="0" smtClean="0"/>
              <a:t>Fiona Willis-</a:t>
            </a:r>
            <a:r>
              <a:rPr lang="en-GB" dirty="0" err="1" smtClean="0"/>
              <a:t>Núñez</a:t>
            </a:r>
            <a:r>
              <a:rPr lang="en-GB" dirty="0" smtClean="0"/>
              <a:t> (setup), Taeke </a:t>
            </a:r>
            <a:r>
              <a:rPr lang="en-GB" dirty="0"/>
              <a:t>Gjaltema </a:t>
            </a:r>
            <a:r>
              <a:rPr lang="en-GB" dirty="0" smtClean="0"/>
              <a:t>and </a:t>
            </a:r>
            <a:r>
              <a:rPr lang="en-GB" dirty="0"/>
              <a:t>Steven </a:t>
            </a:r>
            <a:r>
              <a:rPr lang="en-GB" dirty="0" smtClean="0"/>
              <a:t>Vale</a:t>
            </a:r>
          </a:p>
          <a:p>
            <a:r>
              <a:rPr lang="en-US" b="1" dirty="0" smtClean="0"/>
              <a:t>Many more </a:t>
            </a:r>
            <a:r>
              <a:rPr lang="en-US" b="1" dirty="0" smtClean="0"/>
              <a:t>contributors!!!</a:t>
            </a:r>
            <a:endParaRPr lang="en-GB" b="1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220" y="966555"/>
            <a:ext cx="2123173" cy="2123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 rot="20004960">
            <a:off x="-46032" y="3718973"/>
            <a:ext cx="9129422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chemeClr val="bg1"/>
                </a:solidFill>
              </a:rPr>
              <a:t>Thank you </a:t>
            </a:r>
            <a:r>
              <a:rPr lang="en-GB" sz="4400" dirty="0" smtClean="0">
                <a:solidFill>
                  <a:schemeClr val="bg1"/>
                </a:solidFill>
              </a:rPr>
              <a:t>all for </a:t>
            </a:r>
            <a:r>
              <a:rPr lang="en-GB" sz="4400" dirty="0">
                <a:solidFill>
                  <a:schemeClr val="bg1"/>
                </a:solidFill>
              </a:rPr>
              <a:t>your </a:t>
            </a:r>
            <a:r>
              <a:rPr lang="en-GB" sz="4400" dirty="0" smtClean="0">
                <a:solidFill>
                  <a:schemeClr val="bg1"/>
                </a:solidFill>
              </a:rPr>
              <a:t>contributions!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83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Covered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pPr lvl="1"/>
            <a:endParaRPr lang="en-GB" dirty="0"/>
          </a:p>
          <a:p>
            <a:pPr marL="2286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15616" y="4599092"/>
            <a:ext cx="3024336" cy="5760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Branding and Value of Official Statistics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11505" y="4293096"/>
            <a:ext cx="2713477" cy="576064"/>
          </a:xfrm>
          <a:prstGeom prst="rect">
            <a:avLst/>
          </a:prstGeom>
          <a:solidFill>
            <a:srgbClr val="0070C0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Marketing and Communication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3717032"/>
            <a:ext cx="3049009" cy="576064"/>
          </a:xfrm>
          <a:prstGeom prst="rect">
            <a:avLst/>
          </a:prstGeom>
          <a:solidFill>
            <a:srgbClr val="7FC594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Linked Statistical Metadata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22955" y="2598454"/>
            <a:ext cx="1863824" cy="576064"/>
          </a:xfrm>
          <a:prstGeom prst="rect">
            <a:avLst/>
          </a:prstGeom>
          <a:solidFill>
            <a:srgbClr val="92D050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Open Data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4879" y="1340768"/>
            <a:ext cx="1752865" cy="5760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Mixed Mode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69822" y="1772816"/>
            <a:ext cx="2340260" cy="576064"/>
          </a:xfrm>
          <a:prstGeom prst="rect">
            <a:avLst/>
          </a:prstGeom>
          <a:solidFill>
            <a:srgbClr val="002060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Integration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38956" y="2420888"/>
            <a:ext cx="1567408" cy="576064"/>
          </a:xfrm>
          <a:prstGeom prst="rect">
            <a:avLst/>
          </a:prstGeom>
          <a:solidFill>
            <a:srgbClr val="2A583D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Big Data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4879" y="2708920"/>
            <a:ext cx="2592288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Administrative Data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74919" y="5661248"/>
            <a:ext cx="2592288" cy="57606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Geospatial Data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10082" y="5355885"/>
            <a:ext cx="2592288" cy="57606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CSPA implementation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01191" y="1340768"/>
            <a:ext cx="1953044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Mobile Devices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24128" y="3429000"/>
            <a:ext cx="208823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Quality Frameworks</a:t>
            </a:r>
            <a:endParaRPr lang="en-GB" b="1" dirty="0">
              <a:solidFill>
                <a:srgbClr val="0A38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03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HLG Structure: Where </a:t>
            </a:r>
            <a:r>
              <a:rPr lang="en-US" dirty="0" smtClean="0"/>
              <a:t>next?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47260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400" b="1" dirty="0"/>
              <a:t>Blue Sky Thinking Network</a:t>
            </a:r>
          </a:p>
          <a:p>
            <a:r>
              <a:rPr lang="en-US" sz="2400" dirty="0" smtClean="0"/>
              <a:t>Monitoring</a:t>
            </a:r>
            <a:r>
              <a:rPr lang="en-US" sz="2400" dirty="0" smtClean="0"/>
              <a:t>, </a:t>
            </a:r>
            <a:r>
              <a:rPr lang="en-US" sz="2400" dirty="0" smtClean="0"/>
              <a:t>development </a:t>
            </a:r>
            <a:r>
              <a:rPr lang="en-US" sz="2400" dirty="0" smtClean="0"/>
              <a:t>of </a:t>
            </a:r>
            <a:r>
              <a:rPr lang="en-US" sz="2400" dirty="0" smtClean="0"/>
              <a:t>new </a:t>
            </a:r>
            <a:r>
              <a:rPr lang="en-US" sz="2400" dirty="0"/>
              <a:t>i</a:t>
            </a:r>
            <a:r>
              <a:rPr lang="en-US" sz="2400" dirty="0" smtClean="0"/>
              <a:t>deas </a:t>
            </a:r>
            <a:r>
              <a:rPr lang="en-US" sz="2400" dirty="0" smtClean="0"/>
              <a:t>and </a:t>
            </a:r>
            <a:r>
              <a:rPr lang="en-US" sz="2400" dirty="0" smtClean="0"/>
              <a:t>project </a:t>
            </a:r>
            <a:r>
              <a:rPr lang="en-US" sz="2400" dirty="0"/>
              <a:t>p</a:t>
            </a:r>
            <a:r>
              <a:rPr lang="en-US" sz="2400" dirty="0" smtClean="0"/>
              <a:t>roposals</a:t>
            </a:r>
          </a:p>
          <a:p>
            <a:r>
              <a:rPr lang="en-US" sz="2400" dirty="0"/>
              <a:t>Mixed </a:t>
            </a:r>
            <a:r>
              <a:rPr lang="en-US" sz="2400" dirty="0" smtClean="0"/>
              <a:t>mode</a:t>
            </a:r>
            <a:r>
              <a:rPr lang="en-US" sz="2400" dirty="0"/>
              <a:t>, </a:t>
            </a:r>
            <a:r>
              <a:rPr lang="en-US" sz="2400" dirty="0" smtClean="0"/>
              <a:t>communication</a:t>
            </a:r>
            <a:r>
              <a:rPr lang="en-US" sz="2400" dirty="0"/>
              <a:t>, </a:t>
            </a:r>
            <a:r>
              <a:rPr lang="en-US" sz="2400" dirty="0" smtClean="0"/>
              <a:t>mobile devices</a:t>
            </a:r>
            <a:r>
              <a:rPr lang="en-US" sz="2400" dirty="0"/>
              <a:t>, </a:t>
            </a:r>
            <a:r>
              <a:rPr lang="en-US" sz="2400" dirty="0" smtClean="0"/>
              <a:t>open data</a:t>
            </a:r>
            <a:r>
              <a:rPr lang="en-US" sz="2400" dirty="0"/>
              <a:t>, </a:t>
            </a:r>
            <a:r>
              <a:rPr lang="en-US" sz="2400" dirty="0" smtClean="0"/>
              <a:t>administrative data</a:t>
            </a:r>
            <a:r>
              <a:rPr lang="en-US" sz="2400" dirty="0"/>
              <a:t>, </a:t>
            </a:r>
            <a:r>
              <a:rPr lang="en-US" sz="2400" dirty="0" smtClean="0"/>
              <a:t>geospatial data</a:t>
            </a:r>
            <a:r>
              <a:rPr lang="en-US" sz="2400" dirty="0"/>
              <a:t>: Blue Sky Thinking</a:t>
            </a:r>
          </a:p>
          <a:p>
            <a:r>
              <a:rPr lang="en-US" sz="2400" dirty="0" smtClean="0"/>
              <a:t>Workshops on data collection and dissemination/communication (oversight)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/>
              <a:t>Supporting Standards</a:t>
            </a:r>
          </a:p>
          <a:p>
            <a:r>
              <a:rPr lang="en-US" sz="2400" dirty="0" smtClean="0"/>
              <a:t>Linked statistical </a:t>
            </a:r>
            <a:r>
              <a:rPr lang="en-US" sz="2400" dirty="0"/>
              <a:t>m</a:t>
            </a:r>
            <a:r>
              <a:rPr lang="en-US" sz="2400" dirty="0" smtClean="0"/>
              <a:t>etadata, further development</a:t>
            </a:r>
          </a:p>
          <a:p>
            <a:r>
              <a:rPr lang="en-US" sz="2400" dirty="0"/>
              <a:t>Quality </a:t>
            </a:r>
            <a:r>
              <a:rPr lang="en-US" sz="2400" dirty="0" smtClean="0"/>
              <a:t>metadata </a:t>
            </a:r>
            <a:r>
              <a:rPr lang="en-US" sz="2400" dirty="0"/>
              <a:t>for linked and integrated data </a:t>
            </a:r>
            <a:r>
              <a:rPr lang="en-US" sz="2400" dirty="0" smtClean="0"/>
              <a:t>(w/Eurostat)</a:t>
            </a:r>
          </a:p>
          <a:p>
            <a:r>
              <a:rPr lang="en-US" sz="2400" dirty="0"/>
              <a:t>Quality </a:t>
            </a:r>
            <a:r>
              <a:rPr lang="en-US" sz="2400" dirty="0" smtClean="0"/>
              <a:t>indicators for Admin </a:t>
            </a:r>
            <a:r>
              <a:rPr lang="en-US" sz="2400" dirty="0"/>
              <a:t>and Big </a:t>
            </a:r>
            <a:r>
              <a:rPr lang="en-US" sz="2400" dirty="0" smtClean="0"/>
              <a:t>Data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/>
              <a:t>Sharing Tools</a:t>
            </a:r>
          </a:p>
          <a:p>
            <a:r>
              <a:rPr lang="en-US" sz="2400" dirty="0" smtClean="0"/>
              <a:t>Linked </a:t>
            </a:r>
            <a:r>
              <a:rPr lang="en-US" sz="2400" dirty="0"/>
              <a:t>s</a:t>
            </a:r>
            <a:r>
              <a:rPr lang="en-US" sz="2400" dirty="0" smtClean="0"/>
              <a:t>tatistical metadata</a:t>
            </a:r>
            <a:r>
              <a:rPr lang="en-US" sz="2400" dirty="0"/>
              <a:t>, </a:t>
            </a:r>
            <a:r>
              <a:rPr lang="en-US" sz="2400" dirty="0" smtClean="0"/>
              <a:t>maintenance </a:t>
            </a:r>
            <a:r>
              <a:rPr lang="en-US" sz="2400" dirty="0" smtClean="0"/>
              <a:t>and support</a:t>
            </a:r>
            <a:endParaRPr lang="en-US" sz="2400" dirty="0" smtClean="0"/>
          </a:p>
          <a:p>
            <a:r>
              <a:rPr lang="en-US" sz="2400" dirty="0"/>
              <a:t>CSPA </a:t>
            </a:r>
            <a:r>
              <a:rPr lang="en-US" sz="2400" dirty="0" smtClean="0"/>
              <a:t>implementation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b="1" dirty="0"/>
              <a:t>Follow up of the CES TF Value of Official Statistics</a:t>
            </a:r>
          </a:p>
          <a:p>
            <a:r>
              <a:rPr lang="en-US" sz="2400" dirty="0"/>
              <a:t>Value of </a:t>
            </a:r>
            <a:r>
              <a:rPr lang="en-US" sz="2400" dirty="0" smtClean="0"/>
              <a:t>official statistics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Follow-up project</a:t>
            </a:r>
          </a:p>
          <a:p>
            <a:r>
              <a:rPr lang="en-US" sz="2400" dirty="0" smtClean="0"/>
              <a:t>Data integration</a:t>
            </a:r>
          </a:p>
          <a:p>
            <a:pPr marL="0" indent="0">
              <a:buNone/>
            </a:pPr>
            <a:r>
              <a:rPr lang="en-US" sz="2400" b="1" dirty="0"/>
              <a:t>SMM Unite UNECE Statistical Division</a:t>
            </a:r>
          </a:p>
          <a:p>
            <a:r>
              <a:rPr lang="en-US" sz="2400" dirty="0"/>
              <a:t>Big D</a:t>
            </a:r>
            <a:r>
              <a:rPr lang="en-US" sz="2400" dirty="0" smtClean="0"/>
              <a:t>ata </a:t>
            </a:r>
            <a:r>
              <a:rPr lang="en-US" sz="2400" dirty="0"/>
              <a:t>Inventory</a:t>
            </a:r>
          </a:p>
          <a:p>
            <a:pPr marL="0" indent="0">
              <a:buNone/>
            </a:pPr>
            <a:r>
              <a:rPr lang="en-US" sz="2400" b="1" dirty="0"/>
              <a:t>HLG secretariat</a:t>
            </a:r>
          </a:p>
          <a:p>
            <a:r>
              <a:rPr lang="en-US" sz="2400" dirty="0"/>
              <a:t>List of </a:t>
            </a:r>
            <a:r>
              <a:rPr lang="en-US" sz="2400" dirty="0" smtClean="0"/>
              <a:t>international events</a:t>
            </a:r>
            <a:endParaRPr lang="en-US" sz="2400" dirty="0"/>
          </a:p>
          <a:p>
            <a:endParaRPr lang="en-US" sz="2400" dirty="0" smtClean="0"/>
          </a:p>
        </p:txBody>
      </p:sp>
      <p:pic>
        <p:nvPicPr>
          <p:cNvPr id="4" name="Picture 2" descr="http://static.neuerdings.com/1395295419/oculus-rift-dk2-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230" y="3789040"/>
            <a:ext cx="4254292" cy="231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80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093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66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7344816" cy="417646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b="1" dirty="0" smtClean="0"/>
              <a:t>Objectives</a:t>
            </a:r>
            <a:endParaRPr lang="en-GB" sz="2600" b="1" dirty="0"/>
          </a:p>
          <a:p>
            <a:pPr marL="0" indent="0">
              <a:spcBef>
                <a:spcPts val="0"/>
              </a:spcBef>
              <a:buNone/>
            </a:pPr>
            <a:endParaRPr lang="en-GB" sz="2600" b="1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P</a:t>
            </a:r>
            <a:r>
              <a:rPr lang="en-US" dirty="0" smtClean="0"/>
              <a:t>roposals </a:t>
            </a:r>
            <a:r>
              <a:rPr lang="en-US" dirty="0"/>
              <a:t>on how to develop the range of </a:t>
            </a:r>
            <a:r>
              <a:rPr lang="en-US" dirty="0" smtClean="0"/>
              <a:t>sources</a:t>
            </a:r>
            <a:endParaRPr lang="en-US" dirty="0">
              <a:solidFill>
                <a:srgbClr val="5B92E5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As well as </a:t>
            </a:r>
            <a:r>
              <a:rPr lang="en-US" dirty="0"/>
              <a:t>products to </a:t>
            </a:r>
            <a:r>
              <a:rPr lang="en-US" dirty="0"/>
              <a:t>meet </a:t>
            </a:r>
            <a:r>
              <a:rPr lang="en-US" dirty="0" smtClean="0"/>
              <a:t>increasing </a:t>
            </a:r>
            <a:r>
              <a:rPr lang="en-US" dirty="0"/>
              <a:t>demands of </a:t>
            </a:r>
            <a:r>
              <a:rPr lang="en-US" dirty="0" smtClean="0"/>
              <a:t>users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Related practical </a:t>
            </a:r>
            <a:r>
              <a:rPr lang="en-US" dirty="0"/>
              <a:t>work on </a:t>
            </a:r>
            <a:r>
              <a:rPr lang="en-US" dirty="0" smtClean="0"/>
              <a:t>data collection and dissemination</a:t>
            </a:r>
            <a:r>
              <a:rPr lang="en-US" dirty="0" smtClean="0">
                <a:solidFill>
                  <a:srgbClr val="5B92E5"/>
                </a:solidFill>
              </a:rPr>
              <a:t>.</a:t>
            </a:r>
            <a:endParaRPr lang="en-GB" dirty="0" smtClean="0">
              <a:solidFill>
                <a:srgbClr val="5B92E5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GB" sz="2400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sz="2400" b="1" dirty="0" smtClean="0"/>
              <a:t>Activities </a:t>
            </a:r>
            <a:r>
              <a:rPr lang="en-GB" sz="2400" b="1" dirty="0" smtClean="0"/>
              <a:t>and </a:t>
            </a:r>
            <a:r>
              <a:rPr lang="en-GB" sz="2400" b="1" dirty="0" smtClean="0"/>
              <a:t>Output</a:t>
            </a:r>
            <a:endParaRPr lang="en-GB" sz="1600" b="1" dirty="0">
              <a:solidFill>
                <a:srgbClr val="5B92E5"/>
              </a:solidFill>
            </a:endParaRPr>
          </a:p>
          <a:p>
            <a:pPr>
              <a:spcBef>
                <a:spcPts val="600"/>
              </a:spcBef>
            </a:pPr>
            <a:endParaRPr lang="en-GB" sz="1600" b="1" dirty="0" smtClean="0">
              <a:solidFill>
                <a:srgbClr val="5B92E5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err="1"/>
              <a:t>O</a:t>
            </a:r>
            <a:r>
              <a:rPr lang="en-US" dirty="0" err="1" smtClean="0"/>
              <a:t>rganisation</a:t>
            </a:r>
            <a:r>
              <a:rPr lang="en-US" dirty="0" smtClean="0"/>
              <a:t> </a:t>
            </a:r>
            <a:r>
              <a:rPr lang="en-US" dirty="0"/>
              <a:t>of relevant </a:t>
            </a:r>
            <a:r>
              <a:rPr lang="en-US" dirty="0" smtClean="0"/>
              <a:t>workshops</a:t>
            </a:r>
            <a:endParaRPr lang="en-US" dirty="0" smtClean="0">
              <a:solidFill>
                <a:srgbClr val="5B92E5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M</a:t>
            </a:r>
            <a:r>
              <a:rPr lang="en-US" dirty="0" smtClean="0"/>
              <a:t>onitor interesting developments</a:t>
            </a:r>
            <a:endParaRPr lang="en-US" dirty="0" smtClean="0">
              <a:solidFill>
                <a:srgbClr val="5B92E5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Provide i</a:t>
            </a:r>
            <a:r>
              <a:rPr lang="en-US" dirty="0" smtClean="0"/>
              <a:t>nput</a:t>
            </a:r>
            <a:r>
              <a:rPr lang="en-US" dirty="0" smtClean="0">
                <a:solidFill>
                  <a:srgbClr val="5B92E5"/>
                </a:solidFill>
              </a:rPr>
              <a:t> </a:t>
            </a:r>
            <a:r>
              <a:rPr lang="en-US" dirty="0" smtClean="0"/>
              <a:t>to </a:t>
            </a:r>
            <a:r>
              <a:rPr lang="en-US" dirty="0"/>
              <a:t>HLG </a:t>
            </a:r>
            <a:r>
              <a:rPr lang="en-US" dirty="0" smtClean="0"/>
              <a:t>projects</a:t>
            </a:r>
            <a:endParaRPr lang="en-GB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200" dirty="0" smtClean="0"/>
          </a:p>
          <a:p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MCPS- Terms of Reference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632848" cy="762000"/>
          </a:xfrm>
        </p:spPr>
        <p:txBody>
          <a:bodyPr/>
          <a:lstStyle/>
          <a:p>
            <a:r>
              <a:rPr lang="en-GB" dirty="0" smtClean="0"/>
              <a:t>Way </a:t>
            </a:r>
            <a:r>
              <a:rPr lang="en-GB" dirty="0" smtClean="0"/>
              <a:t>of 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052736"/>
            <a:ext cx="7992888" cy="518457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800"/>
              </a:spcBef>
            </a:pPr>
            <a:r>
              <a:rPr lang="en-GB" sz="2400" b="1" dirty="0"/>
              <a:t>MCPS </a:t>
            </a:r>
            <a:r>
              <a:rPr lang="en-GB" sz="2400" b="1" dirty="0" err="1" smtClean="0"/>
              <a:t>WebExes</a:t>
            </a:r>
            <a:endParaRPr lang="en-GB" sz="2400" b="1" dirty="0"/>
          </a:p>
          <a:p>
            <a:pPr lvl="1"/>
            <a:r>
              <a:rPr lang="en-GB" sz="2100" dirty="0" smtClean="0"/>
              <a:t>Regular monthly meetings</a:t>
            </a:r>
          </a:p>
          <a:p>
            <a:pPr lvl="1"/>
            <a:r>
              <a:rPr lang="en-GB" sz="2100" dirty="0"/>
              <a:t>D</a:t>
            </a:r>
            <a:r>
              <a:rPr lang="en-GB" sz="2100" dirty="0" smtClean="0"/>
              <a:t>edicated subgroups</a:t>
            </a:r>
            <a:endParaRPr lang="en-GB" sz="2400" dirty="0"/>
          </a:p>
          <a:p>
            <a:pPr>
              <a:spcBef>
                <a:spcPts val="1800"/>
              </a:spcBef>
            </a:pPr>
            <a:r>
              <a:rPr lang="en-GB" sz="2400" b="1" dirty="0" smtClean="0"/>
              <a:t>Finding new topics</a:t>
            </a:r>
            <a:endParaRPr lang="en-GB" sz="2400" b="1" dirty="0"/>
          </a:p>
          <a:p>
            <a:pPr lvl="1"/>
            <a:r>
              <a:rPr lang="en-GB" dirty="0" smtClean="0"/>
              <a:t>WebEx brainstorms</a:t>
            </a:r>
            <a:endParaRPr lang="en-GB" dirty="0" smtClean="0"/>
          </a:p>
          <a:p>
            <a:pPr lvl="1"/>
            <a:r>
              <a:rPr lang="en-GB" dirty="0" smtClean="0"/>
              <a:t>Identify topics </a:t>
            </a:r>
            <a:r>
              <a:rPr lang="en-GB" dirty="0" smtClean="0"/>
              <a:t>from </a:t>
            </a:r>
            <a:r>
              <a:rPr lang="en-GB" dirty="0" smtClean="0"/>
              <a:t>workshops</a:t>
            </a:r>
            <a:endParaRPr lang="en-GB" dirty="0" smtClean="0"/>
          </a:p>
          <a:p>
            <a:pPr>
              <a:spcBef>
                <a:spcPts val="1800"/>
              </a:spcBef>
            </a:pPr>
            <a:r>
              <a:rPr lang="en-GB" sz="2400" b="1" dirty="0" smtClean="0"/>
              <a:t>Follow</a:t>
            </a:r>
            <a:r>
              <a:rPr lang="nl-NL" sz="2400" b="1" dirty="0" smtClean="0"/>
              <a:t>-</a:t>
            </a:r>
            <a:r>
              <a:rPr lang="en-GB" sz="2400" b="1" dirty="0" smtClean="0"/>
              <a:t>up work</a:t>
            </a:r>
            <a:endParaRPr lang="en-GB" b="1" dirty="0" smtClean="0"/>
          </a:p>
          <a:p>
            <a:pPr lvl="1"/>
            <a:r>
              <a:rPr lang="en-GB" dirty="0" smtClean="0"/>
              <a:t>Collect best practices through wiki</a:t>
            </a:r>
            <a:endParaRPr lang="en-GB" dirty="0" smtClean="0"/>
          </a:p>
          <a:p>
            <a:pPr lvl="1"/>
            <a:r>
              <a:rPr lang="en-GB" dirty="0" smtClean="0"/>
              <a:t>Surveys </a:t>
            </a:r>
            <a:r>
              <a:rPr lang="en-GB" dirty="0" smtClean="0"/>
              <a:t>to gather more </a:t>
            </a:r>
            <a:r>
              <a:rPr lang="en-GB" dirty="0" smtClean="0"/>
              <a:t>extensive </a:t>
            </a:r>
            <a:r>
              <a:rPr lang="en-GB" dirty="0" smtClean="0"/>
              <a:t>information</a:t>
            </a:r>
          </a:p>
          <a:p>
            <a:pPr lvl="1"/>
            <a:r>
              <a:rPr lang="en-GB" dirty="0" smtClean="0"/>
              <a:t>Project </a:t>
            </a:r>
            <a:r>
              <a:rPr lang="en-GB" dirty="0" smtClean="0"/>
              <a:t>Proposals </a:t>
            </a:r>
            <a:r>
              <a:rPr lang="en-GB" dirty="0" smtClean="0">
                <a:sym typeface="Wingdings" panose="05000000000000000000" pitchFamily="2" charset="2"/>
              </a:rPr>
              <a:t> Projects</a:t>
            </a:r>
            <a:endParaRPr lang="en-GB" dirty="0" smtClean="0"/>
          </a:p>
          <a:p>
            <a:pPr>
              <a:spcBef>
                <a:spcPts val="1800"/>
              </a:spcBef>
            </a:pPr>
            <a:r>
              <a:rPr lang="en-GB" sz="2400" b="1" dirty="0" smtClean="0"/>
              <a:t>Coordination</a:t>
            </a:r>
            <a:endParaRPr lang="en-GB" sz="2400" b="1" dirty="0"/>
          </a:p>
          <a:p>
            <a:pPr lvl="1"/>
            <a:r>
              <a:rPr lang="en-GB" dirty="0" smtClean="0"/>
              <a:t>Within </a:t>
            </a:r>
            <a:r>
              <a:rPr lang="en-GB" dirty="0" smtClean="0"/>
              <a:t>HLG-MOS structures</a:t>
            </a:r>
            <a:endParaRPr lang="en-GB" dirty="0" smtClean="0"/>
          </a:p>
          <a:p>
            <a:pPr lvl="1"/>
            <a:r>
              <a:rPr lang="en-GB" dirty="0" smtClean="0"/>
              <a:t>With o</a:t>
            </a:r>
            <a:r>
              <a:rPr lang="en-GB" dirty="0" smtClean="0"/>
              <a:t>ther international stakeholders</a:t>
            </a:r>
          </a:p>
          <a:p>
            <a:pPr lvl="1"/>
            <a:r>
              <a:rPr lang="en-GB" dirty="0" smtClean="0"/>
              <a:t>With national and bilateral projects</a:t>
            </a:r>
            <a:endParaRPr lang="en-GB" dirty="0" smtClean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52736"/>
            <a:ext cx="3017992" cy="1330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46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 </a:t>
            </a:r>
            <a:r>
              <a:rPr lang="en-GB" dirty="0" smtClean="0"/>
              <a:t>Covered by MCPS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pPr lvl="1"/>
            <a:endParaRPr lang="en-GB" dirty="0"/>
          </a:p>
          <a:p>
            <a:pPr marL="2286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15616" y="4599092"/>
            <a:ext cx="3024336" cy="5760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Branding and Value of Official Statistics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11505" y="4293096"/>
            <a:ext cx="2713477" cy="576064"/>
          </a:xfrm>
          <a:prstGeom prst="rect">
            <a:avLst/>
          </a:prstGeom>
          <a:solidFill>
            <a:srgbClr val="0070C0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Marketing and Communication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3717032"/>
            <a:ext cx="3049009" cy="576064"/>
          </a:xfrm>
          <a:prstGeom prst="rect">
            <a:avLst/>
          </a:prstGeom>
          <a:solidFill>
            <a:srgbClr val="7FC594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Linked Statistical Metadata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22955" y="2598454"/>
            <a:ext cx="1863824" cy="576064"/>
          </a:xfrm>
          <a:prstGeom prst="rect">
            <a:avLst/>
          </a:prstGeom>
          <a:solidFill>
            <a:srgbClr val="92D050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Open Data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4879" y="1340768"/>
            <a:ext cx="1752865" cy="5760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Mixed Mode</a:t>
            </a:r>
            <a:endParaRPr lang="en-GB" b="1" dirty="0">
              <a:solidFill>
                <a:srgbClr val="0A387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69822" y="1772816"/>
            <a:ext cx="2340260" cy="576064"/>
          </a:xfrm>
          <a:prstGeom prst="rect">
            <a:avLst/>
          </a:prstGeom>
          <a:solidFill>
            <a:srgbClr val="002060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Integration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38956" y="2420888"/>
            <a:ext cx="1567408" cy="576064"/>
          </a:xfrm>
          <a:prstGeom prst="rect">
            <a:avLst/>
          </a:prstGeom>
          <a:solidFill>
            <a:srgbClr val="2A583D"/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Big Data</a:t>
            </a:r>
            <a:endParaRPr lang="en-GB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4879" y="2708920"/>
            <a:ext cx="2592288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Administrative Data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74919" y="5661248"/>
            <a:ext cx="2592288" cy="57606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Geospatial Data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10082" y="5355885"/>
            <a:ext cx="2592288" cy="57606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CSPA implementation</a:t>
            </a:r>
            <a:endParaRPr lang="en-GB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01191" y="1340768"/>
            <a:ext cx="1953044" cy="5760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Mobile Devices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24128" y="3429000"/>
            <a:ext cx="2088232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9050">
            <a:noFill/>
            <a:miter lim="800000"/>
          </a:ln>
          <a:effectLst>
            <a:glow>
              <a:schemeClr val="accent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solidFill>
                  <a:srgbClr val="0A387A"/>
                </a:solidFill>
              </a:rPr>
              <a:t>Quality Frameworks</a:t>
            </a:r>
            <a:endParaRPr lang="en-GB" b="1" dirty="0">
              <a:solidFill>
                <a:srgbClr val="0A38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02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Output 2014-2016 (1</a:t>
            </a:r>
            <a:r>
              <a:rPr lang="en-GB" dirty="0" smtClean="0"/>
              <a:t>)</a:t>
            </a:r>
            <a:r>
              <a:rPr lang="en-US" dirty="0" smtClean="0"/>
              <a:t>: surveys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268760"/>
            <a:ext cx="8136904" cy="4176464"/>
          </a:xfrm>
        </p:spPr>
        <p:txBody>
          <a:bodyPr>
            <a:normAutofit/>
          </a:bodyPr>
          <a:lstStyle/>
          <a:p>
            <a:r>
              <a:rPr lang="en-GB" sz="2400" b="1" dirty="0"/>
              <a:t>Big Data</a:t>
            </a:r>
            <a:endParaRPr lang="en-GB" sz="2400" b="1" dirty="0"/>
          </a:p>
          <a:p>
            <a:pPr lvl="1"/>
            <a:r>
              <a:rPr lang="en-GB" sz="2400" dirty="0" smtClean="0"/>
              <a:t>Three surveys: 2014, 2015 &amp; 2016</a:t>
            </a:r>
          </a:p>
          <a:p>
            <a:pPr lvl="1"/>
            <a:r>
              <a:rPr lang="en-GB" sz="2400" dirty="0" smtClean="0"/>
              <a:t>Jointly </a:t>
            </a:r>
            <a:r>
              <a:rPr lang="en-GB" sz="2400" dirty="0" smtClean="0"/>
              <a:t>with UNSD/GWG on Big Data</a:t>
            </a:r>
          </a:p>
          <a:p>
            <a:pPr lvl="1"/>
            <a:r>
              <a:rPr lang="en-GB" sz="2400" dirty="0"/>
              <a:t>Results fed into </a:t>
            </a:r>
            <a:r>
              <a:rPr lang="en-GB" sz="2400" dirty="0" smtClean="0"/>
              <a:t>online Big </a:t>
            </a:r>
            <a:r>
              <a:rPr lang="en-GB" sz="2400" dirty="0"/>
              <a:t>Data </a:t>
            </a:r>
            <a:r>
              <a:rPr lang="en-GB" sz="2400" dirty="0" smtClean="0"/>
              <a:t>Inventory </a:t>
            </a:r>
          </a:p>
          <a:p>
            <a:pPr lvl="1"/>
            <a:endParaRPr lang="en-GB" sz="2400" dirty="0" smtClean="0"/>
          </a:p>
          <a:p>
            <a:r>
              <a:rPr lang="en-GB" sz="2400" b="1" dirty="0" smtClean="0"/>
              <a:t>Communication</a:t>
            </a:r>
          </a:p>
          <a:p>
            <a:pPr lvl="1"/>
            <a:r>
              <a:rPr lang="en-GB" sz="2400" dirty="0" smtClean="0"/>
              <a:t>Two surveys: 2015, 2016</a:t>
            </a:r>
          </a:p>
          <a:p>
            <a:pPr lvl="1"/>
            <a:r>
              <a:rPr lang="en-GB" sz="2400" dirty="0" smtClean="0"/>
              <a:t>Extensive analysis</a:t>
            </a:r>
          </a:p>
          <a:p>
            <a:pPr lvl="1"/>
            <a:r>
              <a:rPr lang="en-GB" sz="2400" dirty="0" smtClean="0"/>
              <a:t>Presentations </a:t>
            </a:r>
            <a:r>
              <a:rPr lang="en-GB" sz="2400" dirty="0"/>
              <a:t>at CES and </a:t>
            </a:r>
            <a:r>
              <a:rPr lang="en-GB" sz="2400" dirty="0" err="1" smtClean="0"/>
              <a:t>DissCom</a:t>
            </a:r>
            <a:endParaRPr lang="en-GB" sz="24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104" y="3933056"/>
            <a:ext cx="2388604" cy="164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781" y="1268760"/>
            <a:ext cx="1855927" cy="185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989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Output 2014-2016 (2</a:t>
            </a:r>
            <a:r>
              <a:rPr lang="en-GB" dirty="0" smtClean="0"/>
              <a:t>): papers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8136904" cy="5328592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Marketing </a:t>
            </a:r>
            <a:r>
              <a:rPr lang="en-GB" dirty="0"/>
              <a:t>the NSO value proposition – a call to action and examples of good practice </a:t>
            </a:r>
            <a:r>
              <a:rPr lang="en-GB" dirty="0" smtClean="0"/>
              <a:t>(Paris, CES </a:t>
            </a:r>
            <a:r>
              <a:rPr lang="en-GB" dirty="0"/>
              <a:t>2014)</a:t>
            </a:r>
          </a:p>
          <a:p>
            <a:pPr lvl="1"/>
            <a:r>
              <a:rPr lang="en-GB" dirty="0"/>
              <a:t>Communicating the NSO value proposition – ensuring that official statistics is a well recognized brand (UNECE </a:t>
            </a:r>
            <a:r>
              <a:rPr lang="en-GB" dirty="0" err="1" smtClean="0"/>
              <a:t>DissCom</a:t>
            </a:r>
            <a:r>
              <a:rPr lang="en-GB" dirty="0" smtClean="0"/>
              <a:t>, Geneva </a:t>
            </a:r>
            <a:r>
              <a:rPr lang="en-GB" dirty="0"/>
              <a:t>2014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Survey of National Statistical Offices on communication and promotion activities: First </a:t>
            </a:r>
            <a:r>
              <a:rPr lang="en-GB" dirty="0" smtClean="0"/>
              <a:t>Results (UNECE </a:t>
            </a:r>
            <a:r>
              <a:rPr lang="en-GB" dirty="0" err="1" smtClean="0"/>
              <a:t>DissCom</a:t>
            </a:r>
            <a:r>
              <a:rPr lang="en-GB" dirty="0" smtClean="0"/>
              <a:t>, Washington </a:t>
            </a:r>
            <a:r>
              <a:rPr lang="en-GB" dirty="0" smtClean="0"/>
              <a:t>2015)</a:t>
            </a:r>
            <a:endParaRPr lang="en-GB" dirty="0" smtClean="0"/>
          </a:p>
          <a:p>
            <a:pPr lvl="1"/>
            <a:r>
              <a:rPr lang="en-GB" dirty="0"/>
              <a:t>Measuring the value of official statistics – a tale of two </a:t>
            </a:r>
            <a:r>
              <a:rPr lang="en-GB" dirty="0" smtClean="0"/>
              <a:t>surveys (UNECE </a:t>
            </a:r>
            <a:r>
              <a:rPr lang="en-GB" dirty="0" err="1" smtClean="0"/>
              <a:t>DissCom</a:t>
            </a:r>
            <a:r>
              <a:rPr lang="en-GB" dirty="0" smtClean="0"/>
              <a:t>, The Hague 2016)</a:t>
            </a:r>
          </a:p>
          <a:p>
            <a:pPr lvl="1"/>
            <a:r>
              <a:rPr lang="en-GB" dirty="0" smtClean="0"/>
              <a:t>Several papers at 2014, 2015 and 2016 </a:t>
            </a:r>
            <a:r>
              <a:rPr lang="en-GB" dirty="0" err="1" smtClean="0"/>
              <a:t>SemStats</a:t>
            </a:r>
            <a:r>
              <a:rPr lang="en-GB" dirty="0" smtClean="0"/>
              <a:t> workshops on Linked Metadata </a:t>
            </a:r>
            <a:r>
              <a:rPr lang="en-GB" dirty="0"/>
              <a:t>and Web Ontology </a:t>
            </a:r>
            <a:r>
              <a:rPr lang="en-GB" dirty="0" smtClean="0"/>
              <a:t>Language (OWL) for CSPA and GSIM</a:t>
            </a:r>
          </a:p>
          <a:p>
            <a:pPr lvl="1"/>
            <a:r>
              <a:rPr lang="en-GB" dirty="0" smtClean="0"/>
              <a:t>Several presentations at international conferences about </a:t>
            </a:r>
            <a:r>
              <a:rPr lang="en-GB" dirty="0" smtClean="0"/>
              <a:t>work </a:t>
            </a:r>
            <a:r>
              <a:rPr lang="en-GB" dirty="0" smtClean="0"/>
              <a:t>and outcomes of the Modernisation </a:t>
            </a:r>
            <a:r>
              <a:rPr lang="en-GB" dirty="0" smtClean="0"/>
              <a:t>Committee on Products and Sources</a:t>
            </a:r>
            <a:endParaRPr lang="en-GB" dirty="0" smtClean="0"/>
          </a:p>
          <a:p>
            <a:pPr lvl="1"/>
            <a:r>
              <a:rPr lang="en-US" i="1" dirty="0" smtClean="0"/>
              <a:t>HLG Workshops reports</a:t>
            </a:r>
            <a:endParaRPr lang="en-GB" i="1" dirty="0" smtClean="0"/>
          </a:p>
        </p:txBody>
      </p:sp>
    </p:spTree>
    <p:extLst>
      <p:ext uri="{BB962C8B-B14F-4D97-AF65-F5344CB8AC3E}">
        <p14:creationId xmlns:p14="http://schemas.microsoft.com/office/powerpoint/2010/main" val="35855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Output 2014-2016 </a:t>
            </a:r>
            <a:r>
              <a:rPr lang="en-GB" dirty="0" smtClean="0"/>
              <a:t>(3)</a:t>
            </a:r>
            <a:r>
              <a:rPr lang="en-US" dirty="0" smtClean="0"/>
              <a:t>: </a:t>
            </a:r>
            <a:r>
              <a:rPr lang="en-GB" dirty="0" smtClean="0"/>
              <a:t>proposals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7200800" cy="3384376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2400" b="1" dirty="0" smtClean="0"/>
              <a:t>Project Proposals</a:t>
            </a:r>
          </a:p>
          <a:p>
            <a:pPr lvl="1"/>
            <a:r>
              <a:rPr lang="en-GB" sz="2400" dirty="0" smtClean="0"/>
              <a:t>Data Integration (2015)</a:t>
            </a:r>
          </a:p>
          <a:p>
            <a:pPr lvl="1"/>
            <a:r>
              <a:rPr lang="en-GB" sz="2400" dirty="0" smtClean="0"/>
              <a:t>Linked </a:t>
            </a:r>
            <a:r>
              <a:rPr lang="en-GB" sz="2400" dirty="0"/>
              <a:t>Statistical </a:t>
            </a:r>
            <a:r>
              <a:rPr lang="en-GB" sz="2400" dirty="0" smtClean="0"/>
              <a:t>Metadata (2015)</a:t>
            </a:r>
          </a:p>
          <a:p>
            <a:endParaRPr lang="en-GB" sz="2400" b="1" dirty="0" smtClean="0"/>
          </a:p>
          <a:p>
            <a:r>
              <a:rPr lang="en-GB" sz="2400" b="1" dirty="0" smtClean="0"/>
              <a:t>Both adopted by HLG-MOS as projects for 2016</a:t>
            </a:r>
            <a:endParaRPr lang="en-GB" sz="24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040958"/>
            <a:ext cx="949892" cy="1038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0F3022CC-6070-4F37-9F35-4BECE131FFF8-L0-001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3314" y="3789040"/>
            <a:ext cx="7075030" cy="219989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Content Placeholder 4" descr="C:\Users\Gjaltema\Downloads\DataIntegrationDiagram.jp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91671"/>
            <a:ext cx="1656184" cy="10492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535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Output 2014-2016 </a:t>
            </a:r>
            <a:r>
              <a:rPr lang="en-GB" dirty="0" smtClean="0"/>
              <a:t>(4): workshops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b="1" dirty="0" smtClean="0"/>
              <a:t>Statistical </a:t>
            </a:r>
            <a:r>
              <a:rPr lang="en-GB" sz="2400" b="1" dirty="0"/>
              <a:t>Dissemination and </a:t>
            </a:r>
            <a:r>
              <a:rPr lang="en-GB" sz="2400" b="1" dirty="0" smtClean="0"/>
              <a:t>Communication</a:t>
            </a:r>
          </a:p>
          <a:p>
            <a:pPr lvl="1"/>
            <a:r>
              <a:rPr lang="en-GB" dirty="0" err="1" smtClean="0"/>
              <a:t>Disscom</a:t>
            </a:r>
            <a:r>
              <a:rPr lang="en-GB" dirty="0" smtClean="0"/>
              <a:t> 2015, 2016</a:t>
            </a:r>
          </a:p>
          <a:p>
            <a:pPr marL="411480" lvl="2" indent="0">
              <a:buNone/>
            </a:pPr>
            <a:endParaRPr lang="en-GB" sz="1000" dirty="0"/>
          </a:p>
          <a:p>
            <a:r>
              <a:rPr lang="en-GB" sz="2400" b="1" dirty="0"/>
              <a:t>Data Collection</a:t>
            </a:r>
          </a:p>
          <a:p>
            <a:pPr lvl="1"/>
            <a:r>
              <a:rPr lang="en-GB" dirty="0"/>
              <a:t>‘Riding the Wave of the Data Deluge’ (</a:t>
            </a:r>
            <a:r>
              <a:rPr lang="en-GB" dirty="0" smtClean="0"/>
              <a:t>2016)</a:t>
            </a:r>
            <a:endParaRPr lang="en-GB" dirty="0"/>
          </a:p>
          <a:p>
            <a:pPr lvl="1"/>
            <a:r>
              <a:rPr lang="en-GB" dirty="0"/>
              <a:t>‘Visions on Future Surveying’ (2016)</a:t>
            </a:r>
          </a:p>
          <a:p>
            <a:pPr marL="411480" lvl="2" indent="0">
              <a:buNone/>
            </a:pPr>
            <a:endParaRPr lang="en-GB" sz="1000" dirty="0"/>
          </a:p>
          <a:p>
            <a:r>
              <a:rPr lang="en-GB" sz="2400" b="1" dirty="0" smtClean="0"/>
              <a:t>Joint </a:t>
            </a:r>
            <a:r>
              <a:rPr lang="en-GB" sz="2400" b="1" dirty="0" err="1" smtClean="0"/>
              <a:t>DissCom</a:t>
            </a:r>
            <a:r>
              <a:rPr lang="en-GB" sz="2400" b="1" dirty="0" smtClean="0"/>
              <a:t>/</a:t>
            </a:r>
            <a:r>
              <a:rPr lang="en-GB" sz="2400" b="1" dirty="0" err="1" smtClean="0"/>
              <a:t>DataColl</a:t>
            </a:r>
            <a:r>
              <a:rPr lang="en-GB" sz="2400" b="1" dirty="0" smtClean="0"/>
              <a:t> days</a:t>
            </a:r>
          </a:p>
          <a:p>
            <a:pPr lvl="1"/>
            <a:r>
              <a:rPr lang="en-GB" dirty="0" smtClean="0"/>
              <a:t>Communication of data collection</a:t>
            </a:r>
          </a:p>
          <a:p>
            <a:pPr lvl="1"/>
            <a:r>
              <a:rPr lang="en-GB" dirty="0" smtClean="0"/>
              <a:t>Special event</a:t>
            </a:r>
          </a:p>
          <a:p>
            <a:pPr marL="411480" lvl="2" indent="0">
              <a:buNone/>
            </a:pPr>
            <a:endParaRPr lang="en-GB" sz="1000" dirty="0"/>
          </a:p>
          <a:p>
            <a:r>
              <a:rPr lang="en-GB" sz="2400" b="1" dirty="0" err="1" smtClean="0"/>
              <a:t>SemStats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dirty="0" smtClean="0"/>
              <a:t>(co-located </a:t>
            </a:r>
            <a:r>
              <a:rPr lang="en-GB" dirty="0" smtClean="0"/>
              <a:t>with the International Semantic Web Conferences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2014, 2015 and </a:t>
            </a:r>
            <a:r>
              <a:rPr lang="en-GB" dirty="0" smtClean="0"/>
              <a:t>2016</a:t>
            </a:r>
          </a:p>
          <a:p>
            <a:pPr marL="411480" lvl="2" indent="0">
              <a:buNone/>
            </a:pPr>
            <a:endParaRPr lang="en-GB" sz="1000" dirty="0"/>
          </a:p>
          <a:p>
            <a:r>
              <a:rPr lang="en-GB" sz="2400" b="1" dirty="0" smtClean="0"/>
              <a:t>Participation </a:t>
            </a:r>
            <a:r>
              <a:rPr lang="en-GB" sz="2400" b="1" dirty="0"/>
              <a:t>in various international meetings</a:t>
            </a:r>
            <a:endParaRPr lang="en-GB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95" y="2132856"/>
            <a:ext cx="3079343" cy="222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93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we proud of?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11256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Putting </a:t>
            </a:r>
            <a:r>
              <a:rPr lang="en-US" sz="2200" dirty="0" smtClean="0"/>
              <a:t>branding </a:t>
            </a:r>
            <a:r>
              <a:rPr lang="en-US" sz="2200" dirty="0" smtClean="0"/>
              <a:t>and the </a:t>
            </a:r>
            <a:r>
              <a:rPr lang="en-US" sz="2200" dirty="0" smtClean="0"/>
              <a:t>value </a:t>
            </a:r>
            <a:r>
              <a:rPr lang="en-US" sz="2200" dirty="0" smtClean="0"/>
              <a:t>of </a:t>
            </a:r>
            <a:r>
              <a:rPr lang="en-US" sz="2200" dirty="0" smtClean="0"/>
              <a:t>official </a:t>
            </a:r>
            <a:r>
              <a:rPr lang="en-US" sz="2200" dirty="0"/>
              <a:t>s</a:t>
            </a:r>
            <a:r>
              <a:rPr lang="en-US" sz="2200" dirty="0" smtClean="0"/>
              <a:t>tatistics on </a:t>
            </a:r>
            <a:r>
              <a:rPr lang="en-US" sz="2200" dirty="0" smtClean="0"/>
              <a:t>the </a:t>
            </a:r>
            <a:r>
              <a:rPr lang="en-US" sz="2200" dirty="0"/>
              <a:t>a</a:t>
            </a:r>
            <a:r>
              <a:rPr lang="en-US" sz="2200" dirty="0" smtClean="0"/>
              <a:t>genda</a:t>
            </a:r>
            <a:endParaRPr lang="en-US" sz="2200" dirty="0" smtClean="0"/>
          </a:p>
          <a:p>
            <a:r>
              <a:rPr lang="en-US" sz="2200" dirty="0" smtClean="0"/>
              <a:t>Creating </a:t>
            </a:r>
            <a:r>
              <a:rPr lang="en-US" sz="2200" dirty="0" smtClean="0"/>
              <a:t>a </a:t>
            </a:r>
            <a:r>
              <a:rPr lang="en-US" sz="2200" dirty="0" smtClean="0"/>
              <a:t>platform for Big </a:t>
            </a:r>
            <a:r>
              <a:rPr lang="en-US" sz="2200" dirty="0" smtClean="0"/>
              <a:t>Data </a:t>
            </a:r>
            <a:r>
              <a:rPr lang="en-US" sz="2200" dirty="0" smtClean="0"/>
              <a:t>projects in </a:t>
            </a:r>
            <a:r>
              <a:rPr lang="en-US" sz="2200" dirty="0" smtClean="0"/>
              <a:t>the statistical </a:t>
            </a:r>
            <a:r>
              <a:rPr lang="en-US" sz="2200" dirty="0" smtClean="0"/>
              <a:t>community</a:t>
            </a:r>
            <a:endParaRPr lang="en-US" sz="2200" dirty="0" smtClean="0"/>
          </a:p>
          <a:p>
            <a:r>
              <a:rPr lang="en-US" sz="2200" dirty="0" smtClean="0"/>
              <a:t>Foster collaboration and sharing of experiences on </a:t>
            </a:r>
            <a:r>
              <a:rPr lang="en-US" sz="2200" dirty="0" smtClean="0"/>
              <a:t>data </a:t>
            </a:r>
            <a:r>
              <a:rPr lang="en-US" sz="2200" dirty="0"/>
              <a:t>i</a:t>
            </a:r>
            <a:r>
              <a:rPr lang="en-US" sz="2200" dirty="0" smtClean="0"/>
              <a:t>ntegration</a:t>
            </a:r>
            <a:endParaRPr lang="en-US" sz="2200" dirty="0" smtClean="0"/>
          </a:p>
          <a:p>
            <a:r>
              <a:rPr lang="en-US" sz="2200" dirty="0"/>
              <a:t>Making HLG </a:t>
            </a:r>
            <a:r>
              <a:rPr lang="en-US" sz="2200" dirty="0" smtClean="0"/>
              <a:t>standards </a:t>
            </a:r>
            <a:r>
              <a:rPr lang="en-US" sz="2200" dirty="0" smtClean="0"/>
              <a:t>available as </a:t>
            </a:r>
            <a:r>
              <a:rPr lang="en-US" sz="2200" dirty="0"/>
              <a:t>Linked Statistical Metadata </a:t>
            </a:r>
            <a:r>
              <a:rPr lang="en-US" dirty="0" smtClean="0"/>
              <a:t>(including </a:t>
            </a:r>
            <a:r>
              <a:rPr lang="en-US" dirty="0" smtClean="0"/>
              <a:t>development of OWL </a:t>
            </a:r>
            <a:r>
              <a:rPr lang="en-US" dirty="0" smtClean="0"/>
              <a:t>ontologies)</a:t>
            </a:r>
          </a:p>
          <a:p>
            <a:r>
              <a:rPr lang="en-US" dirty="0" smtClean="0"/>
              <a:t>Creating synergies </a:t>
            </a:r>
            <a:r>
              <a:rPr lang="en-US" dirty="0"/>
              <a:t>between national, regional and international activities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 data collection </a:t>
            </a:r>
            <a:r>
              <a:rPr lang="en-US" dirty="0"/>
              <a:t>and </a:t>
            </a:r>
            <a:r>
              <a:rPr lang="en-US" dirty="0" smtClean="0"/>
              <a:t>dissemination/communication </a:t>
            </a:r>
            <a:r>
              <a:rPr lang="en-US" dirty="0"/>
              <a:t>of </a:t>
            </a:r>
            <a:r>
              <a:rPr lang="en-US" dirty="0" smtClean="0"/>
              <a:t>statistics</a:t>
            </a:r>
          </a:p>
          <a:p>
            <a:r>
              <a:rPr lang="en-US" sz="1400" dirty="0" smtClean="0"/>
              <a:t>Developing quality indicators for admin sources, working on open data </a:t>
            </a:r>
            <a:r>
              <a:rPr lang="en-US" sz="1400" dirty="0"/>
              <a:t>strategies, </a:t>
            </a:r>
            <a:r>
              <a:rPr lang="en-US" sz="1400" dirty="0" smtClean="0"/>
              <a:t>porting applications </a:t>
            </a:r>
            <a:r>
              <a:rPr lang="en-US" sz="1400" dirty="0"/>
              <a:t>for </a:t>
            </a:r>
            <a:r>
              <a:rPr lang="en-US" sz="1400" dirty="0" smtClean="0"/>
              <a:t>mobile devices</a:t>
            </a:r>
            <a:r>
              <a:rPr lang="en-US" sz="1400" dirty="0"/>
              <a:t>, </a:t>
            </a:r>
            <a:r>
              <a:rPr lang="en-US" sz="1400" dirty="0" smtClean="0"/>
              <a:t>sharing mixed mode strategies, stimulating </a:t>
            </a:r>
            <a:r>
              <a:rPr lang="en-US" sz="1400" dirty="0"/>
              <a:t>CSPA </a:t>
            </a:r>
            <a:r>
              <a:rPr lang="en-US" sz="1400" dirty="0" smtClean="0"/>
              <a:t>implementation, and more …</a:t>
            </a:r>
            <a:endParaRPr lang="en-US" sz="1400" dirty="0"/>
          </a:p>
          <a:p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8" descr="C:\AAA\MC Products and Sources\Presentation\Word Clou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09120"/>
            <a:ext cx="34488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68" y="4941168"/>
            <a:ext cx="1287671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939" y="4700536"/>
            <a:ext cx="1440160" cy="138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184" y="4730505"/>
            <a:ext cx="1341546" cy="1216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33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UNECE_POTX_4x3</Template>
  <TotalTime>1745</TotalTime>
  <Words>748</Words>
  <Application>Microsoft Office PowerPoint</Application>
  <PresentationFormat>Diavoorstelling (4:3)</PresentationFormat>
  <Paragraphs>151</Paragraphs>
  <Slides>13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UNECE_POTX_4x3</vt:lpstr>
      <vt:lpstr>Modernization Committee on Products and Sources</vt:lpstr>
      <vt:lpstr>MCPS- Terms of Reference</vt:lpstr>
      <vt:lpstr>Way of Working</vt:lpstr>
      <vt:lpstr>Topics Covered by MCPS</vt:lpstr>
      <vt:lpstr>Output 2014-2016 (1): surveys</vt:lpstr>
      <vt:lpstr>Output 2014-2016 (2): papers</vt:lpstr>
      <vt:lpstr>Output 2014-2016 (3): proposals </vt:lpstr>
      <vt:lpstr>Output 2014-2016 (4): workshops</vt:lpstr>
      <vt:lpstr>What are we proud of?</vt:lpstr>
      <vt:lpstr>Who made it possible: the members!</vt:lpstr>
      <vt:lpstr>Topics Covered</vt:lpstr>
      <vt:lpstr>New HLG Structure: Where next?</vt:lpstr>
      <vt:lpstr>PowerPoint-presentatie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this template</dc:title>
  <dc:creator>Jean Rodriguez</dc:creator>
  <cp:lastModifiedBy>CBS</cp:lastModifiedBy>
  <cp:revision>105</cp:revision>
  <dcterms:created xsi:type="dcterms:W3CDTF">2015-05-13T14:05:37Z</dcterms:created>
  <dcterms:modified xsi:type="dcterms:W3CDTF">2016-11-21T21:06:47Z</dcterms:modified>
</cp:coreProperties>
</file>