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69" r:id="rId3"/>
    <p:sldId id="257" r:id="rId4"/>
    <p:sldId id="259" r:id="rId5"/>
    <p:sldId id="260" r:id="rId6"/>
    <p:sldId id="261" r:id="rId7"/>
    <p:sldId id="262" r:id="rId8"/>
    <p:sldId id="288" r:id="rId9"/>
    <p:sldId id="287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75528" autoAdjust="0"/>
  </p:normalViewPr>
  <p:slideViewPr>
    <p:cSldViewPr>
      <p:cViewPr varScale="1">
        <p:scale>
          <a:sx n="87" d="100"/>
          <a:sy n="87" d="100"/>
        </p:scale>
        <p:origin x="-23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95B96-F93F-4E9E-ACEF-CE5527529AE0}" type="datetimeFigureOut">
              <a:rPr lang="en-CA" smtClean="0"/>
              <a:pPr/>
              <a:t>10/11/2015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1335-FB6E-438A-AFF1-6914EC7CED5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3639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1335-FB6E-438A-AFF1-6914EC7CED5C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483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1335-FB6E-438A-AFF1-6914EC7CED5C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10/11/2015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10/11/2015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10/11/2015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10/11/2015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F2EC91-075B-4FCD-9517-C023BB19A856}" type="datetimeFigureOut">
              <a:rPr lang="en-GB" smtClean="0"/>
              <a:pPr/>
              <a:t>10/11/2015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04663"/>
            <a:ext cx="7704856" cy="3456385"/>
          </a:xfrm>
        </p:spPr>
        <p:txBody>
          <a:bodyPr lIns="18000" rIns="18000">
            <a:normAutofit/>
          </a:bodyPr>
          <a:lstStyle/>
          <a:p>
            <a:pPr algn="ctr"/>
            <a:r>
              <a:rPr lang="en-US" b="1" dirty="0" err="1" smtClean="0"/>
              <a:t>Modernisation</a:t>
            </a:r>
            <a:r>
              <a:rPr lang="en-US" b="1" dirty="0" smtClean="0"/>
              <a:t> Committee on Standards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b="1" dirty="0" smtClean="0"/>
              <a:t>Progress in 2015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653136"/>
            <a:ext cx="6728792" cy="158417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October 23, 2015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24580" name="Picture 4" descr="C:\Users\bornali\Pictures\MC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149080"/>
            <a:ext cx="2743200" cy="245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7101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r>
              <a:rPr lang="en-CA" dirty="0" smtClean="0"/>
              <a:t>Current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268760"/>
            <a:ext cx="3960440" cy="558924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950" dirty="0"/>
              <a:t>Chair - </a:t>
            </a:r>
            <a:r>
              <a:rPr lang="en-CA" sz="1950" dirty="0" err="1"/>
              <a:t>Klas</a:t>
            </a:r>
            <a:r>
              <a:rPr lang="en-CA" sz="1950" dirty="0"/>
              <a:t> </a:t>
            </a:r>
            <a:r>
              <a:rPr lang="en-CA" sz="1950" dirty="0" err="1"/>
              <a:t>Blomqvist</a:t>
            </a:r>
            <a:r>
              <a:rPr lang="en-CA" sz="1950" dirty="0"/>
              <a:t> (Sweden)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950" dirty="0"/>
              <a:t>Alice Born (Canada</a:t>
            </a:r>
            <a:r>
              <a:rPr lang="en-CA" sz="1950" dirty="0" smtClean="0"/>
              <a:t>)</a:t>
            </a:r>
            <a:endParaRPr lang="en-CA" sz="195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950" dirty="0" err="1"/>
              <a:t>Arofan</a:t>
            </a:r>
            <a:r>
              <a:rPr lang="en-CA" sz="1950" dirty="0"/>
              <a:t> Gregory (DDI Alliance</a:t>
            </a:r>
            <a:r>
              <a:rPr lang="en-CA" sz="1950" dirty="0" smtClean="0"/>
              <a:t>)</a:t>
            </a:r>
            <a:endParaRPr lang="en-CA" sz="195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950" dirty="0"/>
              <a:t>Juan Muñoz (Mexico</a:t>
            </a:r>
            <a:r>
              <a:rPr lang="en-CA" sz="1950" dirty="0" smtClean="0"/>
              <a:t>)</a:t>
            </a:r>
            <a:endParaRPr lang="en-CA" sz="195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950" dirty="0"/>
              <a:t>Guillaume </a:t>
            </a:r>
            <a:r>
              <a:rPr lang="en-CA" sz="1950" dirty="0" err="1"/>
              <a:t>Duffes</a:t>
            </a:r>
            <a:r>
              <a:rPr lang="en-CA" sz="1950" dirty="0"/>
              <a:t> (France</a:t>
            </a:r>
            <a:r>
              <a:rPr lang="en-CA" sz="1950" dirty="0" smtClean="0"/>
              <a:t>)</a:t>
            </a:r>
            <a:endParaRPr lang="en-CA" sz="195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950" dirty="0"/>
              <a:t>Jan </a:t>
            </a:r>
            <a:r>
              <a:rPr lang="en-CA" sz="1950" dirty="0" err="1"/>
              <a:t>Planovsky</a:t>
            </a:r>
            <a:r>
              <a:rPr lang="en-CA" sz="1950" dirty="0"/>
              <a:t> (Eurostat</a:t>
            </a:r>
            <a:r>
              <a:rPr lang="en-CA" sz="1950" dirty="0" smtClean="0"/>
              <a:t>)</a:t>
            </a:r>
            <a:endParaRPr lang="en-CA" sz="195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950" dirty="0"/>
              <a:t>Marina Signore (Italy</a:t>
            </a:r>
            <a:r>
              <a:rPr lang="en-CA" sz="1950" dirty="0" smtClean="0"/>
              <a:t>)</a:t>
            </a:r>
            <a:endParaRPr lang="en-CA" sz="195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950" dirty="0"/>
              <a:t>John Dunne (Ireland</a:t>
            </a:r>
            <a:r>
              <a:rPr lang="en-CA" sz="1950" dirty="0" smtClean="0"/>
              <a:t>)</a:t>
            </a:r>
            <a:endParaRPr lang="en-CA" sz="195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950" dirty="0"/>
              <a:t>Dan Gillman (United States</a:t>
            </a:r>
            <a:r>
              <a:rPr lang="en-CA" sz="1950" dirty="0" smtClean="0"/>
              <a:t>)</a:t>
            </a:r>
            <a:endParaRPr lang="en-CA" sz="195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950" dirty="0"/>
              <a:t>Al Hamilton (Australia</a:t>
            </a:r>
            <a:r>
              <a:rPr lang="en-CA" sz="1950" dirty="0" smtClean="0"/>
              <a:t>)</a:t>
            </a:r>
            <a:endParaRPr lang="en-CA" sz="195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950" dirty="0"/>
              <a:t>Adam Brown (New Zealand</a:t>
            </a:r>
            <a:r>
              <a:rPr lang="en-CA" sz="1950" dirty="0" smtClean="0"/>
              <a:t>)</a:t>
            </a:r>
            <a:endParaRPr lang="en-CA" sz="195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950" dirty="0"/>
              <a:t>Jenny </a:t>
            </a:r>
            <a:r>
              <a:rPr lang="en-CA" sz="1950" dirty="0" err="1"/>
              <a:t>Linnerud</a:t>
            </a:r>
            <a:r>
              <a:rPr lang="en-CA" sz="1950" dirty="0"/>
              <a:t> (Norway</a:t>
            </a:r>
            <a:r>
              <a:rPr lang="en-CA" sz="1950" dirty="0" smtClean="0"/>
              <a:t>)</a:t>
            </a:r>
            <a:endParaRPr lang="en-CA" sz="195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950" dirty="0" err="1"/>
              <a:t>Nilgün</a:t>
            </a:r>
            <a:r>
              <a:rPr lang="en-CA" sz="1950" dirty="0"/>
              <a:t> </a:t>
            </a:r>
            <a:r>
              <a:rPr lang="en-CA" sz="1950" dirty="0" err="1"/>
              <a:t>Dorsan</a:t>
            </a:r>
            <a:r>
              <a:rPr lang="en-CA" sz="1950" dirty="0"/>
              <a:t> (Turkey</a:t>
            </a:r>
            <a:r>
              <a:rPr lang="en-CA" sz="1950" dirty="0" smtClean="0"/>
              <a:t>)</a:t>
            </a:r>
            <a:endParaRPr lang="en-CA" sz="195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950" dirty="0"/>
              <a:t>David </a:t>
            </a:r>
            <a:r>
              <a:rPr lang="en-CA" sz="1950" dirty="0" err="1"/>
              <a:t>Barraclough</a:t>
            </a:r>
            <a:r>
              <a:rPr lang="en-CA" sz="1950" dirty="0"/>
              <a:t> (OECD</a:t>
            </a:r>
            <a:r>
              <a:rPr lang="en-CA" sz="1950" dirty="0" smtClean="0"/>
              <a:t>)</a:t>
            </a:r>
            <a:endParaRPr lang="en-CA" sz="195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950" dirty="0"/>
              <a:t>Alessandro </a:t>
            </a:r>
            <a:r>
              <a:rPr lang="en-CA" sz="1950" dirty="0" err="1"/>
              <a:t>Bonara</a:t>
            </a:r>
            <a:r>
              <a:rPr lang="en-CA" sz="1950" dirty="0"/>
              <a:t> (ECB)</a:t>
            </a:r>
          </a:p>
          <a:p>
            <a:pPr>
              <a:buNone/>
            </a:pPr>
            <a:endParaRPr lang="en-CA" sz="1950" dirty="0"/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436097" y="1484784"/>
            <a:ext cx="2736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i="1" dirty="0" smtClean="0">
                <a:solidFill>
                  <a:schemeClr val="accent3"/>
                </a:solidFill>
              </a:rPr>
              <a:t>Cross-cutting activities with other MCs </a:t>
            </a:r>
          </a:p>
          <a:p>
            <a:endParaRPr lang="en-CA" b="1" i="1" dirty="0">
              <a:solidFill>
                <a:schemeClr val="accent3"/>
              </a:solidFill>
            </a:endParaRPr>
          </a:p>
          <a:p>
            <a:r>
              <a:rPr lang="en-CA" i="1" dirty="0" smtClean="0"/>
              <a:t>Quality indicators for GSBPM (MC Production &amp; Methods)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643192" cy="1008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Terms of reference (set in 2014):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12776"/>
            <a:ext cx="8136904" cy="5256584"/>
          </a:xfrm>
        </p:spPr>
        <p:txBody>
          <a:bodyPr>
            <a:normAutofit/>
          </a:bodyPr>
          <a:lstStyle/>
          <a:p>
            <a:pPr lvl="1">
              <a:spcAft>
                <a:spcPts val="600"/>
              </a:spcAft>
            </a:pPr>
            <a:r>
              <a:rPr lang="en-GB" sz="2600" dirty="0" smtClean="0"/>
              <a:t>Develop</a:t>
            </a:r>
            <a:r>
              <a:rPr lang="en-GB" sz="2600" dirty="0"/>
              <a:t>, enhance, integrate, promote, support and facilitate implementation of the range of standards needed for statistical modernisation.</a:t>
            </a:r>
          </a:p>
          <a:p>
            <a:pPr lvl="1">
              <a:spcAft>
                <a:spcPts val="600"/>
              </a:spcAft>
            </a:pPr>
            <a:r>
              <a:rPr lang="en-GB" sz="2600" dirty="0" smtClean="0"/>
              <a:t>Operational </a:t>
            </a:r>
            <a:r>
              <a:rPr lang="en-GB" sz="2600" dirty="0"/>
              <a:t>responsibility for the maintenance and development of the Generic Statistical Business Process Model (GSBPM) and the Generic Statistical Information Model (</a:t>
            </a:r>
            <a:r>
              <a:rPr lang="en-GB" sz="2600" dirty="0" smtClean="0"/>
              <a:t>GSIM)*</a:t>
            </a:r>
          </a:p>
          <a:p>
            <a:pPr lvl="1">
              <a:buNone/>
            </a:pPr>
            <a:r>
              <a:rPr lang="en-GB" sz="2000" dirty="0" smtClean="0"/>
              <a:t>*current TOR does not yet include GAMSO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78681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272808" cy="1584176"/>
          </a:xfrm>
        </p:spPr>
        <p:txBody>
          <a:bodyPr>
            <a:normAutofit/>
          </a:bodyPr>
          <a:lstStyle/>
          <a:p>
            <a:r>
              <a:rPr lang="en-US" dirty="0" smtClean="0"/>
              <a:t>Progress made in 2015: work areas: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88840"/>
            <a:ext cx="7725544" cy="4137323"/>
          </a:xfrm>
        </p:spPr>
        <p:txBody>
          <a:bodyPr>
            <a:normAutofit/>
          </a:bodyPr>
          <a:lstStyle/>
          <a:p>
            <a:r>
              <a:rPr lang="en-GB" dirty="0" smtClean="0"/>
              <a:t>Governance, maintenance, support and integration of key standards</a:t>
            </a:r>
          </a:p>
          <a:p>
            <a:r>
              <a:rPr lang="en-GB" dirty="0" smtClean="0"/>
              <a:t>Generic Activity Model for Statistical Organizations (GAMSO)</a:t>
            </a:r>
          </a:p>
          <a:p>
            <a:r>
              <a:rPr lang="en-GB" dirty="0" smtClean="0"/>
              <a:t>Quality indicators for GSBPM</a:t>
            </a:r>
          </a:p>
          <a:p>
            <a:r>
              <a:rPr lang="en-GB" dirty="0" smtClean="0"/>
              <a:t>Metadata Glossary</a:t>
            </a:r>
          </a:p>
          <a:p>
            <a:r>
              <a:rPr lang="en-GB" dirty="0" smtClean="0"/>
              <a:t>2015 MC Standards meeting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1522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Governance, maintenance, support and integration of key standards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8064896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Progress so far:</a:t>
            </a:r>
          </a:p>
          <a:p>
            <a:r>
              <a:rPr lang="en-US" sz="2000" dirty="0" smtClean="0"/>
              <a:t>Public-facing wiki site created, allowing </a:t>
            </a:r>
            <a:r>
              <a:rPr lang="en-US" sz="2000" dirty="0" err="1" smtClean="0"/>
              <a:t>organisations</a:t>
            </a:r>
            <a:r>
              <a:rPr lang="en-US" sz="2000" dirty="0" smtClean="0"/>
              <a:t> to share case studies of </a:t>
            </a:r>
            <a:r>
              <a:rPr lang="en-GB" sz="2000" dirty="0"/>
              <a:t>m</a:t>
            </a:r>
            <a:r>
              <a:rPr lang="en-GB" sz="2000" dirty="0" smtClean="0"/>
              <a:t>etadata </a:t>
            </a:r>
            <a:r>
              <a:rPr lang="en-GB" sz="2000" dirty="0"/>
              <a:t>use with GSIM and </a:t>
            </a:r>
            <a:r>
              <a:rPr lang="en-GB" sz="2000" dirty="0" smtClean="0"/>
              <a:t>GSBPM.</a:t>
            </a:r>
          </a:p>
          <a:p>
            <a:r>
              <a:rPr lang="en-GB" sz="2000" dirty="0" smtClean="0"/>
              <a:t>Case studies of metadata use with GSIM presented at the May 2015 Standards workshop in Geneva.</a:t>
            </a:r>
            <a:endParaRPr lang="en-US" sz="2000" dirty="0" smtClean="0"/>
          </a:p>
          <a:p>
            <a:pPr>
              <a:buNone/>
            </a:pPr>
            <a:r>
              <a:rPr lang="en-US" b="1" dirty="0" smtClean="0"/>
              <a:t>Plans for the future:</a:t>
            </a:r>
          </a:p>
          <a:p>
            <a:r>
              <a:rPr lang="en-GB" sz="2000" dirty="0" smtClean="0"/>
              <a:t>Roadmap </a:t>
            </a:r>
            <a:r>
              <a:rPr lang="en-GB" sz="2000" dirty="0" smtClean="0"/>
              <a:t>project on implementing </a:t>
            </a:r>
            <a:r>
              <a:rPr lang="en-GB" sz="2000" dirty="0"/>
              <a:t>standards (GSBPM / GSIM / GAMSO / CSPA) in the context of a modernisation maturity </a:t>
            </a:r>
            <a:r>
              <a:rPr lang="en-GB" sz="2000" dirty="0" smtClean="0"/>
              <a:t>model</a:t>
            </a:r>
            <a:r>
              <a:rPr lang="en-GB" sz="2000" dirty="0"/>
              <a:t> </a:t>
            </a:r>
            <a:r>
              <a:rPr lang="en-GB" sz="2000" dirty="0" smtClean="0"/>
              <a:t>(further details available in a separate project proposal). 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57249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Generic Activity Model for Statistical Organizations (GAMSO)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637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Progress so far:</a:t>
            </a:r>
          </a:p>
          <a:p>
            <a:r>
              <a:rPr lang="en-US" sz="2400" dirty="0" smtClean="0"/>
              <a:t>GAMSO 1.0 approved by HLG on 1 March 2015</a:t>
            </a:r>
          </a:p>
          <a:p>
            <a:r>
              <a:rPr lang="en-US" sz="2400" dirty="0" smtClean="0"/>
              <a:t>GAMSO incorporates GSBPM under Production activities, along with areas concerning:</a:t>
            </a:r>
          </a:p>
          <a:p>
            <a:pPr lvl="1"/>
            <a:r>
              <a:rPr lang="en-GB" sz="2000" dirty="0" smtClean="0"/>
              <a:t>Strategy </a:t>
            </a:r>
            <a:r>
              <a:rPr lang="en-GB" sz="2000" dirty="0"/>
              <a:t>and leadership</a:t>
            </a:r>
          </a:p>
          <a:p>
            <a:pPr lvl="1"/>
            <a:r>
              <a:rPr lang="en-GB" sz="2000" dirty="0" smtClean="0"/>
              <a:t>Capability </a:t>
            </a:r>
            <a:r>
              <a:rPr lang="en-GB" sz="2000" dirty="0"/>
              <a:t>management</a:t>
            </a:r>
          </a:p>
          <a:p>
            <a:pPr lvl="1"/>
            <a:r>
              <a:rPr lang="en-GB" sz="2000" dirty="0"/>
              <a:t>Corporate </a:t>
            </a:r>
            <a:r>
              <a:rPr lang="en-GB" sz="2000" dirty="0" smtClean="0"/>
              <a:t>support</a:t>
            </a:r>
            <a:endParaRPr lang="en-US" sz="2400" dirty="0" smtClean="0"/>
          </a:p>
          <a:p>
            <a:pPr>
              <a:buNone/>
            </a:pPr>
            <a:r>
              <a:rPr lang="en-US" b="1" dirty="0" smtClean="0"/>
              <a:t>Plans for the future:</a:t>
            </a:r>
          </a:p>
          <a:p>
            <a:r>
              <a:rPr lang="en-GB" sz="2400" dirty="0" smtClean="0"/>
              <a:t>GAMSO will be reviewed one year after release (March 2016).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4745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/>
          <a:lstStyle/>
          <a:p>
            <a:r>
              <a:rPr lang="en-GB" dirty="0" smtClean="0"/>
              <a:t>Quality indicators for GSBPM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6510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Progress so far:</a:t>
            </a:r>
          </a:p>
          <a:p>
            <a:r>
              <a:rPr lang="en-US" sz="2400" dirty="0" smtClean="0"/>
              <a:t>Quality indicators proposed for each sub-process of GSBPM, focused on surveys.</a:t>
            </a:r>
          </a:p>
          <a:p>
            <a:r>
              <a:rPr lang="en-GB" sz="2400" dirty="0" smtClean="0"/>
              <a:t>Work presented at </a:t>
            </a:r>
            <a:r>
              <a:rPr lang="en-GB" sz="2400" dirty="0"/>
              <a:t>the May 2015 Standards workshop</a:t>
            </a:r>
            <a:r>
              <a:rPr lang="en-GB" sz="2400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Consultation on these proposals conducted in Sept-Oct 2015.</a:t>
            </a:r>
          </a:p>
          <a:p>
            <a:pPr>
              <a:buNone/>
            </a:pPr>
            <a:r>
              <a:rPr lang="en-US" b="1" dirty="0" smtClean="0"/>
              <a:t>Plans for the future:</a:t>
            </a:r>
          </a:p>
          <a:p>
            <a:r>
              <a:rPr lang="en-US" sz="2400" dirty="0" smtClean="0"/>
              <a:t>To amend proposals in light of consultation feedback</a:t>
            </a:r>
          </a:p>
          <a:p>
            <a:r>
              <a:rPr lang="en-US" sz="2400" dirty="0" smtClean="0"/>
              <a:t>To integrate the indicators to consider other data sources (administrative/mixed sources/big data).</a:t>
            </a:r>
          </a:p>
          <a:p>
            <a:r>
              <a:rPr lang="en-US" sz="2400" dirty="0" smtClean="0"/>
              <a:t>Present at Q2016 conference in Madrid, June 2016.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81998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Metadata Glossary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651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Progress so far:</a:t>
            </a:r>
          </a:p>
          <a:p>
            <a:r>
              <a:rPr lang="en-US" sz="2400" dirty="0" smtClean="0"/>
              <a:t>Team formed</a:t>
            </a:r>
          </a:p>
          <a:p>
            <a:r>
              <a:rPr lang="en-US" sz="2400" dirty="0" smtClean="0"/>
              <a:t>Approach considered</a:t>
            </a:r>
          </a:p>
          <a:p>
            <a:r>
              <a:rPr lang="en-US" sz="2400" dirty="0" smtClean="0"/>
              <a:t>Consideration via online “SPRINTS” of individual candidate terms for inclusion in/exclusion from the glossary: Initial consideration of terms focuses on GSIM, GSBPM, GAMSO and CSPA</a:t>
            </a:r>
          </a:p>
          <a:p>
            <a:pPr>
              <a:buNone/>
            </a:pPr>
            <a:r>
              <a:rPr lang="en-US" b="1" dirty="0" smtClean="0"/>
              <a:t>Plans for the future:</a:t>
            </a:r>
          </a:p>
          <a:p>
            <a:r>
              <a:rPr lang="en-US" sz="2400" dirty="0" smtClean="0"/>
              <a:t>To complete the initial phase of work</a:t>
            </a:r>
          </a:p>
          <a:p>
            <a:r>
              <a:rPr lang="en-US" sz="2400" dirty="0" smtClean="0"/>
              <a:t>Then, to widen the consideration of terms to include those arising from other sources (such as SDMX)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35822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28384" cy="850106"/>
          </a:xfrm>
        </p:spPr>
        <p:txBody>
          <a:bodyPr rIns="18000">
            <a:normAutofit fontScale="90000"/>
          </a:bodyPr>
          <a:lstStyle/>
          <a:p>
            <a:r>
              <a:rPr lang="en-GB" dirty="0"/>
              <a:t>MC Standards </a:t>
            </a:r>
            <a:r>
              <a:rPr lang="en-GB" dirty="0" smtClean="0"/>
              <a:t>workshop May 2015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340768"/>
            <a:ext cx="7848872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Progress so far:</a:t>
            </a:r>
          </a:p>
          <a:p>
            <a:r>
              <a:rPr lang="en-US" sz="2400" dirty="0" smtClean="0"/>
              <a:t>Meeting took place in May 2015</a:t>
            </a:r>
          </a:p>
          <a:p>
            <a:r>
              <a:rPr lang="en-US" sz="2400" dirty="0" smtClean="0"/>
              <a:t>Well attended (&gt;70 participants), with good feedback.</a:t>
            </a:r>
          </a:p>
          <a:p>
            <a:r>
              <a:rPr lang="en-US" sz="2400" dirty="0" smtClean="0"/>
              <a:t>Sessions included:-</a:t>
            </a:r>
          </a:p>
          <a:p>
            <a:pPr lvl="1"/>
            <a:r>
              <a:rPr lang="en-GB" sz="2000" dirty="0"/>
              <a:t>Governing and maintaining statistical </a:t>
            </a:r>
            <a:r>
              <a:rPr lang="en-GB" sz="2000" dirty="0" smtClean="0"/>
              <a:t>standards</a:t>
            </a:r>
          </a:p>
          <a:p>
            <a:pPr lvl="1"/>
            <a:r>
              <a:rPr lang="en-GB" sz="2000" dirty="0"/>
              <a:t>Increasing the efficiency of statistical business processes through the use of </a:t>
            </a:r>
            <a:r>
              <a:rPr lang="en-GB" sz="2000" dirty="0" smtClean="0"/>
              <a:t>standards</a:t>
            </a:r>
          </a:p>
          <a:p>
            <a:pPr lvl="1"/>
            <a:r>
              <a:rPr lang="en-GB" sz="2000" dirty="0"/>
              <a:t>Standards to describe or exchange data or </a:t>
            </a:r>
            <a:r>
              <a:rPr lang="en-GB" sz="2000" dirty="0" smtClean="0"/>
              <a:t>metadata</a:t>
            </a:r>
          </a:p>
          <a:p>
            <a:pPr lvl="1"/>
            <a:r>
              <a:rPr lang="en-GB" sz="2000" dirty="0"/>
              <a:t>The future of standards in statistics</a:t>
            </a:r>
            <a:endParaRPr lang="en-US" sz="2000" dirty="0" smtClean="0"/>
          </a:p>
          <a:p>
            <a:r>
              <a:rPr lang="en-US" sz="2400" dirty="0" smtClean="0"/>
              <a:t>This workshop helped to inform the 2015-2016 priorities for the MC Standards.</a:t>
            </a:r>
          </a:p>
        </p:txBody>
      </p:sp>
    </p:spTree>
    <p:extLst>
      <p:ext uri="{BB962C8B-B14F-4D97-AF65-F5344CB8AC3E}">
        <p14:creationId xmlns:p14="http://schemas.microsoft.com/office/powerpoint/2010/main" val="2483708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909</TotalTime>
  <Words>573</Words>
  <Application>Microsoft Office PowerPoint</Application>
  <PresentationFormat>On-screen Show (4:3)</PresentationFormat>
  <Paragraphs>78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Modernisation Committee on Standards  Progress in 2015</vt:lpstr>
      <vt:lpstr>Current Membership</vt:lpstr>
      <vt:lpstr>Terms of reference (set in 2014): </vt:lpstr>
      <vt:lpstr>Progress made in 2015: work areas:</vt:lpstr>
      <vt:lpstr>Governance, maintenance, support and integration of key standards</vt:lpstr>
      <vt:lpstr>Generic Activity Model for Statistical Organizations (GAMSO)</vt:lpstr>
      <vt:lpstr>Quality indicators for GSBPM</vt:lpstr>
      <vt:lpstr>Metadata Glossary</vt:lpstr>
      <vt:lpstr>MC Standards workshop May 2015 </vt:lpstr>
    </vt:vector>
  </TitlesOfParts>
  <Company>UNECE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the Modernisation Committee on Production and Methods</dc:title>
  <dc:creator>vale</dc:creator>
  <cp:lastModifiedBy>Christopher Jones</cp:lastModifiedBy>
  <cp:revision>95</cp:revision>
  <cp:lastPrinted>2015-10-23T12:14:59Z</cp:lastPrinted>
  <dcterms:created xsi:type="dcterms:W3CDTF">2013-11-13T09:52:38Z</dcterms:created>
  <dcterms:modified xsi:type="dcterms:W3CDTF">2015-11-10T15:32:05Z</dcterms:modified>
</cp:coreProperties>
</file>