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70" r:id="rId3"/>
    <p:sldId id="272" r:id="rId4"/>
    <p:sldId id="274" r:id="rId5"/>
    <p:sldId id="275" r:id="rId6"/>
    <p:sldId id="276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7231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75528" autoAdjust="0"/>
  </p:normalViewPr>
  <p:slideViewPr>
    <p:cSldViewPr>
      <p:cViewPr varScale="1">
        <p:scale>
          <a:sx n="74" d="100"/>
          <a:sy n="74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95B96-F93F-4E9E-ACEF-CE5527529AE0}" type="datetimeFigureOut">
              <a:rPr lang="en-CA" smtClean="0"/>
              <a:pPr/>
              <a:t>13/11/2015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1335-FB6E-438A-AFF1-6914EC7CED5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63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83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3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2EC91-075B-4FCD-9517-C023BB19A85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692697"/>
            <a:ext cx="7632848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Modernisation</a:t>
            </a:r>
            <a:r>
              <a:rPr lang="en-US" b="1" dirty="0" smtClean="0"/>
              <a:t> Committee on Standards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 smtClean="0"/>
              <a:t>Priorities and future plans for 2015 and 2016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728792" cy="158417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October 23, 2015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24580" name="Picture 4" descr="C:\Users\bornali\Pictures\MC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149080"/>
            <a:ext cx="2743200" cy="245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101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850106"/>
          </a:xfrm>
        </p:spPr>
        <p:txBody>
          <a:bodyPr>
            <a:normAutofit/>
          </a:bodyPr>
          <a:lstStyle/>
          <a:p>
            <a:r>
              <a:rPr lang="en-US" dirty="0" smtClean="0"/>
              <a:t>Priority </a:t>
            </a:r>
            <a:r>
              <a:rPr lang="en-US" dirty="0" smtClean="0">
                <a:solidFill>
                  <a:srgbClr val="572314"/>
                </a:solidFill>
              </a:rPr>
              <a:t>topics</a:t>
            </a:r>
            <a:r>
              <a:rPr lang="en-US" dirty="0" smtClean="0"/>
              <a:t> for 2015-2016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40768"/>
            <a:ext cx="7869560" cy="532859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Metadata </a:t>
            </a:r>
            <a:r>
              <a:rPr lang="en-GB" dirty="0" smtClean="0"/>
              <a:t>Glossary</a:t>
            </a:r>
            <a:r>
              <a:rPr lang="en-GB" sz="2400" dirty="0" smtClean="0"/>
              <a:t> </a:t>
            </a:r>
            <a:r>
              <a:rPr lang="en-GB" sz="2600" dirty="0" smtClean="0">
                <a:solidFill>
                  <a:srgbClr val="008000"/>
                </a:solidFill>
              </a:rPr>
              <a:t>(presented </a:t>
            </a:r>
            <a:r>
              <a:rPr lang="en-GB" sz="2600" dirty="0" smtClean="0">
                <a:solidFill>
                  <a:srgbClr val="008000"/>
                </a:solidFill>
              </a:rPr>
              <a:t>earlier)</a:t>
            </a:r>
            <a:endParaRPr lang="en-GB" sz="2600" dirty="0" smtClean="0">
              <a:solidFill>
                <a:srgbClr val="008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Roadmap </a:t>
            </a:r>
            <a:r>
              <a:rPr lang="en-GB" dirty="0"/>
              <a:t>for implementing standards (GSBPM / GSIM / GAMSO / CSPA) in the context of a modernisation maturity model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Further </a:t>
            </a:r>
            <a:r>
              <a:rPr lang="en-GB" dirty="0"/>
              <a:t>work on quality </a:t>
            </a:r>
            <a:r>
              <a:rPr lang="en-GB" dirty="0" smtClean="0"/>
              <a:t>indicators </a:t>
            </a:r>
            <a:r>
              <a:rPr lang="en-GB" sz="2600" dirty="0">
                <a:solidFill>
                  <a:srgbClr val="008000"/>
                </a:solidFill>
              </a:rPr>
              <a:t>(presented </a:t>
            </a:r>
            <a:r>
              <a:rPr lang="en-GB" sz="2600" dirty="0" smtClean="0">
                <a:solidFill>
                  <a:srgbClr val="008000"/>
                </a:solidFill>
              </a:rPr>
              <a:t>earlier)</a:t>
            </a:r>
            <a:endParaRPr lang="en-GB" sz="26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Further </a:t>
            </a:r>
            <a:r>
              <a:rPr lang="en-GB" dirty="0"/>
              <a:t>development of GSIM concepts / variables (variable harmonisation)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dirty="0" smtClean="0"/>
              <a:t>Logical </a:t>
            </a:r>
            <a:r>
              <a:rPr lang="en-GB" dirty="0"/>
              <a:t>Information Model (if work is not continued on this under CSPA)</a:t>
            </a:r>
          </a:p>
        </p:txBody>
      </p:sp>
    </p:spTree>
    <p:extLst>
      <p:ext uri="{BB962C8B-B14F-4D97-AF65-F5344CB8AC3E}">
        <p14:creationId xmlns:p14="http://schemas.microsoft.com/office/powerpoint/2010/main" val="306180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1152128"/>
          </a:xfrm>
        </p:spPr>
        <p:txBody>
          <a:bodyPr rIns="18000">
            <a:noAutofit/>
          </a:bodyPr>
          <a:lstStyle/>
          <a:p>
            <a:r>
              <a:rPr lang="en-GB" sz="3200" dirty="0"/>
              <a:t>Roadmap for implementing </a:t>
            </a:r>
            <a:r>
              <a:rPr lang="en-GB" sz="3200" dirty="0" smtClean="0"/>
              <a:t>standards </a:t>
            </a:r>
            <a:r>
              <a:rPr lang="en-GB" sz="3200" dirty="0"/>
              <a:t>in the context of a modernisation maturity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518457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 smtClean="0"/>
              <a:t>Progress so far: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000" dirty="0" smtClean="0"/>
              <a:t>This idea </a:t>
            </a:r>
            <a:r>
              <a:rPr lang="en-GB" sz="2000" dirty="0"/>
              <a:t>was proposed at the </a:t>
            </a:r>
            <a:r>
              <a:rPr lang="en-GB" sz="2000" dirty="0" smtClean="0"/>
              <a:t>May 2015 Standards workshop to help statistical organisations to </a:t>
            </a:r>
            <a:r>
              <a:rPr lang="en-GB" sz="2000" dirty="0"/>
              <a:t>implement GSBPM / GSIM / GAMSO / CSPA.</a:t>
            </a:r>
            <a:endParaRPr lang="en-GB" sz="20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000" dirty="0" smtClean="0"/>
              <a:t>Project </a:t>
            </a:r>
            <a:r>
              <a:rPr lang="en-GB" sz="2000" dirty="0"/>
              <a:t>proposal </a:t>
            </a:r>
            <a:r>
              <a:rPr lang="en-GB" sz="2000" dirty="0" smtClean="0"/>
              <a:t>is drafted </a:t>
            </a:r>
            <a:r>
              <a:rPr lang="en-GB" sz="2000" dirty="0"/>
              <a:t>for consideration by Nov 2015 HLG </a:t>
            </a:r>
            <a:r>
              <a:rPr lang="en-GB" sz="2000" dirty="0" smtClean="0"/>
              <a:t>workshop. </a:t>
            </a:r>
            <a:r>
              <a:rPr lang="en-GB" sz="2000" dirty="0"/>
              <a:t>11 NSOs have volunteered  for this work.</a:t>
            </a:r>
            <a:endParaRPr lang="en-GB" sz="2000" dirty="0" smtClean="0"/>
          </a:p>
          <a:p>
            <a:pPr marL="82296" indent="0">
              <a:spcAft>
                <a:spcPts val="300"/>
              </a:spcAft>
              <a:buNone/>
            </a:pPr>
            <a:r>
              <a:rPr lang="en-US" sz="2800" b="1" dirty="0" smtClean="0"/>
              <a:t>Future activities (subject to HLG approval): </a:t>
            </a:r>
            <a:endParaRPr lang="en-US" sz="2800" b="1" dirty="0"/>
          </a:p>
          <a:p>
            <a:pPr>
              <a:spcAft>
                <a:spcPts val="300"/>
              </a:spcAft>
            </a:pPr>
            <a:r>
              <a:rPr lang="en-GB" sz="2000" dirty="0"/>
              <a:t>To commence in January </a:t>
            </a:r>
            <a:r>
              <a:rPr lang="en-GB" sz="2000" dirty="0" smtClean="0"/>
              <a:t>2016.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The </a:t>
            </a:r>
            <a:r>
              <a:rPr lang="en-GB" sz="2000" dirty="0" smtClean="0"/>
              <a:t>stages in  this project include:</a:t>
            </a:r>
          </a:p>
          <a:p>
            <a:pPr lvl="1">
              <a:spcAft>
                <a:spcPts val="300"/>
              </a:spcAft>
            </a:pPr>
            <a:r>
              <a:rPr lang="en-GB" sz="1600" dirty="0"/>
              <a:t>A</a:t>
            </a:r>
            <a:r>
              <a:rPr lang="en-GB" sz="1600" dirty="0" smtClean="0"/>
              <a:t> </a:t>
            </a:r>
            <a:r>
              <a:rPr lang="en-GB" sz="1600" dirty="0"/>
              <a:t>draft modernisation maturity </a:t>
            </a:r>
            <a:r>
              <a:rPr lang="en-GB" sz="1600" dirty="0" smtClean="0"/>
              <a:t>model</a:t>
            </a:r>
          </a:p>
          <a:p>
            <a:pPr lvl="1">
              <a:spcAft>
                <a:spcPts val="300"/>
              </a:spcAft>
            </a:pPr>
            <a:r>
              <a:rPr lang="en-GB" sz="1600" dirty="0"/>
              <a:t>A</a:t>
            </a:r>
            <a:r>
              <a:rPr lang="en-GB" sz="1600" dirty="0" smtClean="0"/>
              <a:t> </a:t>
            </a:r>
            <a:r>
              <a:rPr lang="en-GB" sz="1600" dirty="0"/>
              <a:t>trial of </a:t>
            </a:r>
            <a:r>
              <a:rPr lang="en-GB" sz="1600" dirty="0" smtClean="0"/>
              <a:t>this model amongst </a:t>
            </a:r>
            <a:r>
              <a:rPr lang="en-GB" sz="1600" dirty="0"/>
              <a:t>the </a:t>
            </a:r>
            <a:r>
              <a:rPr lang="en-GB" sz="1600" dirty="0" smtClean="0"/>
              <a:t>project participants, before release of the model to statistical </a:t>
            </a:r>
            <a:r>
              <a:rPr lang="en-GB" sz="1600" dirty="0"/>
              <a:t>organisations</a:t>
            </a:r>
          </a:p>
          <a:p>
            <a:pPr lvl="1">
              <a:spcAft>
                <a:spcPts val="300"/>
              </a:spcAft>
            </a:pPr>
            <a:r>
              <a:rPr lang="en-GB" sz="1600" dirty="0"/>
              <a:t>A</a:t>
            </a:r>
            <a:r>
              <a:rPr lang="en-GB" sz="1600" dirty="0" smtClean="0"/>
              <a:t> </a:t>
            </a:r>
            <a:r>
              <a:rPr lang="en-GB" sz="1600" dirty="0"/>
              <a:t>Roadmap, indicating paths and milestones on the road to </a:t>
            </a:r>
            <a:r>
              <a:rPr lang="en-GB" sz="1600" dirty="0" smtClean="0"/>
              <a:t>implementation of these standards, </a:t>
            </a:r>
            <a:r>
              <a:rPr lang="en-GB" sz="1600" dirty="0"/>
              <a:t>based on maturity levels</a:t>
            </a:r>
            <a:r>
              <a:rPr lang="en-GB" sz="1600" dirty="0" smtClean="0"/>
              <a:t>.</a:t>
            </a:r>
          </a:p>
          <a:p>
            <a:pPr>
              <a:spcAft>
                <a:spcPts val="300"/>
              </a:spcAft>
            </a:pPr>
            <a:r>
              <a:rPr lang="en-GB" sz="2000" dirty="0" smtClean="0"/>
              <a:t>“Maturity level” of an organisation will be determined according to a set of dimensions to be developed.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Statistical organisations will be able to use the roadmap to help them to move to a higher maturity level” which is one of our definitions of success.</a:t>
            </a:r>
          </a:p>
        </p:txBody>
      </p:sp>
    </p:spTree>
    <p:extLst>
      <p:ext uri="{BB962C8B-B14F-4D97-AF65-F5344CB8AC3E}">
        <p14:creationId xmlns:p14="http://schemas.microsoft.com/office/powerpoint/2010/main" val="385239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028384" cy="1152128"/>
          </a:xfrm>
        </p:spPr>
        <p:txBody>
          <a:bodyPr rIns="18000">
            <a:noAutofit/>
          </a:bodyPr>
          <a:lstStyle/>
          <a:p>
            <a:r>
              <a:rPr lang="en-GB" sz="3100" dirty="0"/>
              <a:t>Further development of GSIM </a:t>
            </a:r>
            <a:r>
              <a:rPr lang="en-GB" sz="3100" dirty="0" smtClean="0"/>
              <a:t>concepts/variables (variable </a:t>
            </a:r>
            <a:r>
              <a:rPr lang="en-GB" sz="3100" dirty="0"/>
              <a:t>harmonisation)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848872" cy="489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Overview:</a:t>
            </a:r>
          </a:p>
          <a:p>
            <a:pPr>
              <a:spcAft>
                <a:spcPts val="300"/>
              </a:spcAft>
            </a:pPr>
            <a:r>
              <a:rPr lang="en-GB" sz="2000" dirty="0" smtClean="0"/>
              <a:t>Project </a:t>
            </a:r>
            <a:r>
              <a:rPr lang="en-GB" sz="2000" dirty="0"/>
              <a:t>proposal drafted for consideration by Nov 2015 HLG workshop</a:t>
            </a:r>
            <a:r>
              <a:rPr lang="en-GB" sz="2000" dirty="0" smtClean="0"/>
              <a:t>. </a:t>
            </a:r>
          </a:p>
          <a:p>
            <a:pPr>
              <a:spcAft>
                <a:spcPts val="300"/>
              </a:spcAft>
            </a:pPr>
            <a:r>
              <a:rPr lang="en-GB" sz="2000" dirty="0" smtClean="0"/>
              <a:t>This project would aim to ensure that when different organisations implement GSIM Concepts (e.g., within a CSPA component), that GSIM Concept variables are interpreted consistently, so as to facilitate compatibility.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sz="2800" b="1" dirty="0" smtClean="0"/>
              <a:t>Future activities (subject to HLG approval): </a:t>
            </a:r>
            <a:endParaRPr lang="en-US" sz="2800" b="1" dirty="0"/>
          </a:p>
          <a:p>
            <a:pPr>
              <a:spcAft>
                <a:spcPts val="300"/>
              </a:spcAft>
            </a:pPr>
            <a:r>
              <a:rPr lang="en-GB" sz="2000" dirty="0" smtClean="0"/>
              <a:t>Creating an annex to GSIM which concerns the GSIM Concepts group, and to clarify the interpretation of variables that refer to these concepts, throughout the different stages of the GSBPM.</a:t>
            </a:r>
          </a:p>
          <a:p>
            <a:pPr>
              <a:spcAft>
                <a:spcPts val="300"/>
              </a:spcAft>
            </a:pPr>
            <a:r>
              <a:rPr lang="en-GB" sz="2000" dirty="0" smtClean="0"/>
              <a:t>Such work would be informed by experiences of organisations in implementing GSIM, with identification of best practices.</a:t>
            </a:r>
          </a:p>
          <a:p>
            <a:pPr>
              <a:spcAft>
                <a:spcPts val="300"/>
              </a:spcAft>
            </a:pPr>
            <a:r>
              <a:rPr lang="en-GB" sz="2000" dirty="0" smtClean="0"/>
              <a:t>Further mapping of </a:t>
            </a:r>
            <a:r>
              <a:rPr lang="en-GB" sz="2000" dirty="0"/>
              <a:t>GSIM Concepts with the corresponding ones in DDI and </a:t>
            </a:r>
            <a:r>
              <a:rPr lang="en-GB" sz="2000" dirty="0" smtClean="0"/>
              <a:t>SDMX (increasingly necessary as the adoption of these standards has grown).</a:t>
            </a:r>
          </a:p>
        </p:txBody>
      </p:sp>
    </p:spTree>
    <p:extLst>
      <p:ext uri="{BB962C8B-B14F-4D97-AF65-F5344CB8AC3E}">
        <p14:creationId xmlns:p14="http://schemas.microsoft.com/office/powerpoint/2010/main" val="385239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r>
              <a:rPr lang="en-GB" sz="3600" dirty="0"/>
              <a:t>Logical Information Model </a:t>
            </a:r>
            <a:r>
              <a:rPr lang="en-GB" sz="2800" dirty="0"/>
              <a:t>(if work is not continued on this under CSPA)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643192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GB" sz="2000" dirty="0"/>
              <a:t>A </a:t>
            </a:r>
            <a:r>
              <a:rPr lang="en-GB" sz="2000" dirty="0" smtClean="0"/>
              <a:t>proposal is made to </a:t>
            </a:r>
            <a:r>
              <a:rPr lang="en-GB" sz="2000" dirty="0" smtClean="0"/>
              <a:t>the HLG-MOS </a:t>
            </a:r>
            <a:r>
              <a:rPr lang="en-GB" sz="2000" dirty="0" smtClean="0"/>
              <a:t>for a CSPA </a:t>
            </a:r>
            <a:r>
              <a:rPr lang="en-GB" sz="2000" dirty="0" smtClean="0"/>
              <a:t>sub-committee</a:t>
            </a:r>
            <a:r>
              <a:rPr lang="en-GB" sz="2000" dirty="0" smtClean="0"/>
              <a:t>, to sit jointly </a:t>
            </a:r>
            <a:r>
              <a:rPr lang="en-GB" sz="2000" dirty="0"/>
              <a:t>under the </a:t>
            </a:r>
            <a:r>
              <a:rPr lang="en-GB" sz="2000" dirty="0" smtClean="0"/>
              <a:t>MC Standards </a:t>
            </a:r>
            <a:r>
              <a:rPr lang="en-GB" sz="2000" dirty="0"/>
              <a:t>and MC Production and </a:t>
            </a:r>
            <a:r>
              <a:rPr lang="en-GB" sz="2000" dirty="0" smtClean="0"/>
              <a:t>Methods</a:t>
            </a:r>
            <a:r>
              <a:rPr lang="en-GB" sz="2000" dirty="0" smtClean="0"/>
              <a:t>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85239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2016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643192" cy="4425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GB" sz="2000" dirty="0" smtClean="0"/>
              <a:t>Plans are being made to hold a workshop in </a:t>
            </a:r>
            <a:r>
              <a:rPr lang="en-GB" sz="2000" dirty="0" smtClean="0"/>
              <a:t>2016. a key theme may be a roadmap </a:t>
            </a:r>
            <a:r>
              <a:rPr lang="en-GB" sz="2000" smtClean="0"/>
              <a:t>for modernisation.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852399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962</TotalTime>
  <Words>464</Words>
  <Application>Microsoft Office PowerPoint</Application>
  <PresentationFormat>On-screen Show (4:3)</PresentationFormat>
  <Paragraphs>42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Modernisation Committee on Standards  Priorities and future plans for 2015 and 2016</vt:lpstr>
      <vt:lpstr>Priority topics for 2015-2016</vt:lpstr>
      <vt:lpstr>Roadmap for implementing standards in the context of a modernisation maturity model</vt:lpstr>
      <vt:lpstr>Further development of GSIM concepts/variables (variable harmonisation)</vt:lpstr>
      <vt:lpstr>Logical Information Model (if work is not continued on this under CSPA)</vt:lpstr>
      <vt:lpstr>2016 Workshop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Modernisation Committee on Production and Methods</dc:title>
  <dc:creator>vale</dc:creator>
  <cp:lastModifiedBy>vale</cp:lastModifiedBy>
  <cp:revision>95</cp:revision>
  <cp:lastPrinted>2015-10-23T12:14:59Z</cp:lastPrinted>
  <dcterms:created xsi:type="dcterms:W3CDTF">2013-11-13T09:52:38Z</dcterms:created>
  <dcterms:modified xsi:type="dcterms:W3CDTF">2015-11-13T12:20:07Z</dcterms:modified>
</cp:coreProperties>
</file>