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69" r:id="rId3"/>
    <p:sldId id="293" r:id="rId4"/>
    <p:sldId id="257" r:id="rId5"/>
    <p:sldId id="259" r:id="rId6"/>
    <p:sldId id="262" r:id="rId7"/>
    <p:sldId id="260" r:id="rId8"/>
    <p:sldId id="291" r:id="rId9"/>
    <p:sldId id="287" r:id="rId10"/>
    <p:sldId id="261" r:id="rId11"/>
    <p:sldId id="292" r:id="rId12"/>
    <p:sldId id="288" r:id="rId13"/>
    <p:sldId id="289" r:id="rId14"/>
    <p:sldId id="29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2314"/>
    <a:srgbClr val="5E25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6571" autoAdjust="0"/>
  </p:normalViewPr>
  <p:slideViewPr>
    <p:cSldViewPr>
      <p:cViewPr>
        <p:scale>
          <a:sx n="93" d="100"/>
          <a:sy n="93" d="100"/>
        </p:scale>
        <p:origin x="-2070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95B96-F93F-4E9E-ACEF-CE5527529AE0}" type="datetimeFigureOut">
              <a:rPr lang="en-CA" smtClean="0"/>
              <a:pPr/>
              <a:t>18/11/2016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1335-FB6E-438A-AFF1-6914EC7CED5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3639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1335-FB6E-438A-AFF1-6914EC7CED5C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483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1335-FB6E-438A-AFF1-6914EC7CED5C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4344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1335-FB6E-438A-AFF1-6914EC7CED5C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1335-FB6E-438A-AFF1-6914EC7CED5C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2EC91-075B-4FCD-9517-C023BB19A856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F2EC91-075B-4FCD-9517-C023BB19A856}" type="datetimeFigureOut">
              <a:rPr lang="en-GB" smtClean="0"/>
              <a:pPr/>
              <a:t>18/11/2016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80FB93-A842-4BF9-AEC8-85D1000E64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404663"/>
            <a:ext cx="7704856" cy="3456385"/>
          </a:xfrm>
        </p:spPr>
        <p:txBody>
          <a:bodyPr lIns="18000" rIns="18000">
            <a:normAutofit/>
          </a:bodyPr>
          <a:lstStyle/>
          <a:p>
            <a:pPr algn="ctr"/>
            <a:r>
              <a:rPr lang="en-US" sz="4000" b="1" dirty="0" err="1" smtClean="0">
                <a:solidFill>
                  <a:srgbClr val="5E2516"/>
                </a:solidFill>
              </a:rPr>
              <a:t>Modernisation</a:t>
            </a:r>
            <a:r>
              <a:rPr lang="en-US" sz="4000" b="1" dirty="0" smtClean="0">
                <a:solidFill>
                  <a:srgbClr val="5E2516"/>
                </a:solidFill>
              </a:rPr>
              <a:t> Committee on Standards</a:t>
            </a:r>
            <a:r>
              <a:rPr lang="en-US" dirty="0" smtClean="0">
                <a:solidFill>
                  <a:srgbClr val="5E2516"/>
                </a:solidFill>
              </a:rPr>
              <a:t/>
            </a:r>
            <a:br>
              <a:rPr lang="en-US" dirty="0" smtClean="0">
                <a:solidFill>
                  <a:srgbClr val="5E2516"/>
                </a:solidFill>
              </a:rPr>
            </a:br>
            <a:r>
              <a:rPr lang="en-US" dirty="0">
                <a:solidFill>
                  <a:srgbClr val="5E2516"/>
                </a:solidFill>
              </a:rPr>
              <a:t/>
            </a:r>
            <a:br>
              <a:rPr lang="en-US" dirty="0">
                <a:solidFill>
                  <a:srgbClr val="5E2516"/>
                </a:solidFill>
              </a:rPr>
            </a:br>
            <a:r>
              <a:rPr lang="en-US" sz="3400" b="1" dirty="0" smtClean="0">
                <a:solidFill>
                  <a:srgbClr val="5E2516"/>
                </a:solidFill>
              </a:rPr>
              <a:t>2016 Update</a:t>
            </a:r>
            <a:endParaRPr lang="en-GB" sz="3400" b="1" dirty="0">
              <a:solidFill>
                <a:srgbClr val="5E251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653136"/>
            <a:ext cx="6728792" cy="158417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November 16, 2016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24580" name="Picture 4" descr="C:\Users\bornali\Pictures\MC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149080"/>
            <a:ext cx="2743200" cy="24511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5496" y="5805264"/>
            <a:ext cx="936104" cy="792088"/>
          </a:xfrm>
          <a:prstGeom prst="rect">
            <a:avLst/>
          </a:prstGeom>
        </p:spPr>
        <p:txBody>
          <a:bodyPr lIns="18000" rIns="18000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3600" b="1" dirty="0" smtClean="0">
                <a:solidFill>
                  <a:srgbClr val="5E2516"/>
                </a:solidFill>
              </a:rPr>
              <a:t>MCS</a:t>
            </a:r>
            <a:endParaRPr lang="en-GB" sz="3600" b="1" dirty="0">
              <a:solidFill>
                <a:srgbClr val="5E25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16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634082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rgbClr val="572314"/>
                </a:solidFill>
              </a:rPr>
              <a:t>Review of the Generic Activity Model for Statistical Organizations (GAMSO)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8064896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/>
              <a:t>Progress so far: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GAMSO 1.0 approved by HLG on 1 March 2015, with a commitment to review it after 1 year.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An online consultation on GAMSO took place from March-May 2016.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The comments from this consultation were then considered by a team composed of representatives from Sweden, Norway, and Turkey.</a:t>
            </a:r>
          </a:p>
          <a:p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96" y="5805264"/>
            <a:ext cx="936104" cy="792088"/>
          </a:xfrm>
          <a:prstGeom prst="rect">
            <a:avLst/>
          </a:prstGeom>
        </p:spPr>
        <p:txBody>
          <a:bodyPr lIns="18000" rIns="18000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3600" b="1" dirty="0" smtClean="0">
                <a:solidFill>
                  <a:srgbClr val="5E2516"/>
                </a:solidFill>
              </a:rPr>
              <a:t>MCS</a:t>
            </a:r>
            <a:endParaRPr lang="en-GB" sz="3600" b="1" dirty="0">
              <a:solidFill>
                <a:srgbClr val="5E25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5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490066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rgbClr val="572314"/>
                </a:solidFill>
              </a:rPr>
              <a:t>Review of the Generic Activity Model for Statistical Organizations (GAMSO</a:t>
            </a:r>
            <a:r>
              <a:rPr lang="en-GB" sz="3200" dirty="0" smtClean="0">
                <a:solidFill>
                  <a:srgbClr val="572314"/>
                </a:solidFill>
              </a:rPr>
              <a:t>)    /2</a:t>
            </a:r>
            <a:endParaRPr lang="en-GB" sz="3200" dirty="0" smtClean="0">
              <a:solidFill>
                <a:srgbClr val="5723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272" y="1340768"/>
            <a:ext cx="7715200" cy="5517232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GB" sz="2600" dirty="0"/>
              <a:t>A proposal for a minor update to GAMSO (v1.1) has been submitted to HLG. - The main changes are:</a:t>
            </a:r>
          </a:p>
          <a:p>
            <a:pPr lvl="1"/>
            <a:r>
              <a:rPr lang="en-GB" sz="2400" dirty="0"/>
              <a:t>To the </a:t>
            </a:r>
            <a:r>
              <a:rPr lang="en-GB" sz="2400" i="1" dirty="0"/>
              <a:t>Capability management </a:t>
            </a:r>
            <a:r>
              <a:rPr lang="en-GB" sz="2400" dirty="0"/>
              <a:t>area (renamed </a:t>
            </a:r>
            <a:r>
              <a:rPr lang="en-GB" sz="2400" i="1" dirty="0"/>
              <a:t>Capability development</a:t>
            </a:r>
            <a:r>
              <a:rPr lang="en-GB" sz="2400" dirty="0" smtClean="0"/>
              <a:t>).</a:t>
            </a:r>
            <a:endParaRPr lang="en-GB" sz="2400" dirty="0"/>
          </a:p>
          <a:p>
            <a:pPr lvl="1"/>
            <a:r>
              <a:rPr lang="en-GB" sz="2400" dirty="0"/>
              <a:t>Re-ordering of </a:t>
            </a:r>
            <a:r>
              <a:rPr lang="en-GB" sz="2400" i="1" dirty="0"/>
              <a:t>Corporate Support </a:t>
            </a:r>
            <a:r>
              <a:rPr lang="en-GB" sz="2400" dirty="0"/>
              <a:t>area activities, to reflect their </a:t>
            </a:r>
            <a:r>
              <a:rPr lang="en-GB" sz="2400" dirty="0" smtClean="0"/>
              <a:t>importance in statistics.</a:t>
            </a:r>
            <a:endParaRPr lang="en-GB" sz="2400" dirty="0"/>
          </a:p>
          <a:p>
            <a:pPr lvl="1"/>
            <a:r>
              <a:rPr lang="en-GB" sz="2400" dirty="0"/>
              <a:t>Updates/expansion of activities’ descriptions</a:t>
            </a:r>
            <a:r>
              <a:rPr lang="en-GB" sz="2400" dirty="0" smtClean="0"/>
              <a:t>.</a:t>
            </a:r>
            <a:endParaRPr lang="en-US" b="1" dirty="0" smtClean="0"/>
          </a:p>
          <a:p>
            <a:pPr>
              <a:spcBef>
                <a:spcPts val="1800"/>
              </a:spcBef>
              <a:buNone/>
            </a:pPr>
            <a:r>
              <a:rPr lang="en-US" b="1" dirty="0" smtClean="0"/>
              <a:t>Plans </a:t>
            </a:r>
            <a:r>
              <a:rPr lang="en-US" b="1" dirty="0" smtClean="0"/>
              <a:t>for the future:</a:t>
            </a:r>
          </a:p>
          <a:p>
            <a:r>
              <a:rPr lang="en-GB" sz="2600" dirty="0"/>
              <a:t>Updates to the online GAMSO wiki pages pending HLG approval of GAMSO </a:t>
            </a:r>
            <a:r>
              <a:rPr lang="en-GB" sz="2600" dirty="0" smtClean="0"/>
              <a:t>1.1.</a:t>
            </a:r>
          </a:p>
          <a:p>
            <a:r>
              <a:rPr lang="en-GB" sz="2600" dirty="0"/>
              <a:t>Joint review of GAMSO and GSBPM proposed for 2018</a:t>
            </a:r>
            <a:r>
              <a:rPr lang="en-GB" sz="2600" dirty="0" smtClean="0"/>
              <a:t>.</a:t>
            </a:r>
            <a:endParaRPr lang="en-US" sz="26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96" y="5805264"/>
            <a:ext cx="936104" cy="792088"/>
          </a:xfrm>
          <a:prstGeom prst="rect">
            <a:avLst/>
          </a:prstGeom>
        </p:spPr>
        <p:txBody>
          <a:bodyPr lIns="18000" rIns="18000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3600" b="1" dirty="0" smtClean="0">
                <a:solidFill>
                  <a:srgbClr val="5E2516"/>
                </a:solidFill>
              </a:rPr>
              <a:t>MCS</a:t>
            </a:r>
            <a:endParaRPr lang="en-GB" sz="3600" b="1" dirty="0">
              <a:solidFill>
                <a:srgbClr val="5E25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582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4624"/>
            <a:ext cx="7746064" cy="720080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572314"/>
                </a:solidFill>
              </a:rPr>
              <a:t>Metadata Glossary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836712"/>
            <a:ext cx="7992888" cy="5949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Progress so far:</a:t>
            </a:r>
          </a:p>
          <a:p>
            <a:r>
              <a:rPr lang="en-US" sz="2400" dirty="0" smtClean="0"/>
              <a:t>Terms arising from </a:t>
            </a:r>
            <a:r>
              <a:rPr lang="en-US" sz="2400" dirty="0" err="1" smtClean="0"/>
              <a:t>ModernStats</a:t>
            </a:r>
            <a:r>
              <a:rPr lang="en-US" sz="2400" dirty="0" smtClean="0"/>
              <a:t> standards have been identified.</a:t>
            </a:r>
          </a:p>
          <a:p>
            <a:r>
              <a:rPr lang="en-US" sz="2400" dirty="0" smtClean="0"/>
              <a:t>A series </a:t>
            </a:r>
            <a:r>
              <a:rPr lang="en-US" sz="2400" dirty="0"/>
              <a:t>of online “SPRINTS” </a:t>
            </a:r>
            <a:r>
              <a:rPr lang="en-US" sz="2400" dirty="0" smtClean="0"/>
              <a:t>undertaken to consider </a:t>
            </a:r>
            <a:r>
              <a:rPr lang="en-US" sz="2400" dirty="0"/>
              <a:t>individual candidate terms for inclusion in/exclusion from the </a:t>
            </a:r>
            <a:r>
              <a:rPr lang="en-US" sz="2400" dirty="0" smtClean="0"/>
              <a:t>glossary and to formulate appropriate definitions.</a:t>
            </a:r>
          </a:p>
          <a:p>
            <a:r>
              <a:rPr lang="en-US" sz="2400" dirty="0" smtClean="0"/>
              <a:t>Work is nearly finished for the set of terms identified from GAMSO.</a:t>
            </a:r>
            <a:endParaRPr lang="en-US" b="1" dirty="0" smtClean="0"/>
          </a:p>
          <a:p>
            <a:pPr>
              <a:spcBef>
                <a:spcPts val="1800"/>
              </a:spcBef>
              <a:buNone/>
            </a:pPr>
            <a:r>
              <a:rPr lang="en-US" b="1" dirty="0" smtClean="0"/>
              <a:t>Plans for the future:</a:t>
            </a:r>
          </a:p>
          <a:p>
            <a:r>
              <a:rPr lang="en-US" sz="2400" dirty="0" smtClean="0"/>
              <a:t>The next set of terms to be released will be those arising from the GSBPM standard, followed by GSIM and CSPA terms.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ubsequent work can look </a:t>
            </a:r>
            <a:r>
              <a:rPr lang="en-US" sz="2400" dirty="0" smtClean="0"/>
              <a:t>at terms derived from </a:t>
            </a:r>
            <a:r>
              <a:rPr lang="en-US" sz="2400" dirty="0" smtClean="0"/>
              <a:t>additional</a:t>
            </a:r>
            <a:r>
              <a:rPr lang="en-US" sz="2400" dirty="0" smtClean="0"/>
              <a:t> sources.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96" y="5805264"/>
            <a:ext cx="936104" cy="792088"/>
          </a:xfrm>
          <a:prstGeom prst="rect">
            <a:avLst/>
          </a:prstGeom>
        </p:spPr>
        <p:txBody>
          <a:bodyPr lIns="18000" rIns="18000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3600" b="1" dirty="0" smtClean="0">
                <a:solidFill>
                  <a:srgbClr val="5E2516"/>
                </a:solidFill>
              </a:rPr>
              <a:t>MCS</a:t>
            </a:r>
            <a:endParaRPr lang="en-GB" sz="3600" b="1" dirty="0">
              <a:solidFill>
                <a:srgbClr val="5E25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822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792088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572314"/>
                </a:solidFill>
              </a:rPr>
              <a:t>HLG Project Proposals for 2017</a:t>
            </a:r>
            <a:endParaRPr lang="en-GB" sz="3600" dirty="0">
              <a:solidFill>
                <a:srgbClr val="5723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96752"/>
            <a:ext cx="7992888" cy="54006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Architecture</a:t>
            </a:r>
          </a:p>
          <a:p>
            <a:pPr lvl="1"/>
            <a:r>
              <a:rPr lang="en-GB" dirty="0"/>
              <a:t>To develop a reference framework for data </a:t>
            </a:r>
            <a:r>
              <a:rPr lang="en-GB" dirty="0" smtClean="0"/>
              <a:t>architectures, </a:t>
            </a:r>
            <a:r>
              <a:rPr lang="en-GB" dirty="0"/>
              <a:t>as a part of the Enterprise Architecture </a:t>
            </a:r>
            <a:r>
              <a:rPr lang="en-GB" dirty="0" smtClean="0"/>
              <a:t>which underpins the </a:t>
            </a:r>
            <a:r>
              <a:rPr lang="en-GB" dirty="0"/>
              <a:t>Common Statistical Production Architecture (CSPA</a:t>
            </a:r>
            <a:r>
              <a:rPr lang="en-GB" dirty="0" smtClean="0"/>
              <a:t>).</a:t>
            </a:r>
          </a:p>
          <a:p>
            <a:pPr>
              <a:spcBef>
                <a:spcPts val="3000"/>
              </a:spcBef>
            </a:pPr>
            <a:r>
              <a:rPr lang="en-GB" dirty="0" smtClean="0"/>
              <a:t>Linking </a:t>
            </a:r>
            <a:r>
              <a:rPr lang="en-GB" dirty="0"/>
              <a:t>CSPA to Implementation </a:t>
            </a:r>
            <a:r>
              <a:rPr lang="en-GB" dirty="0" smtClean="0"/>
              <a:t>Standards</a:t>
            </a:r>
          </a:p>
          <a:p>
            <a:pPr lvl="1"/>
            <a:r>
              <a:rPr lang="en-GB" dirty="0" smtClean="0"/>
              <a:t>To </a:t>
            </a:r>
            <a:r>
              <a:rPr lang="en-GB" dirty="0"/>
              <a:t>enhance the plug-and-playability of CSPA services by linking CSPA to </a:t>
            </a:r>
            <a:r>
              <a:rPr lang="en-GB" dirty="0" smtClean="0"/>
              <a:t>“</a:t>
            </a:r>
            <a:r>
              <a:rPr lang="en-GB" dirty="0"/>
              <a:t>implementation” standards (such as SDMX, DDI, VTL) in a consistent </a:t>
            </a:r>
            <a:r>
              <a:rPr lang="en-GB" dirty="0" smtClean="0"/>
              <a:t>manner.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96" y="5805264"/>
            <a:ext cx="936104" cy="792088"/>
          </a:xfrm>
          <a:prstGeom prst="rect">
            <a:avLst/>
          </a:prstGeom>
        </p:spPr>
        <p:txBody>
          <a:bodyPr lIns="18000" rIns="18000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3600" b="1" dirty="0" smtClean="0">
                <a:solidFill>
                  <a:srgbClr val="5E2516"/>
                </a:solidFill>
              </a:rPr>
              <a:t>MCS</a:t>
            </a:r>
            <a:endParaRPr lang="en-GB" sz="3600" b="1" dirty="0">
              <a:solidFill>
                <a:srgbClr val="5E25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171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18072" cy="562074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572314"/>
                </a:solidFill>
              </a:rPr>
              <a:t>Priorities for Future Work </a:t>
            </a:r>
            <a:endParaRPr lang="en-GB" sz="3600" dirty="0">
              <a:solidFill>
                <a:srgbClr val="5723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052736"/>
            <a:ext cx="7992888" cy="5832648"/>
          </a:xfrm>
        </p:spPr>
        <p:txBody>
          <a:bodyPr>
            <a:normAutofit fontScale="77500" lnSpcReduction="20000"/>
          </a:bodyPr>
          <a:lstStyle/>
          <a:p>
            <a:pPr marL="82296" indent="0">
              <a:spcAft>
                <a:spcPts val="600"/>
              </a:spcAft>
              <a:buNone/>
            </a:pPr>
            <a:r>
              <a:rPr lang="en-GB" sz="3400" dirty="0" smtClean="0"/>
              <a:t>The Workshop on Implementing Standards for Statistical Modernisation (September 2016) identified the following priorities to </a:t>
            </a:r>
            <a:r>
              <a:rPr lang="en-GB" sz="3400" dirty="0"/>
              <a:t>consider for future </a:t>
            </a:r>
            <a:r>
              <a:rPr lang="en-GB" sz="3400" dirty="0" smtClean="0"/>
              <a:t>work:</a:t>
            </a:r>
            <a:endParaRPr lang="en-GB" sz="3400" dirty="0"/>
          </a:p>
          <a:p>
            <a:r>
              <a:rPr lang="en-GB" dirty="0" smtClean="0"/>
              <a:t>Geospatial </a:t>
            </a:r>
            <a:r>
              <a:rPr lang="en-GB" dirty="0"/>
              <a:t>information </a:t>
            </a:r>
            <a:r>
              <a:rPr lang="en-GB" dirty="0" smtClean="0"/>
              <a:t>standards</a:t>
            </a:r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metadata glossary (the GSBPM part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 smtClean="0"/>
              <a:t>Metadata </a:t>
            </a:r>
            <a:r>
              <a:rPr lang="en-GB" dirty="0"/>
              <a:t>types / </a:t>
            </a:r>
            <a:r>
              <a:rPr lang="en-GB" dirty="0" smtClean="0"/>
              <a:t>roles</a:t>
            </a:r>
            <a:endParaRPr lang="en-GB" dirty="0"/>
          </a:p>
          <a:p>
            <a:r>
              <a:rPr lang="en-GB" dirty="0" smtClean="0"/>
              <a:t>Logical </a:t>
            </a:r>
            <a:r>
              <a:rPr lang="en-GB" dirty="0"/>
              <a:t>Information Model (LIM) </a:t>
            </a:r>
            <a:r>
              <a:rPr lang="en-GB" dirty="0" smtClean="0"/>
              <a:t>variables</a:t>
            </a:r>
            <a:endParaRPr lang="en-GB" dirty="0"/>
          </a:p>
          <a:p>
            <a:r>
              <a:rPr lang="en-GB" dirty="0" smtClean="0"/>
              <a:t>Quality </a:t>
            </a:r>
            <a:r>
              <a:rPr lang="en-GB" dirty="0"/>
              <a:t>Indicators for GSBPM </a:t>
            </a:r>
            <a:r>
              <a:rPr lang="en-GB" dirty="0" smtClean="0"/>
              <a:t>(administrative data)</a:t>
            </a:r>
            <a:endParaRPr lang="en-GB" dirty="0"/>
          </a:p>
          <a:p>
            <a:r>
              <a:rPr lang="en-GB" dirty="0"/>
              <a:t>E</a:t>
            </a:r>
            <a:r>
              <a:rPr lang="en-GB" dirty="0" smtClean="0"/>
              <a:t>xplanatory </a:t>
            </a:r>
            <a:r>
              <a:rPr lang="en-GB" dirty="0"/>
              <a:t>material for </a:t>
            </a:r>
            <a:r>
              <a:rPr lang="en-GB" dirty="0" smtClean="0"/>
              <a:t>GSBPM</a:t>
            </a:r>
            <a:endParaRPr lang="en-GB" dirty="0"/>
          </a:p>
          <a:p>
            <a:r>
              <a:rPr lang="en-GB" dirty="0" smtClean="0"/>
              <a:t>Publish </a:t>
            </a:r>
            <a:r>
              <a:rPr lang="en-GB" dirty="0"/>
              <a:t>and </a:t>
            </a:r>
            <a:r>
              <a:rPr lang="en-GB" dirty="0" smtClean="0"/>
              <a:t>maintain </a:t>
            </a:r>
            <a:r>
              <a:rPr lang="en-GB" dirty="0"/>
              <a:t>the Modernisation </a:t>
            </a:r>
            <a:r>
              <a:rPr lang="en-GB" dirty="0" smtClean="0"/>
              <a:t>Roadmap</a:t>
            </a:r>
            <a:endParaRPr lang="en-GB" dirty="0"/>
          </a:p>
          <a:p>
            <a:r>
              <a:rPr lang="en-GB" dirty="0" smtClean="0"/>
              <a:t>Planning </a:t>
            </a:r>
            <a:r>
              <a:rPr lang="en-GB" dirty="0"/>
              <a:t>the revision of GSBPM, GSIM and </a:t>
            </a:r>
            <a:r>
              <a:rPr lang="en-GB" dirty="0" smtClean="0"/>
              <a:t>GAMSO</a:t>
            </a:r>
            <a:endParaRPr lang="en-GB" dirty="0"/>
          </a:p>
          <a:p>
            <a:r>
              <a:rPr lang="en-GB" dirty="0" smtClean="0"/>
              <a:t>Monitoring </a:t>
            </a:r>
            <a:r>
              <a:rPr lang="en-GB" dirty="0"/>
              <a:t>relevant related </a:t>
            </a:r>
            <a:r>
              <a:rPr lang="en-GB" dirty="0" smtClean="0"/>
              <a:t>standards</a:t>
            </a:r>
            <a:endParaRPr lang="en-GB" dirty="0"/>
          </a:p>
          <a:p>
            <a:r>
              <a:rPr lang="en-GB" dirty="0" smtClean="0"/>
              <a:t>Cooperation </a:t>
            </a:r>
            <a:r>
              <a:rPr lang="en-GB" dirty="0"/>
              <a:t>with SDMX (Statistical and Technical Working Groups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96" y="5805264"/>
            <a:ext cx="936104" cy="792088"/>
          </a:xfrm>
          <a:prstGeom prst="rect">
            <a:avLst/>
          </a:prstGeom>
        </p:spPr>
        <p:txBody>
          <a:bodyPr lIns="18000" rIns="18000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3600" b="1" dirty="0" smtClean="0">
                <a:solidFill>
                  <a:srgbClr val="5E2516"/>
                </a:solidFill>
              </a:rPr>
              <a:t>MCS</a:t>
            </a:r>
            <a:endParaRPr lang="en-GB" sz="3600" b="1" dirty="0">
              <a:solidFill>
                <a:srgbClr val="5E25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04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498080" cy="634082"/>
          </a:xfrm>
        </p:spPr>
        <p:txBody>
          <a:bodyPr>
            <a:noAutofit/>
          </a:bodyPr>
          <a:lstStyle/>
          <a:p>
            <a:r>
              <a:rPr lang="en-CA" sz="3600" dirty="0" smtClean="0">
                <a:solidFill>
                  <a:srgbClr val="572314"/>
                </a:solidFill>
              </a:rPr>
              <a:t>Current Membership</a:t>
            </a:r>
            <a:endParaRPr lang="en-US" sz="3600" dirty="0">
              <a:solidFill>
                <a:srgbClr val="5723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96752"/>
            <a:ext cx="8172399" cy="3888432"/>
          </a:xfrm>
        </p:spPr>
        <p:txBody>
          <a:bodyPr numCol="2">
            <a:noAutofit/>
          </a:bodyPr>
          <a:lstStyle/>
          <a:p>
            <a:pPr>
              <a:spcBef>
                <a:spcPts val="0"/>
              </a:spcBef>
              <a:spcAft>
                <a:spcPts val="2000"/>
              </a:spcAft>
              <a:buNone/>
            </a:pPr>
            <a:r>
              <a:rPr lang="en-CA" sz="2200" b="1" dirty="0" err="1" smtClean="0"/>
              <a:t>Klas</a:t>
            </a:r>
            <a:r>
              <a:rPr lang="en-CA" sz="2200" b="1" dirty="0" smtClean="0"/>
              <a:t> </a:t>
            </a:r>
            <a:r>
              <a:rPr lang="en-CA" sz="2200" b="1" dirty="0" err="1"/>
              <a:t>Blomqvist</a:t>
            </a:r>
            <a:r>
              <a:rPr lang="en-CA" sz="2200" b="1" dirty="0"/>
              <a:t> </a:t>
            </a:r>
            <a:r>
              <a:rPr lang="en-CA" sz="2200" dirty="0"/>
              <a:t>(Sweden)</a:t>
            </a:r>
          </a:p>
          <a:p>
            <a:pPr>
              <a:spcBef>
                <a:spcPts val="0"/>
              </a:spcBef>
              <a:spcAft>
                <a:spcPts val="2000"/>
              </a:spcAft>
              <a:buNone/>
            </a:pPr>
            <a:r>
              <a:rPr lang="en-CA" sz="2200" dirty="0" smtClean="0"/>
              <a:t>Al </a:t>
            </a:r>
            <a:r>
              <a:rPr lang="en-CA" sz="2200" dirty="0"/>
              <a:t>Hamilton (Australia)</a:t>
            </a:r>
          </a:p>
          <a:p>
            <a:pPr>
              <a:spcBef>
                <a:spcPts val="0"/>
              </a:spcBef>
              <a:spcAft>
                <a:spcPts val="2000"/>
              </a:spcAft>
              <a:buNone/>
            </a:pPr>
            <a:r>
              <a:rPr lang="en-CA" sz="2200" dirty="0"/>
              <a:t>Alice Born (Canada)</a:t>
            </a:r>
          </a:p>
          <a:p>
            <a:pPr>
              <a:spcBef>
                <a:spcPts val="0"/>
              </a:spcBef>
              <a:spcAft>
                <a:spcPts val="2000"/>
              </a:spcAft>
              <a:buNone/>
            </a:pPr>
            <a:r>
              <a:rPr lang="en-CA" sz="2200" dirty="0"/>
              <a:t>Guillaume </a:t>
            </a:r>
            <a:r>
              <a:rPr lang="en-CA" sz="2200" dirty="0" err="1"/>
              <a:t>Duffes</a:t>
            </a:r>
            <a:r>
              <a:rPr lang="en-CA" sz="2200" dirty="0"/>
              <a:t> (France)</a:t>
            </a:r>
          </a:p>
          <a:p>
            <a:pPr>
              <a:spcBef>
                <a:spcPts val="0"/>
              </a:spcBef>
              <a:spcAft>
                <a:spcPts val="2000"/>
              </a:spcAft>
              <a:buNone/>
            </a:pPr>
            <a:r>
              <a:rPr lang="en-CA" sz="2200" dirty="0"/>
              <a:t>John Dunne (Ireland)</a:t>
            </a:r>
          </a:p>
          <a:p>
            <a:pPr>
              <a:spcBef>
                <a:spcPts val="0"/>
              </a:spcBef>
              <a:spcAft>
                <a:spcPts val="2000"/>
              </a:spcAft>
              <a:buNone/>
            </a:pPr>
            <a:r>
              <a:rPr lang="en-CA" sz="2200" dirty="0"/>
              <a:t>Marina Signore (Italy)</a:t>
            </a:r>
          </a:p>
          <a:p>
            <a:pPr>
              <a:spcBef>
                <a:spcPts val="0"/>
              </a:spcBef>
              <a:spcAft>
                <a:spcPts val="2000"/>
              </a:spcAft>
              <a:buNone/>
            </a:pPr>
            <a:r>
              <a:rPr lang="en-CA" sz="2200" dirty="0"/>
              <a:t>Juan Muñoz (Mexico)</a:t>
            </a:r>
          </a:p>
          <a:p>
            <a:pPr>
              <a:spcBef>
                <a:spcPts val="0"/>
              </a:spcBef>
              <a:spcAft>
                <a:spcPts val="2000"/>
              </a:spcAft>
              <a:buNone/>
            </a:pPr>
            <a:r>
              <a:rPr lang="en-CA" sz="2200" dirty="0"/>
              <a:t>Adam Brown (New Zealand)</a:t>
            </a:r>
          </a:p>
          <a:p>
            <a:pPr>
              <a:spcBef>
                <a:spcPts val="0"/>
              </a:spcBef>
              <a:spcAft>
                <a:spcPts val="2000"/>
              </a:spcAft>
              <a:buNone/>
            </a:pPr>
            <a:r>
              <a:rPr lang="en-CA" sz="2200" dirty="0"/>
              <a:t>Jenny </a:t>
            </a:r>
            <a:r>
              <a:rPr lang="en-CA" sz="2200" dirty="0" err="1"/>
              <a:t>Linnerud</a:t>
            </a:r>
            <a:r>
              <a:rPr lang="en-CA" sz="2200" dirty="0"/>
              <a:t> (Norway)</a:t>
            </a:r>
          </a:p>
          <a:p>
            <a:pPr>
              <a:spcBef>
                <a:spcPts val="0"/>
              </a:spcBef>
              <a:spcAft>
                <a:spcPts val="2000"/>
              </a:spcAft>
              <a:buNone/>
            </a:pPr>
            <a:r>
              <a:rPr lang="en-CA" sz="2200" dirty="0"/>
              <a:t>Magdalena Wozniak (Poland)</a:t>
            </a:r>
          </a:p>
          <a:p>
            <a:pPr>
              <a:spcBef>
                <a:spcPts val="0"/>
              </a:spcBef>
              <a:spcAft>
                <a:spcPts val="2000"/>
              </a:spcAft>
              <a:buNone/>
            </a:pPr>
            <a:r>
              <a:rPr lang="en-CA" sz="2200" dirty="0" err="1"/>
              <a:t>Nilgün</a:t>
            </a:r>
            <a:r>
              <a:rPr lang="en-CA" sz="2200" dirty="0"/>
              <a:t> </a:t>
            </a:r>
            <a:r>
              <a:rPr lang="en-CA" sz="2200" dirty="0" err="1"/>
              <a:t>Dorsan</a:t>
            </a:r>
            <a:r>
              <a:rPr lang="en-CA" sz="2200" dirty="0"/>
              <a:t> (Turkey)</a:t>
            </a:r>
          </a:p>
          <a:p>
            <a:pPr>
              <a:spcBef>
                <a:spcPts val="0"/>
              </a:spcBef>
              <a:spcAft>
                <a:spcPts val="2000"/>
              </a:spcAft>
              <a:buNone/>
            </a:pPr>
            <a:r>
              <a:rPr lang="en-CA" sz="2200" dirty="0"/>
              <a:t>Dan Gillman (United States)</a:t>
            </a:r>
          </a:p>
          <a:p>
            <a:pPr>
              <a:spcBef>
                <a:spcPts val="0"/>
              </a:spcBef>
              <a:spcAft>
                <a:spcPts val="2000"/>
              </a:spcAft>
              <a:buNone/>
            </a:pPr>
            <a:r>
              <a:rPr lang="en-CA" sz="2200" dirty="0"/>
              <a:t>Alessandro </a:t>
            </a:r>
            <a:r>
              <a:rPr lang="en-CA" sz="2200" dirty="0" err="1"/>
              <a:t>Bonara</a:t>
            </a:r>
            <a:r>
              <a:rPr lang="en-CA" sz="2200" dirty="0"/>
              <a:t> / </a:t>
            </a:r>
            <a:r>
              <a:rPr lang="en-CA" sz="2200" dirty="0" err="1"/>
              <a:t>Jorma</a:t>
            </a:r>
            <a:r>
              <a:rPr lang="en-CA" sz="2200" dirty="0"/>
              <a:t> </a:t>
            </a:r>
            <a:r>
              <a:rPr lang="en-CA" sz="2200" dirty="0" err="1"/>
              <a:t>Karila</a:t>
            </a:r>
            <a:r>
              <a:rPr lang="en-CA" sz="2200" dirty="0"/>
              <a:t> (ECB)</a:t>
            </a:r>
          </a:p>
          <a:p>
            <a:pPr>
              <a:spcBef>
                <a:spcPts val="0"/>
              </a:spcBef>
              <a:spcAft>
                <a:spcPts val="2000"/>
              </a:spcAft>
              <a:buNone/>
            </a:pPr>
            <a:r>
              <a:rPr lang="en-CA" sz="2200" dirty="0"/>
              <a:t>Jan </a:t>
            </a:r>
            <a:r>
              <a:rPr lang="en-CA" sz="2200" dirty="0" err="1" smtClean="0"/>
              <a:t>Planovsky</a:t>
            </a:r>
            <a:r>
              <a:rPr lang="en-CA" sz="2200" dirty="0" smtClean="0"/>
              <a:t> / Marco </a:t>
            </a:r>
            <a:r>
              <a:rPr lang="en-CA" sz="2200" dirty="0"/>
              <a:t>Pellegrino (Eurostat)</a:t>
            </a:r>
          </a:p>
          <a:p>
            <a:pPr>
              <a:spcBef>
                <a:spcPts val="0"/>
              </a:spcBef>
              <a:spcAft>
                <a:spcPts val="2000"/>
              </a:spcAft>
              <a:buNone/>
            </a:pPr>
            <a:r>
              <a:rPr lang="en-CA" sz="2200" dirty="0"/>
              <a:t>David </a:t>
            </a:r>
            <a:r>
              <a:rPr lang="en-CA" sz="2200" dirty="0" err="1"/>
              <a:t>Barraclough</a:t>
            </a:r>
            <a:r>
              <a:rPr lang="en-CA" sz="2200" dirty="0"/>
              <a:t> (OECD)</a:t>
            </a:r>
          </a:p>
          <a:p>
            <a:pPr>
              <a:spcBef>
                <a:spcPts val="0"/>
              </a:spcBef>
              <a:spcAft>
                <a:spcPts val="2000"/>
              </a:spcAft>
              <a:buNone/>
            </a:pPr>
            <a:r>
              <a:rPr lang="en-CA" sz="2200" dirty="0" err="1"/>
              <a:t>Arofan</a:t>
            </a:r>
            <a:r>
              <a:rPr lang="en-CA" sz="2200" dirty="0"/>
              <a:t> Gregory (DDI Alliance</a:t>
            </a:r>
            <a:r>
              <a:rPr lang="en-CA" sz="2200" dirty="0" smtClean="0"/>
              <a:t>)</a:t>
            </a:r>
            <a:endParaRPr lang="en-CA" sz="2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496" y="5805264"/>
            <a:ext cx="936104" cy="792088"/>
          </a:xfrm>
          <a:prstGeom prst="rect">
            <a:avLst/>
          </a:prstGeom>
        </p:spPr>
        <p:txBody>
          <a:bodyPr lIns="18000" rIns="18000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3600" b="1" dirty="0" smtClean="0">
                <a:solidFill>
                  <a:srgbClr val="5E2516"/>
                </a:solidFill>
              </a:rPr>
              <a:t>MCS</a:t>
            </a:r>
            <a:endParaRPr lang="en-GB" sz="3600" b="1" dirty="0">
              <a:solidFill>
                <a:srgbClr val="5E251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992888" cy="864096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rgbClr val="572314"/>
                </a:solidFill>
              </a:rPr>
              <a:t>Cross-cutting activities with other MCs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1700808"/>
            <a:ext cx="7560840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60363" indent="-360363">
              <a:spcBef>
                <a:spcPts val="2400"/>
              </a:spcBef>
            </a:pPr>
            <a:r>
              <a:rPr lang="en-CA" sz="2800" i="1" dirty="0" smtClean="0"/>
              <a:t>Quality </a:t>
            </a:r>
            <a:r>
              <a:rPr lang="en-CA" sz="2800" i="1" dirty="0" smtClean="0"/>
              <a:t>indicators for GSBPM (MC Production &amp; Methods)</a:t>
            </a:r>
            <a:endParaRPr lang="en-CA" sz="2800" i="1" dirty="0"/>
          </a:p>
          <a:p>
            <a:pPr marL="360363" indent="-360363">
              <a:spcBef>
                <a:spcPts val="2400"/>
              </a:spcBef>
            </a:pPr>
            <a:r>
              <a:rPr lang="en-CA" sz="2800" i="1" dirty="0" smtClean="0"/>
              <a:t>Modernisation Maturity Model &amp; Roadmap for implementing </a:t>
            </a:r>
            <a:r>
              <a:rPr lang="en-CA" sz="2800" i="1" dirty="0" err="1" smtClean="0"/>
              <a:t>ModernStats</a:t>
            </a:r>
            <a:r>
              <a:rPr lang="en-CA" sz="2800" i="1" dirty="0" smtClean="0"/>
              <a:t> standards</a:t>
            </a:r>
            <a:r>
              <a:rPr lang="en-CA" sz="2800" i="1" dirty="0" smtClean="0"/>
              <a:t>.</a:t>
            </a:r>
          </a:p>
          <a:p>
            <a:pPr marL="360363" indent="-360363">
              <a:spcBef>
                <a:spcPts val="2400"/>
              </a:spcBef>
            </a:pPr>
            <a:r>
              <a:rPr lang="en-CA" sz="2800" i="1" dirty="0" smtClean="0"/>
              <a:t>CSPA Logical Information Model</a:t>
            </a:r>
            <a:endParaRPr lang="en-CA" sz="2800" i="1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496" y="5805264"/>
            <a:ext cx="936104" cy="792088"/>
          </a:xfrm>
          <a:prstGeom prst="rect">
            <a:avLst/>
          </a:prstGeom>
        </p:spPr>
        <p:txBody>
          <a:bodyPr lIns="18000" rIns="18000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3600" b="1" dirty="0" smtClean="0">
                <a:solidFill>
                  <a:srgbClr val="5E2516"/>
                </a:solidFill>
              </a:rPr>
              <a:t>MCS</a:t>
            </a:r>
            <a:endParaRPr lang="en-GB" sz="3600" b="1" dirty="0">
              <a:solidFill>
                <a:srgbClr val="5E25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413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643192" cy="100811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572314"/>
                </a:solidFill>
              </a:rPr>
              <a:t>Current Terms of Reference (set in 2014):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8136904" cy="4680520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</a:pPr>
            <a:r>
              <a:rPr lang="en-GB" sz="2600" dirty="0" smtClean="0"/>
              <a:t>Develop</a:t>
            </a:r>
            <a:r>
              <a:rPr lang="en-GB" sz="2600" dirty="0"/>
              <a:t>, enhance, integrate, promote, support and facilitate implementation of the range of standards needed for statistical modernisation.</a:t>
            </a:r>
          </a:p>
          <a:p>
            <a:pPr lvl="1">
              <a:spcAft>
                <a:spcPts val="600"/>
              </a:spcAft>
            </a:pPr>
            <a:r>
              <a:rPr lang="en-GB" sz="2600" dirty="0" smtClean="0"/>
              <a:t>Operational </a:t>
            </a:r>
            <a:r>
              <a:rPr lang="en-GB" sz="2600" dirty="0"/>
              <a:t>responsibility for the maintenance and development of the Generic Statistical Business Process Model (GSBPM) and the Generic Statistical Information Model (</a:t>
            </a:r>
            <a:r>
              <a:rPr lang="en-GB" sz="2600" dirty="0" smtClean="0"/>
              <a:t>GSIM)*</a:t>
            </a:r>
          </a:p>
          <a:p>
            <a:pPr lvl="1">
              <a:buNone/>
            </a:pPr>
            <a:r>
              <a:rPr lang="en-GB" sz="2000" dirty="0" smtClean="0"/>
              <a:t>*current TOR does not yet include GAMSO</a:t>
            </a:r>
          </a:p>
          <a:p>
            <a:pPr lvl="1"/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96" y="5805264"/>
            <a:ext cx="936104" cy="792088"/>
          </a:xfrm>
          <a:prstGeom prst="rect">
            <a:avLst/>
          </a:prstGeom>
        </p:spPr>
        <p:txBody>
          <a:bodyPr lIns="18000" rIns="18000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3600" b="1" dirty="0" smtClean="0">
                <a:solidFill>
                  <a:srgbClr val="5E2516"/>
                </a:solidFill>
              </a:rPr>
              <a:t>MCS</a:t>
            </a:r>
            <a:endParaRPr lang="en-GB" sz="3600" b="1" dirty="0">
              <a:solidFill>
                <a:srgbClr val="5E25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68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776864" cy="1008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572314"/>
                </a:solidFill>
              </a:rPr>
              <a:t>Progress made in </a:t>
            </a:r>
            <a:r>
              <a:rPr lang="en-US" sz="3600" dirty="0" smtClean="0">
                <a:solidFill>
                  <a:srgbClr val="572314"/>
                </a:solidFill>
              </a:rPr>
              <a:t>2016: </a:t>
            </a:r>
            <a:r>
              <a:rPr lang="en-US" sz="3600" dirty="0" smtClean="0">
                <a:solidFill>
                  <a:srgbClr val="572314"/>
                </a:solidFill>
              </a:rPr>
              <a:t>Work areas:</a:t>
            </a:r>
            <a:endParaRPr lang="en-GB" sz="3600" dirty="0">
              <a:solidFill>
                <a:srgbClr val="5723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72816"/>
            <a:ext cx="7725544" cy="4137323"/>
          </a:xfrm>
        </p:spPr>
        <p:txBody>
          <a:bodyPr>
            <a:normAutofit/>
          </a:bodyPr>
          <a:lstStyle/>
          <a:p>
            <a:r>
              <a:rPr lang="en-GB" dirty="0"/>
              <a:t>Quality Indicators for GSBPM</a:t>
            </a:r>
          </a:p>
          <a:p>
            <a:r>
              <a:rPr lang="en-GB" dirty="0" smtClean="0"/>
              <a:t>Modernisation </a:t>
            </a:r>
            <a:r>
              <a:rPr lang="en-GB" dirty="0"/>
              <a:t>Maturity Model (MMM)</a:t>
            </a:r>
          </a:p>
          <a:p>
            <a:r>
              <a:rPr lang="en-GB" dirty="0" smtClean="0"/>
              <a:t>Roadmap </a:t>
            </a:r>
            <a:r>
              <a:rPr lang="en-GB" dirty="0"/>
              <a:t>for Implementing Standards</a:t>
            </a:r>
          </a:p>
          <a:p>
            <a:r>
              <a:rPr lang="en-GB" dirty="0" smtClean="0"/>
              <a:t>2016 </a:t>
            </a:r>
            <a:r>
              <a:rPr lang="en-GB" dirty="0"/>
              <a:t>Workshop on Implementing Standards</a:t>
            </a:r>
          </a:p>
          <a:p>
            <a:r>
              <a:rPr lang="en-GB" dirty="0"/>
              <a:t>Review of GAMSO</a:t>
            </a:r>
          </a:p>
          <a:p>
            <a:r>
              <a:rPr lang="en-GB" dirty="0" smtClean="0"/>
              <a:t>Metadata </a:t>
            </a:r>
            <a:r>
              <a:rPr lang="en-GB" dirty="0"/>
              <a:t>Glossary</a:t>
            </a:r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96" y="5805264"/>
            <a:ext cx="936104" cy="792088"/>
          </a:xfrm>
          <a:prstGeom prst="rect">
            <a:avLst/>
          </a:prstGeom>
        </p:spPr>
        <p:txBody>
          <a:bodyPr lIns="18000" rIns="18000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3600" b="1" dirty="0" smtClean="0">
                <a:solidFill>
                  <a:srgbClr val="5E2516"/>
                </a:solidFill>
              </a:rPr>
              <a:t>MCS</a:t>
            </a:r>
            <a:endParaRPr lang="en-GB" sz="3600" b="1" dirty="0">
              <a:solidFill>
                <a:srgbClr val="5E25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22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674056" cy="70609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572314"/>
                </a:solidFill>
              </a:rPr>
              <a:t>Quality indicators for GSBPM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7920880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Progress so far:</a:t>
            </a:r>
          </a:p>
          <a:p>
            <a:r>
              <a:rPr lang="en-GB" sz="2400" dirty="0"/>
              <a:t>Version 1.0 of the GSBPM Quality Indicators was released in May 2016. (This pertained to processing of survey-derived data</a:t>
            </a:r>
            <a:r>
              <a:rPr lang="en-GB" sz="2400" dirty="0" smtClean="0"/>
              <a:t>.)</a:t>
            </a:r>
          </a:p>
          <a:p>
            <a:r>
              <a:rPr lang="en-GB" sz="2400" dirty="0" smtClean="0"/>
              <a:t>This work was presented at the September 2016 Workshop on Implementing Standards.</a:t>
            </a:r>
          </a:p>
          <a:p>
            <a:r>
              <a:rPr lang="en-GB" sz="2400" dirty="0" smtClean="0"/>
              <a:t>The next phase of work, considering the applicability of these indicators to administrative data is underway.</a:t>
            </a:r>
            <a:endParaRPr lang="en-US" b="1" dirty="0" smtClean="0"/>
          </a:p>
          <a:p>
            <a:pPr marL="82296" indent="0">
              <a:spcBef>
                <a:spcPts val="1800"/>
              </a:spcBef>
              <a:buNone/>
            </a:pPr>
            <a:r>
              <a:rPr lang="en-US" b="1" dirty="0" smtClean="0"/>
              <a:t>Plans for the future:</a:t>
            </a:r>
          </a:p>
          <a:p>
            <a:r>
              <a:rPr lang="en-US" sz="2400" dirty="0" smtClean="0"/>
              <a:t>To finish work on quality indicators for administrative data.</a:t>
            </a:r>
          </a:p>
          <a:p>
            <a:r>
              <a:rPr lang="en-GB" sz="2400" dirty="0"/>
              <a:t>Possible consideration of GSBPM QIs for processing of Big Data.</a:t>
            </a:r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96" y="5805264"/>
            <a:ext cx="936104" cy="792088"/>
          </a:xfrm>
          <a:prstGeom prst="rect">
            <a:avLst/>
          </a:prstGeom>
        </p:spPr>
        <p:txBody>
          <a:bodyPr lIns="18000" rIns="18000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3600" b="1" dirty="0" smtClean="0">
                <a:solidFill>
                  <a:srgbClr val="5E2516"/>
                </a:solidFill>
              </a:rPr>
              <a:t>MCS</a:t>
            </a:r>
            <a:endParaRPr lang="en-GB" sz="3600" b="1" dirty="0">
              <a:solidFill>
                <a:srgbClr val="5E25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99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48872" cy="634082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rgbClr val="572314"/>
                </a:solidFill>
              </a:rPr>
              <a:t>Modernisation Maturity Model (MMM</a:t>
            </a:r>
            <a:r>
              <a:rPr lang="en-GB" sz="3600" dirty="0" smtClean="0">
                <a:solidFill>
                  <a:srgbClr val="572314"/>
                </a:solidFill>
              </a:rPr>
              <a:t>)</a:t>
            </a:r>
            <a:endParaRPr lang="en-GB" sz="3600" dirty="0">
              <a:solidFill>
                <a:srgbClr val="5723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8064896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Progress so far: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MMM has been developed, tested, and revised, and will be presented at this HLG workshop.</a:t>
            </a:r>
          </a:p>
          <a:p>
            <a:r>
              <a:rPr lang="en-US" sz="2400" dirty="0" smtClean="0"/>
              <a:t>It incorporates criteria for determination of an </a:t>
            </a:r>
            <a:r>
              <a:rPr lang="en-US" sz="2400" dirty="0" err="1" smtClean="0"/>
              <a:t>organisation’s</a:t>
            </a:r>
            <a:r>
              <a:rPr lang="en-US" sz="2400" dirty="0" smtClean="0"/>
              <a:t> maturity level with respect to the adoption of </a:t>
            </a:r>
            <a:r>
              <a:rPr lang="en-US" sz="2400" dirty="0" err="1" smtClean="0"/>
              <a:t>ModernStats</a:t>
            </a:r>
            <a:r>
              <a:rPr lang="en-US" sz="2400" dirty="0" smtClean="0"/>
              <a:t> standards, and a number of separate dimensions (Business, Methods, Information, etc.)</a:t>
            </a:r>
            <a:endParaRPr lang="en-US" sz="2400" b="1" dirty="0" smtClean="0"/>
          </a:p>
          <a:p>
            <a:pPr>
              <a:spcBef>
                <a:spcPts val="1800"/>
              </a:spcBef>
              <a:buNone/>
            </a:pPr>
            <a:r>
              <a:rPr lang="en-US" b="1" dirty="0" smtClean="0"/>
              <a:t>Plans for the future:</a:t>
            </a:r>
          </a:p>
          <a:p>
            <a:r>
              <a:rPr lang="en-GB" sz="2400" dirty="0" smtClean="0"/>
              <a:t>Releasing the MMM (together with the Roadmap) </a:t>
            </a:r>
            <a:r>
              <a:rPr lang="en-GB" sz="2400" dirty="0"/>
              <a:t>on </a:t>
            </a:r>
            <a:r>
              <a:rPr lang="en-GB" sz="2400" dirty="0" smtClean="0"/>
              <a:t>our wiki.</a:t>
            </a:r>
            <a:endParaRPr lang="en-GB" sz="2400" dirty="0"/>
          </a:p>
          <a:p>
            <a:r>
              <a:rPr lang="en-GB" sz="2400" dirty="0" smtClean="0"/>
              <a:t>Developing </a:t>
            </a:r>
            <a:r>
              <a:rPr lang="en-GB" sz="2400" dirty="0"/>
              <a:t>communication strategy for promotion of MMM and roadmap (MCOFE activity in 2017</a:t>
            </a:r>
            <a:r>
              <a:rPr lang="en-GB" sz="2400" dirty="0" smtClean="0"/>
              <a:t>).</a:t>
            </a:r>
            <a:endParaRPr lang="en-US" sz="2400" dirty="0" smtClean="0"/>
          </a:p>
          <a:p>
            <a:endParaRPr lang="en-US" sz="2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96" y="5805264"/>
            <a:ext cx="936104" cy="792088"/>
          </a:xfrm>
          <a:prstGeom prst="rect">
            <a:avLst/>
          </a:prstGeom>
        </p:spPr>
        <p:txBody>
          <a:bodyPr lIns="18000" rIns="18000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3600" b="1" dirty="0" smtClean="0">
                <a:solidFill>
                  <a:srgbClr val="5E2516"/>
                </a:solidFill>
              </a:rPr>
              <a:t>MCS</a:t>
            </a:r>
            <a:endParaRPr lang="en-GB" sz="3600" b="1" dirty="0">
              <a:solidFill>
                <a:srgbClr val="5E25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249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850106"/>
          </a:xfrm>
        </p:spPr>
        <p:txBody>
          <a:bodyPr rIns="18000">
            <a:noAutofit/>
          </a:bodyPr>
          <a:lstStyle/>
          <a:p>
            <a:r>
              <a:rPr lang="en-GB" sz="3600" dirty="0" smtClean="0">
                <a:solidFill>
                  <a:srgbClr val="572314"/>
                </a:solidFill>
              </a:rPr>
              <a:t>Roadmap for Implementing </a:t>
            </a:r>
            <a:r>
              <a:rPr lang="en-GB" sz="3600" dirty="0" err="1" smtClean="0">
                <a:solidFill>
                  <a:srgbClr val="572314"/>
                </a:solidFill>
              </a:rPr>
              <a:t>ModernStats</a:t>
            </a:r>
            <a:r>
              <a:rPr lang="en-GB" sz="3600" dirty="0" smtClean="0">
                <a:solidFill>
                  <a:srgbClr val="572314"/>
                </a:solidFill>
              </a:rPr>
              <a:t> Standards</a:t>
            </a:r>
            <a:endParaRPr lang="en-GB" sz="3600" dirty="0">
              <a:solidFill>
                <a:srgbClr val="5723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7848872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Progress so far:</a:t>
            </a:r>
          </a:p>
          <a:p>
            <a:r>
              <a:rPr lang="en-US" sz="2400" dirty="0" smtClean="0"/>
              <a:t>The first stage in this work was to develop the MMM.</a:t>
            </a:r>
          </a:p>
          <a:p>
            <a:r>
              <a:rPr lang="en-CA" sz="2400" dirty="0" smtClean="0"/>
              <a:t>The Roadmap project is due to deliver an initial set of supporting </a:t>
            </a:r>
            <a:r>
              <a:rPr lang="en-CA" sz="2400" dirty="0"/>
              <a:t>instruments </a:t>
            </a:r>
            <a:r>
              <a:rPr lang="en-CA" sz="2400" dirty="0" smtClean="0"/>
              <a:t>by </a:t>
            </a:r>
            <a:r>
              <a:rPr lang="en-CA" sz="2400" dirty="0"/>
              <a:t>end of December </a:t>
            </a:r>
            <a:r>
              <a:rPr lang="en-CA" sz="2400" dirty="0" smtClean="0"/>
              <a:t>2016.</a:t>
            </a:r>
          </a:p>
          <a:p>
            <a:r>
              <a:rPr lang="en-CA" sz="2400" dirty="0" smtClean="0"/>
              <a:t>These instruments may include templates, checklists, and lessons learned.</a:t>
            </a:r>
            <a:endParaRPr lang="en-US" sz="2400" b="1" dirty="0" smtClean="0"/>
          </a:p>
          <a:p>
            <a:pPr marL="82296" indent="0">
              <a:spcBef>
                <a:spcPts val="1800"/>
              </a:spcBef>
              <a:buNone/>
            </a:pPr>
            <a:r>
              <a:rPr lang="en-US" b="1" dirty="0" smtClean="0"/>
              <a:t>Plans </a:t>
            </a:r>
            <a:r>
              <a:rPr lang="en-US" b="1" dirty="0"/>
              <a:t>for the future:</a:t>
            </a:r>
          </a:p>
          <a:p>
            <a:r>
              <a:rPr lang="en-GB" sz="2400" dirty="0"/>
              <a:t>Releasing the </a:t>
            </a:r>
            <a:r>
              <a:rPr lang="en-GB" sz="2400" dirty="0" smtClean="0"/>
              <a:t>Roadmap and MMM </a:t>
            </a:r>
            <a:r>
              <a:rPr lang="en-GB" sz="2400" dirty="0"/>
              <a:t>on our wiki</a:t>
            </a:r>
            <a:r>
              <a:rPr lang="en-GB" sz="2400" dirty="0" smtClean="0"/>
              <a:t>.</a:t>
            </a:r>
          </a:p>
          <a:p>
            <a:r>
              <a:rPr lang="en-GB" sz="2400" dirty="0"/>
              <a:t>F</a:t>
            </a:r>
            <a:r>
              <a:rPr lang="en-GB" sz="2400" dirty="0" smtClean="0"/>
              <a:t>urther </a:t>
            </a:r>
            <a:r>
              <a:rPr lang="en-GB" sz="2400" dirty="0" smtClean="0"/>
              <a:t>development and maintenance of instruments </a:t>
            </a:r>
            <a:r>
              <a:rPr lang="en-GB" sz="2400" dirty="0" smtClean="0"/>
              <a:t>as</a:t>
            </a:r>
            <a:r>
              <a:rPr lang="en-GB" sz="2400" dirty="0" smtClean="0"/>
              <a:t> </a:t>
            </a:r>
            <a:r>
              <a:rPr lang="en-GB" sz="2400" dirty="0" smtClean="0"/>
              <a:t>needed.</a:t>
            </a:r>
            <a:endParaRPr lang="en-CA" sz="2400" dirty="0"/>
          </a:p>
          <a:p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96" y="5805264"/>
            <a:ext cx="936104" cy="792088"/>
          </a:xfrm>
          <a:prstGeom prst="rect">
            <a:avLst/>
          </a:prstGeom>
        </p:spPr>
        <p:txBody>
          <a:bodyPr lIns="18000" rIns="18000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3600" b="1" dirty="0" smtClean="0">
                <a:solidFill>
                  <a:srgbClr val="5E2516"/>
                </a:solidFill>
              </a:rPr>
              <a:t>MCS</a:t>
            </a:r>
            <a:endParaRPr lang="en-GB" sz="3600" b="1" dirty="0">
              <a:solidFill>
                <a:srgbClr val="5E25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133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56376" cy="850106"/>
          </a:xfrm>
        </p:spPr>
        <p:txBody>
          <a:bodyPr rIns="18000">
            <a:noAutofit/>
          </a:bodyPr>
          <a:lstStyle/>
          <a:p>
            <a:r>
              <a:rPr lang="en-GB" sz="3600" dirty="0" smtClean="0">
                <a:solidFill>
                  <a:srgbClr val="572314"/>
                </a:solidFill>
              </a:rPr>
              <a:t>Workshop on Implementing Standards </a:t>
            </a:r>
            <a:r>
              <a:rPr lang="en-GB" sz="3000" dirty="0" smtClean="0">
                <a:solidFill>
                  <a:srgbClr val="572314"/>
                </a:solidFill>
              </a:rPr>
              <a:t>(Sep 2016)</a:t>
            </a:r>
            <a:endParaRPr lang="en-GB" sz="3000" dirty="0">
              <a:solidFill>
                <a:srgbClr val="57231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340768"/>
            <a:ext cx="8100392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Progress so far:</a:t>
            </a:r>
          </a:p>
          <a:p>
            <a:r>
              <a:rPr lang="en-US" sz="2400" dirty="0" smtClean="0"/>
              <a:t>Meeting took place in </a:t>
            </a:r>
            <a:r>
              <a:rPr lang="en-US" sz="2400" dirty="0"/>
              <a:t>September </a:t>
            </a:r>
            <a:r>
              <a:rPr lang="en-US" sz="2400" dirty="0" smtClean="0"/>
              <a:t>2016.</a:t>
            </a:r>
          </a:p>
          <a:p>
            <a:r>
              <a:rPr lang="en-US" sz="2400" dirty="0"/>
              <a:t>O</a:t>
            </a:r>
            <a:r>
              <a:rPr lang="en-US" sz="2400" dirty="0" smtClean="0"/>
              <a:t>ver 50 participants, with good feedback received.</a:t>
            </a:r>
          </a:p>
          <a:p>
            <a:r>
              <a:rPr lang="en-US" sz="2400" dirty="0" smtClean="0"/>
              <a:t>Participants tested the </a:t>
            </a:r>
            <a:r>
              <a:rPr lang="en-US" sz="2400" dirty="0" err="1" smtClean="0"/>
              <a:t>Modernisation</a:t>
            </a:r>
            <a:r>
              <a:rPr lang="en-US" sz="2400" dirty="0" smtClean="0"/>
              <a:t> Maturity Model (MMM), and </a:t>
            </a:r>
            <a:r>
              <a:rPr lang="en-GB" sz="2400" dirty="0" smtClean="0"/>
              <a:t>shared </a:t>
            </a:r>
            <a:r>
              <a:rPr lang="en-GB" sz="2400" dirty="0"/>
              <a:t>experiences </a:t>
            </a:r>
            <a:r>
              <a:rPr lang="en-GB" sz="2400" dirty="0" smtClean="0"/>
              <a:t>from their </a:t>
            </a:r>
            <a:r>
              <a:rPr lang="en-GB" sz="2400" dirty="0"/>
              <a:t>path toward </a:t>
            </a:r>
            <a:r>
              <a:rPr lang="en-GB" sz="2400" dirty="0" smtClean="0"/>
              <a:t>modernisation.</a:t>
            </a:r>
            <a:endParaRPr lang="en-US" sz="2400" dirty="0"/>
          </a:p>
          <a:p>
            <a:r>
              <a:rPr lang="en-GB" sz="2400" dirty="0"/>
              <a:t>T</a:t>
            </a:r>
            <a:r>
              <a:rPr lang="en-GB" sz="2400" dirty="0" smtClean="0"/>
              <a:t>he issues raised provided input </a:t>
            </a:r>
            <a:r>
              <a:rPr lang="en-GB" sz="2400" dirty="0" smtClean="0"/>
              <a:t>from the </a:t>
            </a:r>
            <a:r>
              <a:rPr lang="en-US" sz="2400" dirty="0" smtClean="0"/>
              <a:t>statistical </a:t>
            </a:r>
            <a:r>
              <a:rPr lang="en-US" sz="2400" dirty="0" err="1" smtClean="0"/>
              <a:t>organisations</a:t>
            </a:r>
            <a:r>
              <a:rPr lang="en-GB" sz="2400" dirty="0"/>
              <a:t> </a:t>
            </a:r>
            <a:r>
              <a:rPr lang="en-GB" sz="2400" dirty="0" smtClean="0"/>
              <a:t>to</a:t>
            </a:r>
            <a:r>
              <a:rPr lang="en-GB" sz="2400" dirty="0" smtClean="0"/>
              <a:t> </a:t>
            </a:r>
            <a:r>
              <a:rPr lang="en-GB" sz="2400" dirty="0" smtClean="0"/>
              <a:t>the </a:t>
            </a:r>
            <a:r>
              <a:rPr lang="en-US" sz="2400" dirty="0"/>
              <a:t>Roadmap </a:t>
            </a:r>
            <a:r>
              <a:rPr lang="en-US" sz="2400" dirty="0" smtClean="0"/>
              <a:t>project, and priorities for future work more broadly.</a:t>
            </a:r>
            <a:endParaRPr lang="en-US" sz="2400" b="1" dirty="0" smtClean="0"/>
          </a:p>
          <a:p>
            <a:pPr marL="82296" indent="0">
              <a:spcBef>
                <a:spcPts val="1800"/>
              </a:spcBef>
              <a:buNone/>
            </a:pPr>
            <a:r>
              <a:rPr lang="en-US" b="1" dirty="0" smtClean="0"/>
              <a:t>Plans </a:t>
            </a:r>
            <a:r>
              <a:rPr lang="en-US" b="1" dirty="0"/>
              <a:t>for the future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GB" sz="2400" dirty="0"/>
              <a:t>There will be a workshop in 2017, hosted by Statistics Sweden, and focused on statistics and geospatial standards.</a:t>
            </a:r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96" y="5805264"/>
            <a:ext cx="936104" cy="792088"/>
          </a:xfrm>
          <a:prstGeom prst="rect">
            <a:avLst/>
          </a:prstGeom>
        </p:spPr>
        <p:txBody>
          <a:bodyPr lIns="18000" rIns="18000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3600" b="1" dirty="0" smtClean="0">
                <a:solidFill>
                  <a:srgbClr val="5E2516"/>
                </a:solidFill>
              </a:rPr>
              <a:t>MCS</a:t>
            </a:r>
            <a:endParaRPr lang="en-GB" sz="3600" b="1" dirty="0">
              <a:solidFill>
                <a:srgbClr val="5E25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708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1241</TotalTime>
  <Words>1010</Words>
  <Application>Microsoft Office PowerPoint</Application>
  <PresentationFormat>On-screen Show (4:3)</PresentationFormat>
  <Paragraphs>121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Modernisation Committee on Standards  2016 Update</vt:lpstr>
      <vt:lpstr>Current Membership</vt:lpstr>
      <vt:lpstr>Cross-cutting activities with other MCs </vt:lpstr>
      <vt:lpstr>Current Terms of Reference (set in 2014): </vt:lpstr>
      <vt:lpstr>Progress made in 2016: Work areas:</vt:lpstr>
      <vt:lpstr>Quality indicators for GSBPM</vt:lpstr>
      <vt:lpstr>Modernisation Maturity Model (MMM)</vt:lpstr>
      <vt:lpstr>Roadmap for Implementing ModernStats Standards</vt:lpstr>
      <vt:lpstr>Workshop on Implementing Standards (Sep 2016)</vt:lpstr>
      <vt:lpstr>Review of the Generic Activity Model for Statistical Organizations (GAMSO)</vt:lpstr>
      <vt:lpstr>Review of the Generic Activity Model for Statistical Organizations (GAMSO)    /2</vt:lpstr>
      <vt:lpstr>Metadata Glossary</vt:lpstr>
      <vt:lpstr>HLG Project Proposals for 2017</vt:lpstr>
      <vt:lpstr>Priorities for Future Work </vt:lpstr>
    </vt:vector>
  </TitlesOfParts>
  <Company>UNECE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the Modernisation Committee on Production and Methods</dc:title>
  <dc:creator>vale</dc:creator>
  <cp:lastModifiedBy>Christopher Jones</cp:lastModifiedBy>
  <cp:revision>133</cp:revision>
  <cp:lastPrinted>2016-11-16T10:09:26Z</cp:lastPrinted>
  <dcterms:created xsi:type="dcterms:W3CDTF">2013-11-13T09:52:38Z</dcterms:created>
  <dcterms:modified xsi:type="dcterms:W3CDTF">2016-11-18T13:47:59Z</dcterms:modified>
</cp:coreProperties>
</file>