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499" r:id="rId2"/>
    <p:sldId id="540" r:id="rId3"/>
    <p:sldId id="514" r:id="rId4"/>
    <p:sldId id="544" r:id="rId5"/>
    <p:sldId id="545" r:id="rId6"/>
    <p:sldId id="522" r:id="rId7"/>
    <p:sldId id="523" r:id="rId8"/>
    <p:sldId id="541" r:id="rId9"/>
    <p:sldId id="528" r:id="rId10"/>
    <p:sldId id="524" r:id="rId11"/>
    <p:sldId id="539" r:id="rId12"/>
    <p:sldId id="542" r:id="rId13"/>
    <p:sldId id="543" r:id="rId14"/>
    <p:sldId id="538" r:id="rId15"/>
    <p:sldId id="536" r:id="rId16"/>
  </p:sldIdLst>
  <p:sldSz cx="9144000" cy="6858000" type="screen4x3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CC"/>
    <a:srgbClr val="0066CC"/>
    <a:srgbClr val="FFCCCC"/>
    <a:srgbClr val="333399"/>
    <a:srgbClr val="0033CC"/>
    <a:srgbClr val="000099"/>
    <a:srgbClr val="003366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0" autoAdjust="0"/>
    <p:restoredTop sz="89180" autoAdjust="0"/>
  </p:normalViewPr>
  <p:slideViewPr>
    <p:cSldViewPr snapToGrid="0">
      <p:cViewPr>
        <p:scale>
          <a:sx n="75" d="100"/>
          <a:sy n="75" d="100"/>
        </p:scale>
        <p:origin x="-1932" y="-642"/>
      </p:cViewPr>
      <p:guideLst>
        <p:guide orient="horz" pos="2161"/>
        <p:guide pos="2875"/>
      </p:guideLst>
    </p:cSldViewPr>
  </p:slideViewPr>
  <p:outlineViewPr>
    <p:cViewPr>
      <p:scale>
        <a:sx n="33" d="100"/>
        <a:sy n="33" d="100"/>
      </p:scale>
      <p:origin x="4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1488" y="-8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35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5938"/>
            <a:ext cx="3384550" cy="25384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11" y="3228707"/>
            <a:ext cx="7279225" cy="3060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60" tIns="44437" rIns="90460" bIns="44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264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81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81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81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47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482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Terms of References as presented at the 2013 HLG Workshop.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48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1"/>
            <a:ext cx="9144000" cy="343058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endParaRPr lang="en-IE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3"/>
            <a:ext cx="2895600" cy="45720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</a:t>
            </a:r>
            <a:r>
              <a:rPr lang="en-IE" dirty="0" smtClean="0"/>
              <a:t>Ireland                                                                                    </a:t>
            </a:r>
            <a:fld id="{2060D022-181E-4837-AFBE-6383BFF2C6DA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9" y="3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3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</a:t>
            </a:r>
            <a:r>
              <a:rPr lang="en-IE" dirty="0" smtClean="0"/>
              <a:t>Ireland                                                                                    </a:t>
            </a:r>
            <a:fld id="{68C2FE51-249D-42D0-ACC8-749F268D2945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</a:t>
            </a:r>
            <a:r>
              <a:rPr lang="en-IE" dirty="0" smtClean="0"/>
              <a:t>Ireland                                                                                    </a:t>
            </a:r>
            <a:fld id="{A7E054A4-A823-4634-96C3-AD3B8963EBBA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6" y="1798638"/>
            <a:ext cx="8043863" cy="42084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88900"/>
            <a:ext cx="7068820" cy="1143000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422400"/>
            <a:ext cx="8849360" cy="4927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‹nr.›</a:t>
            </a:fld>
            <a:endParaRPr lang="en-IE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0"/>
            <a:ext cx="1838960" cy="137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E3DFB035-06EE-49D4-9E80-FCFD6D603548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7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669248C7-FEA4-455B-9C74-01E7F1256934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0E6C26A2-67D4-4188-9FCE-EA08780FD479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/>
              <a:t>Central Statistics Office, </a:t>
            </a:r>
            <a:r>
              <a:rPr lang="en-IE" dirty="0" smtClean="0"/>
              <a:t>Ireland                                                                                    </a:t>
            </a:r>
            <a:fld id="{E7C08636-605D-48C1-B2F9-65B9F089B9F1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 dirty="0" smtClean="0"/>
              <a:t>UNECE Modernisation Committee for Products and Sources </a:t>
            </a:r>
            <a:fld id="{C0BBA307-B20F-4960-8DFD-313FA73C3308}" type="slidenum">
              <a:rPr lang="en-IE" smtClean="0"/>
              <a:pPr/>
              <a:t>‹nr.›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" y="1510986"/>
            <a:ext cx="8778240" cy="478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dirty="0" smtClean="0"/>
              <a:t>Click to edit Master text styles</a:t>
            </a:r>
          </a:p>
          <a:p>
            <a:pPr lvl="1"/>
            <a:r>
              <a:rPr lang="en-IE" dirty="0" smtClean="0"/>
              <a:t>Second level</a:t>
            </a:r>
          </a:p>
          <a:p>
            <a:pPr lvl="2"/>
            <a:r>
              <a:rPr lang="en-IE" dirty="0" smtClean="0"/>
              <a:t>Third level</a:t>
            </a:r>
          </a:p>
          <a:p>
            <a:pPr lvl="3"/>
            <a:r>
              <a:rPr lang="en-IE" dirty="0" smtClean="0"/>
              <a:t>Fourth level</a:t>
            </a:r>
          </a:p>
          <a:p>
            <a:pPr lvl="4"/>
            <a:r>
              <a:rPr lang="en-IE" dirty="0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 dirty="0" smtClean="0"/>
              <a:t>UNECE Modernisation Committee for Products and Sources</a:t>
            </a:r>
            <a:endParaRPr lang="en-IE" dirty="0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73029"/>
            <a:ext cx="5902960" cy="120713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dirty="0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1.unece.org/stat/platform/x/uYPNB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981200" y="184150"/>
            <a:ext cx="6950075" cy="157353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Modernization Committee on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Products </a:t>
            </a:r>
            <a:r>
              <a:rPr lang="en-GB" sz="2800" dirty="0"/>
              <a:t>and </a:t>
            </a:r>
            <a:r>
              <a:rPr lang="en-GB" sz="2800" dirty="0" smtClean="0"/>
              <a:t>Sources:</a:t>
            </a:r>
            <a:br>
              <a:rPr lang="en-GB" sz="2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Future Work</a:t>
            </a:r>
            <a:endParaRPr lang="en-GB" sz="2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666683" y="2180908"/>
            <a:ext cx="6216650" cy="653732"/>
          </a:xfrm>
        </p:spPr>
        <p:txBody>
          <a:bodyPr/>
          <a:lstStyle/>
          <a:p>
            <a:r>
              <a:rPr lang="en-GB" i="1" dirty="0"/>
              <a:t>5</a:t>
            </a:r>
            <a:r>
              <a:rPr lang="en-GB" i="1" baseline="30000" dirty="0" smtClean="0"/>
              <a:t>th</a:t>
            </a:r>
            <a:r>
              <a:rPr lang="en-GB" i="1" dirty="0" smtClean="0"/>
              <a:t> High -Level Group Workshop on the modernization of Production and Services, Den Haag</a:t>
            </a:r>
            <a:r>
              <a:rPr lang="en-GB" i="1" noProof="0" dirty="0" smtClean="0"/>
              <a:t> -24-26 November 2015</a:t>
            </a:r>
            <a:endParaRPr lang="en-GB" sz="1600" i="1" noProof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056" y="3515678"/>
            <a:ext cx="3656013" cy="2742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>
                <a:sym typeface="Wingdings" panose="05000000000000000000" pitchFamily="2" charset="2"/>
              </a:rPr>
              <a:t>Mobile devices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dirty="0" smtClean="0"/>
              <a:t>Share Apps (e.g. SA-NL)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dirty="0" smtClean="0"/>
              <a:t>Promote CSPA compliance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dirty="0" smtClean="0"/>
              <a:t>Collect best practices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dirty="0"/>
              <a:t>Share through knowledge </a:t>
            </a:r>
            <a:r>
              <a:rPr lang="en-GB" sz="3000" dirty="0" smtClean="0"/>
              <a:t>hub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dirty="0" smtClean="0"/>
              <a:t>Data Collection and </a:t>
            </a:r>
            <a:r>
              <a:rPr lang="en-GB" sz="3000" dirty="0" err="1" smtClean="0"/>
              <a:t>DissComm</a:t>
            </a:r>
            <a:r>
              <a:rPr lang="en-GB" sz="3000" dirty="0" smtClean="0"/>
              <a:t> Workshops</a:t>
            </a:r>
            <a:endParaRPr lang="en-GB" sz="3000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10</a:t>
            </a:fld>
            <a:endParaRPr lang="en-IE" dirty="0" smtClean="0"/>
          </a:p>
        </p:txBody>
      </p:sp>
      <p:pic>
        <p:nvPicPr>
          <p:cNvPr id="5" name="Picture 6" descr="C:\AAA\_HLG Worksshop presentation MC P&amp;S\mobile devic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243" y="1706502"/>
            <a:ext cx="2204218" cy="172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Workshops &amp; Seminars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ym typeface="Wingdings" panose="05000000000000000000" pitchFamily="2" charset="2"/>
              </a:rPr>
              <a:t>Oversee </a:t>
            </a:r>
            <a:r>
              <a:rPr lang="en-GB" sz="2800" dirty="0" smtClean="0">
                <a:sym typeface="Wingdings" panose="05000000000000000000" pitchFamily="2" charset="2"/>
              </a:rPr>
              <a:t>UNECE workshops </a:t>
            </a:r>
            <a:r>
              <a:rPr lang="en-GB" sz="2800" dirty="0">
                <a:sym typeface="Wingdings" panose="05000000000000000000" pitchFamily="2" charset="2"/>
              </a:rPr>
              <a:t>and </a:t>
            </a:r>
            <a:r>
              <a:rPr lang="en-GB" sz="2800" dirty="0" smtClean="0">
                <a:sym typeface="Wingdings" panose="05000000000000000000" pitchFamily="2" charset="2"/>
              </a:rPr>
              <a:t>seminars</a:t>
            </a:r>
          </a:p>
          <a:p>
            <a:pPr lvl="1"/>
            <a:r>
              <a:rPr lang="en-GB" sz="2400" dirty="0">
                <a:sym typeface="Wingdings" panose="05000000000000000000" pitchFamily="2" charset="2"/>
              </a:rPr>
              <a:t>Data </a:t>
            </a:r>
            <a:r>
              <a:rPr lang="en-GB" sz="2400" dirty="0" smtClean="0">
                <a:sym typeface="Wingdings" panose="05000000000000000000" pitchFamily="2" charset="2"/>
              </a:rPr>
              <a:t>Collection</a:t>
            </a:r>
            <a:endParaRPr lang="en-GB" sz="2400" dirty="0">
              <a:sym typeface="Wingdings" panose="05000000000000000000" pitchFamily="2" charset="2"/>
            </a:endParaRPr>
          </a:p>
          <a:p>
            <a:pPr lvl="1"/>
            <a:r>
              <a:rPr lang="en-GB" sz="2400" dirty="0" smtClean="0">
                <a:sym typeface="Wingdings" panose="05000000000000000000" pitchFamily="2" charset="2"/>
              </a:rPr>
              <a:t>Dissemination </a:t>
            </a:r>
            <a:r>
              <a:rPr lang="en-GB" sz="2400" dirty="0">
                <a:sym typeface="Wingdings" panose="05000000000000000000" pitchFamily="2" charset="2"/>
              </a:rPr>
              <a:t>and Communication of Statistics</a:t>
            </a:r>
          </a:p>
          <a:p>
            <a:pPr lvl="1"/>
            <a:r>
              <a:rPr lang="en-GB" sz="2400" i="1" dirty="0">
                <a:sym typeface="Wingdings" panose="05000000000000000000" pitchFamily="2" charset="2"/>
              </a:rPr>
              <a:t>Statistical Data Confidentiality</a:t>
            </a:r>
          </a:p>
          <a:p>
            <a:pPr lvl="1"/>
            <a:endParaRPr lang="en-GB" sz="2800" dirty="0">
              <a:sym typeface="Wingdings" panose="05000000000000000000" pitchFamily="2" charset="2"/>
            </a:endParaRPr>
          </a:p>
          <a:p>
            <a:r>
              <a:rPr lang="en-GB" sz="2800" dirty="0" smtClean="0">
                <a:sym typeface="Wingdings" panose="05000000000000000000" pitchFamily="2" charset="2"/>
              </a:rPr>
              <a:t>Maintain public list of workshops and seminars related to data sources and statistical products</a:t>
            </a:r>
          </a:p>
          <a:p>
            <a:pPr marL="914400" lvl="2" indent="0">
              <a:buNone/>
            </a:pPr>
            <a:r>
              <a:rPr lang="en-GB" dirty="0">
                <a:hlinkClick r:id="rId2"/>
              </a:rPr>
              <a:t>http://www1.unece.org/stat/platform/x/uYPNBQ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11</a:t>
            </a:fld>
            <a:endParaRPr lang="en-IE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266" y="2844638"/>
            <a:ext cx="1913687" cy="84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9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Constraints &amp; </a:t>
            </a:r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2400"/>
            <a:ext cx="9032240" cy="49149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Large variety of topics</a:t>
            </a:r>
          </a:p>
          <a:p>
            <a:pPr>
              <a:lnSpc>
                <a:spcPct val="150000"/>
              </a:lnSpc>
            </a:pPr>
            <a:r>
              <a:rPr lang="en-GB" sz="3200" dirty="0"/>
              <a:t>Limited </a:t>
            </a:r>
            <a:r>
              <a:rPr lang="en-GB" sz="3200" dirty="0" smtClean="0"/>
              <a:t>and shifting capacity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Initiation </a:t>
            </a:r>
            <a:r>
              <a:rPr lang="en-GB" sz="3200" dirty="0" smtClean="0"/>
              <a:t>of new members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“Silent” members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Other actors in same area 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Inter-MC communication and coordination</a:t>
            </a:r>
          </a:p>
        </p:txBody>
      </p:sp>
    </p:spTree>
    <p:extLst>
      <p:ext uri="{BB962C8B-B14F-4D97-AF65-F5344CB8AC3E}">
        <p14:creationId xmlns:p14="http://schemas.microsoft.com/office/powerpoint/2010/main" val="38285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" y="20320"/>
            <a:ext cx="6751320" cy="1290320"/>
          </a:xfrm>
        </p:spPr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595120"/>
            <a:ext cx="8849360" cy="475488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800" u="sng" dirty="0" smtClean="0"/>
              <a:t>Changes proposed</a:t>
            </a:r>
            <a:endParaRPr lang="en-GB" sz="27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Internal </a:t>
            </a:r>
            <a:r>
              <a:rPr lang="en-GB" sz="2400" dirty="0" smtClean="0"/>
              <a:t>organisation of MCPS</a:t>
            </a:r>
            <a:endParaRPr lang="en-GB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900" dirty="0"/>
              <a:t>Create sub-groups for specific activities (ad-hoc members)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Invite </a:t>
            </a:r>
            <a:r>
              <a:rPr lang="en-GB" sz="1900" dirty="0"/>
              <a:t>active </a:t>
            </a:r>
            <a:r>
              <a:rPr lang="en-GB" sz="1900" dirty="0" smtClean="0"/>
              <a:t>participants </a:t>
            </a:r>
            <a:r>
              <a:rPr lang="en-GB" sz="1900" dirty="0"/>
              <a:t>of workshops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Contributing </a:t>
            </a:r>
            <a:r>
              <a:rPr lang="en-GB" sz="2400" dirty="0"/>
              <a:t>organisations (via HLG)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Formal </a:t>
            </a:r>
            <a:r>
              <a:rPr lang="en-GB" sz="1900" dirty="0"/>
              <a:t>time allocation in work programme of members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900" dirty="0"/>
              <a:t>Administrative/secretarial support from NSO </a:t>
            </a:r>
            <a:r>
              <a:rPr lang="en-GB" sz="1900" dirty="0" smtClean="0"/>
              <a:t>staff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HLG</a:t>
            </a:r>
            <a:endParaRPr lang="en-GB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900" dirty="0" smtClean="0"/>
              <a:t>Promote </a:t>
            </a:r>
            <a:r>
              <a:rPr lang="en-GB" sz="1900" dirty="0"/>
              <a:t>inter-MC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931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14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2796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MC Products and Sources: Terms of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7000"/>
            <a:ext cx="9144000" cy="52197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dirty="0" smtClean="0"/>
              <a:t>Develop </a:t>
            </a:r>
            <a:r>
              <a:rPr lang="en-GB" sz="3200" dirty="0"/>
              <a:t>access to and use of the range of data sources needed to support modernisation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dirty="0"/>
              <a:t>Develop products to meet increasing demands of users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3200" dirty="0"/>
              <a:t>Operational responsibility for work on statistical data collection, including maintaining the wiki and sharing ideas and experiences through case studies</a:t>
            </a:r>
          </a:p>
          <a:p>
            <a:pPr lvl="1"/>
            <a:endParaRPr lang="en-US" dirty="0"/>
          </a:p>
          <a:p>
            <a:pPr lvl="1"/>
            <a:endParaRPr lang="en-US" sz="2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15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122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Outlook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2</a:t>
            </a:fld>
            <a:endParaRPr lang="en-IE" dirty="0" smtClean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38" y="1893405"/>
            <a:ext cx="1824039" cy="80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872" y="3318713"/>
            <a:ext cx="1086646" cy="108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 descr="C:\AAA\MC Products and Sources\Presentation\Word Clou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86" y="3438426"/>
            <a:ext cx="1924685" cy="100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AAA\_HLG Worksshop presentation MC P&amp;S\mobile devic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67" y="3272067"/>
            <a:ext cx="1002187" cy="7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23" y="4922811"/>
            <a:ext cx="1555353" cy="101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415" y="1910525"/>
            <a:ext cx="827723" cy="82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6" y="3269111"/>
            <a:ext cx="894954" cy="97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07" y="1790936"/>
            <a:ext cx="1058760" cy="94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094" y="4643649"/>
            <a:ext cx="1093573" cy="9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91" y="1887083"/>
            <a:ext cx="704697" cy="7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277" y="4552359"/>
            <a:ext cx="903462" cy="8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616" y="5745502"/>
            <a:ext cx="2626324" cy="41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5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" y="20320"/>
            <a:ext cx="7183120" cy="1290320"/>
          </a:xfrm>
        </p:spPr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Priorities </a:t>
            </a:r>
            <a:r>
              <a:rPr lang="en-GB" dirty="0" smtClean="0"/>
              <a:t>2016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483360"/>
            <a:ext cx="8503920" cy="4419600"/>
          </a:xfrm>
        </p:spPr>
        <p:txBody>
          <a:bodyPr numCol="1"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Communication</a:t>
            </a:r>
            <a:br>
              <a:rPr lang="en-GB" sz="3500" dirty="0" smtClean="0">
                <a:sym typeface="Wingdings" panose="05000000000000000000" pitchFamily="2" charset="2"/>
              </a:rPr>
            </a:br>
            <a:r>
              <a:rPr lang="en-GB" sz="3200" dirty="0" smtClean="0">
                <a:sym typeface="Wingdings" panose="05000000000000000000" pitchFamily="2" charset="2"/>
              </a:rPr>
              <a:t>(follow up surveys)</a:t>
            </a:r>
          </a:p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Open Data </a:t>
            </a:r>
            <a:r>
              <a:rPr lang="en-GB" sz="3200" dirty="0" smtClean="0">
                <a:sym typeface="Wingdings" panose="05000000000000000000" pitchFamily="2" charset="2"/>
              </a:rPr>
              <a:t>(product-oriented)</a:t>
            </a:r>
          </a:p>
          <a:p>
            <a:pPr>
              <a:spcBef>
                <a:spcPts val="1800"/>
              </a:spcBef>
            </a:pPr>
            <a:r>
              <a:rPr lang="en-GB" sz="3500" dirty="0" smtClean="0"/>
              <a:t>Big Data Inventory</a:t>
            </a:r>
          </a:p>
          <a:p>
            <a:pPr>
              <a:spcBef>
                <a:spcPts val="1800"/>
              </a:spcBef>
            </a:pPr>
            <a:r>
              <a:rPr lang="en-GB" sz="3500" dirty="0" smtClean="0"/>
              <a:t>Workshops</a:t>
            </a:r>
          </a:p>
          <a:p>
            <a:pPr>
              <a:spcBef>
                <a:spcPts val="1800"/>
              </a:spcBef>
            </a:pPr>
            <a:endParaRPr lang="en-GB" sz="3500" dirty="0" smtClean="0"/>
          </a:p>
          <a:p>
            <a:pPr>
              <a:spcBef>
                <a:spcPts val="1800"/>
              </a:spcBef>
            </a:pPr>
            <a:endParaRPr lang="en-GB" sz="3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3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290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" y="20320"/>
            <a:ext cx="7183120" cy="1290320"/>
          </a:xfrm>
        </p:spPr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Project Proposals </a:t>
            </a:r>
            <a:r>
              <a:rPr lang="en-GB" dirty="0"/>
              <a:t>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483360"/>
            <a:ext cx="8503920" cy="4419600"/>
          </a:xfrm>
        </p:spPr>
        <p:txBody>
          <a:bodyPr numCol="1"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Data Integration</a:t>
            </a:r>
          </a:p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Linked Open Metadata</a:t>
            </a:r>
          </a:p>
          <a:p>
            <a:pPr marL="0" indent="0">
              <a:spcBef>
                <a:spcPts val="1800"/>
              </a:spcBef>
              <a:buNone/>
            </a:pPr>
            <a:endParaRPr lang="en-GB" sz="3500" dirty="0" smtClean="0"/>
          </a:p>
          <a:p>
            <a:pPr>
              <a:spcBef>
                <a:spcPts val="1800"/>
              </a:spcBef>
            </a:pPr>
            <a:endParaRPr lang="en-GB" sz="3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4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06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" y="20320"/>
            <a:ext cx="7183120" cy="1290320"/>
          </a:xfrm>
        </p:spPr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smtClean="0"/>
              <a:t>Other </a:t>
            </a:r>
            <a:r>
              <a:rPr lang="en-GB" dirty="0"/>
              <a:t>Activities </a:t>
            </a:r>
            <a:r>
              <a:rPr lang="en-GB" dirty="0" smtClean="0"/>
              <a:t>2016 (preliminary)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483360"/>
            <a:ext cx="8503920" cy="4419600"/>
          </a:xfrm>
        </p:spPr>
        <p:txBody>
          <a:bodyPr numCol="1"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en-GB" sz="3500" dirty="0" smtClean="0"/>
              <a:t>Quality frameworks</a:t>
            </a:r>
          </a:p>
          <a:p>
            <a:pPr>
              <a:spcBef>
                <a:spcPts val="1800"/>
              </a:spcBef>
            </a:pPr>
            <a:r>
              <a:rPr lang="en-GB" sz="3500" dirty="0" smtClean="0"/>
              <a:t>CSPA compliance</a:t>
            </a:r>
          </a:p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Mobile devices</a:t>
            </a:r>
          </a:p>
          <a:p>
            <a:pPr>
              <a:spcBef>
                <a:spcPts val="1800"/>
              </a:spcBef>
            </a:pPr>
            <a:r>
              <a:rPr lang="en-GB" sz="3200" dirty="0"/>
              <a:t>National activities on modernisation of statistics</a:t>
            </a:r>
          </a:p>
          <a:p>
            <a:pPr>
              <a:spcBef>
                <a:spcPts val="1800"/>
              </a:spcBef>
            </a:pPr>
            <a:r>
              <a:rPr lang="en-GB" sz="3500" dirty="0" smtClean="0">
                <a:sym typeface="Wingdings" panose="05000000000000000000" pitchFamily="2" charset="2"/>
              </a:rPr>
              <a:t>Wiki maintenance</a:t>
            </a:r>
          </a:p>
          <a:p>
            <a:pPr>
              <a:spcBef>
                <a:spcPts val="1800"/>
              </a:spcBef>
            </a:pPr>
            <a:r>
              <a:rPr lang="en-GB" sz="3500" dirty="0" smtClean="0"/>
              <a:t>Coordination</a:t>
            </a:r>
            <a:br>
              <a:rPr lang="en-GB" sz="3500" dirty="0" smtClean="0"/>
            </a:br>
            <a:r>
              <a:rPr lang="en-GB" sz="2800" dirty="0" smtClean="0"/>
              <a:t>(internal + external)</a:t>
            </a:r>
          </a:p>
          <a:p>
            <a:pPr marL="0" indent="0">
              <a:spcBef>
                <a:spcPts val="1800"/>
              </a:spcBef>
              <a:buNone/>
            </a:pPr>
            <a:endParaRPr lang="en-GB" sz="35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5</a:t>
            </a:fld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9279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Big Data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35760"/>
            <a:ext cx="8849360" cy="4714240"/>
          </a:xfrm>
        </p:spPr>
        <p:txBody>
          <a:bodyPr/>
          <a:lstStyle/>
          <a:p>
            <a:r>
              <a:rPr lang="en-GB" sz="3000" dirty="0"/>
              <a:t>Big Data: Inventory </a:t>
            </a:r>
          </a:p>
          <a:p>
            <a:pPr lvl="1"/>
            <a:r>
              <a:rPr lang="en-GB" sz="2400" dirty="0"/>
              <a:t>Update current </a:t>
            </a:r>
            <a:r>
              <a:rPr lang="en-GB" sz="2400" dirty="0" smtClean="0"/>
              <a:t>project list</a:t>
            </a:r>
            <a:endParaRPr lang="en-GB" sz="2400" dirty="0"/>
          </a:p>
          <a:p>
            <a:pPr lvl="1"/>
            <a:r>
              <a:rPr lang="en-GB" sz="2400" dirty="0" smtClean="0"/>
              <a:t>Add </a:t>
            </a:r>
            <a:r>
              <a:rPr lang="en-GB" sz="2400" dirty="0"/>
              <a:t>selected GWG </a:t>
            </a:r>
            <a:r>
              <a:rPr lang="en-GB" sz="2400" dirty="0" smtClean="0"/>
              <a:t>projects</a:t>
            </a:r>
          </a:p>
          <a:p>
            <a:pPr lvl="1"/>
            <a:r>
              <a:rPr lang="en-GB" sz="2400" dirty="0" smtClean="0"/>
              <a:t>Promotion</a:t>
            </a:r>
            <a:endParaRPr lang="en-GB" sz="3000" dirty="0"/>
          </a:p>
          <a:p>
            <a:r>
              <a:rPr lang="en-GB" sz="3000" dirty="0" smtClean="0"/>
              <a:t>Coordinate </a:t>
            </a:r>
            <a:r>
              <a:rPr lang="en-GB" sz="3000" dirty="0"/>
              <a:t>activities (Eurostat, </a:t>
            </a:r>
            <a:r>
              <a:rPr lang="en-GB" sz="3000" dirty="0" smtClean="0"/>
              <a:t>OECD, GWG/UNSD, World Bank etc.)</a:t>
            </a:r>
            <a:endParaRPr lang="en-GB" sz="3000" dirty="0"/>
          </a:p>
          <a:p>
            <a:endParaRPr lang="en-GB" sz="3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dirty="0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6</a:t>
            </a:fld>
            <a:endParaRPr lang="en-IE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20" y="4004230"/>
            <a:ext cx="1771730" cy="177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94" y="1702555"/>
            <a:ext cx="1382456" cy="1609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5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Communication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 smtClean="0"/>
              <a:t>Analyse Surveys on Value of Official Statistics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/>
              <a:t>Work on metrics on value of OS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 smtClean="0"/>
              <a:t>Prepare presentation </a:t>
            </a:r>
            <a:r>
              <a:rPr lang="en-GB" sz="2800" dirty="0" err="1" smtClean="0"/>
              <a:t>DissComm</a:t>
            </a:r>
            <a:r>
              <a:rPr lang="en-GB" sz="2800" dirty="0" smtClean="0"/>
              <a:t> Workshop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 smtClean="0"/>
              <a:t>Add information to Knowledge Hub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 smtClean="0"/>
              <a:t>Encourage and support </a:t>
            </a:r>
            <a:r>
              <a:rPr lang="en-GB" sz="2800" dirty="0" err="1" smtClean="0"/>
              <a:t>DissComm</a:t>
            </a:r>
            <a:r>
              <a:rPr lang="en-GB" sz="2800" dirty="0" smtClean="0"/>
              <a:t> project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800" dirty="0" smtClean="0"/>
              <a:t>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Survey?? 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7</a:t>
            </a:fld>
            <a:endParaRPr lang="en-IE" dirty="0" smtClean="0"/>
          </a:p>
        </p:txBody>
      </p:sp>
      <p:pic>
        <p:nvPicPr>
          <p:cNvPr id="5" name="Picture 8" descr="C:\AAA\MC Products and Sources\Presentation\Word 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880" y="4947233"/>
            <a:ext cx="3037793" cy="158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5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Data Integration </a:t>
            </a:r>
            <a:r>
              <a:rPr lang="en-GB" dirty="0" smtClean="0"/>
              <a:t>2016 (if adopted)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200" dirty="0" smtClean="0"/>
              <a:t>Follow up on HLG Project Proposal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200" dirty="0" smtClean="0"/>
              <a:t>Identify opportunities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200" dirty="0" smtClean="0"/>
              <a:t>Coordinate activities (Eurostat, OECD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GB" sz="3200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8</a:t>
            </a:fld>
            <a:endParaRPr lang="en-IE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679" y="1519661"/>
            <a:ext cx="1538499" cy="15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9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MC Products and Sources- </a:t>
            </a:r>
            <a:br>
              <a:rPr lang="en-GB" dirty="0"/>
            </a:br>
            <a:r>
              <a:rPr lang="en-GB" dirty="0"/>
              <a:t>	Open Data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Follow up on Linked Open </a:t>
            </a:r>
            <a:r>
              <a:rPr lang="en-GB" sz="2400" dirty="0" err="1" smtClean="0"/>
              <a:t>MetaData</a:t>
            </a:r>
            <a:r>
              <a:rPr lang="en-GB" sz="2400" dirty="0" smtClean="0"/>
              <a:t> project proposal</a:t>
            </a:r>
            <a:br>
              <a:rPr lang="en-GB" sz="2400" dirty="0" smtClean="0"/>
            </a:br>
            <a:r>
              <a:rPr lang="en-GB" dirty="0" smtClean="0"/>
              <a:t>(if adopted)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sz="2400" dirty="0" smtClean="0"/>
              <a:t>Open Data implementation strategies:</a:t>
            </a:r>
          </a:p>
          <a:p>
            <a:pPr lvl="1"/>
            <a:r>
              <a:rPr lang="en-GB" sz="2400" dirty="0" smtClean="0"/>
              <a:t>Analyse experiences from CA, IE, IT and NL</a:t>
            </a:r>
          </a:p>
          <a:p>
            <a:pPr lvl="1"/>
            <a:r>
              <a:rPr lang="en-GB" sz="2400" dirty="0" smtClean="0"/>
              <a:t>Prepare proof-of-concept note</a:t>
            </a:r>
          </a:p>
          <a:p>
            <a:pPr lvl="1"/>
            <a:r>
              <a:rPr lang="en-GB" sz="2400" dirty="0" smtClean="0"/>
              <a:t>Test in more countries</a:t>
            </a:r>
          </a:p>
          <a:p>
            <a:endParaRPr lang="en-GB" sz="2400" dirty="0" smtClean="0"/>
          </a:p>
          <a:p>
            <a:r>
              <a:rPr lang="en-GB" sz="2400" dirty="0"/>
              <a:t>Add information to Knowledge Hub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err="1" smtClean="0"/>
              <a:t>DissComm</a:t>
            </a:r>
            <a:r>
              <a:rPr lang="en-GB" sz="2400" dirty="0" smtClean="0"/>
              <a:t> + Data Collection Workshop (potential topic)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UNECE Modernisation Committee for Products and Sources </a:t>
            </a:r>
            <a:fld id="{1F28B436-9075-4F54-8797-F95CFE5E2D8F}" type="slidenum">
              <a:rPr lang="en-IE" smtClean="0"/>
              <a:pPr/>
              <a:t>9</a:t>
            </a:fld>
            <a:endParaRPr lang="en-IE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246" y="3878711"/>
            <a:ext cx="1341994" cy="146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3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Diavoorstelling (4:3)</PresentationFormat>
  <Paragraphs>96</Paragraphs>
  <Slides>15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ITSIP High Level</vt:lpstr>
      <vt:lpstr>Modernization Committee on  Products and Sources:  Future Work</vt:lpstr>
      <vt:lpstr>MC Products and Sources-   Outlook 2016</vt:lpstr>
      <vt:lpstr>MC Products and Sources-   Priorities 2016 (preliminary)</vt:lpstr>
      <vt:lpstr>MC Products and Sources-   Project Proposals 2016</vt:lpstr>
      <vt:lpstr>MC Products and Sources-   Other Activities 2016 (preliminary)</vt:lpstr>
      <vt:lpstr>MC Products and Sources-   Big Data 2016</vt:lpstr>
      <vt:lpstr>MC Products and Sources-   Communication 2016</vt:lpstr>
      <vt:lpstr>MC Products and Sources-   Data Integration 2016 (if adopted)</vt:lpstr>
      <vt:lpstr>MC Products and Sources-   Open Data 2016</vt:lpstr>
      <vt:lpstr>MC Products and Sources-   Mobile devices 2016</vt:lpstr>
      <vt:lpstr>MC Products and Sources-   Workshops &amp; Seminars 2016</vt:lpstr>
      <vt:lpstr>MC Products and Sources-   Constraints &amp; Challenges</vt:lpstr>
      <vt:lpstr>MC Products and Sources-   Way Forward</vt:lpstr>
      <vt:lpstr>Extra slides</vt:lpstr>
      <vt:lpstr>MC Products and Sources: Terms of 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Strategy 2008-2012 - update and discussion points</dc:title>
  <dc:creator>Taeke Gjaltema</dc:creator>
  <cp:lastModifiedBy>Barteld Braaksma</cp:lastModifiedBy>
  <cp:revision>1474</cp:revision>
  <cp:lastPrinted>2014-06-13T13:01:33Z</cp:lastPrinted>
  <dcterms:created xsi:type="dcterms:W3CDTF">2002-09-11T10:46:01Z</dcterms:created>
  <dcterms:modified xsi:type="dcterms:W3CDTF">2015-11-24T08:19:18Z</dcterms:modified>
</cp:coreProperties>
</file>