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bookmarkIdSeed="3">
  <p:sldMasterIdLst>
    <p:sldMasterId id="2147483650" r:id="rId1"/>
  </p:sldMasterIdLst>
  <p:notesMasterIdLst>
    <p:notesMasterId r:id="rId19"/>
  </p:notesMasterIdLst>
  <p:handoutMasterIdLst>
    <p:handoutMasterId r:id="rId20"/>
  </p:handoutMasterIdLst>
  <p:sldIdLst>
    <p:sldId id="499" r:id="rId2"/>
    <p:sldId id="506" r:id="rId3"/>
    <p:sldId id="535" r:id="rId4"/>
    <p:sldId id="500" r:id="rId5"/>
    <p:sldId id="526" r:id="rId6"/>
    <p:sldId id="507" r:id="rId7"/>
    <p:sldId id="533" r:id="rId8"/>
    <p:sldId id="546" r:id="rId9"/>
    <p:sldId id="547" r:id="rId10"/>
    <p:sldId id="537" r:id="rId11"/>
    <p:sldId id="544" r:id="rId12"/>
    <p:sldId id="545" r:id="rId13"/>
    <p:sldId id="504" r:id="rId14"/>
    <p:sldId id="538" r:id="rId15"/>
    <p:sldId id="543" r:id="rId16"/>
    <p:sldId id="541" r:id="rId17"/>
    <p:sldId id="542" r:id="rId18"/>
  </p:sldIdLst>
  <p:sldSz cx="9144000" cy="6858000" type="screen4x3"/>
  <p:notesSz cx="9926638" cy="6797675"/>
  <p:kinsoku lang="ja-JP" invalStChars="、。，．・：；？！゛゜ヽヾゝゞ々ー’”）〕］｝〉》」』】°‰′″℃￠％ぁぃぅぇぉっゃゅょゎァィゥェォッャュョヮヵヶ!%),.:;?]}｡｣､･ｧｨｩｪｫｬｭｮｯｰﾞﾟ" invalEndChars="‘“（〔［｛〈《「『【￥＄$([\{｢￡"/>
  <p:defaultTextStyle>
    <a:defPPr>
      <a:defRPr lang="en-IE"/>
    </a:defPPr>
    <a:lvl1pPr algn="r" rtl="0" eaLnBrk="0" fontAlgn="base" hangingPunct="0">
      <a:spcBef>
        <a:spcPct val="0"/>
      </a:spcBef>
      <a:spcAft>
        <a:spcPct val="0"/>
      </a:spcAft>
      <a:defRPr sz="2400" b="1" kern="1200">
        <a:solidFill>
          <a:schemeClr val="bg1"/>
        </a:solidFill>
        <a:latin typeface="Arial" charset="0"/>
        <a:ea typeface="+mn-ea"/>
        <a:cs typeface="+mn-cs"/>
      </a:defRPr>
    </a:lvl1pPr>
    <a:lvl2pPr marL="457200" algn="r" rtl="0" eaLnBrk="0" fontAlgn="base" hangingPunct="0">
      <a:spcBef>
        <a:spcPct val="0"/>
      </a:spcBef>
      <a:spcAft>
        <a:spcPct val="0"/>
      </a:spcAft>
      <a:defRPr sz="2400" b="1" kern="1200">
        <a:solidFill>
          <a:schemeClr val="bg1"/>
        </a:solidFill>
        <a:latin typeface="Arial" charset="0"/>
        <a:ea typeface="+mn-ea"/>
        <a:cs typeface="+mn-cs"/>
      </a:defRPr>
    </a:lvl2pPr>
    <a:lvl3pPr marL="914400" algn="r" rtl="0" eaLnBrk="0" fontAlgn="base" hangingPunct="0">
      <a:spcBef>
        <a:spcPct val="0"/>
      </a:spcBef>
      <a:spcAft>
        <a:spcPct val="0"/>
      </a:spcAft>
      <a:defRPr sz="2400" b="1" kern="1200">
        <a:solidFill>
          <a:schemeClr val="bg1"/>
        </a:solidFill>
        <a:latin typeface="Arial" charset="0"/>
        <a:ea typeface="+mn-ea"/>
        <a:cs typeface="+mn-cs"/>
      </a:defRPr>
    </a:lvl3pPr>
    <a:lvl4pPr marL="1371600" algn="r" rtl="0" eaLnBrk="0" fontAlgn="base" hangingPunct="0">
      <a:spcBef>
        <a:spcPct val="0"/>
      </a:spcBef>
      <a:spcAft>
        <a:spcPct val="0"/>
      </a:spcAft>
      <a:defRPr sz="2400" b="1" kern="1200">
        <a:solidFill>
          <a:schemeClr val="bg1"/>
        </a:solidFill>
        <a:latin typeface="Arial" charset="0"/>
        <a:ea typeface="+mn-ea"/>
        <a:cs typeface="+mn-cs"/>
      </a:defRPr>
    </a:lvl4pPr>
    <a:lvl5pPr marL="1828800" algn="r" rtl="0" eaLnBrk="0" fontAlgn="base" hangingPunct="0">
      <a:spcBef>
        <a:spcPct val="0"/>
      </a:spcBef>
      <a:spcAft>
        <a:spcPct val="0"/>
      </a:spcAft>
      <a:defRPr sz="2400" b="1" kern="1200">
        <a:solidFill>
          <a:schemeClr val="bg1"/>
        </a:solidFill>
        <a:latin typeface="Arial" charset="0"/>
        <a:ea typeface="+mn-ea"/>
        <a:cs typeface="+mn-cs"/>
      </a:defRPr>
    </a:lvl5pPr>
    <a:lvl6pPr marL="2286000" algn="l" defTabSz="914400" rtl="0" eaLnBrk="1" latinLnBrk="0" hangingPunct="1">
      <a:defRPr sz="2400" b="1" kern="1200">
        <a:solidFill>
          <a:schemeClr val="bg1"/>
        </a:solidFill>
        <a:latin typeface="Arial" charset="0"/>
        <a:ea typeface="+mn-ea"/>
        <a:cs typeface="+mn-cs"/>
      </a:defRPr>
    </a:lvl6pPr>
    <a:lvl7pPr marL="2743200" algn="l" defTabSz="914400" rtl="0" eaLnBrk="1" latinLnBrk="0" hangingPunct="1">
      <a:defRPr sz="2400" b="1" kern="1200">
        <a:solidFill>
          <a:schemeClr val="bg1"/>
        </a:solidFill>
        <a:latin typeface="Arial" charset="0"/>
        <a:ea typeface="+mn-ea"/>
        <a:cs typeface="+mn-cs"/>
      </a:defRPr>
    </a:lvl7pPr>
    <a:lvl8pPr marL="3200400" algn="l" defTabSz="914400" rtl="0" eaLnBrk="1" latinLnBrk="0" hangingPunct="1">
      <a:defRPr sz="2400" b="1" kern="1200">
        <a:solidFill>
          <a:schemeClr val="bg1"/>
        </a:solidFill>
        <a:latin typeface="Arial" charset="0"/>
        <a:ea typeface="+mn-ea"/>
        <a:cs typeface="+mn-cs"/>
      </a:defRPr>
    </a:lvl8pPr>
    <a:lvl9pPr marL="3657600" algn="l" defTabSz="914400" rtl="0" eaLnBrk="1" latinLnBrk="0" hangingPunct="1">
      <a:defRPr sz="2400" b="1" kern="1200">
        <a:solidFill>
          <a:schemeClr val="bg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6699"/>
    <a:srgbClr val="FFFFCC"/>
    <a:srgbClr val="0066CC"/>
    <a:srgbClr val="FFCCCC"/>
    <a:srgbClr val="333399"/>
    <a:srgbClr val="0033CC"/>
    <a:srgbClr val="000099"/>
    <a:srgbClr val="003366"/>
    <a:srgbClr val="0099CC"/>
    <a:srgbClr val="6666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097" autoAdjust="0"/>
    <p:restoredTop sz="89180" autoAdjust="0"/>
  </p:normalViewPr>
  <p:slideViewPr>
    <p:cSldViewPr snapToGrid="0">
      <p:cViewPr>
        <p:scale>
          <a:sx n="75" d="100"/>
          <a:sy n="75" d="100"/>
        </p:scale>
        <p:origin x="-1932" y="-642"/>
      </p:cViewPr>
      <p:guideLst>
        <p:guide orient="horz" pos="2161"/>
        <p:guide pos="2875"/>
      </p:guideLst>
    </p:cSldViewPr>
  </p:slideViewPr>
  <p:outlineViewPr>
    <p:cViewPr>
      <p:scale>
        <a:sx n="33" d="100"/>
        <a:sy n="33" d="100"/>
      </p:scale>
      <p:origin x="43" y="1190"/>
    </p:cViewPr>
  </p:outlin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92" d="100"/>
          <a:sy n="92" d="100"/>
        </p:scale>
        <p:origin x="-1488" y="-82"/>
      </p:cViewPr>
      <p:guideLst>
        <p:guide orient="horz" pos="2141"/>
        <p:guide pos="3127"/>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4035376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Rot="1" noChangeAspect="1" noChangeArrowheads="1" noTextEdit="1"/>
          </p:cNvSpPr>
          <p:nvPr>
            <p:ph type="sldImg" idx="2"/>
          </p:nvPr>
        </p:nvSpPr>
        <p:spPr bwMode="auto">
          <a:xfrm>
            <a:off x="3273425" y="515938"/>
            <a:ext cx="3384550" cy="2538412"/>
          </a:xfrm>
          <a:prstGeom prst="rect">
            <a:avLst/>
          </a:prstGeom>
          <a:noFill/>
          <a:ln w="12700">
            <a:solidFill>
              <a:srgbClr val="000000"/>
            </a:solidFill>
            <a:miter lim="800000"/>
            <a:headEnd/>
            <a:tailEnd/>
          </a:ln>
          <a:effectLst/>
        </p:spPr>
      </p:sp>
      <p:sp>
        <p:nvSpPr>
          <p:cNvPr id="2051" name="Rectangle 3"/>
          <p:cNvSpPr>
            <a:spLocks noGrp="1" noChangeArrowheads="1"/>
          </p:cNvSpPr>
          <p:nvPr>
            <p:ph type="body" sz="quarter" idx="3"/>
          </p:nvPr>
        </p:nvSpPr>
        <p:spPr bwMode="auto">
          <a:xfrm>
            <a:off x="1323711" y="3228707"/>
            <a:ext cx="7279225" cy="3060203"/>
          </a:xfrm>
          <a:prstGeom prst="rect">
            <a:avLst/>
          </a:prstGeom>
          <a:noFill/>
          <a:ln w="12700">
            <a:noFill/>
            <a:miter lim="800000"/>
            <a:headEnd/>
            <a:tailEnd/>
          </a:ln>
          <a:effectLst/>
        </p:spPr>
        <p:txBody>
          <a:bodyPr vert="horz" wrap="square" lIns="90460" tIns="44437" rIns="90460" bIns="44437" numCol="1" anchor="t" anchorCtr="0" compatLnSpc="1">
            <a:prstTxWarp prst="textNoShape">
              <a:avLst/>
            </a:prstTxWarp>
          </a:bodyPr>
          <a:lstStyle/>
          <a:p>
            <a:pPr lvl="0"/>
            <a:r>
              <a:rPr lang="en-IE" smtClean="0"/>
              <a:t>Click to edit Master text styles</a:t>
            </a:r>
          </a:p>
          <a:p>
            <a:pPr lvl="1"/>
            <a:r>
              <a:rPr lang="en-IE" smtClean="0"/>
              <a:t>Second level</a:t>
            </a:r>
          </a:p>
          <a:p>
            <a:pPr lvl="2"/>
            <a:r>
              <a:rPr lang="en-IE" smtClean="0"/>
              <a:t>Third level</a:t>
            </a:r>
          </a:p>
          <a:p>
            <a:pPr lvl="3"/>
            <a:r>
              <a:rPr lang="en-IE" smtClean="0"/>
              <a:t>Fourth level</a:t>
            </a:r>
          </a:p>
          <a:p>
            <a:pPr lvl="4"/>
            <a:r>
              <a:rPr lang="en-IE" smtClean="0"/>
              <a:t>Fifth level</a:t>
            </a:r>
          </a:p>
        </p:txBody>
      </p:sp>
    </p:spTree>
    <p:extLst>
      <p:ext uri="{BB962C8B-B14F-4D97-AF65-F5344CB8AC3E}">
        <p14:creationId xmlns:p14="http://schemas.microsoft.com/office/powerpoint/2010/main" val="299926443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Wikis: Big Data Inventory, Data Collection, Communication and Dissemination</a:t>
            </a:r>
          </a:p>
          <a:p>
            <a:r>
              <a:rPr lang="en-US" baseline="0" dirty="0" smtClean="0"/>
              <a:t>Areas: </a:t>
            </a:r>
            <a:r>
              <a:rPr lang="en-GB" sz="2400" dirty="0" smtClean="0"/>
              <a:t>Big Data, Access to micro-data, Statistical confidentiality, Open data etc.</a:t>
            </a:r>
            <a:endParaRPr lang="en-GB" sz="260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Workshops:</a:t>
            </a:r>
            <a:r>
              <a:rPr lang="en-US" baseline="0" dirty="0" smtClean="0"/>
              <a:t> </a:t>
            </a:r>
            <a:r>
              <a:rPr lang="en-US" dirty="0" smtClean="0"/>
              <a:t>Data</a:t>
            </a:r>
            <a:r>
              <a:rPr lang="en-US" baseline="0" dirty="0" smtClean="0"/>
              <a:t> Collection Workshop, Workshop on Dissemination and Communication of Statistics, Workshop on Data Confidentiality</a:t>
            </a:r>
          </a:p>
          <a:p>
            <a:endParaRPr lang="en-GB" dirty="0"/>
          </a:p>
        </p:txBody>
      </p:sp>
    </p:spTree>
    <p:extLst>
      <p:ext uri="{BB962C8B-B14F-4D97-AF65-F5344CB8AC3E}">
        <p14:creationId xmlns:p14="http://schemas.microsoft.com/office/powerpoint/2010/main" val="40644884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CSPA</a:t>
            </a:r>
            <a:r>
              <a:rPr lang="en-GB" baseline="0" dirty="0" smtClean="0"/>
              <a:t> and Big Data: provide support to HLG in these areas</a:t>
            </a:r>
          </a:p>
        </p:txBody>
      </p:sp>
    </p:spTree>
    <p:extLst>
      <p:ext uri="{BB962C8B-B14F-4D97-AF65-F5344CB8AC3E}">
        <p14:creationId xmlns:p14="http://schemas.microsoft.com/office/powerpoint/2010/main" val="1306391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Tree>
    <p:extLst>
      <p:ext uri="{BB962C8B-B14F-4D97-AF65-F5344CB8AC3E}">
        <p14:creationId xmlns:p14="http://schemas.microsoft.com/office/powerpoint/2010/main" val="42564790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Tree>
    <p:extLst>
      <p:ext uri="{BB962C8B-B14F-4D97-AF65-F5344CB8AC3E}">
        <p14:creationId xmlns:p14="http://schemas.microsoft.com/office/powerpoint/2010/main" val="20464820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Terms of References as presented at the 2013 HLG Workshop.</a:t>
            </a:r>
            <a:endParaRPr lang="en-GB" dirty="0"/>
          </a:p>
        </p:txBody>
      </p:sp>
    </p:spTree>
    <p:extLst>
      <p:ext uri="{BB962C8B-B14F-4D97-AF65-F5344CB8AC3E}">
        <p14:creationId xmlns:p14="http://schemas.microsoft.com/office/powerpoint/2010/main" val="40644884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smtClean="0"/>
              <a:t>We’ll get back to that at the end of the presentation and tomorrow</a:t>
            </a:r>
            <a:r>
              <a:rPr lang="nl-NL" baseline="0" dirty="0" smtClean="0"/>
              <a:t> with soap-box presentaitons</a:t>
            </a:r>
            <a:endParaRPr lang="nl-NL" dirty="0"/>
          </a:p>
        </p:txBody>
      </p:sp>
    </p:spTree>
    <p:extLst>
      <p:ext uri="{BB962C8B-B14F-4D97-AF65-F5344CB8AC3E}">
        <p14:creationId xmlns:p14="http://schemas.microsoft.com/office/powerpoint/2010/main" val="37242155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1426" name="Rectangle 2"/>
          <p:cNvSpPr>
            <a:spLocks noChangeArrowheads="1"/>
          </p:cNvSpPr>
          <p:nvPr/>
        </p:nvSpPr>
        <p:spPr bwMode="auto">
          <a:xfrm>
            <a:off x="0" y="1"/>
            <a:ext cx="9144000" cy="3430587"/>
          </a:xfrm>
          <a:prstGeom prst="rect">
            <a:avLst/>
          </a:prstGeom>
          <a:solidFill>
            <a:schemeClr val="accent1"/>
          </a:solidFill>
          <a:ln w="12700">
            <a:noFill/>
            <a:miter lim="800000"/>
            <a:headEnd/>
            <a:tailEnd/>
          </a:ln>
          <a:effectLst/>
        </p:spPr>
        <p:txBody>
          <a:bodyPr wrap="none" lIns="90488" tIns="44450" rIns="90488" bIns="44450" anchor="ctr"/>
          <a:lstStyle/>
          <a:p>
            <a:endParaRPr lang="en-US" dirty="0"/>
          </a:p>
        </p:txBody>
      </p:sp>
      <p:sp>
        <p:nvSpPr>
          <p:cNvPr id="231427" name="Rectangle 3"/>
          <p:cNvSpPr>
            <a:spLocks noGrp="1" noChangeArrowheads="1"/>
          </p:cNvSpPr>
          <p:nvPr>
            <p:ph type="ctrTitle" sz="quarter"/>
          </p:nvPr>
        </p:nvSpPr>
        <p:spPr>
          <a:xfrm>
            <a:off x="2714625" y="184150"/>
            <a:ext cx="6216650" cy="917575"/>
          </a:xfrm>
          <a:noFill/>
          <a:ln w="9525"/>
        </p:spPr>
        <p:txBody>
          <a:bodyPr lIns="91440" tIns="45720" rIns="91440" bIns="45720" anchor="t"/>
          <a:lstStyle>
            <a:lvl1pPr algn="l">
              <a:defRPr/>
            </a:lvl1pPr>
          </a:lstStyle>
          <a:p>
            <a:endParaRPr lang="en-IE" dirty="0"/>
          </a:p>
        </p:txBody>
      </p:sp>
      <p:sp>
        <p:nvSpPr>
          <p:cNvPr id="231428" name="Rectangle 4"/>
          <p:cNvSpPr>
            <a:spLocks noGrp="1" noChangeArrowheads="1"/>
          </p:cNvSpPr>
          <p:nvPr>
            <p:ph type="subTitle" sz="quarter" idx="1"/>
          </p:nvPr>
        </p:nvSpPr>
        <p:spPr>
          <a:xfrm>
            <a:off x="2697163" y="1195388"/>
            <a:ext cx="6216650" cy="684212"/>
          </a:xfrm>
          <a:ln w="9525"/>
        </p:spPr>
        <p:txBody>
          <a:bodyPr lIns="91440" tIns="45720" rIns="91440" bIns="45720"/>
          <a:lstStyle>
            <a:lvl1pPr marL="0" indent="0">
              <a:buFontTx/>
              <a:buNone/>
              <a:defRPr sz="1400">
                <a:solidFill>
                  <a:schemeClr val="bg1"/>
                </a:solidFill>
              </a:defRPr>
            </a:lvl1pPr>
          </a:lstStyle>
          <a:p>
            <a:r>
              <a:rPr lang="en-IE"/>
              <a:t>Presenter’s name</a:t>
            </a:r>
          </a:p>
          <a:p>
            <a:r>
              <a:rPr lang="en-IE"/>
              <a:t>Presenter’s title or date</a:t>
            </a:r>
          </a:p>
        </p:txBody>
      </p:sp>
      <p:sp>
        <p:nvSpPr>
          <p:cNvPr id="231429" name="Rectangle 5"/>
          <p:cNvSpPr>
            <a:spLocks noGrp="1" noChangeArrowheads="1"/>
          </p:cNvSpPr>
          <p:nvPr>
            <p:ph type="ftr" sz="quarter" idx="3"/>
          </p:nvPr>
        </p:nvSpPr>
        <p:spPr bwMode="auto">
          <a:xfrm>
            <a:off x="731838" y="6324603"/>
            <a:ext cx="2895600" cy="457201"/>
          </a:xfrm>
          <a:prstGeom prst="rect">
            <a:avLst/>
          </a:prstGeom>
          <a:noFill/>
          <a:ln w="12700">
            <a:miter lim="800000"/>
            <a:headEnd/>
            <a:tailEnd/>
          </a:ln>
        </p:spPr>
        <p:txBody>
          <a:bodyPr vert="horz" wrap="square" lIns="91440" tIns="45720" rIns="91440" bIns="45720" numCol="1" anchor="b" anchorCtr="0" compatLnSpc="1">
            <a:prstTxWarp prst="textNoShape">
              <a:avLst/>
            </a:prstTxWarp>
          </a:bodyPr>
          <a:lstStyle>
            <a:lvl1pPr algn="l">
              <a:defRPr sz="1000" b="0">
                <a:solidFill>
                  <a:schemeClr val="tx1"/>
                </a:solidFill>
              </a:defRPr>
            </a:lvl1pPr>
          </a:lstStyle>
          <a:p>
            <a:endParaRPr lang="en-GB"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r>
              <a:rPr lang="en-IE" dirty="0"/>
              <a:t>Central Statistics Office, </a:t>
            </a:r>
            <a:r>
              <a:rPr lang="en-IE" dirty="0" smtClean="0"/>
              <a:t>Ireland                                                                                    </a:t>
            </a:r>
            <a:fld id="{2060D022-181E-4837-AFBE-6383BFF2C6DA}" type="slidenum">
              <a:rPr lang="en-IE" smtClean="0"/>
              <a:pPr/>
              <a:t>‹nr.›</a:t>
            </a:fld>
            <a:endParaRPr lang="en-IE"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24669" y="3"/>
            <a:ext cx="2009775" cy="60071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90575" y="3"/>
            <a:ext cx="5881688" cy="60071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r>
              <a:rPr lang="en-IE" dirty="0"/>
              <a:t>Central Statistics Office, </a:t>
            </a:r>
            <a:r>
              <a:rPr lang="en-IE" dirty="0" smtClean="0"/>
              <a:t>Ireland                                                                                    </a:t>
            </a:r>
            <a:fld id="{68C2FE51-249D-42D0-ACC8-749F268D2945}" type="slidenum">
              <a:rPr lang="en-IE" smtClean="0"/>
              <a:pPr/>
              <a:t>‹nr.›</a:t>
            </a:fld>
            <a:endParaRPr lang="en-IE"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82863" y="0"/>
            <a:ext cx="4989512"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790575" y="1798638"/>
            <a:ext cx="3944938" cy="42084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87919" y="1798638"/>
            <a:ext cx="3946525" cy="42084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a:xfrm>
            <a:off x="696913" y="6348413"/>
            <a:ext cx="8094662" cy="282575"/>
          </a:xfrm>
        </p:spPr>
        <p:txBody>
          <a:bodyPr/>
          <a:lstStyle>
            <a:lvl1pPr>
              <a:defRPr/>
            </a:lvl1pPr>
          </a:lstStyle>
          <a:p>
            <a:r>
              <a:rPr lang="en-IE" dirty="0"/>
              <a:t>Central Statistics Office, </a:t>
            </a:r>
            <a:r>
              <a:rPr lang="en-IE" dirty="0" smtClean="0"/>
              <a:t>Ireland                                                                                    </a:t>
            </a:r>
            <a:fld id="{A7E054A4-A823-4634-96C3-AD3B8963EBBA}" type="slidenum">
              <a:rPr lang="en-IE" smtClean="0"/>
              <a:pPr/>
              <a:t>‹nr.›</a:t>
            </a:fld>
            <a:endParaRPr lang="en-IE"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582863" y="0"/>
            <a:ext cx="4989512"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790576" y="1798638"/>
            <a:ext cx="8043863" cy="4208462"/>
          </a:xfrm>
        </p:spPr>
        <p:txBody>
          <a:bodyPr/>
          <a:lstStyle/>
          <a:p>
            <a:endParaRPr lang="en-US" dirty="0"/>
          </a:p>
        </p:txBody>
      </p:sp>
      <p:sp>
        <p:nvSpPr>
          <p:cNvPr id="4" name="Slide Number Placeholder 3"/>
          <p:cNvSpPr>
            <a:spLocks noGrp="1"/>
          </p:cNvSpPr>
          <p:nvPr>
            <p:ph type="sldNum" sz="quarter" idx="10"/>
          </p:nvPr>
        </p:nvSpPr>
        <p:spPr>
          <a:xfrm>
            <a:off x="696913" y="6348413"/>
            <a:ext cx="8094662" cy="282575"/>
          </a:xfrm>
        </p:spPr>
        <p:txBody>
          <a:bodyPr/>
          <a:lstStyle>
            <a:lvl1pPr>
              <a:defRPr/>
            </a:lvl1pPr>
          </a:lstStyle>
          <a:p>
            <a:r>
              <a:rPr lang="en-IE" dirty="0" smtClean="0"/>
              <a:t>UNECE Modernisation Committee for Products and Sources</a:t>
            </a:r>
            <a:endParaRPr lang="en-IE"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6680" y="88900"/>
            <a:ext cx="7068820" cy="1143000"/>
          </a:xfrm>
        </p:spPr>
        <p:txBody>
          <a:bodyPr anchor="ctr"/>
          <a:lstStyle>
            <a:lvl1pPr algn="l">
              <a:defRPr/>
            </a:lvl1pPr>
          </a:lstStyle>
          <a:p>
            <a:r>
              <a:rPr lang="en-US" dirty="0" smtClean="0"/>
              <a:t>Click to edit Master title style</a:t>
            </a:r>
            <a:endParaRPr lang="en-US" dirty="0"/>
          </a:p>
        </p:txBody>
      </p:sp>
      <p:sp>
        <p:nvSpPr>
          <p:cNvPr id="3" name="Content Placeholder 2"/>
          <p:cNvSpPr>
            <a:spLocks noGrp="1"/>
          </p:cNvSpPr>
          <p:nvPr>
            <p:ph idx="1"/>
          </p:nvPr>
        </p:nvSpPr>
        <p:spPr>
          <a:xfrm>
            <a:off x="182880" y="1422400"/>
            <a:ext cx="8849360" cy="49276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3"/>
          <p:cNvSpPr>
            <a:spLocks noGrp="1"/>
          </p:cNvSpPr>
          <p:nvPr>
            <p:ph type="sldNum" sz="quarter" idx="10"/>
          </p:nvPr>
        </p:nvSpPr>
        <p:spPr/>
        <p:txBody>
          <a:bodyPr/>
          <a:lstStyle>
            <a:lvl1pPr>
              <a:defRPr/>
            </a:lvl1pPr>
          </a:lstStyle>
          <a:p>
            <a:r>
              <a:rPr lang="en-IE" dirty="0" smtClean="0"/>
              <a:t>UNECE Modernisation Committee for Products and Sources </a:t>
            </a:r>
            <a:fld id="{1F28B436-9075-4F54-8797-F95CFE5E2D8F}" type="slidenum">
              <a:rPr lang="en-IE" smtClean="0"/>
              <a:pPr/>
              <a:t>‹nr.›</a:t>
            </a:fld>
            <a:endParaRPr lang="en-IE" dirty="0" smtClean="0"/>
          </a:p>
        </p:txBody>
      </p:sp>
      <p:pic>
        <p:nvPicPr>
          <p:cNvPr id="5"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305040" y="0"/>
            <a:ext cx="1838960" cy="1379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7"/>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r>
              <a:rPr lang="en-IE" dirty="0" smtClean="0"/>
              <a:t>UNECE Modernisation Committee for Products and Sources </a:t>
            </a:r>
            <a:fld id="{1F28B436-9075-4F54-8797-F95CFE5E2D8F}" type="slidenum">
              <a:rPr lang="en-IE" smtClean="0"/>
              <a:pPr/>
              <a:t>‹nr.›</a:t>
            </a:fld>
            <a:endParaRPr lang="en-IE"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90575" y="1798638"/>
            <a:ext cx="3944938" cy="42084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87919" y="1798638"/>
            <a:ext cx="3946525" cy="42084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r>
              <a:rPr lang="en-IE" dirty="0" smtClean="0"/>
              <a:t>UNECE Modernisation Committee for Products and Sources </a:t>
            </a:r>
            <a:fld id="{E3DFB035-06EE-49D4-9E80-FCFD6D603548}" type="slidenum">
              <a:rPr lang="en-IE" smtClean="0"/>
              <a:pPr/>
              <a:t>‹nr.›</a:t>
            </a:fld>
            <a:endParaRPr lang="en-IE"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7"/>
            <a:ext cx="4040188" cy="3951289"/>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31"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31" y="2174877"/>
            <a:ext cx="4041775" cy="3951289"/>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r>
              <a:rPr lang="en-IE" dirty="0" smtClean="0"/>
              <a:t>UNECE Modernisation Committee for Products and Sources </a:t>
            </a:r>
            <a:fld id="{669248C7-FEA4-455B-9C74-01E7F1256934}" type="slidenum">
              <a:rPr lang="en-IE" smtClean="0"/>
              <a:pPr/>
              <a:t>‹nr.›</a:t>
            </a:fld>
            <a:endParaRPr lang="en-IE"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r>
              <a:rPr lang="en-IE" dirty="0" smtClean="0"/>
              <a:t>UNECE Modernisation Committee for Products and Sources </a:t>
            </a:r>
            <a:fld id="{0E6C26A2-67D4-4188-9FCE-EA08780FD479}" type="slidenum">
              <a:rPr lang="en-IE" smtClean="0"/>
              <a:pPr/>
              <a:t>‹nr.›</a:t>
            </a:fld>
            <a:endParaRPr lang="en-IE"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r>
              <a:rPr lang="en-IE" dirty="0" smtClean="0"/>
              <a:t>UNECE Modernisation Committee for Products and Sources</a:t>
            </a:r>
            <a:endParaRPr lang="en-IE"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2"/>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3"/>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r>
              <a:rPr lang="en-IE" dirty="0"/>
              <a:t>Central Statistics Office, </a:t>
            </a:r>
            <a:r>
              <a:rPr lang="en-IE" dirty="0" smtClean="0"/>
              <a:t>Ireland                                                                                    </a:t>
            </a:r>
            <a:fld id="{E7C08636-605D-48C1-B2F9-65B9F089B9F1}" type="slidenum">
              <a:rPr lang="en-IE" smtClean="0"/>
              <a:pPr/>
              <a:t>‹nr.›</a:t>
            </a:fld>
            <a:endParaRPr lang="en-IE"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r>
              <a:rPr lang="en-IE" dirty="0" smtClean="0"/>
              <a:t>UNECE Modernisation Committee for Products and Sources </a:t>
            </a:r>
            <a:fld id="{C0BBA307-B20F-4960-8DFD-313FA73C3308}" type="slidenum">
              <a:rPr lang="en-IE" smtClean="0"/>
              <a:pPr/>
              <a:t>‹nr.›</a:t>
            </a:fld>
            <a:endParaRPr lang="en-IE"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0402" name="AC Banner"/>
          <p:cNvSpPr>
            <a:spLocks noChangeArrowheads="1"/>
          </p:cNvSpPr>
          <p:nvPr/>
        </p:nvSpPr>
        <p:spPr bwMode="auto">
          <a:xfrm>
            <a:off x="0" y="0"/>
            <a:ext cx="9144000" cy="1371600"/>
          </a:xfrm>
          <a:prstGeom prst="rect">
            <a:avLst/>
          </a:prstGeom>
          <a:solidFill>
            <a:schemeClr val="accent1"/>
          </a:solidFill>
          <a:ln w="12700">
            <a:solidFill>
              <a:schemeClr val="accent1"/>
            </a:solidFill>
            <a:miter lim="800000"/>
            <a:headEnd/>
            <a:tailEnd/>
          </a:ln>
          <a:effectLst/>
        </p:spPr>
        <p:txBody>
          <a:bodyPr wrap="none" anchor="ctr"/>
          <a:lstStyle/>
          <a:p>
            <a:endParaRPr lang="en-US" dirty="0"/>
          </a:p>
        </p:txBody>
      </p:sp>
      <p:sp>
        <p:nvSpPr>
          <p:cNvPr id="230403" name="Rectangle 3"/>
          <p:cNvSpPr>
            <a:spLocks noGrp="1" noChangeArrowheads="1"/>
          </p:cNvSpPr>
          <p:nvPr>
            <p:ph type="body" idx="1"/>
          </p:nvPr>
        </p:nvSpPr>
        <p:spPr bwMode="auto">
          <a:xfrm>
            <a:off x="172720" y="1510986"/>
            <a:ext cx="8778240" cy="4788213"/>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bodyPr>
          <a:lstStyle/>
          <a:p>
            <a:pPr lvl="0"/>
            <a:r>
              <a:rPr lang="en-IE" dirty="0" smtClean="0"/>
              <a:t>Click to edit Master text styles</a:t>
            </a:r>
          </a:p>
          <a:p>
            <a:pPr lvl="1"/>
            <a:r>
              <a:rPr lang="en-IE" dirty="0" smtClean="0"/>
              <a:t>Second level</a:t>
            </a:r>
          </a:p>
          <a:p>
            <a:pPr lvl="2"/>
            <a:r>
              <a:rPr lang="en-IE" dirty="0" smtClean="0"/>
              <a:t>Third level</a:t>
            </a:r>
          </a:p>
          <a:p>
            <a:pPr lvl="3"/>
            <a:r>
              <a:rPr lang="en-IE" dirty="0" smtClean="0"/>
              <a:t>Fourth level</a:t>
            </a:r>
          </a:p>
          <a:p>
            <a:pPr lvl="4"/>
            <a:r>
              <a:rPr lang="en-IE" dirty="0" smtClean="0"/>
              <a:t>Fifth level</a:t>
            </a:r>
          </a:p>
        </p:txBody>
      </p:sp>
      <p:sp>
        <p:nvSpPr>
          <p:cNvPr id="230404" name="Rectangle 4"/>
          <p:cNvSpPr>
            <a:spLocks noGrp="1" noChangeArrowheads="1"/>
          </p:cNvSpPr>
          <p:nvPr>
            <p:ph type="sldNum" sz="quarter" idx="4"/>
          </p:nvPr>
        </p:nvSpPr>
        <p:spPr bwMode="auto">
          <a:xfrm>
            <a:off x="696913" y="6348413"/>
            <a:ext cx="8094662" cy="282575"/>
          </a:xfrm>
          <a:prstGeom prst="rect">
            <a:avLst/>
          </a:prstGeom>
          <a:noFill/>
          <a:ln w="12700">
            <a:noFill/>
            <a:miter lim="800000"/>
            <a:headEnd/>
            <a:tailEnd/>
          </a:ln>
          <a:effectLst/>
        </p:spPr>
        <p:txBody>
          <a:bodyPr vert="horz" wrap="square" lIns="90488" tIns="44450" rIns="90488" bIns="44450" numCol="1" anchor="b" anchorCtr="0" compatLnSpc="1">
            <a:prstTxWarp prst="textNoShape">
              <a:avLst/>
            </a:prstTxWarp>
          </a:bodyPr>
          <a:lstStyle>
            <a:lvl1pPr algn="l">
              <a:lnSpc>
                <a:spcPct val="80000"/>
              </a:lnSpc>
              <a:defRPr sz="1000" b="0">
                <a:solidFill>
                  <a:schemeClr val="tx1"/>
                </a:solidFill>
              </a:defRPr>
            </a:lvl1pPr>
          </a:lstStyle>
          <a:p>
            <a:r>
              <a:rPr lang="en-IE" dirty="0" smtClean="0"/>
              <a:t>UNECE Modernisation Committee for Products and Sources</a:t>
            </a:r>
            <a:endParaRPr lang="en-IE" dirty="0"/>
          </a:p>
        </p:txBody>
      </p:sp>
      <p:sp>
        <p:nvSpPr>
          <p:cNvPr id="230405" name="Rectangle 5"/>
          <p:cNvSpPr>
            <a:spLocks noGrp="1" noChangeArrowheads="1"/>
          </p:cNvSpPr>
          <p:nvPr>
            <p:ph type="title"/>
          </p:nvPr>
        </p:nvSpPr>
        <p:spPr bwMode="auto">
          <a:xfrm>
            <a:off x="0" y="73029"/>
            <a:ext cx="5902960" cy="1207131"/>
          </a:xfrm>
          <a:prstGeom prst="rect">
            <a:avLst/>
          </a:prstGeom>
          <a:solidFill>
            <a:schemeClr val="accent1"/>
          </a:solidFill>
          <a:ln w="12700">
            <a:noFill/>
            <a:miter lim="800000"/>
            <a:headEnd/>
            <a:tailEnd/>
          </a:ln>
          <a:effectLst/>
        </p:spPr>
        <p:txBody>
          <a:bodyPr vert="horz" wrap="square" lIns="90488" tIns="44450" rIns="90488" bIns="44450" numCol="1" anchor="ctr" anchorCtr="0" compatLnSpc="1">
            <a:prstTxWarp prst="textNoShape">
              <a:avLst/>
            </a:prstTxWarp>
          </a:bodyPr>
          <a:lstStyle/>
          <a:p>
            <a:pPr lvl="0"/>
            <a:r>
              <a:rPr lang="en-IE" dirty="0" smtClean="0"/>
              <a:t>Master title style</a:t>
            </a:r>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 id="2147483662" r:id="rId12"/>
    <p:sldLayoutId id="2147483663" r:id="rId13"/>
  </p:sldLayoutIdLst>
  <p:timing>
    <p:tnLst>
      <p:par>
        <p:cTn id="1" dur="indefinite" restart="never" nodeType="tmRoot"/>
      </p:par>
    </p:tnLst>
  </p:timing>
  <p:hf hdr="0" ftr="0" dt="0"/>
  <p:txStyles>
    <p:titleStyle>
      <a:lvl1pPr algn="l" rtl="0" eaLnBrk="0" fontAlgn="base" hangingPunct="0">
        <a:spcBef>
          <a:spcPct val="0"/>
        </a:spcBef>
        <a:spcAft>
          <a:spcPct val="0"/>
        </a:spcAft>
        <a:defRPr sz="2400" b="1">
          <a:solidFill>
            <a:schemeClr val="bg1"/>
          </a:solidFill>
          <a:latin typeface="+mj-lt"/>
          <a:ea typeface="+mj-ea"/>
          <a:cs typeface="+mj-cs"/>
        </a:defRPr>
      </a:lvl1pPr>
      <a:lvl2pPr algn="r" rtl="0" eaLnBrk="0" fontAlgn="base" hangingPunct="0">
        <a:spcBef>
          <a:spcPct val="0"/>
        </a:spcBef>
        <a:spcAft>
          <a:spcPct val="0"/>
        </a:spcAft>
        <a:defRPr sz="2400" b="1">
          <a:solidFill>
            <a:schemeClr val="bg1"/>
          </a:solidFill>
          <a:latin typeface="Arial" charset="0"/>
        </a:defRPr>
      </a:lvl2pPr>
      <a:lvl3pPr algn="r" rtl="0" eaLnBrk="0" fontAlgn="base" hangingPunct="0">
        <a:spcBef>
          <a:spcPct val="0"/>
        </a:spcBef>
        <a:spcAft>
          <a:spcPct val="0"/>
        </a:spcAft>
        <a:defRPr sz="2400" b="1">
          <a:solidFill>
            <a:schemeClr val="bg1"/>
          </a:solidFill>
          <a:latin typeface="Arial" charset="0"/>
        </a:defRPr>
      </a:lvl3pPr>
      <a:lvl4pPr algn="r" rtl="0" eaLnBrk="0" fontAlgn="base" hangingPunct="0">
        <a:spcBef>
          <a:spcPct val="0"/>
        </a:spcBef>
        <a:spcAft>
          <a:spcPct val="0"/>
        </a:spcAft>
        <a:defRPr sz="2400" b="1">
          <a:solidFill>
            <a:schemeClr val="bg1"/>
          </a:solidFill>
          <a:latin typeface="Arial" charset="0"/>
        </a:defRPr>
      </a:lvl4pPr>
      <a:lvl5pPr algn="r" rtl="0" eaLnBrk="0" fontAlgn="base" hangingPunct="0">
        <a:spcBef>
          <a:spcPct val="0"/>
        </a:spcBef>
        <a:spcAft>
          <a:spcPct val="0"/>
        </a:spcAft>
        <a:defRPr sz="2400" b="1">
          <a:solidFill>
            <a:schemeClr val="bg1"/>
          </a:solidFill>
          <a:latin typeface="Arial" charset="0"/>
        </a:defRPr>
      </a:lvl5pPr>
      <a:lvl6pPr marL="457200" algn="r" rtl="0" eaLnBrk="0" fontAlgn="base" hangingPunct="0">
        <a:spcBef>
          <a:spcPct val="0"/>
        </a:spcBef>
        <a:spcAft>
          <a:spcPct val="0"/>
        </a:spcAft>
        <a:defRPr sz="2400" b="1">
          <a:solidFill>
            <a:schemeClr val="bg1"/>
          </a:solidFill>
          <a:latin typeface="Arial" charset="0"/>
        </a:defRPr>
      </a:lvl6pPr>
      <a:lvl7pPr marL="914400" algn="r" rtl="0" eaLnBrk="0" fontAlgn="base" hangingPunct="0">
        <a:spcBef>
          <a:spcPct val="0"/>
        </a:spcBef>
        <a:spcAft>
          <a:spcPct val="0"/>
        </a:spcAft>
        <a:defRPr sz="2400" b="1">
          <a:solidFill>
            <a:schemeClr val="bg1"/>
          </a:solidFill>
          <a:latin typeface="Arial" charset="0"/>
        </a:defRPr>
      </a:lvl7pPr>
      <a:lvl8pPr marL="1371600" algn="r" rtl="0" eaLnBrk="0" fontAlgn="base" hangingPunct="0">
        <a:spcBef>
          <a:spcPct val="0"/>
        </a:spcBef>
        <a:spcAft>
          <a:spcPct val="0"/>
        </a:spcAft>
        <a:defRPr sz="2400" b="1">
          <a:solidFill>
            <a:schemeClr val="bg1"/>
          </a:solidFill>
          <a:latin typeface="Arial" charset="0"/>
        </a:defRPr>
      </a:lvl8pPr>
      <a:lvl9pPr marL="1828800" algn="r" rtl="0" eaLnBrk="0" fontAlgn="base" hangingPunct="0">
        <a:spcBef>
          <a:spcPct val="0"/>
        </a:spcBef>
        <a:spcAft>
          <a:spcPct val="0"/>
        </a:spcAft>
        <a:defRPr sz="2400" b="1">
          <a:solidFill>
            <a:schemeClr val="bg1"/>
          </a:solidFill>
          <a:latin typeface="Arial" charset="0"/>
        </a:defRPr>
      </a:lvl9pPr>
    </p:titleStyle>
    <p:bodyStyle>
      <a:lvl1pPr marL="342900" indent="-342900" algn="l" rtl="0" eaLnBrk="0" fontAlgn="base" hangingPunct="0">
        <a:spcBef>
          <a:spcPct val="20000"/>
        </a:spcBef>
        <a:spcAft>
          <a:spcPct val="0"/>
        </a:spcAft>
        <a:buClr>
          <a:schemeClr val="tx1"/>
        </a:buClr>
        <a:buBlip>
          <a:blip r:embed="rId15"/>
        </a:buBlip>
        <a:defRPr sz="20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Blip>
          <a:blip r:embed="rId16"/>
        </a:buBlip>
        <a:defRPr sz="2000">
          <a:solidFill>
            <a:schemeClr val="tx1"/>
          </a:solidFill>
          <a:latin typeface="+mn-lt"/>
        </a:defRPr>
      </a:lvl2pPr>
      <a:lvl3pPr marL="1143000" indent="-228600" algn="l" rtl="0" eaLnBrk="0" fontAlgn="base" hangingPunct="0">
        <a:spcBef>
          <a:spcPct val="20000"/>
        </a:spcBef>
        <a:spcAft>
          <a:spcPct val="0"/>
        </a:spcAft>
        <a:buClr>
          <a:schemeClr val="tx1"/>
        </a:buClr>
        <a:buBlip>
          <a:blip r:embed="rId17"/>
        </a:buBlip>
        <a:defRPr>
          <a:solidFill>
            <a:schemeClr val="tx1"/>
          </a:solidFill>
          <a:latin typeface="+mn-lt"/>
        </a:defRPr>
      </a:lvl3pPr>
      <a:lvl4pPr marL="1600200" indent="-228600" algn="l" rtl="0" eaLnBrk="0" fontAlgn="base" hangingPunct="0">
        <a:spcBef>
          <a:spcPct val="20000"/>
        </a:spcBef>
        <a:spcAft>
          <a:spcPct val="0"/>
        </a:spcAft>
        <a:buClr>
          <a:schemeClr val="tx1"/>
        </a:buClr>
        <a:buBlip>
          <a:blip r:embed="rId17"/>
        </a:buBlip>
        <a:defRPr sz="1600">
          <a:solidFill>
            <a:schemeClr val="tx1"/>
          </a:solidFill>
          <a:latin typeface="+mn-lt"/>
        </a:defRPr>
      </a:lvl4pPr>
      <a:lvl5pPr marL="2057400" indent="-228600" algn="l" rtl="0" eaLnBrk="0" fontAlgn="base" hangingPunct="0">
        <a:spcBef>
          <a:spcPct val="20000"/>
        </a:spcBef>
        <a:spcAft>
          <a:spcPct val="0"/>
        </a:spcAft>
        <a:buClr>
          <a:schemeClr val="tx1"/>
        </a:buClr>
        <a:buBlip>
          <a:blip r:embed="rId17"/>
        </a:buBlip>
        <a:defRPr sz="1600">
          <a:solidFill>
            <a:schemeClr val="tx1"/>
          </a:solidFill>
          <a:latin typeface="+mn-lt"/>
        </a:defRPr>
      </a:lvl5pPr>
      <a:lvl6pPr marL="2514600" indent="-228600" algn="l" rtl="0" eaLnBrk="0" fontAlgn="base" hangingPunct="0">
        <a:spcBef>
          <a:spcPct val="20000"/>
        </a:spcBef>
        <a:spcAft>
          <a:spcPct val="0"/>
        </a:spcAft>
        <a:buClr>
          <a:schemeClr val="tx1"/>
        </a:buClr>
        <a:buBlip>
          <a:blip r:embed="rId17"/>
        </a:buBlip>
        <a:defRPr sz="1600">
          <a:solidFill>
            <a:schemeClr val="tx1"/>
          </a:solidFill>
          <a:latin typeface="+mn-lt"/>
        </a:defRPr>
      </a:lvl6pPr>
      <a:lvl7pPr marL="2971800" indent="-228600" algn="l" rtl="0" eaLnBrk="0" fontAlgn="base" hangingPunct="0">
        <a:spcBef>
          <a:spcPct val="20000"/>
        </a:spcBef>
        <a:spcAft>
          <a:spcPct val="0"/>
        </a:spcAft>
        <a:buClr>
          <a:schemeClr val="tx1"/>
        </a:buClr>
        <a:buBlip>
          <a:blip r:embed="rId17"/>
        </a:buBlip>
        <a:defRPr sz="1600">
          <a:solidFill>
            <a:schemeClr val="tx1"/>
          </a:solidFill>
          <a:latin typeface="+mn-lt"/>
        </a:defRPr>
      </a:lvl7pPr>
      <a:lvl8pPr marL="3429000" indent="-228600" algn="l" rtl="0" eaLnBrk="0" fontAlgn="base" hangingPunct="0">
        <a:spcBef>
          <a:spcPct val="20000"/>
        </a:spcBef>
        <a:spcAft>
          <a:spcPct val="0"/>
        </a:spcAft>
        <a:buClr>
          <a:schemeClr val="tx1"/>
        </a:buClr>
        <a:buBlip>
          <a:blip r:embed="rId17"/>
        </a:buBlip>
        <a:defRPr sz="1600">
          <a:solidFill>
            <a:schemeClr val="tx1"/>
          </a:solidFill>
          <a:latin typeface="+mn-lt"/>
        </a:defRPr>
      </a:lvl8pPr>
      <a:lvl9pPr marL="3886200" indent="-228600" algn="l" rtl="0" eaLnBrk="0" fontAlgn="base" hangingPunct="0">
        <a:spcBef>
          <a:spcPct val="20000"/>
        </a:spcBef>
        <a:spcAft>
          <a:spcPct val="0"/>
        </a:spcAft>
        <a:buClr>
          <a:schemeClr val="tx1"/>
        </a:buClr>
        <a:buBlip>
          <a:blip r:embed="rId17"/>
        </a:buBlip>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9.jpeg"/><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6.png"/><Relationship Id="rId7" Type="http://schemas.openxmlformats.org/officeDocument/2006/relationships/image" Target="../media/image10.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 Id="rId9"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1981200" y="184150"/>
            <a:ext cx="6950075" cy="1573530"/>
          </a:xfrm>
        </p:spPr>
        <p:txBody>
          <a:bodyPr/>
          <a:lstStyle/>
          <a:p>
            <a:pPr algn="ctr">
              <a:spcBef>
                <a:spcPts val="600"/>
              </a:spcBef>
              <a:spcAft>
                <a:spcPts val="600"/>
              </a:spcAft>
            </a:pPr>
            <a:r>
              <a:rPr lang="en-GB" sz="2800" dirty="0"/>
              <a:t>Modernization Committee on </a:t>
            </a:r>
            <a:r>
              <a:rPr lang="en-GB" sz="2800" dirty="0" smtClean="0"/>
              <a:t/>
            </a:r>
            <a:br>
              <a:rPr lang="en-GB" sz="2800" dirty="0" smtClean="0"/>
            </a:br>
            <a:r>
              <a:rPr lang="en-GB" sz="2800" dirty="0" smtClean="0"/>
              <a:t>Products </a:t>
            </a:r>
            <a:r>
              <a:rPr lang="en-GB" sz="2800" dirty="0"/>
              <a:t>and </a:t>
            </a:r>
            <a:r>
              <a:rPr lang="en-GB" sz="2800" dirty="0" smtClean="0"/>
              <a:t>Sources:</a:t>
            </a:r>
            <a:br>
              <a:rPr lang="en-GB" sz="2800" dirty="0" smtClean="0"/>
            </a:br>
            <a:r>
              <a:rPr lang="en-GB" dirty="0" smtClean="0"/>
              <a:t/>
            </a:r>
            <a:br>
              <a:rPr lang="en-GB" dirty="0" smtClean="0"/>
            </a:br>
            <a:r>
              <a:rPr lang="en-GB" sz="3200" dirty="0" smtClean="0"/>
              <a:t>Report 2015</a:t>
            </a:r>
            <a:endParaRPr lang="en-GB" sz="2800" noProof="0" dirty="0"/>
          </a:p>
        </p:txBody>
      </p:sp>
      <p:sp>
        <p:nvSpPr>
          <p:cNvPr id="3" name="Subtitle 2"/>
          <p:cNvSpPr>
            <a:spLocks noGrp="1"/>
          </p:cNvSpPr>
          <p:nvPr>
            <p:ph type="subTitle" sz="quarter" idx="1"/>
          </p:nvPr>
        </p:nvSpPr>
        <p:spPr>
          <a:xfrm>
            <a:off x="2666683" y="2180908"/>
            <a:ext cx="6216650" cy="653732"/>
          </a:xfrm>
        </p:spPr>
        <p:txBody>
          <a:bodyPr/>
          <a:lstStyle/>
          <a:p>
            <a:r>
              <a:rPr lang="en-GB" i="1" dirty="0"/>
              <a:t>5</a:t>
            </a:r>
            <a:r>
              <a:rPr lang="en-GB" i="1" baseline="30000" dirty="0" smtClean="0"/>
              <a:t>th</a:t>
            </a:r>
            <a:r>
              <a:rPr lang="en-GB" i="1" dirty="0" smtClean="0"/>
              <a:t> High -Level Group Workshop on the modernization of Production and Services, Den Haag</a:t>
            </a:r>
            <a:r>
              <a:rPr lang="en-GB" i="1" noProof="0" dirty="0" smtClean="0"/>
              <a:t> -24-26 November 2015</a:t>
            </a:r>
            <a:endParaRPr lang="en-GB" sz="1600" i="1" noProof="0"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36056" y="3515678"/>
            <a:ext cx="3656013" cy="27420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775075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MC Products and Sources- </a:t>
            </a:r>
            <a:br>
              <a:rPr lang="en-GB" dirty="0"/>
            </a:br>
            <a:r>
              <a:rPr lang="en-GB" dirty="0"/>
              <a:t>	</a:t>
            </a:r>
            <a:r>
              <a:rPr lang="en-US" dirty="0"/>
              <a:t>Data Integration </a:t>
            </a:r>
            <a:r>
              <a:rPr lang="en-US" dirty="0" smtClean="0"/>
              <a:t>Proposal (1)</a:t>
            </a:r>
            <a:endParaRPr lang="en-GB" dirty="0"/>
          </a:p>
        </p:txBody>
      </p:sp>
      <p:sp>
        <p:nvSpPr>
          <p:cNvPr id="3" name="Content Placeholder 2"/>
          <p:cNvSpPr>
            <a:spLocks noGrp="1"/>
          </p:cNvSpPr>
          <p:nvPr>
            <p:ph idx="1"/>
          </p:nvPr>
        </p:nvSpPr>
        <p:spPr/>
        <p:txBody>
          <a:bodyPr/>
          <a:lstStyle/>
          <a:p>
            <a:pPr marL="0" indent="0" algn="ctr">
              <a:buNone/>
            </a:pPr>
            <a:r>
              <a:rPr lang="en-GB" i="1" dirty="0" smtClean="0"/>
              <a:t>“We </a:t>
            </a:r>
            <a:r>
              <a:rPr lang="en-GB" i="1" dirty="0"/>
              <a:t>must move from a paradigm of producing the best estimates possible from a </a:t>
            </a:r>
            <a:r>
              <a:rPr lang="en-GB" b="1" i="1" dirty="0"/>
              <a:t>survey</a:t>
            </a:r>
            <a:r>
              <a:rPr lang="en-GB" i="1" dirty="0"/>
              <a:t> to that of producing the best possible estimates to meet user needs from </a:t>
            </a:r>
            <a:r>
              <a:rPr lang="en-GB" b="1" i="1" dirty="0"/>
              <a:t>multiple data sources</a:t>
            </a:r>
            <a:r>
              <a:rPr lang="en-GB" dirty="0"/>
              <a:t>” (</a:t>
            </a:r>
            <a:r>
              <a:rPr lang="en-GB" dirty="0" err="1"/>
              <a:t>Conny</a:t>
            </a:r>
            <a:r>
              <a:rPr lang="en-GB" dirty="0"/>
              <a:t> </a:t>
            </a:r>
            <a:r>
              <a:rPr lang="en-GB" dirty="0" err="1"/>
              <a:t>Citro</a:t>
            </a:r>
            <a:r>
              <a:rPr lang="en-GB" dirty="0"/>
              <a:t>)</a:t>
            </a:r>
            <a:endParaRPr lang="en-GB" dirty="0" smtClean="0"/>
          </a:p>
          <a:p>
            <a:pPr marL="0" indent="0" algn="ctr">
              <a:spcBef>
                <a:spcPts val="1800"/>
              </a:spcBef>
              <a:buNone/>
            </a:pPr>
            <a:r>
              <a:rPr lang="en-GB" dirty="0" smtClean="0"/>
              <a:t>Produce </a:t>
            </a:r>
            <a:r>
              <a:rPr lang="en-GB" b="1" dirty="0"/>
              <a:t>stable output</a:t>
            </a:r>
            <a:r>
              <a:rPr lang="en-GB" dirty="0"/>
              <a:t> with </a:t>
            </a:r>
            <a:r>
              <a:rPr lang="en-GB" b="1" dirty="0"/>
              <a:t>unstable</a:t>
            </a:r>
            <a:r>
              <a:rPr lang="en-GB" dirty="0"/>
              <a:t> ever changing </a:t>
            </a:r>
            <a:r>
              <a:rPr lang="en-GB" b="1" dirty="0"/>
              <a:t>inputs</a:t>
            </a:r>
          </a:p>
          <a:p>
            <a:pPr marL="0" indent="0" algn="ctr">
              <a:spcBef>
                <a:spcPts val="1200"/>
              </a:spcBef>
              <a:buNone/>
            </a:pPr>
            <a:r>
              <a:rPr lang="en-GB" b="1" dirty="0" smtClean="0"/>
              <a:t>Opportunities</a:t>
            </a:r>
            <a:r>
              <a:rPr lang="en-GB" dirty="0" smtClean="0"/>
              <a:t> </a:t>
            </a:r>
          </a:p>
          <a:p>
            <a:pPr marL="0" indent="0" algn="ctr">
              <a:buNone/>
            </a:pPr>
            <a:r>
              <a:rPr lang="en-GB" dirty="0" smtClean="0"/>
              <a:t>Big data </a:t>
            </a:r>
            <a:r>
              <a:rPr lang="en-GB" dirty="0"/>
              <a:t>and administrative </a:t>
            </a:r>
            <a:r>
              <a:rPr lang="en-GB" dirty="0" smtClean="0"/>
              <a:t>data</a:t>
            </a:r>
          </a:p>
          <a:p>
            <a:pPr marL="0" indent="0" algn="ctr">
              <a:buNone/>
            </a:pPr>
            <a:r>
              <a:rPr lang="en-GB" dirty="0" smtClean="0"/>
              <a:t>New technologies</a:t>
            </a:r>
          </a:p>
          <a:p>
            <a:pPr marL="0" indent="0" algn="ctr">
              <a:spcBef>
                <a:spcPts val="1200"/>
              </a:spcBef>
              <a:buNone/>
            </a:pPr>
            <a:r>
              <a:rPr lang="en-GB" b="1" dirty="0" smtClean="0"/>
              <a:t>Challenges</a:t>
            </a:r>
          </a:p>
          <a:p>
            <a:pPr marL="0" indent="0" algn="ctr">
              <a:buNone/>
            </a:pPr>
            <a:r>
              <a:rPr lang="en-GB" dirty="0" smtClean="0"/>
              <a:t>Increasing needs: timeliness, frequency </a:t>
            </a:r>
            <a:r>
              <a:rPr lang="en-GB" dirty="0"/>
              <a:t>and </a:t>
            </a:r>
            <a:r>
              <a:rPr lang="en-GB" dirty="0" smtClean="0"/>
              <a:t>disaggregation</a:t>
            </a:r>
          </a:p>
          <a:p>
            <a:pPr marL="0" indent="0" algn="ctr">
              <a:buNone/>
            </a:pPr>
            <a:r>
              <a:rPr lang="en-GB" dirty="0" smtClean="0"/>
              <a:t>Less budget, lower response burden</a:t>
            </a:r>
          </a:p>
          <a:p>
            <a:pPr marL="0" indent="0" algn="ctr">
              <a:buNone/>
            </a:pPr>
            <a:r>
              <a:rPr lang="en-GB" dirty="0" smtClean="0"/>
              <a:t>Other statistics producers</a:t>
            </a:r>
            <a:endParaRPr lang="en-GB" dirty="0"/>
          </a:p>
          <a:p>
            <a:pPr marL="0" indent="0" algn="ctr">
              <a:spcBef>
                <a:spcPts val="1200"/>
              </a:spcBef>
              <a:buNone/>
            </a:pPr>
            <a:r>
              <a:rPr lang="en-GB" b="1" dirty="0" smtClean="0"/>
              <a:t>It’s Time to Collaborate!</a:t>
            </a:r>
            <a:endParaRPr lang="en-GB" b="1" dirty="0"/>
          </a:p>
        </p:txBody>
      </p:sp>
    </p:spTree>
    <p:extLst>
      <p:ext uri="{BB962C8B-B14F-4D97-AF65-F5344CB8AC3E}">
        <p14:creationId xmlns:p14="http://schemas.microsoft.com/office/powerpoint/2010/main" val="199492617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MC Products and Sources- </a:t>
            </a:r>
            <a:br>
              <a:rPr lang="en-GB" dirty="0"/>
            </a:br>
            <a:r>
              <a:rPr lang="en-GB" dirty="0"/>
              <a:t>	</a:t>
            </a:r>
            <a:r>
              <a:rPr lang="en-US" dirty="0" smtClean="0"/>
              <a:t>Data Integration Proposal (2)</a:t>
            </a:r>
            <a:endParaRPr lang="en-GB" dirty="0"/>
          </a:p>
        </p:txBody>
      </p:sp>
      <p:sp>
        <p:nvSpPr>
          <p:cNvPr id="4" name="Slide Number Placeholder 3"/>
          <p:cNvSpPr>
            <a:spLocks noGrp="1"/>
          </p:cNvSpPr>
          <p:nvPr>
            <p:ph type="sldNum" sz="quarter" idx="10"/>
          </p:nvPr>
        </p:nvSpPr>
        <p:spPr/>
        <p:txBody>
          <a:bodyPr/>
          <a:lstStyle/>
          <a:p>
            <a:r>
              <a:rPr lang="en-IE" smtClean="0"/>
              <a:t>UNECE Modernisation Committee for Products and Sources </a:t>
            </a:r>
            <a:fld id="{1F28B436-9075-4F54-8797-F95CFE5E2D8F}" type="slidenum">
              <a:rPr lang="en-IE" smtClean="0"/>
              <a:pPr/>
              <a:t>11</a:t>
            </a:fld>
            <a:endParaRPr lang="en-IE" dirty="0" smtClean="0"/>
          </a:p>
        </p:txBody>
      </p:sp>
      <p:pic>
        <p:nvPicPr>
          <p:cNvPr id="5" name="Content Placeholder 4" descr="C:\Users\Gjaltema\Downloads\DataIntegrationDiagram.jp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3342640"/>
            <a:ext cx="9144000" cy="3515360"/>
          </a:xfrm>
          <a:prstGeom prst="rect">
            <a:avLst/>
          </a:prstGeom>
          <a:noFill/>
          <a:ln>
            <a:noFill/>
          </a:ln>
        </p:spPr>
      </p:pic>
      <p:sp>
        <p:nvSpPr>
          <p:cNvPr id="9" name="Content Placeholder 2"/>
          <p:cNvSpPr txBox="1">
            <a:spLocks/>
          </p:cNvSpPr>
          <p:nvPr/>
        </p:nvSpPr>
        <p:spPr bwMode="auto">
          <a:xfrm>
            <a:off x="0" y="1422400"/>
            <a:ext cx="9032240" cy="2153920"/>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normAutofit/>
          </a:bodyPr>
          <a:lstStyle>
            <a:lvl1pPr marL="342900" indent="-342900" algn="l" rtl="0" eaLnBrk="0" fontAlgn="base" hangingPunct="0">
              <a:spcBef>
                <a:spcPct val="20000"/>
              </a:spcBef>
              <a:spcAft>
                <a:spcPct val="0"/>
              </a:spcAft>
              <a:buClr>
                <a:schemeClr val="tx1"/>
              </a:buClr>
              <a:buBlip>
                <a:blip r:embed="rId3"/>
              </a:buBlip>
              <a:defRPr sz="20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Blip>
                <a:blip r:embed="rId4"/>
              </a:buBlip>
              <a:defRPr sz="2000">
                <a:solidFill>
                  <a:schemeClr val="tx1"/>
                </a:solidFill>
                <a:latin typeface="+mn-lt"/>
              </a:defRPr>
            </a:lvl2pPr>
            <a:lvl3pPr marL="1143000" indent="-228600" algn="l" rtl="0" eaLnBrk="0" fontAlgn="base" hangingPunct="0">
              <a:spcBef>
                <a:spcPct val="20000"/>
              </a:spcBef>
              <a:spcAft>
                <a:spcPct val="0"/>
              </a:spcAft>
              <a:buClr>
                <a:schemeClr val="tx1"/>
              </a:buClr>
              <a:buBlip>
                <a:blip r:embed="rId5"/>
              </a:buBlip>
              <a:defRPr>
                <a:solidFill>
                  <a:schemeClr val="tx1"/>
                </a:solidFill>
                <a:latin typeface="+mn-lt"/>
              </a:defRPr>
            </a:lvl3pPr>
            <a:lvl4pPr marL="1600200" indent="-228600" algn="l" rtl="0" eaLnBrk="0" fontAlgn="base" hangingPunct="0">
              <a:spcBef>
                <a:spcPct val="20000"/>
              </a:spcBef>
              <a:spcAft>
                <a:spcPct val="0"/>
              </a:spcAft>
              <a:buClr>
                <a:schemeClr val="tx1"/>
              </a:buClr>
              <a:buBlip>
                <a:blip r:embed="rId5"/>
              </a:buBlip>
              <a:defRPr sz="1600">
                <a:solidFill>
                  <a:schemeClr val="tx1"/>
                </a:solidFill>
                <a:latin typeface="+mn-lt"/>
              </a:defRPr>
            </a:lvl4pPr>
            <a:lvl5pPr marL="2057400" indent="-228600" algn="l" rtl="0" eaLnBrk="0" fontAlgn="base" hangingPunct="0">
              <a:spcBef>
                <a:spcPct val="20000"/>
              </a:spcBef>
              <a:spcAft>
                <a:spcPct val="0"/>
              </a:spcAft>
              <a:buClr>
                <a:schemeClr val="tx1"/>
              </a:buClr>
              <a:buBlip>
                <a:blip r:embed="rId5"/>
              </a:buBlip>
              <a:defRPr sz="1600">
                <a:solidFill>
                  <a:schemeClr val="tx1"/>
                </a:solidFill>
                <a:latin typeface="+mn-lt"/>
              </a:defRPr>
            </a:lvl5pPr>
            <a:lvl6pPr marL="2514600" indent="-228600" algn="l" rtl="0" eaLnBrk="0" fontAlgn="base" hangingPunct="0">
              <a:spcBef>
                <a:spcPct val="20000"/>
              </a:spcBef>
              <a:spcAft>
                <a:spcPct val="0"/>
              </a:spcAft>
              <a:buClr>
                <a:schemeClr val="tx1"/>
              </a:buClr>
              <a:buBlip>
                <a:blip r:embed="rId5"/>
              </a:buBlip>
              <a:defRPr sz="1600">
                <a:solidFill>
                  <a:schemeClr val="tx1"/>
                </a:solidFill>
                <a:latin typeface="+mn-lt"/>
              </a:defRPr>
            </a:lvl6pPr>
            <a:lvl7pPr marL="2971800" indent="-228600" algn="l" rtl="0" eaLnBrk="0" fontAlgn="base" hangingPunct="0">
              <a:spcBef>
                <a:spcPct val="20000"/>
              </a:spcBef>
              <a:spcAft>
                <a:spcPct val="0"/>
              </a:spcAft>
              <a:buClr>
                <a:schemeClr val="tx1"/>
              </a:buClr>
              <a:buBlip>
                <a:blip r:embed="rId5"/>
              </a:buBlip>
              <a:defRPr sz="1600">
                <a:solidFill>
                  <a:schemeClr val="tx1"/>
                </a:solidFill>
                <a:latin typeface="+mn-lt"/>
              </a:defRPr>
            </a:lvl7pPr>
            <a:lvl8pPr marL="3429000" indent="-228600" algn="l" rtl="0" eaLnBrk="0" fontAlgn="base" hangingPunct="0">
              <a:spcBef>
                <a:spcPct val="20000"/>
              </a:spcBef>
              <a:spcAft>
                <a:spcPct val="0"/>
              </a:spcAft>
              <a:buClr>
                <a:schemeClr val="tx1"/>
              </a:buClr>
              <a:buBlip>
                <a:blip r:embed="rId5"/>
              </a:buBlip>
              <a:defRPr sz="1600">
                <a:solidFill>
                  <a:schemeClr val="tx1"/>
                </a:solidFill>
                <a:latin typeface="+mn-lt"/>
              </a:defRPr>
            </a:lvl8pPr>
            <a:lvl9pPr marL="3886200" indent="-228600" algn="l" rtl="0" eaLnBrk="0" fontAlgn="base" hangingPunct="0">
              <a:spcBef>
                <a:spcPct val="20000"/>
              </a:spcBef>
              <a:spcAft>
                <a:spcPct val="0"/>
              </a:spcAft>
              <a:buClr>
                <a:schemeClr val="tx1"/>
              </a:buClr>
              <a:buBlip>
                <a:blip r:embed="rId5"/>
              </a:buBlip>
              <a:defRPr sz="1600">
                <a:solidFill>
                  <a:schemeClr val="tx1"/>
                </a:solidFill>
                <a:latin typeface="+mn-lt"/>
              </a:defRPr>
            </a:lvl9pPr>
          </a:lstStyle>
          <a:p>
            <a:pPr>
              <a:lnSpc>
                <a:spcPct val="150000"/>
              </a:lnSpc>
            </a:pPr>
            <a:r>
              <a:rPr lang="en-GB" sz="2400" dirty="0" smtClean="0"/>
              <a:t>Integrating survey, admin, big data, non official data</a:t>
            </a:r>
          </a:p>
          <a:p>
            <a:pPr>
              <a:lnSpc>
                <a:spcPct val="150000"/>
              </a:lnSpc>
            </a:pPr>
            <a:r>
              <a:rPr lang="en-GB" sz="2400" dirty="0" smtClean="0"/>
              <a:t>Common data sets to collaborate in sandbox</a:t>
            </a:r>
          </a:p>
          <a:p>
            <a:pPr>
              <a:lnSpc>
                <a:spcPct val="150000"/>
              </a:lnSpc>
            </a:pPr>
            <a:r>
              <a:rPr lang="en-GB" sz="2400" dirty="0" smtClean="0"/>
              <a:t>Methodology, Metadata &amp; Quality frameworks</a:t>
            </a:r>
          </a:p>
          <a:p>
            <a:pPr>
              <a:lnSpc>
                <a:spcPct val="150000"/>
              </a:lnSpc>
            </a:pPr>
            <a:endParaRPr lang="en-GB" sz="2400" dirty="0" smtClean="0"/>
          </a:p>
        </p:txBody>
      </p:sp>
    </p:spTree>
    <p:extLst>
      <p:ext uri="{BB962C8B-B14F-4D97-AF65-F5344CB8AC3E}">
        <p14:creationId xmlns:p14="http://schemas.microsoft.com/office/powerpoint/2010/main" val="191767796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MC Products and Sources- </a:t>
            </a:r>
            <a:br>
              <a:rPr lang="en-GB" dirty="0"/>
            </a:br>
            <a:r>
              <a:rPr lang="en-GB" dirty="0"/>
              <a:t>	Constraints &amp; </a:t>
            </a:r>
            <a:r>
              <a:rPr lang="en-GB" dirty="0" smtClean="0"/>
              <a:t>Challenges</a:t>
            </a:r>
            <a:endParaRPr lang="en-GB" dirty="0"/>
          </a:p>
        </p:txBody>
      </p:sp>
      <p:sp>
        <p:nvSpPr>
          <p:cNvPr id="3" name="Content Placeholder 2"/>
          <p:cNvSpPr>
            <a:spLocks noGrp="1"/>
          </p:cNvSpPr>
          <p:nvPr>
            <p:ph idx="1"/>
          </p:nvPr>
        </p:nvSpPr>
        <p:spPr>
          <a:xfrm>
            <a:off x="0" y="1422400"/>
            <a:ext cx="9032240" cy="4914900"/>
          </a:xfrm>
        </p:spPr>
        <p:txBody>
          <a:bodyPr>
            <a:normAutofit lnSpcReduction="10000"/>
          </a:bodyPr>
          <a:lstStyle/>
          <a:p>
            <a:pPr>
              <a:lnSpc>
                <a:spcPct val="150000"/>
              </a:lnSpc>
            </a:pPr>
            <a:r>
              <a:rPr lang="en-GB" sz="3200" dirty="0" smtClean="0"/>
              <a:t>Large variety of topics</a:t>
            </a:r>
          </a:p>
          <a:p>
            <a:pPr>
              <a:lnSpc>
                <a:spcPct val="150000"/>
              </a:lnSpc>
            </a:pPr>
            <a:r>
              <a:rPr lang="en-GB" sz="3200" dirty="0"/>
              <a:t>Limited </a:t>
            </a:r>
            <a:r>
              <a:rPr lang="en-GB" sz="3200" dirty="0" smtClean="0"/>
              <a:t>and shifting capacity</a:t>
            </a:r>
          </a:p>
          <a:p>
            <a:pPr>
              <a:lnSpc>
                <a:spcPct val="150000"/>
              </a:lnSpc>
            </a:pPr>
            <a:r>
              <a:rPr lang="en-GB" sz="3200" dirty="0" smtClean="0"/>
              <a:t>Initiation </a:t>
            </a:r>
            <a:r>
              <a:rPr lang="en-GB" sz="3200" dirty="0" smtClean="0"/>
              <a:t>of new members</a:t>
            </a:r>
          </a:p>
          <a:p>
            <a:pPr>
              <a:lnSpc>
                <a:spcPct val="150000"/>
              </a:lnSpc>
            </a:pPr>
            <a:r>
              <a:rPr lang="en-GB" sz="3200" dirty="0" smtClean="0"/>
              <a:t>“Silent” members</a:t>
            </a:r>
          </a:p>
          <a:p>
            <a:pPr>
              <a:lnSpc>
                <a:spcPct val="150000"/>
              </a:lnSpc>
            </a:pPr>
            <a:r>
              <a:rPr lang="en-GB" sz="3200" dirty="0" smtClean="0"/>
              <a:t>Other actors in same area </a:t>
            </a:r>
          </a:p>
          <a:p>
            <a:pPr>
              <a:lnSpc>
                <a:spcPct val="150000"/>
              </a:lnSpc>
            </a:pPr>
            <a:r>
              <a:rPr lang="en-GB" sz="3200" dirty="0" smtClean="0"/>
              <a:t>Inter-MC communication and coordination</a:t>
            </a:r>
          </a:p>
        </p:txBody>
      </p:sp>
    </p:spTree>
    <p:extLst>
      <p:ext uri="{BB962C8B-B14F-4D97-AF65-F5344CB8AC3E}">
        <p14:creationId xmlns:p14="http://schemas.microsoft.com/office/powerpoint/2010/main" val="166733299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280" y="20320"/>
            <a:ext cx="6751320" cy="1290320"/>
          </a:xfrm>
        </p:spPr>
        <p:txBody>
          <a:bodyPr/>
          <a:lstStyle/>
          <a:p>
            <a:r>
              <a:rPr lang="en-GB" dirty="0"/>
              <a:t>MC Products and Sources- </a:t>
            </a:r>
            <a:br>
              <a:rPr lang="en-GB" dirty="0"/>
            </a:br>
            <a:r>
              <a:rPr lang="en-GB" dirty="0"/>
              <a:t>	Way Forward</a:t>
            </a:r>
          </a:p>
        </p:txBody>
      </p:sp>
      <p:sp>
        <p:nvSpPr>
          <p:cNvPr id="3" name="Content Placeholder 2"/>
          <p:cNvSpPr>
            <a:spLocks noGrp="1"/>
          </p:cNvSpPr>
          <p:nvPr>
            <p:ph idx="1"/>
          </p:nvPr>
        </p:nvSpPr>
        <p:spPr>
          <a:xfrm>
            <a:off x="182880" y="1595120"/>
            <a:ext cx="8849360" cy="4754880"/>
          </a:xfrm>
        </p:spPr>
        <p:txBody>
          <a:bodyPr/>
          <a:lstStyle/>
          <a:p>
            <a:pPr marL="0" indent="0">
              <a:spcBef>
                <a:spcPts val="1200"/>
              </a:spcBef>
              <a:buNone/>
            </a:pPr>
            <a:r>
              <a:rPr lang="en-GB" sz="2800" u="sng" dirty="0" smtClean="0"/>
              <a:t>Changes proposed</a:t>
            </a:r>
            <a:endParaRPr lang="en-GB" sz="2700" dirty="0"/>
          </a:p>
          <a:p>
            <a:pPr>
              <a:spcBef>
                <a:spcPts val="600"/>
              </a:spcBef>
              <a:spcAft>
                <a:spcPts val="600"/>
              </a:spcAft>
            </a:pPr>
            <a:r>
              <a:rPr lang="en-GB" sz="2400" dirty="0"/>
              <a:t>Internal </a:t>
            </a:r>
            <a:r>
              <a:rPr lang="en-GB" sz="2400" dirty="0" smtClean="0"/>
              <a:t>organisation of MCPS</a:t>
            </a:r>
            <a:endParaRPr lang="en-GB" sz="2400" dirty="0"/>
          </a:p>
          <a:p>
            <a:pPr lvl="1">
              <a:spcBef>
                <a:spcPts val="600"/>
              </a:spcBef>
              <a:spcAft>
                <a:spcPts val="600"/>
              </a:spcAft>
            </a:pPr>
            <a:r>
              <a:rPr lang="en-GB" sz="1900" dirty="0"/>
              <a:t>Create sub-groups for specific activities (ad-hoc members)</a:t>
            </a:r>
          </a:p>
          <a:p>
            <a:pPr lvl="1">
              <a:spcBef>
                <a:spcPts val="600"/>
              </a:spcBef>
              <a:spcAft>
                <a:spcPts val="600"/>
              </a:spcAft>
            </a:pPr>
            <a:r>
              <a:rPr lang="en-GB" sz="1900" dirty="0" smtClean="0"/>
              <a:t>Invite </a:t>
            </a:r>
            <a:r>
              <a:rPr lang="en-GB" sz="1900" dirty="0"/>
              <a:t>active </a:t>
            </a:r>
            <a:r>
              <a:rPr lang="en-GB" sz="1900" dirty="0" smtClean="0"/>
              <a:t>participants </a:t>
            </a:r>
            <a:r>
              <a:rPr lang="en-GB" sz="1900" dirty="0"/>
              <a:t>of workshops</a:t>
            </a:r>
          </a:p>
          <a:p>
            <a:pPr>
              <a:spcBef>
                <a:spcPts val="600"/>
              </a:spcBef>
              <a:spcAft>
                <a:spcPts val="600"/>
              </a:spcAft>
            </a:pPr>
            <a:r>
              <a:rPr lang="en-GB" sz="2400" dirty="0" smtClean="0"/>
              <a:t>Contributing </a:t>
            </a:r>
            <a:r>
              <a:rPr lang="en-GB" sz="2400" dirty="0"/>
              <a:t>organisations (via HLG)</a:t>
            </a:r>
          </a:p>
          <a:p>
            <a:pPr lvl="1">
              <a:spcBef>
                <a:spcPts val="600"/>
              </a:spcBef>
              <a:spcAft>
                <a:spcPts val="600"/>
              </a:spcAft>
            </a:pPr>
            <a:r>
              <a:rPr lang="en-GB" sz="1900" dirty="0" smtClean="0"/>
              <a:t>Formal </a:t>
            </a:r>
            <a:r>
              <a:rPr lang="en-GB" sz="1900" dirty="0"/>
              <a:t>time allocation in work programme of members</a:t>
            </a:r>
          </a:p>
          <a:p>
            <a:pPr lvl="1">
              <a:spcBef>
                <a:spcPts val="600"/>
              </a:spcBef>
              <a:spcAft>
                <a:spcPts val="600"/>
              </a:spcAft>
            </a:pPr>
            <a:r>
              <a:rPr lang="en-GB" sz="1900" dirty="0"/>
              <a:t>Administrative/secretarial support from NSO </a:t>
            </a:r>
            <a:r>
              <a:rPr lang="en-GB" sz="1900" dirty="0" smtClean="0"/>
              <a:t>staff</a:t>
            </a:r>
          </a:p>
          <a:p>
            <a:pPr>
              <a:spcBef>
                <a:spcPts val="600"/>
              </a:spcBef>
              <a:spcAft>
                <a:spcPts val="600"/>
              </a:spcAft>
            </a:pPr>
            <a:r>
              <a:rPr lang="en-GB" sz="2400" dirty="0" smtClean="0"/>
              <a:t>HLG</a:t>
            </a:r>
            <a:endParaRPr lang="en-GB" sz="2400" dirty="0"/>
          </a:p>
          <a:p>
            <a:pPr lvl="1">
              <a:spcBef>
                <a:spcPts val="600"/>
              </a:spcBef>
              <a:spcAft>
                <a:spcPts val="600"/>
              </a:spcAft>
            </a:pPr>
            <a:r>
              <a:rPr lang="en-GB" sz="1900" dirty="0" smtClean="0"/>
              <a:t>Promote </a:t>
            </a:r>
            <a:r>
              <a:rPr lang="en-GB" sz="1900" dirty="0"/>
              <a:t>inter-MC collaboration</a:t>
            </a:r>
          </a:p>
        </p:txBody>
      </p:sp>
    </p:spTree>
    <p:extLst>
      <p:ext uri="{BB962C8B-B14F-4D97-AF65-F5344CB8AC3E}">
        <p14:creationId xmlns:p14="http://schemas.microsoft.com/office/powerpoint/2010/main" val="80398342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Extra Slides</a:t>
            </a:r>
            <a:endParaRPr lang="en-GB" dirty="0"/>
          </a:p>
        </p:txBody>
      </p:sp>
      <p:sp>
        <p:nvSpPr>
          <p:cNvPr id="3" name="Content Placeholder 2"/>
          <p:cNvSpPr>
            <a:spLocks noGrp="1"/>
          </p:cNvSpPr>
          <p:nvPr>
            <p:ph idx="1"/>
          </p:nvPr>
        </p:nvSpPr>
        <p:spPr/>
        <p:txBody>
          <a:bodyPr/>
          <a:lstStyle/>
          <a:p>
            <a:endParaRPr lang="en-GB"/>
          </a:p>
        </p:txBody>
      </p:sp>
    </p:spTree>
    <p:extLst>
      <p:ext uri="{BB962C8B-B14F-4D97-AF65-F5344CB8AC3E}">
        <p14:creationId xmlns:p14="http://schemas.microsoft.com/office/powerpoint/2010/main" val="3916470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a:t>MC Products and Sources: Terms of Reference</a:t>
            </a:r>
          </a:p>
        </p:txBody>
      </p:sp>
      <p:sp>
        <p:nvSpPr>
          <p:cNvPr id="3" name="Content Placeholder 2"/>
          <p:cNvSpPr>
            <a:spLocks noGrp="1"/>
          </p:cNvSpPr>
          <p:nvPr>
            <p:ph idx="1"/>
          </p:nvPr>
        </p:nvSpPr>
        <p:spPr>
          <a:xfrm>
            <a:off x="0" y="1397000"/>
            <a:ext cx="9144000" cy="5219700"/>
          </a:xfrm>
        </p:spPr>
        <p:txBody>
          <a:bodyPr>
            <a:normAutofit/>
          </a:bodyPr>
          <a:lstStyle/>
          <a:p>
            <a:pPr>
              <a:spcBef>
                <a:spcPts val="1200"/>
              </a:spcBef>
              <a:spcAft>
                <a:spcPts val="1200"/>
              </a:spcAft>
            </a:pPr>
            <a:r>
              <a:rPr lang="en-GB" sz="3200" dirty="0" smtClean="0"/>
              <a:t>Develop </a:t>
            </a:r>
            <a:r>
              <a:rPr lang="en-GB" sz="3200" dirty="0"/>
              <a:t>access to and use of the range of data sources needed to support modernisation</a:t>
            </a:r>
          </a:p>
          <a:p>
            <a:pPr>
              <a:spcBef>
                <a:spcPts val="1200"/>
              </a:spcBef>
              <a:spcAft>
                <a:spcPts val="1200"/>
              </a:spcAft>
            </a:pPr>
            <a:r>
              <a:rPr lang="en-GB" sz="3200" dirty="0"/>
              <a:t>Develop products to meet increasing demands of users</a:t>
            </a:r>
          </a:p>
          <a:p>
            <a:pPr>
              <a:spcBef>
                <a:spcPts val="1200"/>
              </a:spcBef>
              <a:spcAft>
                <a:spcPts val="1200"/>
              </a:spcAft>
            </a:pPr>
            <a:r>
              <a:rPr lang="en-GB" sz="3200" dirty="0"/>
              <a:t>Operational responsibility for work on statistical data collection, including maintaining the wiki and sharing ideas and experiences through case studies</a:t>
            </a:r>
          </a:p>
          <a:p>
            <a:pPr lvl="1"/>
            <a:endParaRPr lang="en-US" dirty="0"/>
          </a:p>
          <a:p>
            <a:pPr lvl="1"/>
            <a:endParaRPr lang="en-US" sz="2600" dirty="0"/>
          </a:p>
          <a:p>
            <a:endParaRPr lang="en-GB" dirty="0"/>
          </a:p>
        </p:txBody>
      </p:sp>
      <p:sp>
        <p:nvSpPr>
          <p:cNvPr id="4" name="Slide Number Placeholder 3"/>
          <p:cNvSpPr>
            <a:spLocks noGrp="1"/>
          </p:cNvSpPr>
          <p:nvPr>
            <p:ph type="sldNum" sz="quarter" idx="10"/>
          </p:nvPr>
        </p:nvSpPr>
        <p:spPr/>
        <p:txBody>
          <a:bodyPr/>
          <a:lstStyle/>
          <a:p>
            <a:r>
              <a:rPr lang="en-IE" smtClean="0"/>
              <a:t>UNECE Modernisation Committee for Products and Sources </a:t>
            </a:r>
            <a:fld id="{1F28B436-9075-4F54-8797-F95CFE5E2D8F}" type="slidenum">
              <a:rPr lang="en-IE" smtClean="0"/>
              <a:pPr/>
              <a:t>15</a:t>
            </a:fld>
            <a:endParaRPr lang="en-IE" dirty="0" smtClean="0"/>
          </a:p>
        </p:txBody>
      </p:sp>
    </p:spTree>
    <p:extLst>
      <p:ext uri="{BB962C8B-B14F-4D97-AF65-F5344CB8AC3E}">
        <p14:creationId xmlns:p14="http://schemas.microsoft.com/office/powerpoint/2010/main" val="81765482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MC Products and Sources- </a:t>
            </a:r>
            <a:br>
              <a:rPr lang="en-GB" dirty="0"/>
            </a:br>
            <a:r>
              <a:rPr lang="en-GB" dirty="0"/>
              <a:t>	Main Achievements</a:t>
            </a:r>
          </a:p>
        </p:txBody>
      </p:sp>
      <p:sp>
        <p:nvSpPr>
          <p:cNvPr id="3" name="Content Placeholder 2"/>
          <p:cNvSpPr>
            <a:spLocks noGrp="1"/>
          </p:cNvSpPr>
          <p:nvPr>
            <p:ph idx="1"/>
          </p:nvPr>
        </p:nvSpPr>
        <p:spPr>
          <a:xfrm>
            <a:off x="71120" y="1381760"/>
            <a:ext cx="8961120" cy="5120640"/>
          </a:xfrm>
        </p:spPr>
        <p:txBody>
          <a:bodyPr>
            <a:normAutofit fontScale="85000" lnSpcReduction="20000"/>
          </a:bodyPr>
          <a:lstStyle/>
          <a:p>
            <a:pPr>
              <a:spcBef>
                <a:spcPts val="1800"/>
              </a:spcBef>
              <a:spcAft>
                <a:spcPts val="600"/>
              </a:spcAft>
            </a:pPr>
            <a:r>
              <a:rPr lang="en-GB" sz="2800" dirty="0" smtClean="0"/>
              <a:t>Survey Communicating and Measuring the </a:t>
            </a:r>
            <a:r>
              <a:rPr lang="en-GB" sz="2800" dirty="0"/>
              <a:t>Value of Official </a:t>
            </a:r>
            <a:r>
              <a:rPr lang="en-GB" sz="2800" dirty="0" smtClean="0"/>
              <a:t>Statistics: 45+ responses</a:t>
            </a:r>
          </a:p>
          <a:p>
            <a:pPr marL="630238" lvl="1" indent="-274638">
              <a:spcBef>
                <a:spcPts val="0"/>
              </a:spcBef>
              <a:spcAft>
                <a:spcPts val="600"/>
              </a:spcAft>
            </a:pPr>
            <a:r>
              <a:rPr lang="en-GB" sz="2100" dirty="0" smtClean="0"/>
              <a:t>Follow-up from the 2014 Survey on communication of statistics</a:t>
            </a:r>
          </a:p>
          <a:p>
            <a:pPr>
              <a:spcBef>
                <a:spcPts val="1800"/>
              </a:spcBef>
            </a:pPr>
            <a:r>
              <a:rPr lang="en-US" sz="2800" dirty="0"/>
              <a:t>Big Data Inventory: 70 projects (up from 57</a:t>
            </a:r>
            <a:r>
              <a:rPr lang="en-US" sz="2800" dirty="0" smtClean="0"/>
              <a:t>)</a:t>
            </a:r>
          </a:p>
          <a:p>
            <a:pPr marL="630238" lvl="1" indent="-274638">
              <a:spcBef>
                <a:spcPts val="0"/>
              </a:spcBef>
            </a:pPr>
            <a:r>
              <a:rPr lang="en-US" sz="2100" dirty="0"/>
              <a:t>Needs update of existing and adding selection GWG Survey projects</a:t>
            </a:r>
          </a:p>
          <a:p>
            <a:pPr>
              <a:spcBef>
                <a:spcPts val="1800"/>
              </a:spcBef>
            </a:pPr>
            <a:r>
              <a:rPr lang="en-GB" sz="2800" dirty="0" smtClean="0"/>
              <a:t>Linked Open Metadata:</a:t>
            </a:r>
          </a:p>
          <a:p>
            <a:pPr lvl="1">
              <a:spcBef>
                <a:spcPts val="600"/>
              </a:spcBef>
            </a:pPr>
            <a:r>
              <a:rPr lang="en-GB" sz="2100" dirty="0" smtClean="0"/>
              <a:t>INSEE/ISTAT collaboration</a:t>
            </a:r>
          </a:p>
          <a:p>
            <a:pPr lvl="1">
              <a:spcBef>
                <a:spcPts val="600"/>
              </a:spcBef>
            </a:pPr>
            <a:r>
              <a:rPr lang="en-GB" sz="2100" dirty="0" smtClean="0"/>
              <a:t>HLG project proposal</a:t>
            </a:r>
          </a:p>
          <a:p>
            <a:pPr>
              <a:spcBef>
                <a:spcPts val="1800"/>
              </a:spcBef>
            </a:pPr>
            <a:r>
              <a:rPr lang="en-GB" sz="2800" dirty="0" smtClean="0"/>
              <a:t>Mobile Devices: </a:t>
            </a:r>
          </a:p>
          <a:p>
            <a:pPr lvl="1">
              <a:spcBef>
                <a:spcPts val="0"/>
              </a:spcBef>
            </a:pPr>
            <a:r>
              <a:rPr lang="en-GB" sz="2100" dirty="0"/>
              <a:t>C</a:t>
            </a:r>
            <a:r>
              <a:rPr lang="en-GB" sz="2100" dirty="0" smtClean="0"/>
              <a:t>ustomizing reverse geocoding dissemination app of South Africa for Netherlands</a:t>
            </a:r>
          </a:p>
          <a:p>
            <a:pPr>
              <a:spcBef>
                <a:spcPts val="1800"/>
              </a:spcBef>
            </a:pPr>
            <a:r>
              <a:rPr lang="en-GB" sz="2800" dirty="0" smtClean="0"/>
              <a:t>Data Integration: HLG project proposal</a:t>
            </a:r>
          </a:p>
          <a:p>
            <a:pPr>
              <a:spcBef>
                <a:spcPts val="1800"/>
              </a:spcBef>
            </a:pPr>
            <a:r>
              <a:rPr lang="en-GB" sz="2800" dirty="0" smtClean="0"/>
              <a:t>UNECE Data Collection, and Communication Workshops</a:t>
            </a:r>
          </a:p>
        </p:txBody>
      </p:sp>
    </p:spTree>
    <p:extLst>
      <p:ext uri="{BB962C8B-B14F-4D97-AF65-F5344CB8AC3E}">
        <p14:creationId xmlns:p14="http://schemas.microsoft.com/office/powerpoint/2010/main" val="48282224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280" y="20320"/>
            <a:ext cx="6967220" cy="1290320"/>
          </a:xfrm>
        </p:spPr>
        <p:txBody>
          <a:bodyPr/>
          <a:lstStyle/>
          <a:p>
            <a:r>
              <a:rPr lang="en-GB" sz="3200" dirty="0" smtClean="0"/>
              <a:t>General Activities</a:t>
            </a:r>
            <a:endParaRPr lang="en-GB" sz="3200" dirty="0"/>
          </a:p>
        </p:txBody>
      </p:sp>
      <p:sp>
        <p:nvSpPr>
          <p:cNvPr id="3" name="Content Placeholder 2"/>
          <p:cNvSpPr>
            <a:spLocks noGrp="1"/>
          </p:cNvSpPr>
          <p:nvPr>
            <p:ph idx="1"/>
          </p:nvPr>
        </p:nvSpPr>
        <p:spPr>
          <a:xfrm>
            <a:off x="155574" y="1422400"/>
            <a:ext cx="8876665" cy="4927600"/>
          </a:xfrm>
        </p:spPr>
        <p:txBody>
          <a:bodyPr>
            <a:normAutofit lnSpcReduction="10000"/>
          </a:bodyPr>
          <a:lstStyle/>
          <a:p>
            <a:pPr marL="0" indent="0">
              <a:spcBef>
                <a:spcPts val="1800"/>
              </a:spcBef>
              <a:buNone/>
            </a:pPr>
            <a:r>
              <a:rPr lang="en-GB" sz="2400" dirty="0" smtClean="0"/>
              <a:t>Big Data, CSPA, Mobile Devices, Mixed-Mode, Open Data:</a:t>
            </a:r>
          </a:p>
          <a:p>
            <a:pPr>
              <a:spcBef>
                <a:spcPts val="1800"/>
              </a:spcBef>
            </a:pPr>
            <a:r>
              <a:rPr lang="en-GB" sz="2400" dirty="0" smtClean="0"/>
              <a:t>Explorative work: </a:t>
            </a:r>
          </a:p>
          <a:p>
            <a:pPr lvl="1">
              <a:spcBef>
                <a:spcPts val="1200"/>
              </a:spcBef>
            </a:pPr>
            <a:r>
              <a:rPr lang="en-GB" dirty="0" smtClean="0"/>
              <a:t>information gathering</a:t>
            </a:r>
          </a:p>
          <a:p>
            <a:pPr lvl="1">
              <a:spcBef>
                <a:spcPts val="1200"/>
              </a:spcBef>
            </a:pPr>
            <a:r>
              <a:rPr lang="en-GB" dirty="0" smtClean="0"/>
              <a:t>Papers</a:t>
            </a:r>
          </a:p>
          <a:p>
            <a:pPr lvl="1">
              <a:spcBef>
                <a:spcPts val="1200"/>
              </a:spcBef>
            </a:pPr>
            <a:r>
              <a:rPr lang="en-GB" dirty="0" smtClean="0"/>
              <a:t>Examples of applications</a:t>
            </a:r>
          </a:p>
          <a:p>
            <a:pPr lvl="1">
              <a:spcBef>
                <a:spcPts val="1200"/>
              </a:spcBef>
            </a:pPr>
            <a:r>
              <a:rPr lang="en-GB" dirty="0" smtClean="0"/>
              <a:t>Concepts</a:t>
            </a:r>
          </a:p>
          <a:p>
            <a:pPr>
              <a:spcBef>
                <a:spcPts val="1800"/>
              </a:spcBef>
            </a:pPr>
            <a:r>
              <a:rPr lang="en-GB" sz="2400" dirty="0" smtClean="0"/>
              <a:t>Share experiences</a:t>
            </a:r>
          </a:p>
          <a:p>
            <a:pPr>
              <a:spcBef>
                <a:spcPts val="1800"/>
              </a:spcBef>
            </a:pPr>
            <a:r>
              <a:rPr lang="en-GB" sz="2400" dirty="0" smtClean="0"/>
              <a:t>Involved specialist colleagues</a:t>
            </a:r>
          </a:p>
          <a:p>
            <a:pPr>
              <a:spcBef>
                <a:spcPts val="1800"/>
              </a:spcBef>
            </a:pPr>
            <a:r>
              <a:rPr lang="en-GB" sz="2400" dirty="0" smtClean="0"/>
              <a:t>Identifying Opportunities and Future Activities</a:t>
            </a:r>
          </a:p>
          <a:p>
            <a:pPr lvl="1">
              <a:spcBef>
                <a:spcPts val="1800"/>
              </a:spcBef>
            </a:pPr>
            <a:r>
              <a:rPr lang="en-GB" sz="2400" dirty="0" smtClean="0"/>
              <a:t>Check if it needs an HLG Project to develop further</a:t>
            </a:r>
          </a:p>
        </p:txBody>
      </p:sp>
      <p:sp>
        <p:nvSpPr>
          <p:cNvPr id="4" name="Slide Number Placeholder 3"/>
          <p:cNvSpPr>
            <a:spLocks noGrp="1"/>
          </p:cNvSpPr>
          <p:nvPr>
            <p:ph type="sldNum" sz="quarter" idx="10"/>
          </p:nvPr>
        </p:nvSpPr>
        <p:spPr/>
        <p:txBody>
          <a:bodyPr/>
          <a:lstStyle/>
          <a:p>
            <a:r>
              <a:rPr lang="en-IE" smtClean="0"/>
              <a:t>UNECE Modernisation Committee for Products and Sources </a:t>
            </a:r>
            <a:fld id="{1F28B436-9075-4F54-8797-F95CFE5E2D8F}" type="slidenum">
              <a:rPr lang="en-IE" smtClean="0"/>
              <a:pPr/>
              <a:t>17</a:t>
            </a:fld>
            <a:endParaRPr lang="en-IE" dirty="0" smtClean="0"/>
          </a:p>
        </p:txBody>
      </p:sp>
      <p:sp>
        <p:nvSpPr>
          <p:cNvPr id="5" name="AutoShape 4" descr="http://www1.unece.org/stat/platform/download/attachments/101158373/MCOPS?version=1&amp;modificationDate=1408973260032&amp;api=v2"/>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NL"/>
          </a:p>
        </p:txBody>
      </p:sp>
    </p:spTree>
    <p:extLst>
      <p:ext uri="{BB962C8B-B14F-4D97-AF65-F5344CB8AC3E}">
        <p14:creationId xmlns:p14="http://schemas.microsoft.com/office/powerpoint/2010/main" val="23053360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280" y="20320"/>
            <a:ext cx="6713220" cy="1290320"/>
          </a:xfrm>
        </p:spPr>
        <p:txBody>
          <a:bodyPr/>
          <a:lstStyle/>
          <a:p>
            <a:r>
              <a:rPr lang="en-GB" dirty="0"/>
              <a:t>MC Products and Sources- </a:t>
            </a:r>
            <a:br>
              <a:rPr lang="en-GB" dirty="0"/>
            </a:br>
            <a:r>
              <a:rPr lang="en-GB" dirty="0"/>
              <a:t>	Members</a:t>
            </a:r>
          </a:p>
        </p:txBody>
      </p:sp>
      <p:sp>
        <p:nvSpPr>
          <p:cNvPr id="3" name="Content Placeholder 2"/>
          <p:cNvSpPr>
            <a:spLocks noGrp="1"/>
          </p:cNvSpPr>
          <p:nvPr>
            <p:ph idx="1"/>
          </p:nvPr>
        </p:nvSpPr>
        <p:spPr>
          <a:xfrm>
            <a:off x="121920" y="1422400"/>
            <a:ext cx="8910320" cy="4988560"/>
          </a:xfrm>
        </p:spPr>
        <p:txBody>
          <a:bodyPr>
            <a:normAutofit fontScale="92500"/>
          </a:bodyPr>
          <a:lstStyle/>
          <a:p>
            <a:r>
              <a:rPr lang="en-GB" dirty="0" err="1"/>
              <a:t>Jenine</a:t>
            </a:r>
            <a:r>
              <a:rPr lang="en-GB" dirty="0"/>
              <a:t> </a:t>
            </a:r>
            <a:r>
              <a:rPr lang="en-GB" dirty="0" err="1"/>
              <a:t>Borowik</a:t>
            </a:r>
            <a:r>
              <a:rPr lang="en-GB" dirty="0"/>
              <a:t> (to 2015-07) (</a:t>
            </a:r>
            <a:r>
              <a:rPr lang="en-GB" dirty="0" smtClean="0"/>
              <a:t>Australia)</a:t>
            </a:r>
          </a:p>
          <a:p>
            <a:r>
              <a:rPr lang="en-GB" noProof="0" dirty="0" smtClean="0"/>
              <a:t>Julie </a:t>
            </a:r>
            <a:r>
              <a:rPr lang="en-GB" noProof="0" dirty="0"/>
              <a:t>Trépanier (Canada)</a:t>
            </a:r>
          </a:p>
          <a:p>
            <a:r>
              <a:rPr lang="en-GB" noProof="0" dirty="0"/>
              <a:t>Franck Cotton (France</a:t>
            </a:r>
            <a:r>
              <a:rPr lang="en-GB" noProof="0" dirty="0" smtClean="0"/>
              <a:t>)</a:t>
            </a:r>
          </a:p>
          <a:p>
            <a:pPr lvl="0"/>
            <a:r>
              <a:rPr lang="en-GB" dirty="0"/>
              <a:t>Richard McMahon (to 2015-04) and Eoin </a:t>
            </a:r>
            <a:r>
              <a:rPr lang="en-GB" dirty="0" err="1"/>
              <a:t>McCuirc</a:t>
            </a:r>
            <a:r>
              <a:rPr lang="en-GB" dirty="0"/>
              <a:t> (from 2015-04) (Ireland)</a:t>
            </a:r>
          </a:p>
          <a:p>
            <a:pPr lvl="0"/>
            <a:r>
              <a:rPr lang="en-GB" dirty="0" smtClean="0"/>
              <a:t>Monica </a:t>
            </a:r>
            <a:r>
              <a:rPr lang="en-GB" dirty="0" err="1"/>
              <a:t>Scannapieco</a:t>
            </a:r>
            <a:r>
              <a:rPr lang="en-GB" dirty="0"/>
              <a:t> and Stefano De </a:t>
            </a:r>
            <a:r>
              <a:rPr lang="en-GB" dirty="0" err="1" smtClean="0"/>
              <a:t>Francisci</a:t>
            </a:r>
            <a:r>
              <a:rPr lang="en-GB" dirty="0" smtClean="0"/>
              <a:t> (Italy</a:t>
            </a:r>
            <a:r>
              <a:rPr lang="en-GB" dirty="0"/>
              <a:t>)</a:t>
            </a:r>
          </a:p>
          <a:p>
            <a:pPr lvl="0"/>
            <a:r>
              <a:rPr lang="en-GB" dirty="0" err="1"/>
              <a:t>Barteld</a:t>
            </a:r>
            <a:r>
              <a:rPr lang="en-GB" dirty="0"/>
              <a:t> </a:t>
            </a:r>
            <a:r>
              <a:rPr lang="en-GB" dirty="0" err="1"/>
              <a:t>Braaksma</a:t>
            </a:r>
            <a:r>
              <a:rPr lang="en-GB" dirty="0"/>
              <a:t> (Chair) (Netherlands)</a:t>
            </a:r>
          </a:p>
          <a:p>
            <a:pPr lvl="0"/>
            <a:r>
              <a:rPr lang="en-GB" dirty="0"/>
              <a:t>Jean Watt (New Zealand)</a:t>
            </a:r>
          </a:p>
          <a:p>
            <a:pPr lvl="0"/>
            <a:r>
              <a:rPr lang="en-GB" dirty="0"/>
              <a:t>Anna </a:t>
            </a:r>
            <a:r>
              <a:rPr lang="en-GB" dirty="0" err="1"/>
              <a:t>Dlugosz</a:t>
            </a:r>
            <a:r>
              <a:rPr lang="en-GB" dirty="0"/>
              <a:t> (Poland)</a:t>
            </a:r>
          </a:p>
          <a:p>
            <a:pPr lvl="0"/>
            <a:r>
              <a:rPr lang="en-GB" dirty="0" err="1"/>
              <a:t>Luxolo</a:t>
            </a:r>
            <a:r>
              <a:rPr lang="en-GB" dirty="0"/>
              <a:t> </a:t>
            </a:r>
            <a:r>
              <a:rPr lang="en-GB" dirty="0" err="1"/>
              <a:t>Lengs</a:t>
            </a:r>
            <a:r>
              <a:rPr lang="en-GB" dirty="0"/>
              <a:t> and </a:t>
            </a:r>
            <a:r>
              <a:rPr lang="en-GB" dirty="0" err="1"/>
              <a:t>Koketso</a:t>
            </a:r>
            <a:r>
              <a:rPr lang="en-GB" dirty="0"/>
              <a:t> </a:t>
            </a:r>
            <a:r>
              <a:rPr lang="en-GB" dirty="0" err="1"/>
              <a:t>Moeng</a:t>
            </a:r>
            <a:r>
              <a:rPr lang="en-GB" dirty="0"/>
              <a:t> (South Africa)</a:t>
            </a:r>
          </a:p>
          <a:p>
            <a:pPr lvl="0"/>
            <a:r>
              <a:rPr lang="en-GB" dirty="0" smtClean="0"/>
              <a:t>Michael </a:t>
            </a:r>
            <a:r>
              <a:rPr lang="en-GB" dirty="0"/>
              <a:t>Levi (United States of America)</a:t>
            </a:r>
          </a:p>
          <a:p>
            <a:pPr lvl="0"/>
            <a:r>
              <a:rPr lang="en-GB" dirty="0"/>
              <a:t>Roberto </a:t>
            </a:r>
            <a:r>
              <a:rPr lang="en-GB" dirty="0" err="1"/>
              <a:t>Barcellan</a:t>
            </a:r>
            <a:r>
              <a:rPr lang="en-GB" dirty="0"/>
              <a:t> (to 2015-08) and Martina Hahn (from 2015-08) (Eurostat)</a:t>
            </a:r>
          </a:p>
          <a:p>
            <a:pPr lvl="0"/>
            <a:r>
              <a:rPr lang="en-GB" dirty="0"/>
              <a:t>Yuri </a:t>
            </a:r>
            <a:r>
              <a:rPr lang="en-GB" dirty="0" err="1"/>
              <a:t>Gyomai</a:t>
            </a:r>
            <a:r>
              <a:rPr lang="en-GB" dirty="0"/>
              <a:t> (OECD</a:t>
            </a:r>
            <a:r>
              <a:rPr lang="en-GB" dirty="0" smtClean="0"/>
              <a:t>)</a:t>
            </a:r>
            <a:endParaRPr lang="en-GB" noProof="0" dirty="0"/>
          </a:p>
          <a:p>
            <a:r>
              <a:rPr lang="en-GB" noProof="0" dirty="0" smtClean="0"/>
              <a:t>UNECE Secretariat: Taeke Gjaltema / Steven Vale</a:t>
            </a:r>
          </a:p>
          <a:p>
            <a:r>
              <a:rPr lang="en-GB" b="1" i="1" dirty="0" smtClean="0"/>
              <a:t>Many more colleagues have participated in our work</a:t>
            </a:r>
            <a:endParaRPr lang="en-GB" b="1" i="1" noProof="0" dirty="0"/>
          </a:p>
        </p:txBody>
      </p:sp>
      <p:sp>
        <p:nvSpPr>
          <p:cNvPr id="4" name="Slide Number Placeholder 3"/>
          <p:cNvSpPr>
            <a:spLocks noGrp="1"/>
          </p:cNvSpPr>
          <p:nvPr>
            <p:ph type="sldNum" sz="quarter" idx="10"/>
          </p:nvPr>
        </p:nvSpPr>
        <p:spPr/>
        <p:txBody>
          <a:bodyPr/>
          <a:lstStyle/>
          <a:p>
            <a:r>
              <a:rPr lang="en-IE" dirty="0" smtClean="0"/>
              <a:t>UNECE Modernisation Committee for Products and Sources </a:t>
            </a:r>
            <a:fld id="{1F28B436-9075-4F54-8797-F95CFE5E2D8F}" type="slidenum">
              <a:rPr lang="en-IE" smtClean="0"/>
              <a:pPr/>
              <a:t>2</a:t>
            </a:fld>
            <a:endParaRPr lang="en-IE" dirty="0" smtClean="0"/>
          </a:p>
        </p:txBody>
      </p:sp>
    </p:spTree>
    <p:extLst>
      <p:ext uri="{BB962C8B-B14F-4D97-AF65-F5344CB8AC3E}">
        <p14:creationId xmlns:p14="http://schemas.microsoft.com/office/powerpoint/2010/main" val="3010085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MC Products and Sources-</a:t>
            </a:r>
            <a:br>
              <a:rPr lang="en-GB" dirty="0"/>
            </a:br>
            <a:r>
              <a:rPr lang="en-GB" dirty="0"/>
              <a:t>	Mandate</a:t>
            </a:r>
          </a:p>
        </p:txBody>
      </p:sp>
      <p:sp>
        <p:nvSpPr>
          <p:cNvPr id="3" name="Content Placeholder 2"/>
          <p:cNvSpPr>
            <a:spLocks noGrp="1"/>
          </p:cNvSpPr>
          <p:nvPr>
            <p:ph idx="1"/>
          </p:nvPr>
        </p:nvSpPr>
        <p:spPr>
          <a:xfrm>
            <a:off x="0" y="1397000"/>
            <a:ext cx="9144000" cy="5219700"/>
          </a:xfrm>
        </p:spPr>
        <p:txBody>
          <a:bodyPr>
            <a:normAutofit fontScale="92500"/>
          </a:bodyPr>
          <a:lstStyle/>
          <a:p>
            <a:pPr>
              <a:spcBef>
                <a:spcPts val="600"/>
              </a:spcBef>
              <a:spcAft>
                <a:spcPts val="600"/>
              </a:spcAft>
            </a:pPr>
            <a:r>
              <a:rPr lang="en-GB" sz="3200" dirty="0" smtClean="0"/>
              <a:t>Develop and explore</a:t>
            </a:r>
          </a:p>
          <a:p>
            <a:pPr lvl="1" defTabSz="630238">
              <a:spcBef>
                <a:spcPts val="600"/>
              </a:spcBef>
              <a:spcAft>
                <a:spcPts val="600"/>
              </a:spcAft>
              <a:tabLst>
                <a:tab pos="538163" algn="l"/>
              </a:tabLst>
            </a:pPr>
            <a:r>
              <a:rPr lang="en-GB" sz="2100" dirty="0" smtClean="0"/>
              <a:t>Data </a:t>
            </a:r>
            <a:r>
              <a:rPr lang="en-GB" sz="2100" dirty="0"/>
              <a:t>sources to support modernisation</a:t>
            </a:r>
          </a:p>
          <a:p>
            <a:pPr lvl="1" defTabSz="538163">
              <a:spcBef>
                <a:spcPts val="600"/>
              </a:spcBef>
              <a:spcAft>
                <a:spcPts val="600"/>
              </a:spcAft>
            </a:pPr>
            <a:r>
              <a:rPr lang="en-GB" sz="2100" dirty="0" smtClean="0"/>
              <a:t>Products </a:t>
            </a:r>
            <a:r>
              <a:rPr lang="en-GB" sz="2100" dirty="0"/>
              <a:t>to meet increasing user demands</a:t>
            </a:r>
          </a:p>
          <a:p>
            <a:pPr defTabSz="538163">
              <a:spcBef>
                <a:spcPts val="600"/>
              </a:spcBef>
              <a:spcAft>
                <a:spcPts val="600"/>
              </a:spcAft>
            </a:pPr>
            <a:r>
              <a:rPr lang="en-US" sz="3200" dirty="0"/>
              <a:t>P</a:t>
            </a:r>
            <a:r>
              <a:rPr lang="en-US" sz="3200" dirty="0" smtClean="0"/>
              <a:t>romote </a:t>
            </a:r>
            <a:r>
              <a:rPr lang="en-US" sz="3200" dirty="0"/>
              <a:t>collaboration in relevant areas</a:t>
            </a:r>
            <a:endParaRPr lang="en-GB" sz="3200" dirty="0"/>
          </a:p>
          <a:p>
            <a:pPr marL="0" indent="0">
              <a:spcBef>
                <a:spcPts val="1200"/>
              </a:spcBef>
              <a:spcAft>
                <a:spcPts val="1200"/>
              </a:spcAft>
              <a:buNone/>
            </a:pPr>
            <a:endParaRPr lang="en-US" sz="3200" dirty="0"/>
          </a:p>
          <a:p>
            <a:pPr>
              <a:spcBef>
                <a:spcPts val="1200"/>
              </a:spcBef>
              <a:spcAft>
                <a:spcPts val="1200"/>
              </a:spcAft>
            </a:pPr>
            <a:endParaRPr lang="en-GB" sz="3200" dirty="0"/>
          </a:p>
          <a:p>
            <a:pPr>
              <a:spcBef>
                <a:spcPts val="1200"/>
              </a:spcBef>
              <a:spcAft>
                <a:spcPts val="1200"/>
              </a:spcAft>
            </a:pPr>
            <a:endParaRPr lang="en-GB" sz="3200" dirty="0" smtClean="0"/>
          </a:p>
          <a:p>
            <a:pPr>
              <a:spcBef>
                <a:spcPts val="1200"/>
              </a:spcBef>
              <a:spcAft>
                <a:spcPts val="1200"/>
              </a:spcAft>
            </a:pPr>
            <a:r>
              <a:rPr lang="en-GB" sz="3200" dirty="0" smtClean="0"/>
              <a:t>Operational </a:t>
            </a:r>
            <a:r>
              <a:rPr lang="en-GB" sz="3200" dirty="0"/>
              <a:t>responsibility for </a:t>
            </a:r>
            <a:r>
              <a:rPr lang="en-GB" sz="3200" dirty="0" smtClean="0"/>
              <a:t>workshops and wikis</a:t>
            </a:r>
            <a:endParaRPr lang="en-US" dirty="0"/>
          </a:p>
          <a:p>
            <a:pPr lvl="1"/>
            <a:endParaRPr lang="en-US" sz="2600" dirty="0"/>
          </a:p>
          <a:p>
            <a:endParaRPr lang="en-GB" dirty="0"/>
          </a:p>
        </p:txBody>
      </p:sp>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55620" y="3609012"/>
            <a:ext cx="4364102" cy="19238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463561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279" y="20320"/>
            <a:ext cx="6697821" cy="1290320"/>
          </a:xfrm>
        </p:spPr>
        <p:txBody>
          <a:bodyPr>
            <a:noAutofit/>
          </a:bodyPr>
          <a:lstStyle/>
          <a:p>
            <a:r>
              <a:rPr lang="en-GB" dirty="0"/>
              <a:t>MC Products and Sources- </a:t>
            </a:r>
            <a:br>
              <a:rPr lang="en-GB" dirty="0"/>
            </a:br>
            <a:r>
              <a:rPr lang="en-GB" dirty="0"/>
              <a:t>	Priority </a:t>
            </a:r>
            <a:r>
              <a:rPr lang="en-GB" dirty="0" smtClean="0"/>
              <a:t>Areas</a:t>
            </a:r>
            <a:endParaRPr lang="en-GB" dirty="0"/>
          </a:p>
        </p:txBody>
      </p:sp>
      <p:sp>
        <p:nvSpPr>
          <p:cNvPr id="3" name="Content Placeholder 2"/>
          <p:cNvSpPr>
            <a:spLocks noGrp="1"/>
          </p:cNvSpPr>
          <p:nvPr>
            <p:ph idx="1"/>
          </p:nvPr>
        </p:nvSpPr>
        <p:spPr>
          <a:xfrm>
            <a:off x="182880" y="1503680"/>
            <a:ext cx="8849360" cy="4808220"/>
          </a:xfrm>
        </p:spPr>
        <p:txBody>
          <a:bodyPr>
            <a:normAutofit/>
          </a:bodyPr>
          <a:lstStyle/>
          <a:p>
            <a:pPr>
              <a:spcBef>
                <a:spcPts val="1800"/>
              </a:spcBef>
            </a:pPr>
            <a:r>
              <a:rPr lang="en-GB" sz="2800" dirty="0" smtClean="0"/>
              <a:t>Big </a:t>
            </a:r>
            <a:r>
              <a:rPr lang="en-GB" sz="2800" dirty="0"/>
              <a:t>Data</a:t>
            </a:r>
          </a:p>
          <a:p>
            <a:pPr>
              <a:spcBef>
                <a:spcPts val="1800"/>
              </a:spcBef>
            </a:pPr>
            <a:r>
              <a:rPr lang="en-GB" sz="2800" noProof="0" dirty="0" smtClean="0"/>
              <a:t>Mobile Devices</a:t>
            </a:r>
          </a:p>
          <a:p>
            <a:pPr>
              <a:spcBef>
                <a:spcPts val="1800"/>
              </a:spcBef>
            </a:pPr>
            <a:r>
              <a:rPr lang="en-GB" sz="2800" noProof="0" dirty="0" smtClean="0"/>
              <a:t>Communication &amp; Branding</a:t>
            </a:r>
          </a:p>
          <a:p>
            <a:pPr>
              <a:spcBef>
                <a:spcPts val="1800"/>
              </a:spcBef>
            </a:pPr>
            <a:r>
              <a:rPr lang="en-GB" sz="2800" noProof="0" dirty="0" smtClean="0"/>
              <a:t>Linked Open Metadata</a:t>
            </a:r>
          </a:p>
          <a:p>
            <a:pPr>
              <a:spcBef>
                <a:spcPts val="1800"/>
              </a:spcBef>
            </a:pPr>
            <a:r>
              <a:rPr lang="en-GB" sz="2800" dirty="0"/>
              <a:t>Data </a:t>
            </a:r>
            <a:r>
              <a:rPr lang="en-GB" sz="2800" dirty="0" smtClean="0"/>
              <a:t>integration</a:t>
            </a:r>
          </a:p>
          <a:p>
            <a:pPr>
              <a:spcBef>
                <a:spcPts val="1800"/>
              </a:spcBef>
            </a:pPr>
            <a:r>
              <a:rPr lang="en-GB" sz="2800" dirty="0" smtClean="0"/>
              <a:t>Three workshops</a:t>
            </a:r>
          </a:p>
          <a:p>
            <a:pPr lvl="1">
              <a:spcBef>
                <a:spcPts val="1800"/>
              </a:spcBef>
            </a:pPr>
            <a:r>
              <a:rPr lang="en-GB" sz="1900" dirty="0" smtClean="0"/>
              <a:t>Data Collection/</a:t>
            </a:r>
            <a:r>
              <a:rPr lang="en-GB" sz="1900" dirty="0" err="1" smtClean="0"/>
              <a:t>DissComm</a:t>
            </a:r>
            <a:r>
              <a:rPr lang="en-GB" sz="1900" dirty="0" smtClean="0"/>
              <a:t>/Confidentiality</a:t>
            </a:r>
            <a:endParaRPr lang="en-GB" sz="1900" dirty="0"/>
          </a:p>
          <a:p>
            <a:pPr marL="0" indent="0">
              <a:buNone/>
            </a:pPr>
            <a:endParaRPr lang="en-GB" noProof="0" dirty="0" smtClean="0"/>
          </a:p>
        </p:txBody>
      </p:sp>
      <p:sp>
        <p:nvSpPr>
          <p:cNvPr id="4" name="Slide Number Placeholder 3"/>
          <p:cNvSpPr>
            <a:spLocks noGrp="1"/>
          </p:cNvSpPr>
          <p:nvPr>
            <p:ph type="sldNum" sz="quarter" idx="10"/>
          </p:nvPr>
        </p:nvSpPr>
        <p:spPr/>
        <p:txBody>
          <a:bodyPr/>
          <a:lstStyle/>
          <a:p>
            <a:r>
              <a:rPr lang="en-IE" dirty="0" smtClean="0"/>
              <a:t>UNECE Modernisation Committee for Products and Sources </a:t>
            </a:r>
            <a:fld id="{1F28B436-9075-4F54-8797-F95CFE5E2D8F}" type="slidenum">
              <a:rPr lang="en-IE" smtClean="0"/>
              <a:pPr/>
              <a:t>4</a:t>
            </a:fld>
            <a:endParaRPr lang="en-IE" dirty="0" smtClean="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09223" y="1413056"/>
            <a:ext cx="960357" cy="9603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4" name="Picture 6" descr="C:\AAA\_HLG Worksshop presentation MC P&amp;S\mobile devices.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82833" y="2099239"/>
            <a:ext cx="1002187" cy="785474"/>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8" descr="C:\AAA\MC Products and Sources\Presentation\Word Cloud.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235255" y="2491976"/>
            <a:ext cx="1924685" cy="1004634"/>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938553" y="3381796"/>
            <a:ext cx="1005608" cy="6586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855718" y="4040469"/>
            <a:ext cx="827723" cy="8277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235255" y="5052060"/>
            <a:ext cx="1451995" cy="6400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269580" y="1567002"/>
            <a:ext cx="560387" cy="652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3609153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MC Products and Sources- </a:t>
            </a:r>
            <a:br>
              <a:rPr lang="en-GB" dirty="0"/>
            </a:br>
            <a:r>
              <a:rPr lang="en-GB" dirty="0"/>
              <a:t>	Other </a:t>
            </a:r>
            <a:r>
              <a:rPr lang="en-GB" dirty="0" smtClean="0"/>
              <a:t>Topics</a:t>
            </a:r>
            <a:endParaRPr lang="en-GB" dirty="0"/>
          </a:p>
        </p:txBody>
      </p:sp>
      <p:sp>
        <p:nvSpPr>
          <p:cNvPr id="3" name="Content Placeholder 2"/>
          <p:cNvSpPr>
            <a:spLocks noGrp="1"/>
          </p:cNvSpPr>
          <p:nvPr>
            <p:ph idx="1"/>
          </p:nvPr>
        </p:nvSpPr>
        <p:spPr>
          <a:xfrm>
            <a:off x="182880" y="1534160"/>
            <a:ext cx="8849360" cy="4815840"/>
          </a:xfrm>
        </p:spPr>
        <p:txBody>
          <a:bodyPr/>
          <a:lstStyle/>
          <a:p>
            <a:pPr>
              <a:spcBef>
                <a:spcPts val="1200"/>
              </a:spcBef>
              <a:spcAft>
                <a:spcPts val="1200"/>
              </a:spcAft>
            </a:pPr>
            <a:r>
              <a:rPr lang="en-GB" sz="2800" dirty="0" smtClean="0"/>
              <a:t>Open Data</a:t>
            </a:r>
          </a:p>
          <a:p>
            <a:pPr>
              <a:spcBef>
                <a:spcPts val="1200"/>
              </a:spcBef>
              <a:spcAft>
                <a:spcPts val="1200"/>
              </a:spcAft>
            </a:pPr>
            <a:r>
              <a:rPr lang="en-GB" sz="2800" dirty="0" smtClean="0"/>
              <a:t>Mixed mode</a:t>
            </a:r>
          </a:p>
          <a:p>
            <a:pPr>
              <a:spcBef>
                <a:spcPts val="1200"/>
              </a:spcBef>
              <a:spcAft>
                <a:spcPts val="1200"/>
              </a:spcAft>
            </a:pPr>
            <a:r>
              <a:rPr lang="en-GB" sz="2800" dirty="0" smtClean="0"/>
              <a:t>CSPA implementation</a:t>
            </a:r>
          </a:p>
          <a:p>
            <a:pPr>
              <a:spcBef>
                <a:spcPts val="1200"/>
              </a:spcBef>
              <a:spcAft>
                <a:spcPts val="1200"/>
              </a:spcAft>
            </a:pPr>
            <a:r>
              <a:rPr lang="en-GB" sz="2800" dirty="0" smtClean="0"/>
              <a:t>Administrative Data (Statistical Network)</a:t>
            </a:r>
          </a:p>
          <a:p>
            <a:pPr>
              <a:spcBef>
                <a:spcPts val="1200"/>
              </a:spcBef>
              <a:spcAft>
                <a:spcPts val="1200"/>
              </a:spcAft>
            </a:pPr>
            <a:r>
              <a:rPr lang="en-GB" sz="2800" dirty="0" smtClean="0"/>
              <a:t>Quality frameworks</a:t>
            </a:r>
          </a:p>
          <a:p>
            <a:pPr>
              <a:spcBef>
                <a:spcPts val="1200"/>
              </a:spcBef>
              <a:spcAft>
                <a:spcPts val="1200"/>
              </a:spcAft>
            </a:pPr>
            <a:r>
              <a:rPr lang="en-GB" sz="2800" dirty="0" smtClean="0"/>
              <a:t>HLG Communication</a:t>
            </a:r>
            <a:endParaRPr lang="en-GB" sz="2800" dirty="0"/>
          </a:p>
          <a:p>
            <a:endParaRPr lang="en-GB" dirty="0"/>
          </a:p>
        </p:txBody>
      </p:sp>
      <p:pic>
        <p:nvPicPr>
          <p:cNvPr id="5"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680154" y="2894722"/>
            <a:ext cx="930753" cy="8469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35010" y="3741707"/>
            <a:ext cx="704697" cy="7046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48035" y="2226271"/>
            <a:ext cx="761126" cy="6810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0"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174238" y="4405359"/>
            <a:ext cx="710383" cy="6441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87057" y="5308283"/>
            <a:ext cx="2152650" cy="337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048000" y="1551288"/>
            <a:ext cx="617538" cy="6749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5337719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280" y="20320"/>
            <a:ext cx="6700520" cy="1290320"/>
          </a:xfrm>
        </p:spPr>
        <p:txBody>
          <a:bodyPr/>
          <a:lstStyle/>
          <a:p>
            <a:r>
              <a:rPr lang="en-GB" dirty="0"/>
              <a:t>MC Products and Sources- </a:t>
            </a:r>
            <a:br>
              <a:rPr lang="en-GB" dirty="0"/>
            </a:br>
            <a:r>
              <a:rPr lang="en-GB" dirty="0"/>
              <a:t>	Communication </a:t>
            </a:r>
            <a:r>
              <a:rPr lang="en-GB" dirty="0" smtClean="0"/>
              <a:t>Surveys</a:t>
            </a:r>
            <a:endParaRPr lang="en-GB" dirty="0"/>
          </a:p>
        </p:txBody>
      </p:sp>
      <p:sp>
        <p:nvSpPr>
          <p:cNvPr id="3" name="Content Placeholder 2"/>
          <p:cNvSpPr>
            <a:spLocks noGrp="1"/>
          </p:cNvSpPr>
          <p:nvPr>
            <p:ph idx="1"/>
          </p:nvPr>
        </p:nvSpPr>
        <p:spPr>
          <a:xfrm>
            <a:off x="0" y="1381760"/>
            <a:ext cx="9032240" cy="5262880"/>
          </a:xfrm>
        </p:spPr>
        <p:txBody>
          <a:bodyPr>
            <a:normAutofit/>
          </a:bodyPr>
          <a:lstStyle/>
          <a:p>
            <a:pPr>
              <a:spcBef>
                <a:spcPts val="1800"/>
              </a:spcBef>
              <a:spcAft>
                <a:spcPts val="600"/>
              </a:spcAft>
            </a:pPr>
            <a:r>
              <a:rPr lang="en-GB" sz="2800" dirty="0" smtClean="0"/>
              <a:t>What?</a:t>
            </a:r>
          </a:p>
          <a:p>
            <a:pPr lvl="1">
              <a:spcBef>
                <a:spcPts val="600"/>
              </a:spcBef>
              <a:spcAft>
                <a:spcPts val="600"/>
              </a:spcAft>
            </a:pPr>
            <a:r>
              <a:rPr lang="en-GB" sz="1900" dirty="0" smtClean="0"/>
              <a:t>About communicating/improving/measuring </a:t>
            </a:r>
            <a:r>
              <a:rPr lang="en-GB" sz="1900" dirty="0"/>
              <a:t>the value of official statistics</a:t>
            </a:r>
          </a:p>
          <a:p>
            <a:pPr lvl="1">
              <a:spcBef>
                <a:spcPts val="600"/>
              </a:spcBef>
              <a:spcAft>
                <a:spcPts val="600"/>
              </a:spcAft>
            </a:pPr>
            <a:r>
              <a:rPr lang="en-GB" sz="1900" dirty="0"/>
              <a:t>Two surveys (spring + autumn) sent to </a:t>
            </a:r>
            <a:r>
              <a:rPr lang="en-GB" sz="1900" dirty="0" smtClean="0"/>
              <a:t>NSOs/IOs</a:t>
            </a:r>
            <a:endParaRPr lang="en-GB" sz="1900" dirty="0"/>
          </a:p>
          <a:p>
            <a:pPr lvl="1">
              <a:spcBef>
                <a:spcPts val="600"/>
              </a:spcBef>
              <a:spcAft>
                <a:spcPts val="600"/>
              </a:spcAft>
            </a:pPr>
            <a:r>
              <a:rPr lang="en-GB" sz="1900" dirty="0"/>
              <a:t>Used by MCPS, CES TF on Value of </a:t>
            </a:r>
            <a:r>
              <a:rPr lang="en-GB" sz="1900" dirty="0" smtClean="0"/>
              <a:t>OS, </a:t>
            </a:r>
            <a:r>
              <a:rPr lang="en-GB" sz="1900" dirty="0"/>
              <a:t>Workshop </a:t>
            </a:r>
            <a:r>
              <a:rPr lang="en-GB" sz="1900" dirty="0" err="1"/>
              <a:t>DissComm</a:t>
            </a:r>
            <a:r>
              <a:rPr lang="en-GB" sz="1900" dirty="0"/>
              <a:t>, …</a:t>
            </a:r>
          </a:p>
          <a:p>
            <a:pPr>
              <a:spcBef>
                <a:spcPts val="1800"/>
              </a:spcBef>
              <a:spcAft>
                <a:spcPts val="600"/>
              </a:spcAft>
            </a:pPr>
            <a:r>
              <a:rPr lang="en-GB" sz="2800" noProof="0" dirty="0" smtClean="0"/>
              <a:t>Why? </a:t>
            </a:r>
          </a:p>
          <a:p>
            <a:pPr lvl="1">
              <a:spcBef>
                <a:spcPts val="600"/>
              </a:spcBef>
              <a:spcAft>
                <a:spcPts val="600"/>
              </a:spcAft>
            </a:pPr>
            <a:r>
              <a:rPr lang="en-GB" sz="1900" noProof="0" dirty="0" smtClean="0"/>
              <a:t>Share best practices!</a:t>
            </a:r>
          </a:p>
          <a:p>
            <a:pPr lvl="1">
              <a:spcBef>
                <a:spcPts val="600"/>
              </a:spcBef>
              <a:spcAft>
                <a:spcPts val="600"/>
              </a:spcAft>
            </a:pPr>
            <a:r>
              <a:rPr lang="en-GB" sz="1900" noProof="0" dirty="0" smtClean="0"/>
              <a:t>Find collaboration opportunities!</a:t>
            </a:r>
            <a:endParaRPr lang="en-GB" sz="1900" dirty="0" smtClean="0"/>
          </a:p>
          <a:p>
            <a:pPr>
              <a:spcBef>
                <a:spcPts val="1800"/>
              </a:spcBef>
              <a:spcAft>
                <a:spcPts val="600"/>
              </a:spcAft>
            </a:pPr>
            <a:r>
              <a:rPr lang="en-US" sz="2800" dirty="0" smtClean="0"/>
              <a:t>Status: </a:t>
            </a:r>
          </a:p>
          <a:p>
            <a:pPr lvl="1">
              <a:spcBef>
                <a:spcPts val="600"/>
              </a:spcBef>
            </a:pPr>
            <a:r>
              <a:rPr lang="en-US" sz="1900" dirty="0"/>
              <a:t>In-depth analyses </a:t>
            </a:r>
            <a:r>
              <a:rPr lang="en-US" sz="1900" dirty="0" smtClean="0"/>
              <a:t>Spring Survey (43 responses)</a:t>
            </a:r>
            <a:endParaRPr lang="en-US" sz="1900" dirty="0"/>
          </a:p>
          <a:p>
            <a:pPr lvl="1">
              <a:spcBef>
                <a:spcPts val="600"/>
              </a:spcBef>
            </a:pPr>
            <a:r>
              <a:rPr lang="en-US" sz="1900" dirty="0" smtClean="0"/>
              <a:t>Tentative analysis Autumn Survey (already </a:t>
            </a:r>
            <a:r>
              <a:rPr lang="en-GB" sz="1900" dirty="0" smtClean="0"/>
              <a:t>47 responses)</a:t>
            </a:r>
            <a:endParaRPr lang="en-GB" sz="1900" dirty="0"/>
          </a:p>
          <a:p>
            <a:pPr lvl="1">
              <a:spcBef>
                <a:spcPts val="600"/>
              </a:spcBef>
            </a:pPr>
            <a:endParaRPr lang="en-US" sz="1900" dirty="0" smtClean="0"/>
          </a:p>
          <a:p>
            <a:pPr marL="342900" lvl="1" indent="-342900">
              <a:buBlip>
                <a:blip r:embed="rId2"/>
              </a:buBlip>
            </a:pPr>
            <a:endParaRPr lang="en-GB" sz="2800" noProof="0" dirty="0"/>
          </a:p>
          <a:p>
            <a:pPr marL="0" indent="0">
              <a:buNone/>
            </a:pPr>
            <a:endParaRPr lang="en-GB" sz="2800" noProof="0" dirty="0"/>
          </a:p>
        </p:txBody>
      </p:sp>
    </p:spTree>
    <p:extLst>
      <p:ext uri="{BB962C8B-B14F-4D97-AF65-F5344CB8AC3E}">
        <p14:creationId xmlns:p14="http://schemas.microsoft.com/office/powerpoint/2010/main" val="304579802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MC Products and Sources- </a:t>
            </a:r>
            <a:br>
              <a:rPr lang="en-GB" dirty="0"/>
            </a:br>
            <a:r>
              <a:rPr lang="en-GB" dirty="0"/>
              <a:t>	Workshops</a:t>
            </a:r>
          </a:p>
        </p:txBody>
      </p:sp>
      <p:sp>
        <p:nvSpPr>
          <p:cNvPr id="3" name="Content Placeholder 2"/>
          <p:cNvSpPr>
            <a:spLocks noGrp="1"/>
          </p:cNvSpPr>
          <p:nvPr>
            <p:ph idx="1"/>
          </p:nvPr>
        </p:nvSpPr>
        <p:spPr/>
        <p:txBody>
          <a:bodyPr/>
          <a:lstStyle/>
          <a:p>
            <a:pPr>
              <a:spcBef>
                <a:spcPts val="1800"/>
              </a:spcBef>
            </a:pPr>
            <a:r>
              <a:rPr lang="en-GB" sz="2400" dirty="0" smtClean="0"/>
              <a:t>UNECE </a:t>
            </a:r>
            <a:r>
              <a:rPr lang="en-GB" sz="2400" dirty="0"/>
              <a:t>Workshops </a:t>
            </a:r>
            <a:r>
              <a:rPr lang="en-GB" sz="2400" dirty="0" smtClean="0"/>
              <a:t>on</a:t>
            </a:r>
          </a:p>
          <a:p>
            <a:pPr lvl="1">
              <a:spcBef>
                <a:spcPts val="600"/>
              </a:spcBef>
              <a:spcAft>
                <a:spcPts val="600"/>
              </a:spcAft>
            </a:pPr>
            <a:r>
              <a:rPr lang="en-GB" sz="1900" dirty="0"/>
              <a:t>Dissemination and Communication of Statistics</a:t>
            </a:r>
          </a:p>
          <a:p>
            <a:pPr lvl="1">
              <a:spcBef>
                <a:spcPts val="600"/>
              </a:spcBef>
              <a:spcAft>
                <a:spcPts val="600"/>
              </a:spcAft>
            </a:pPr>
            <a:r>
              <a:rPr lang="en-GB" sz="1900" dirty="0"/>
              <a:t>Data Collection</a:t>
            </a:r>
          </a:p>
          <a:p>
            <a:pPr>
              <a:spcBef>
                <a:spcPts val="1800"/>
              </a:spcBef>
            </a:pPr>
            <a:r>
              <a:rPr lang="en-GB" sz="2400" dirty="0" smtClean="0"/>
              <a:t>Washington DC, 27 April – 1 May 2015</a:t>
            </a:r>
          </a:p>
          <a:p>
            <a:pPr lvl="1">
              <a:spcBef>
                <a:spcPts val="600"/>
              </a:spcBef>
              <a:spcAft>
                <a:spcPts val="600"/>
              </a:spcAft>
            </a:pPr>
            <a:r>
              <a:rPr lang="en-GB" sz="1900" dirty="0"/>
              <a:t>Back-to-back, one common day</a:t>
            </a:r>
          </a:p>
          <a:p>
            <a:pPr lvl="1">
              <a:spcBef>
                <a:spcPts val="600"/>
              </a:spcBef>
              <a:spcAft>
                <a:spcPts val="600"/>
              </a:spcAft>
            </a:pPr>
            <a:r>
              <a:rPr lang="en-GB" sz="1900" dirty="0"/>
              <a:t>Nine presentation sessions</a:t>
            </a:r>
          </a:p>
          <a:p>
            <a:pPr lvl="1">
              <a:spcBef>
                <a:spcPts val="600"/>
              </a:spcBef>
              <a:spcAft>
                <a:spcPts val="600"/>
              </a:spcAft>
            </a:pPr>
            <a:r>
              <a:rPr lang="en-GB" sz="1900" dirty="0"/>
              <a:t>50+ papers, 100+ participants, 48 organizations, 24 countries</a:t>
            </a:r>
          </a:p>
          <a:p>
            <a:pPr lvl="1">
              <a:spcBef>
                <a:spcPts val="600"/>
              </a:spcBef>
              <a:spcAft>
                <a:spcPts val="600"/>
              </a:spcAft>
            </a:pPr>
            <a:r>
              <a:rPr lang="en-GB" sz="1900" dirty="0" smtClean="0"/>
              <a:t>Many </a:t>
            </a:r>
            <a:r>
              <a:rPr lang="en-GB" sz="1900" dirty="0"/>
              <a:t>group discussions (10 plenary, 8 small,1 panel)</a:t>
            </a:r>
          </a:p>
          <a:p>
            <a:pPr>
              <a:spcBef>
                <a:spcPts val="1800"/>
              </a:spcBef>
            </a:pPr>
            <a:r>
              <a:rPr lang="en-GB" sz="2400" dirty="0" smtClean="0"/>
              <a:t>Evaluation </a:t>
            </a:r>
            <a:r>
              <a:rPr lang="en-GB" sz="2400" dirty="0"/>
              <a:t>by </a:t>
            </a:r>
            <a:r>
              <a:rPr lang="en-GB" sz="2400" dirty="0" smtClean="0"/>
              <a:t>participants (</a:t>
            </a:r>
            <a:r>
              <a:rPr lang="en-GB" sz="2400" dirty="0"/>
              <a:t>very</a:t>
            </a:r>
            <a:r>
              <a:rPr lang="en-GB" sz="2400" dirty="0" smtClean="0"/>
              <a:t>) positive</a:t>
            </a:r>
            <a:endParaRPr lang="en-GB" sz="2400"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54421" y="1596412"/>
            <a:ext cx="2824479" cy="22686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15888" y="5221012"/>
            <a:ext cx="1913687" cy="8436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347074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MC Products and Sources- </a:t>
            </a:r>
            <a:br>
              <a:rPr lang="en-GB" dirty="0"/>
            </a:br>
            <a:r>
              <a:rPr lang="en-GB" dirty="0"/>
              <a:t>	Linked </a:t>
            </a:r>
            <a:r>
              <a:rPr lang="en-GB" dirty="0" smtClean="0"/>
              <a:t>Open Metadata Proposal </a:t>
            </a:r>
            <a:r>
              <a:rPr lang="en-GB" dirty="0" smtClean="0"/>
              <a:t>(1)</a:t>
            </a:r>
            <a:endParaRPr lang="en-GB" dirty="0"/>
          </a:p>
        </p:txBody>
      </p:sp>
      <p:sp>
        <p:nvSpPr>
          <p:cNvPr id="3" name="Content Placeholder 2"/>
          <p:cNvSpPr>
            <a:spLocks noGrp="1"/>
          </p:cNvSpPr>
          <p:nvPr>
            <p:ph idx="1"/>
          </p:nvPr>
        </p:nvSpPr>
        <p:spPr/>
        <p:txBody>
          <a:bodyPr/>
          <a:lstStyle/>
          <a:p>
            <a:pPr marL="0" indent="0">
              <a:buNone/>
            </a:pPr>
            <a:r>
              <a:rPr lang="en-GB" sz="2400" b="1" dirty="0" smtClean="0"/>
              <a:t>Linked Open Metadata</a:t>
            </a:r>
            <a:r>
              <a:rPr lang="en-GB" sz="2400" dirty="0" smtClean="0"/>
              <a:t>:</a:t>
            </a:r>
          </a:p>
          <a:p>
            <a:pPr lvl="1">
              <a:buFont typeface="Arial" panose="020B0604020202020204" pitchFamily="34" charset="0"/>
              <a:buChar char="•"/>
            </a:pPr>
            <a:r>
              <a:rPr lang="en-GB" dirty="0" smtClean="0"/>
              <a:t>Common </a:t>
            </a:r>
            <a:r>
              <a:rPr lang="en-GB" dirty="0"/>
              <a:t>models and vocabularies </a:t>
            </a:r>
            <a:endParaRPr lang="en-GB" dirty="0" smtClean="0"/>
          </a:p>
          <a:p>
            <a:pPr lvl="1">
              <a:buFont typeface="Arial" panose="020B0604020202020204" pitchFamily="34" charset="0"/>
              <a:buChar char="•"/>
            </a:pPr>
            <a:r>
              <a:rPr lang="en-GB" dirty="0" smtClean="0"/>
              <a:t>So far rarely available </a:t>
            </a:r>
            <a:r>
              <a:rPr lang="en-GB" dirty="0"/>
              <a:t>internally or for other users in open and machine-actionable </a:t>
            </a:r>
            <a:r>
              <a:rPr lang="en-GB" dirty="0" smtClean="0"/>
              <a:t>formats</a:t>
            </a:r>
          </a:p>
          <a:p>
            <a:pPr marL="0" indent="0">
              <a:buNone/>
            </a:pPr>
            <a:r>
              <a:rPr lang="en-GB" sz="2400" b="1" dirty="0" smtClean="0"/>
              <a:t>Objective</a:t>
            </a:r>
            <a:r>
              <a:rPr lang="en-GB" sz="2400" dirty="0" smtClean="0"/>
              <a:t>: Demonstrate </a:t>
            </a:r>
            <a:r>
              <a:rPr lang="en-GB" sz="2400" dirty="0"/>
              <a:t>the usefulness of linked metadata for the statistical community and to acquire </a:t>
            </a:r>
            <a:r>
              <a:rPr lang="en-GB" sz="2400" dirty="0" smtClean="0"/>
              <a:t>hands-on </a:t>
            </a:r>
            <a:r>
              <a:rPr lang="en-GB" sz="2400" dirty="0"/>
              <a:t>experience in that </a:t>
            </a:r>
            <a:r>
              <a:rPr lang="en-GB" sz="2400" dirty="0" smtClean="0"/>
              <a:t>field</a:t>
            </a:r>
          </a:p>
          <a:p>
            <a:pPr marL="0" indent="0">
              <a:buNone/>
            </a:pPr>
            <a:r>
              <a:rPr lang="en-GB" sz="2400" b="1" dirty="0"/>
              <a:t>Benefits:</a:t>
            </a:r>
          </a:p>
          <a:p>
            <a:pPr lvl="1">
              <a:buFont typeface="Arial" panose="020B0604020202020204" pitchFamily="34" charset="0"/>
              <a:buChar char="•"/>
            </a:pPr>
            <a:r>
              <a:rPr lang="en-GB" dirty="0"/>
              <a:t>Easiness of data access, e.g. machine </a:t>
            </a:r>
            <a:r>
              <a:rPr lang="en-GB" dirty="0" smtClean="0"/>
              <a:t>readability</a:t>
            </a:r>
            <a:endParaRPr lang="it-IT" dirty="0"/>
          </a:p>
          <a:p>
            <a:pPr lvl="1">
              <a:buFont typeface="Arial" panose="020B0604020202020204" pitchFamily="34" charset="0"/>
              <a:buChar char="•"/>
            </a:pPr>
            <a:r>
              <a:rPr lang="en-GB" dirty="0"/>
              <a:t>Quality tracking by comparing, reproducing, finding inconsistencies, correct </a:t>
            </a:r>
            <a:r>
              <a:rPr lang="en-GB" dirty="0" smtClean="0"/>
              <a:t>interpretation</a:t>
            </a:r>
            <a:endParaRPr lang="it-IT" dirty="0"/>
          </a:p>
          <a:p>
            <a:pPr lvl="1">
              <a:buFont typeface="Arial" panose="020B0604020202020204" pitchFamily="34" charset="0"/>
              <a:buChar char="•"/>
            </a:pPr>
            <a:r>
              <a:rPr lang="en-GB" dirty="0"/>
              <a:t>Integration by linking data, e.g. searching multiple database at once for combining </a:t>
            </a:r>
            <a:r>
              <a:rPr lang="en-GB" dirty="0" smtClean="0"/>
              <a:t>data</a:t>
            </a:r>
            <a:endParaRPr lang="en-GB" dirty="0"/>
          </a:p>
          <a:p>
            <a:pPr marL="0" indent="0">
              <a:buNone/>
            </a:pPr>
            <a:endParaRPr lang="en-GB" dirty="0" smtClean="0"/>
          </a:p>
        </p:txBody>
      </p:sp>
    </p:spTree>
    <p:extLst>
      <p:ext uri="{BB962C8B-B14F-4D97-AF65-F5344CB8AC3E}">
        <p14:creationId xmlns:p14="http://schemas.microsoft.com/office/powerpoint/2010/main" val="300938671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MC Products and Sources- </a:t>
            </a:r>
            <a:br>
              <a:rPr lang="en-GB" dirty="0"/>
            </a:br>
            <a:r>
              <a:rPr lang="en-GB" dirty="0"/>
              <a:t>	Linked </a:t>
            </a:r>
            <a:r>
              <a:rPr lang="en-GB" dirty="0" smtClean="0"/>
              <a:t>Open Metadata </a:t>
            </a:r>
            <a:r>
              <a:rPr lang="en-GB" dirty="0" smtClean="0"/>
              <a:t>Proposal (2)</a:t>
            </a:r>
            <a:endParaRPr lang="en-GB" dirty="0"/>
          </a:p>
        </p:txBody>
      </p:sp>
      <p:sp>
        <p:nvSpPr>
          <p:cNvPr id="3" name="Content Placeholder 2"/>
          <p:cNvSpPr>
            <a:spLocks noGrp="1"/>
          </p:cNvSpPr>
          <p:nvPr>
            <p:ph idx="1"/>
          </p:nvPr>
        </p:nvSpPr>
        <p:spPr>
          <a:xfrm>
            <a:off x="182880" y="1743676"/>
            <a:ext cx="8849360" cy="4927600"/>
          </a:xfrm>
        </p:spPr>
        <p:txBody>
          <a:bodyPr/>
          <a:lstStyle/>
          <a:p>
            <a:pPr marL="0" indent="0">
              <a:buNone/>
            </a:pPr>
            <a:r>
              <a:rPr lang="en-GB" b="1" i="1" dirty="0"/>
              <a:t>WP 1: Build a dissemination system for core structural metadata</a:t>
            </a:r>
          </a:p>
          <a:p>
            <a:pPr marL="358775" lvl="1">
              <a:buFont typeface="Arial" panose="020B0604020202020204" pitchFamily="34" charset="0"/>
              <a:buChar char="•"/>
            </a:pPr>
            <a:r>
              <a:rPr lang="en-GB" sz="1800" dirty="0"/>
              <a:t>Define and implement a set of metadata (glossaries, classifications and code lists) as part of a linked metadata dissemination system</a:t>
            </a:r>
          </a:p>
          <a:p>
            <a:pPr marL="0" indent="0">
              <a:buNone/>
            </a:pPr>
            <a:endParaRPr lang="en-GB" b="1" i="1" dirty="0" smtClean="0"/>
          </a:p>
          <a:p>
            <a:pPr marL="0" indent="0">
              <a:buNone/>
            </a:pPr>
            <a:r>
              <a:rPr lang="en-GB" b="1" i="1" dirty="0" smtClean="0"/>
              <a:t>WP </a:t>
            </a:r>
            <a:r>
              <a:rPr lang="en-GB" b="1" i="1" dirty="0"/>
              <a:t>2: Build an information system supporting the HLG vision</a:t>
            </a:r>
          </a:p>
          <a:p>
            <a:pPr>
              <a:buFont typeface="Arial" panose="020B0604020202020204" pitchFamily="34" charset="0"/>
              <a:buChar char="•"/>
            </a:pPr>
            <a:r>
              <a:rPr lang="en-GB" sz="1800" dirty="0"/>
              <a:t>This tool will contain a semantic coherent representation of the main HLG models (GSPM, GAMSO, GSIM, CSPA service descriptions</a:t>
            </a:r>
            <a:r>
              <a:rPr lang="en-GB" sz="1800" dirty="0" smtClean="0"/>
              <a:t>)</a:t>
            </a:r>
            <a:endParaRPr lang="en-GB" sz="1800" dirty="0"/>
          </a:p>
          <a:p>
            <a:pPr>
              <a:buFont typeface="Arial" panose="020B0604020202020204" pitchFamily="34" charset="0"/>
              <a:buChar char="•"/>
            </a:pPr>
            <a:r>
              <a:rPr lang="en-GB" sz="1800" dirty="0"/>
              <a:t>Possible use cases could be: defining national refinements of a model (e.g. GSIM), attaching specific process descriptions to GSBPM sub-processes, etc.</a:t>
            </a:r>
            <a:endParaRPr lang="en-GB" sz="1800" b="1" dirty="0"/>
          </a:p>
          <a:p>
            <a:pPr marL="0" indent="0">
              <a:buNone/>
            </a:pPr>
            <a:endParaRPr lang="en-GB" b="1" i="1" dirty="0" smtClean="0"/>
          </a:p>
          <a:p>
            <a:pPr marL="0" indent="0">
              <a:buNone/>
            </a:pPr>
            <a:r>
              <a:rPr lang="en-GB" b="1" i="1" dirty="0" smtClean="0"/>
              <a:t>WP 3: </a:t>
            </a:r>
            <a:r>
              <a:rPr lang="en-GB" b="1" i="1" dirty="0"/>
              <a:t>Project evaluation and sustainability plan</a:t>
            </a:r>
            <a:endParaRPr lang="it-IT" b="1" i="1" dirty="0"/>
          </a:p>
          <a:p>
            <a:pPr>
              <a:buFont typeface="Arial" panose="020B0604020202020204" pitchFamily="34" charset="0"/>
              <a:buChar char="•"/>
            </a:pPr>
            <a:r>
              <a:rPr lang="en-GB" sz="1800" dirty="0" smtClean="0"/>
              <a:t>The </a:t>
            </a:r>
            <a:r>
              <a:rPr lang="en-GB" sz="1800" dirty="0"/>
              <a:t>evaluation will describe the results achieved with regard to the project's objectives, the possible problems encountered and the lessons learned that can be useful for the NSIs or for other similar initiatives (for example DIGICOM</a:t>
            </a:r>
            <a:r>
              <a:rPr lang="en-GB" sz="1800" dirty="0" smtClean="0"/>
              <a:t>)</a:t>
            </a:r>
            <a:endParaRPr lang="it-IT" sz="1800" dirty="0"/>
          </a:p>
          <a:p>
            <a:pPr marL="0" indent="0">
              <a:buNone/>
            </a:pPr>
            <a:endParaRPr lang="en-GB" dirty="0"/>
          </a:p>
        </p:txBody>
      </p:sp>
    </p:spTree>
    <p:extLst>
      <p:ext uri="{BB962C8B-B14F-4D97-AF65-F5344CB8AC3E}">
        <p14:creationId xmlns:p14="http://schemas.microsoft.com/office/powerpoint/2010/main" val="2665885134"/>
      </p:ext>
    </p:extLst>
  </p:cSld>
  <p:clrMapOvr>
    <a:masterClrMapping/>
  </p:clrMapOvr>
  <p:timing>
    <p:tnLst>
      <p:par>
        <p:cTn id="1" dur="indefinite" restart="never" nodeType="tmRoot"/>
      </p:par>
    </p:tnLst>
  </p:timing>
</p:sld>
</file>

<file path=ppt/theme/theme1.xml><?xml version="1.0" encoding="utf-8"?>
<a:theme xmlns:a="http://schemas.openxmlformats.org/drawingml/2006/main" name="ITSIP High Level">
  <a:themeElements>
    <a:clrScheme name="ITSIP High Level 2">
      <a:dk1>
        <a:srgbClr val="000000"/>
      </a:dk1>
      <a:lt1>
        <a:srgbClr val="FFFFFF"/>
      </a:lt1>
      <a:dk2>
        <a:srgbClr val="F8F8F8"/>
      </a:dk2>
      <a:lt2>
        <a:srgbClr val="C0C0C0"/>
      </a:lt2>
      <a:accent1>
        <a:srgbClr val="006699"/>
      </a:accent1>
      <a:accent2>
        <a:srgbClr val="FF6600"/>
      </a:accent2>
      <a:accent3>
        <a:srgbClr val="FFFFFF"/>
      </a:accent3>
      <a:accent4>
        <a:srgbClr val="000000"/>
      </a:accent4>
      <a:accent5>
        <a:srgbClr val="AAB8CA"/>
      </a:accent5>
      <a:accent6>
        <a:srgbClr val="E75C00"/>
      </a:accent6>
      <a:hlink>
        <a:srgbClr val="663399"/>
      </a:hlink>
      <a:folHlink>
        <a:srgbClr val="FF0000"/>
      </a:folHlink>
    </a:clrScheme>
    <a:fontScheme name="ITSIP High Leve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68600"/>
        </a:solidFill>
        <a:ln w="12700" cap="flat" cmpd="sng" algn="ctr">
          <a:noFill/>
          <a:prstDash val="solid"/>
          <a:round/>
          <a:headEnd type="none" w="med" len="med"/>
          <a:tailEnd type="none" w="med" len="med"/>
        </a:ln>
        <a:effectLst/>
      </a:spPr>
      <a:bodyPr vert="horz" wrap="square" lIns="90488" tIns="44450" rIns="90488" bIns="44450" numCol="1" anchor="b"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lang="en-IE" sz="2400" b="1" i="0" u="none" strike="noStrike" cap="none" normalizeH="0" baseline="0" smtClean="0">
            <a:ln>
              <a:noFill/>
            </a:ln>
            <a:solidFill>
              <a:schemeClr val="bg1"/>
            </a:solidFill>
            <a:effectLst/>
            <a:latin typeface="Arial" charset="0"/>
          </a:defRPr>
        </a:defPPr>
      </a:lstStyle>
    </a:spDef>
    <a:lnDef>
      <a:spPr bwMode="auto">
        <a:xfrm>
          <a:off x="0" y="0"/>
          <a:ext cx="1" cy="1"/>
        </a:xfrm>
        <a:custGeom>
          <a:avLst/>
          <a:gdLst/>
          <a:ahLst/>
          <a:cxnLst/>
          <a:rect l="0" t="0" r="0" b="0"/>
          <a:pathLst/>
        </a:custGeom>
        <a:solidFill>
          <a:srgbClr val="068600"/>
        </a:solidFill>
        <a:ln w="12700" cap="flat" cmpd="sng" algn="ctr">
          <a:noFill/>
          <a:prstDash val="solid"/>
          <a:round/>
          <a:headEnd type="none" w="med" len="med"/>
          <a:tailEnd type="none" w="med" len="med"/>
        </a:ln>
        <a:effectLst/>
      </a:spPr>
      <a:bodyPr vert="horz" wrap="square" lIns="90488" tIns="44450" rIns="90488" bIns="44450" numCol="1" anchor="b"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lang="en-IE" sz="2400" b="1" i="0" u="none" strike="noStrike" cap="none" normalizeH="0" baseline="0" smtClean="0">
            <a:ln>
              <a:noFill/>
            </a:ln>
            <a:solidFill>
              <a:schemeClr val="bg1"/>
            </a:solidFill>
            <a:effectLst/>
            <a:latin typeface="Arial" charset="0"/>
          </a:defRPr>
        </a:defPPr>
      </a:lstStyle>
    </a:lnDef>
  </a:objectDefaults>
  <a:extraClrSchemeLst>
    <a:extraClrScheme>
      <a:clrScheme name="ITSIP High Level 1">
        <a:dk1>
          <a:srgbClr val="000000"/>
        </a:dk1>
        <a:lt1>
          <a:srgbClr val="FFFFFF"/>
        </a:lt1>
        <a:dk2>
          <a:srgbClr val="000000"/>
        </a:dk2>
        <a:lt2>
          <a:srgbClr val="FFFFFF"/>
        </a:lt2>
        <a:accent1>
          <a:srgbClr val="969696"/>
        </a:accent1>
        <a:accent2>
          <a:srgbClr val="EAEAEA"/>
        </a:accent2>
        <a:accent3>
          <a:srgbClr val="FFFFFF"/>
        </a:accent3>
        <a:accent4>
          <a:srgbClr val="000000"/>
        </a:accent4>
        <a:accent5>
          <a:srgbClr val="C9C9C9"/>
        </a:accent5>
        <a:accent6>
          <a:srgbClr val="D4D4D4"/>
        </a:accent6>
        <a:hlink>
          <a:srgbClr val="5F5F5F"/>
        </a:hlink>
        <a:folHlink>
          <a:srgbClr val="CBCBCB"/>
        </a:folHlink>
      </a:clrScheme>
      <a:clrMap bg1="lt1" tx1="dk1" bg2="lt2" tx2="dk2" accent1="accent1" accent2="accent2" accent3="accent3" accent4="accent4" accent5="accent5" accent6="accent6" hlink="hlink" folHlink="folHlink"/>
    </a:extraClrScheme>
    <a:extraClrScheme>
      <a:clrScheme name="ITSIP High Level 2">
        <a:dk1>
          <a:srgbClr val="000000"/>
        </a:dk1>
        <a:lt1>
          <a:srgbClr val="FFFFFF"/>
        </a:lt1>
        <a:dk2>
          <a:srgbClr val="F8F8F8"/>
        </a:dk2>
        <a:lt2>
          <a:srgbClr val="C0C0C0"/>
        </a:lt2>
        <a:accent1>
          <a:srgbClr val="006699"/>
        </a:accent1>
        <a:accent2>
          <a:srgbClr val="FF6600"/>
        </a:accent2>
        <a:accent3>
          <a:srgbClr val="FFFFFF"/>
        </a:accent3>
        <a:accent4>
          <a:srgbClr val="000000"/>
        </a:accent4>
        <a:accent5>
          <a:srgbClr val="AAB8CA"/>
        </a:accent5>
        <a:accent6>
          <a:srgbClr val="E75C00"/>
        </a:accent6>
        <a:hlink>
          <a:srgbClr val="663399"/>
        </a:hlink>
        <a:folHlink>
          <a:srgbClr val="FF0000"/>
        </a:folHlink>
      </a:clrScheme>
      <a:clrMap bg1="lt1" tx1="dk1" bg2="lt2" tx2="dk2" accent1="accent1" accent2="accent2" accent3="accent3" accent4="accent4" accent5="accent5" accent6="accent6" hlink="hlink" folHlink="folHlink"/>
    </a:extraClrScheme>
    <a:extraClrScheme>
      <a:clrScheme name="ITSIP High Level 3">
        <a:dk1>
          <a:srgbClr val="000000"/>
        </a:dk1>
        <a:lt1>
          <a:srgbClr val="FFFFFF"/>
        </a:lt1>
        <a:dk2>
          <a:srgbClr val="F8F8F8"/>
        </a:dk2>
        <a:lt2>
          <a:srgbClr val="C0C0C0"/>
        </a:lt2>
        <a:accent1>
          <a:srgbClr val="336633"/>
        </a:accent1>
        <a:accent2>
          <a:srgbClr val="336666"/>
        </a:accent2>
        <a:accent3>
          <a:srgbClr val="FFFFFF"/>
        </a:accent3>
        <a:accent4>
          <a:srgbClr val="000000"/>
        </a:accent4>
        <a:accent5>
          <a:srgbClr val="ADB8AD"/>
        </a:accent5>
        <a:accent6>
          <a:srgbClr val="2D5C5C"/>
        </a:accent6>
        <a:hlink>
          <a:srgbClr val="990033"/>
        </a:hlink>
        <a:folHlink>
          <a:srgbClr val="666633"/>
        </a:folHlink>
      </a:clrScheme>
      <a:clrMap bg1="lt1" tx1="dk1" bg2="lt2" tx2="dk2" accent1="accent1" accent2="accent2" accent3="accent3" accent4="accent4" accent5="accent5" accent6="accent6" hlink="hlink" folHlink="folHlink"/>
    </a:extraClrScheme>
    <a:extraClrScheme>
      <a:clrScheme name="ITSIP High Level 4">
        <a:dk1>
          <a:srgbClr val="000000"/>
        </a:dk1>
        <a:lt1>
          <a:srgbClr val="FFFFFF"/>
        </a:lt1>
        <a:dk2>
          <a:srgbClr val="F8F8F8"/>
        </a:dk2>
        <a:lt2>
          <a:srgbClr val="C0C0C0"/>
        </a:lt2>
        <a:accent1>
          <a:srgbClr val="CCCC33"/>
        </a:accent1>
        <a:accent2>
          <a:srgbClr val="66CC00"/>
        </a:accent2>
        <a:accent3>
          <a:srgbClr val="FFFFFF"/>
        </a:accent3>
        <a:accent4>
          <a:srgbClr val="000000"/>
        </a:accent4>
        <a:accent5>
          <a:srgbClr val="E2E2AD"/>
        </a:accent5>
        <a:accent6>
          <a:srgbClr val="5CB900"/>
        </a:accent6>
        <a:hlink>
          <a:srgbClr val="0099CC"/>
        </a:hlink>
        <a:folHlink>
          <a:srgbClr val="6666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1063</Words>
  <Application>Microsoft Office PowerPoint</Application>
  <PresentationFormat>Diavoorstelling (4:3)</PresentationFormat>
  <Paragraphs>154</Paragraphs>
  <Slides>17</Slides>
  <Notes>6</Notes>
  <HiddenSlides>0</HiddenSlides>
  <MMClips>0</MMClips>
  <ScaleCrop>false</ScaleCrop>
  <HeadingPairs>
    <vt:vector size="4" baseType="variant">
      <vt:variant>
        <vt:lpstr>Thema</vt:lpstr>
      </vt:variant>
      <vt:variant>
        <vt:i4>1</vt:i4>
      </vt:variant>
      <vt:variant>
        <vt:lpstr>Diatitels</vt:lpstr>
      </vt:variant>
      <vt:variant>
        <vt:i4>17</vt:i4>
      </vt:variant>
    </vt:vector>
  </HeadingPairs>
  <TitlesOfParts>
    <vt:vector size="18" baseType="lpstr">
      <vt:lpstr>ITSIP High Level</vt:lpstr>
      <vt:lpstr>Modernization Committee on  Products and Sources:  Report 2015</vt:lpstr>
      <vt:lpstr>MC Products and Sources-   Members</vt:lpstr>
      <vt:lpstr>MC Products and Sources-  Mandate</vt:lpstr>
      <vt:lpstr>MC Products and Sources-   Priority Areas</vt:lpstr>
      <vt:lpstr>MC Products and Sources-   Other Topics</vt:lpstr>
      <vt:lpstr>MC Products and Sources-   Communication Surveys</vt:lpstr>
      <vt:lpstr>MC Products and Sources-   Workshops</vt:lpstr>
      <vt:lpstr>MC Products and Sources-   Linked Open Metadata Proposal (1)</vt:lpstr>
      <vt:lpstr>MC Products and Sources-   Linked Open Metadata Proposal (2)</vt:lpstr>
      <vt:lpstr>MC Products and Sources-   Data Integration Proposal (1)</vt:lpstr>
      <vt:lpstr>MC Products and Sources-   Data Integration Proposal (2)</vt:lpstr>
      <vt:lpstr>MC Products and Sources-   Constraints &amp; Challenges</vt:lpstr>
      <vt:lpstr>MC Products and Sources-   Way Forward</vt:lpstr>
      <vt:lpstr>Extra Slides</vt:lpstr>
      <vt:lpstr>MC Products and Sources: Terms of Reference</vt:lpstr>
      <vt:lpstr>MC Products and Sources-   Main Achievements</vt:lpstr>
      <vt:lpstr>General Activities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IT Strategy 2008-2012 - update and discussion points</dc:title>
  <dc:creator>Taeke Gjaltema</dc:creator>
  <cp:lastModifiedBy>Barteld Braaksma</cp:lastModifiedBy>
  <cp:revision>1478</cp:revision>
  <cp:lastPrinted>2014-06-13T13:01:33Z</cp:lastPrinted>
  <dcterms:created xsi:type="dcterms:W3CDTF">2002-09-11T10:46:01Z</dcterms:created>
  <dcterms:modified xsi:type="dcterms:W3CDTF">2015-11-24T08:18:56Z</dcterms:modified>
</cp:coreProperties>
</file>