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7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75528" autoAdjust="0"/>
  </p:normalViewPr>
  <p:slideViewPr>
    <p:cSldViewPr>
      <p:cViewPr varScale="1">
        <p:scale>
          <a:sx n="80" d="100"/>
          <a:sy n="8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95B96-F93F-4E9E-ACEF-CE5527529AE0}" type="datetimeFigureOut">
              <a:rPr lang="en-CA" smtClean="0"/>
              <a:pPr/>
              <a:t>11/11/2015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1335-FB6E-438A-AFF1-6914EC7CED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2EC91-075B-4FCD-9517-C023BB19A856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3"/>
            <a:ext cx="8064896" cy="4032449"/>
          </a:xfrm>
        </p:spPr>
        <p:txBody>
          <a:bodyPr lIns="18000" rIns="18000">
            <a:normAutofit/>
          </a:bodyPr>
          <a:lstStyle/>
          <a:p>
            <a:pPr algn="ctr"/>
            <a:r>
              <a:rPr lang="en-US" b="1" dirty="0" smtClean="0"/>
              <a:t>Modernisation Committee on Production and Methods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Progress in 2015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 smtClean="0"/>
              <a:t>Current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344816" cy="5589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/>
              <a:t>Chair - Rune </a:t>
            </a:r>
            <a:r>
              <a:rPr lang="en-CA" sz="2400" dirty="0" err="1"/>
              <a:t>Gløersen</a:t>
            </a:r>
            <a:r>
              <a:rPr lang="en-CA" sz="2400" dirty="0"/>
              <a:t> (Norway</a:t>
            </a:r>
            <a:r>
              <a:rPr lang="en-CA" sz="2400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Gillian </a:t>
            </a:r>
            <a:r>
              <a:rPr lang="en-CA" sz="2400" dirty="0" err="1" smtClean="0"/>
              <a:t>Nicoll</a:t>
            </a:r>
            <a:r>
              <a:rPr lang="en-CA" sz="2400" dirty="0" smtClean="0"/>
              <a:t> / Michael Meagher </a:t>
            </a:r>
            <a:r>
              <a:rPr lang="en-CA" sz="2400" dirty="0"/>
              <a:t>(Australia)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Claude </a:t>
            </a:r>
            <a:r>
              <a:rPr lang="en-CA" sz="2400" dirty="0"/>
              <a:t>Poirier </a:t>
            </a:r>
            <a:r>
              <a:rPr lang="en-CA" sz="2400" dirty="0" smtClean="0"/>
              <a:t>/ Rob McLellan (Canada</a:t>
            </a:r>
            <a:r>
              <a:rPr lang="en-CA" sz="24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Elaine </a:t>
            </a:r>
            <a:r>
              <a:rPr lang="en-CA" sz="2400" dirty="0" err="1"/>
              <a:t>Lucey</a:t>
            </a:r>
            <a:r>
              <a:rPr lang="en-CA" sz="2400" dirty="0"/>
              <a:t> (Ireland)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err="1" smtClean="0"/>
              <a:t>Alessio</a:t>
            </a:r>
            <a:r>
              <a:rPr lang="en-CA" sz="2400" dirty="0" smtClean="0"/>
              <a:t> </a:t>
            </a:r>
            <a:r>
              <a:rPr lang="en-CA" sz="2400" dirty="0" err="1"/>
              <a:t>Cardacino</a:t>
            </a:r>
            <a:r>
              <a:rPr lang="en-CA" sz="2400" dirty="0"/>
              <a:t> </a:t>
            </a:r>
            <a:r>
              <a:rPr lang="en-CA" sz="2400" dirty="0" smtClean="0"/>
              <a:t>/ Marco di </a:t>
            </a:r>
            <a:r>
              <a:rPr lang="en-CA" sz="2400" dirty="0" err="1" smtClean="0"/>
              <a:t>Zio</a:t>
            </a:r>
            <a:r>
              <a:rPr lang="en-CA" sz="2400" dirty="0" smtClean="0"/>
              <a:t> (Italy</a:t>
            </a:r>
            <a:r>
              <a:rPr lang="en-CA" sz="24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err="1" smtClean="0"/>
              <a:t>Matjaz</a:t>
            </a:r>
            <a:r>
              <a:rPr lang="en-CA" sz="2400" dirty="0" smtClean="0"/>
              <a:t> Jug (Netherlands)</a:t>
            </a:r>
            <a:endParaRPr lang="en-CA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Rosemary </a:t>
            </a:r>
            <a:r>
              <a:rPr lang="en-CA" sz="2400" dirty="0"/>
              <a:t>McGrath (New Zealand)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err="1" smtClean="0"/>
              <a:t>Janusz</a:t>
            </a:r>
            <a:r>
              <a:rPr lang="en-CA" sz="2400" dirty="0" smtClean="0"/>
              <a:t> </a:t>
            </a:r>
            <a:r>
              <a:rPr lang="en-CA" sz="2400" dirty="0" err="1"/>
              <a:t>Dygaszewicz</a:t>
            </a:r>
            <a:r>
              <a:rPr lang="en-CA" sz="2400" dirty="0"/>
              <a:t> (Poland)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Jan Jones (United Kingdom)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Hubertus </a:t>
            </a:r>
            <a:r>
              <a:rPr lang="en-CA" sz="2400" dirty="0" err="1"/>
              <a:t>Cloodt</a:t>
            </a:r>
            <a:r>
              <a:rPr lang="en-CA" sz="2400" dirty="0"/>
              <a:t> / Pal </a:t>
            </a:r>
            <a:r>
              <a:rPr lang="en-CA" sz="2400" dirty="0" err="1"/>
              <a:t>Jancsok</a:t>
            </a:r>
            <a:r>
              <a:rPr lang="en-CA" sz="2400" dirty="0"/>
              <a:t> (Eurostat)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Bruno </a:t>
            </a:r>
            <a:r>
              <a:rPr lang="en-CA" sz="2400" dirty="0"/>
              <a:t>Urban </a:t>
            </a:r>
            <a:r>
              <a:rPr lang="en-CA" sz="2400" dirty="0" smtClean="0"/>
              <a:t>/ David </a:t>
            </a:r>
            <a:r>
              <a:rPr lang="en-CA" sz="2400" dirty="0" err="1" smtClean="0"/>
              <a:t>Barraclough</a:t>
            </a:r>
            <a:r>
              <a:rPr lang="en-CA" sz="2400" dirty="0" smtClean="0"/>
              <a:t> (OECD</a:t>
            </a:r>
            <a:r>
              <a:rPr lang="en-CA" sz="24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2400" dirty="0" smtClean="0"/>
              <a:t>Valentin </a:t>
            </a:r>
            <a:r>
              <a:rPr lang="en-CA" sz="2400" dirty="0" err="1"/>
              <a:t>Todorov</a:t>
            </a:r>
            <a:r>
              <a:rPr lang="en-CA" sz="2400" dirty="0"/>
              <a:t> (UNIDO</a:t>
            </a:r>
            <a:r>
              <a:rPr lang="en-CA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of reference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136904" cy="52565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Consider </a:t>
            </a:r>
            <a:r>
              <a:rPr lang="en-US" dirty="0"/>
              <a:t>and make proposals on how to develop the architectures, tools and methods needed to support modernisation in statistical organisations.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Operational </a:t>
            </a:r>
            <a:r>
              <a:rPr lang="en-US" dirty="0"/>
              <a:t>responsibility for the maintenance and development of the Common Statistical Production Architecture and associated catalogues of sharable </a:t>
            </a:r>
            <a:r>
              <a:rPr lang="en-US" dirty="0" smtClean="0"/>
              <a:t>artefacts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7868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72808" cy="1584176"/>
          </a:xfrm>
        </p:spPr>
        <p:txBody>
          <a:bodyPr>
            <a:normAutofit/>
          </a:bodyPr>
          <a:lstStyle/>
          <a:p>
            <a:r>
              <a:rPr lang="en-US" dirty="0" smtClean="0"/>
              <a:t>Main areas of work in 2015: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25544" cy="43924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Generic Statistical Data Editing Models</a:t>
            </a:r>
          </a:p>
          <a:p>
            <a:r>
              <a:rPr lang="en-GB" dirty="0" smtClean="0"/>
              <a:t>Study on organisational maturity for CSPA implementation</a:t>
            </a:r>
          </a:p>
          <a:p>
            <a:r>
              <a:rPr lang="en-GB" dirty="0" smtClean="0"/>
              <a:t>Draft CSPA Compliancy Cookbook</a:t>
            </a:r>
          </a:p>
          <a:p>
            <a:r>
              <a:rPr lang="en-GB" dirty="0" smtClean="0"/>
              <a:t>Methodology Architecture</a:t>
            </a:r>
          </a:p>
          <a:p>
            <a:r>
              <a:rPr lang="en-GB" dirty="0" smtClean="0"/>
              <a:t>Meetings:</a:t>
            </a:r>
          </a:p>
          <a:p>
            <a:pPr lvl="1"/>
            <a:r>
              <a:rPr lang="en-GB" dirty="0" smtClean="0"/>
              <a:t>Workshop on the Modernisation of Statistical Production</a:t>
            </a:r>
          </a:p>
          <a:p>
            <a:pPr lvl="1"/>
            <a:r>
              <a:rPr lang="en-US" dirty="0" smtClean="0"/>
              <a:t>Work Session on Statistical Data Editing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522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46064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Generic Statistical Data Editing Models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48531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See presentation by</a:t>
            </a:r>
          </a:p>
          <a:p>
            <a:pPr algn="ctr">
              <a:buNone/>
            </a:pPr>
            <a:r>
              <a:rPr lang="en-US" b="1" dirty="0" err="1" smtClean="0"/>
              <a:t>Jeroen</a:t>
            </a:r>
            <a:r>
              <a:rPr lang="en-US" b="1" dirty="0" smtClean="0"/>
              <a:t> </a:t>
            </a:r>
            <a:r>
              <a:rPr lang="en-US" b="1" dirty="0" err="1" smtClean="0"/>
              <a:t>Pannekoek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5724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Study on </a:t>
            </a:r>
            <a:r>
              <a:rPr lang="en-US" sz="3200" dirty="0" err="1"/>
              <a:t>organisational</a:t>
            </a:r>
            <a:r>
              <a:rPr lang="en-US" sz="3200" dirty="0"/>
              <a:t> maturity for CSPA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392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Led by ABS</a:t>
            </a:r>
          </a:p>
          <a:p>
            <a:r>
              <a:rPr lang="en-US" sz="2800" dirty="0" smtClean="0"/>
              <a:t>Questionnaire based </a:t>
            </a:r>
            <a:r>
              <a:rPr lang="en-US" sz="2800" dirty="0"/>
              <a:t>on the Open Group Service Integration Maturing </a:t>
            </a:r>
            <a:r>
              <a:rPr lang="en-US" sz="2800" dirty="0" smtClean="0"/>
              <a:t>Model</a:t>
            </a:r>
          </a:p>
          <a:p>
            <a:r>
              <a:rPr lang="en-US" sz="2800" dirty="0" smtClean="0"/>
              <a:t>5 NSOs participated</a:t>
            </a:r>
          </a:p>
          <a:p>
            <a:r>
              <a:rPr lang="en-US" sz="2800" dirty="0" smtClean="0"/>
              <a:t>“</a:t>
            </a:r>
            <a:r>
              <a:rPr lang="en-AU" sz="2800" dirty="0"/>
              <a:t>S</a:t>
            </a:r>
            <a:r>
              <a:rPr lang="en-AU" sz="2800" dirty="0" smtClean="0"/>
              <a:t>ignificant </a:t>
            </a:r>
            <a:r>
              <a:rPr lang="en-AU" sz="2800" dirty="0"/>
              <a:t>gap between the current and the target maturity level for all </a:t>
            </a:r>
            <a:r>
              <a:rPr lang="en-AU" sz="2800" dirty="0" smtClean="0"/>
              <a:t>agencies”</a:t>
            </a:r>
          </a:p>
          <a:p>
            <a:r>
              <a:rPr lang="en-AU" sz="2800" dirty="0" smtClean="0"/>
              <a:t>Good evaluation method – encourage wider use</a:t>
            </a:r>
            <a:endParaRPr lang="en-US" sz="2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4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CSPA </a:t>
            </a:r>
            <a:r>
              <a:rPr lang="en-GB" dirty="0"/>
              <a:t>Compliancy Cookbook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787208" cy="41044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Draft prepared by Statistics Netherlands</a:t>
            </a:r>
          </a:p>
          <a:p>
            <a:r>
              <a:rPr lang="en-US" sz="2800" dirty="0" smtClean="0"/>
              <a:t>Reviewed by CSPA Architecture Working Group</a:t>
            </a:r>
          </a:p>
          <a:p>
            <a:r>
              <a:rPr lang="en-US" sz="2800" dirty="0" smtClean="0"/>
              <a:t>New draft planned, based on feedback so far</a:t>
            </a:r>
          </a:p>
        </p:txBody>
      </p:sp>
    </p:spTree>
    <p:extLst>
      <p:ext uri="{BB962C8B-B14F-4D97-AF65-F5344CB8AC3E}">
        <p14:creationId xmlns:p14="http://schemas.microsoft.com/office/powerpoint/2010/main" val="418199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98080" cy="11430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Methodology Architecture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56792"/>
            <a:ext cx="7498080" cy="4800600"/>
          </a:xfrm>
        </p:spPr>
        <p:txBody>
          <a:bodyPr/>
          <a:lstStyle/>
          <a:p>
            <a:r>
              <a:rPr lang="en-CA" dirty="0" smtClean="0"/>
              <a:t>New Zealand </a:t>
            </a:r>
            <a:r>
              <a:rPr lang="en-CA" dirty="0" smtClean="0"/>
              <a:t>and </a:t>
            </a:r>
            <a:r>
              <a:rPr lang="en-CA" dirty="0" smtClean="0"/>
              <a:t>Australia </a:t>
            </a:r>
            <a:r>
              <a:rPr lang="en-CA" dirty="0" smtClean="0"/>
              <a:t>drafted their models</a:t>
            </a:r>
          </a:p>
          <a:p>
            <a:r>
              <a:rPr lang="en-CA" dirty="0" smtClean="0"/>
              <a:t>Canada </a:t>
            </a:r>
            <a:r>
              <a:rPr lang="en-CA" dirty="0" smtClean="0"/>
              <a:t>analysed their content, their overlaps and gaps</a:t>
            </a:r>
          </a:p>
          <a:p>
            <a:r>
              <a:rPr lang="en-CA" dirty="0" smtClean="0"/>
              <a:t>A common model is in development</a:t>
            </a:r>
          </a:p>
          <a:p>
            <a:pPr lvl="1"/>
            <a:r>
              <a:rPr lang="en-CA" dirty="0" smtClean="0"/>
              <a:t>A layered approach is being thought out</a:t>
            </a:r>
          </a:p>
          <a:p>
            <a:r>
              <a:rPr lang="en-CA" dirty="0" smtClean="0"/>
              <a:t>Methodology architecture </a:t>
            </a:r>
            <a:r>
              <a:rPr lang="en-CA" dirty="0" smtClean="0"/>
              <a:t>benefits will be documented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1032</TotalTime>
  <Words>289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Modernisation Committee on Production and Methods  Progress in 2015</vt:lpstr>
      <vt:lpstr>Current Membership</vt:lpstr>
      <vt:lpstr>Terms of reference </vt:lpstr>
      <vt:lpstr>Main areas of work in 2015:</vt:lpstr>
      <vt:lpstr>Generic Statistical Data Editing Models</vt:lpstr>
      <vt:lpstr>Study on organisational maturity for CSPA implementation</vt:lpstr>
      <vt:lpstr>CSPA Compliancy Cookbook</vt:lpstr>
      <vt:lpstr>Methodology Architecture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vale</cp:lastModifiedBy>
  <cp:revision>106</cp:revision>
  <cp:lastPrinted>2015-10-23T12:14:59Z</cp:lastPrinted>
  <dcterms:created xsi:type="dcterms:W3CDTF">2013-11-13T09:52:38Z</dcterms:created>
  <dcterms:modified xsi:type="dcterms:W3CDTF">2015-11-11T15:31:27Z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1011848936</vt:i4>
  </property>
  <property fmtid="{D5CDD505-2E9C-101B-9397-08002B2CF9AE}" pid="3" name="_NewReviewCycle">
    <vt:lpwstr/>
  </property>
  <property fmtid="{D5CDD505-2E9C-101B-9397-08002B2CF9AE}" pid="4" name="_EmailSubject">
    <vt:lpwstr>Modernisation Committee on Production and Methods - Next Webex Meeting </vt:lpwstr>
  </property>
  <property fmtid="{D5CDD505-2E9C-101B-9397-08002B2CF9AE}" pid="5" name="_AuthorEmail">
    <vt:lpwstr>claude.poirier@canada.ca</vt:lpwstr>
  </property>
  <property fmtid="{D5CDD505-2E9C-101B-9397-08002B2CF9AE}" pid="6" name="_AuthorEmailDisplayName">
    <vt:lpwstr>Poirier, Claude (STATCAN/STATCAN)</vt:lpwstr>
  </property>
</Properties>
</file>