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75" r:id="rId3"/>
    <p:sldId id="270" r:id="rId4"/>
    <p:sldId id="276" r:id="rId5"/>
    <p:sldId id="277" r:id="rId6"/>
    <p:sldId id="273" r:id="rId7"/>
    <p:sldId id="257" r:id="rId8"/>
    <p:sldId id="27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75528" autoAdjust="0"/>
  </p:normalViewPr>
  <p:slideViewPr>
    <p:cSldViewPr>
      <p:cViewPr varScale="1">
        <p:scale>
          <a:sx n="54" d="100"/>
          <a:sy n="54" d="100"/>
        </p:scale>
        <p:origin x="9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1860" y="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95B96-F93F-4E9E-ACEF-CE5527529AE0}" type="datetimeFigureOut">
              <a:rPr lang="en-CA" smtClean="0"/>
              <a:pPr/>
              <a:t>2015-11-23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1335-FB6E-438A-AFF1-6914EC7CED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63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83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● </a:t>
            </a:r>
            <a:r>
              <a:rPr lang="en-CA" b="1" dirty="0" smtClean="0"/>
              <a:t>Methodology architecture (MA)</a:t>
            </a:r>
          </a:p>
          <a:p>
            <a:r>
              <a:rPr lang="en-CA" b="1" dirty="0" smtClean="0"/>
              <a:t>     - Benefits of a MA will be documented</a:t>
            </a:r>
          </a:p>
          <a:p>
            <a:r>
              <a:rPr lang="en-CA" i="1" dirty="0" smtClean="0"/>
              <a:t> Many partners wonder what a MA really is. The first goal is define what it is (roughly it’s a list of high-level sound methods for each GSBPM steps, with documented interdependencies between these methods, and a governance structure that promotes Research &amp; Development activities ,that enables evolvement of methods and that ensures relevance from a  business requirements point of view) and so to document the benefits for researchers &amp; methodologists, for senior management, and for partners (especially  IT). The MA will propose a governance structure that ensure relevance of methods. Therefore, it will offer a governance model as well as a communication model.</a:t>
            </a:r>
          </a:p>
          <a:p>
            <a:r>
              <a:rPr lang="en-CA" b="1" dirty="0" smtClean="0"/>
              <a:t>     - A common layered model will be proposed</a:t>
            </a:r>
          </a:p>
          <a:p>
            <a:r>
              <a:rPr lang="en-CA" i="1" dirty="0" smtClean="0"/>
              <a:t>Similarly to GSBPM and GSIM, the MA model will use a layered approach that should satisfy the competing expectations of a wide audience.</a:t>
            </a:r>
          </a:p>
          <a:p>
            <a:r>
              <a:rPr lang="en-CA" b="1" dirty="0" smtClean="0"/>
              <a:t>     - Link to Business Architecture will be made</a:t>
            </a:r>
          </a:p>
          <a:p>
            <a:r>
              <a:rPr lang="en-CA" i="1" dirty="0" smtClean="0"/>
              <a:t>The MA will bring the Business Architecture into the methodology model.</a:t>
            </a:r>
          </a:p>
          <a:p>
            <a:r>
              <a:rPr lang="en-CA" b="1" dirty="0" smtClean="0"/>
              <a:t>     - Link to IT Architecture will be made</a:t>
            </a:r>
          </a:p>
          <a:p>
            <a:r>
              <a:rPr lang="en-CA" i="1" dirty="0" smtClean="0"/>
              <a:t>It will also bring the IT Architecture into the broad picture.</a:t>
            </a:r>
          </a:p>
          <a:p>
            <a:r>
              <a:rPr lang="en-CA" b="1" dirty="0" smtClean="0"/>
              <a:t>     - Methodology gaps will be addressed</a:t>
            </a:r>
          </a:p>
          <a:p>
            <a:r>
              <a:rPr lang="en-CA" i="1" dirty="0" smtClean="0"/>
              <a:t>Finally, it </a:t>
            </a:r>
            <a:r>
              <a:rPr lang="en-CA" i="1" smtClean="0"/>
              <a:t>will address </a:t>
            </a:r>
            <a:r>
              <a:rPr lang="en-CA" i="1" dirty="0" smtClean="0"/>
              <a:t>current methodology gaps, although the proposed governance structure is to help identifying these. </a:t>
            </a:r>
            <a:endParaRPr lang="en-CA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371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Generation Data Storage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develop a high level business investment rationale and draft set of business requirements for the next generation of data storage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opportunities are emerging as the next frontier in data storage including graph databases and data lakes.  These new technologies are not required to support traditional data collection, but offer a unique opportunities for NSOs to leverage off existing disparate data – and help solve the complex problems faced by modern economies. 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work has been undertaken by Canada, Australia, and New Zealand to explore some potential use cases for these new data storage options.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project will:</a:t>
            </a:r>
            <a:r>
              <a:rPr lang="en-GB" dirty="0" smtClean="0">
                <a:effectLst/>
              </a:rPr>
              <a:t>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en-GB" sz="1200" dirty="0" smtClean="0">
                <a:effectLst/>
              </a:rPr>
              <a:t>       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next generation of data storage opportunities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en-GB" sz="1200" dirty="0" smtClean="0">
                <a:effectLst/>
              </a:rPr>
              <a:t>       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the activities being undertaken by NSOs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en-GB" sz="1200" dirty="0" smtClean="0">
                <a:effectLst/>
              </a:rPr>
              <a:t>       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 the business drivers for investing in these new technologies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en-GB" sz="1200" dirty="0" smtClean="0">
                <a:effectLst/>
              </a:rPr>
              <a:t>       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 some preliminary business requirements which may assist NSOs  in engaging with vendors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</a:t>
            </a:r>
            <a:r>
              <a:rPr lang="en-GB" sz="1200" dirty="0" smtClean="0">
                <a:effectLst/>
              </a:rPr>
              <a:t>     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and champion the Data Integration project proposed for 2016 if this project is selected for 2016</a:t>
            </a:r>
            <a:endParaRPr lang="en-GB" dirty="0" smtClean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882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2EC91-075B-4FCD-9517-C023BB19A856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3"/>
            <a:ext cx="8064896" cy="4032449"/>
          </a:xfrm>
        </p:spPr>
        <p:txBody>
          <a:bodyPr lIns="18000" rIns="18000">
            <a:normAutofit/>
          </a:bodyPr>
          <a:lstStyle/>
          <a:p>
            <a:pPr algn="ctr"/>
            <a:r>
              <a:rPr lang="en-US" b="1" dirty="0" smtClean="0"/>
              <a:t>Modernisation Committee on Production and Methods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/>
              <a:t>Plans for 2016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67101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922114"/>
          </a:xfrm>
        </p:spPr>
        <p:txBody>
          <a:bodyPr/>
          <a:lstStyle/>
          <a:p>
            <a:r>
              <a:rPr lang="en-CA" dirty="0"/>
              <a:t>Priority </a:t>
            </a:r>
            <a:r>
              <a:rPr lang="en-CA" dirty="0" smtClean="0"/>
              <a:t>topics / future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992888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Machine learning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400" dirty="0" smtClean="0"/>
              <a:t>Review of ML techniques </a:t>
            </a:r>
            <a:r>
              <a:rPr lang="en-US" sz="2400" dirty="0"/>
              <a:t>currently in use or in consideration at statistical agencies </a:t>
            </a:r>
            <a:r>
              <a:rPr lang="en-US" sz="2400" dirty="0" smtClean="0"/>
              <a:t>worldwide, including tools (see 5 below).</a:t>
            </a:r>
            <a:r>
              <a:rPr lang="en-US" dirty="0" smtClean="0"/>
              <a:t> 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400" dirty="0"/>
              <a:t>Study on </a:t>
            </a:r>
            <a:r>
              <a:rPr lang="en-US" sz="2400" dirty="0" smtClean="0"/>
              <a:t>ML </a:t>
            </a:r>
            <a:r>
              <a:rPr lang="en-US" sz="2400" dirty="0"/>
              <a:t>for automatic coding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400" dirty="0"/>
              <a:t>Study on </a:t>
            </a:r>
            <a:r>
              <a:rPr lang="en-US" sz="2400" dirty="0" smtClean="0"/>
              <a:t>ML </a:t>
            </a:r>
            <a:r>
              <a:rPr lang="en-US" sz="2400" dirty="0"/>
              <a:t>for data cleaning, editing and outlier detection 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400" dirty="0"/>
              <a:t>Study on </a:t>
            </a:r>
            <a:r>
              <a:rPr lang="en-US" sz="2400" dirty="0" smtClean="0"/>
              <a:t>ML </a:t>
            </a:r>
            <a:r>
              <a:rPr lang="en-US" sz="2400" dirty="0"/>
              <a:t>for record linkage (synergies with the CULT project</a:t>
            </a:r>
            <a:r>
              <a:rPr lang="en-US" sz="2400" dirty="0" smtClean="0"/>
              <a:t>)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400" dirty="0"/>
              <a:t>Software tools for ML, particularly open source (R and Python).</a:t>
            </a:r>
          </a:p>
          <a:p>
            <a:pPr lvl="1"/>
            <a:endParaRPr 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3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922114"/>
          </a:xfrm>
        </p:spPr>
        <p:txBody>
          <a:bodyPr/>
          <a:lstStyle/>
          <a:p>
            <a:r>
              <a:rPr lang="en-CA" dirty="0"/>
              <a:t>Priority </a:t>
            </a:r>
            <a:r>
              <a:rPr lang="en-CA" dirty="0" smtClean="0"/>
              <a:t>topics / future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608512"/>
          </a:xfrm>
        </p:spPr>
        <p:txBody>
          <a:bodyPr>
            <a:noAutofit/>
          </a:bodyPr>
          <a:lstStyle/>
          <a:p>
            <a:r>
              <a:rPr lang="en-US" b="1" dirty="0"/>
              <a:t>Methodology </a:t>
            </a:r>
            <a:r>
              <a:rPr lang="en-US" b="1" dirty="0" smtClean="0"/>
              <a:t>architecture (MA)</a:t>
            </a:r>
          </a:p>
          <a:p>
            <a:pPr lvl="1"/>
            <a:r>
              <a:rPr lang="en-US" sz="2800" dirty="0" smtClean="0"/>
              <a:t>Benefits of a MA will be documented</a:t>
            </a:r>
          </a:p>
          <a:p>
            <a:pPr lvl="2"/>
            <a:r>
              <a:rPr lang="en-US" dirty="0" smtClean="0"/>
              <a:t>For methodologists, management, IT partners </a:t>
            </a:r>
          </a:p>
          <a:p>
            <a:pPr lvl="2"/>
            <a:r>
              <a:rPr lang="en-US" dirty="0" smtClean="0"/>
              <a:t>Scope of sound methods, including future needs</a:t>
            </a:r>
          </a:p>
          <a:p>
            <a:pPr lvl="2"/>
            <a:r>
              <a:rPr lang="en-US" dirty="0" smtClean="0"/>
              <a:t>Governance / communication tool</a:t>
            </a:r>
          </a:p>
          <a:p>
            <a:pPr lvl="1"/>
            <a:r>
              <a:rPr lang="en-US" dirty="0" smtClean="0"/>
              <a:t>A common layered model </a:t>
            </a:r>
            <a:r>
              <a:rPr lang="en-US" sz="2800" dirty="0" smtClean="0"/>
              <a:t>will be proposed</a:t>
            </a:r>
          </a:p>
          <a:p>
            <a:pPr lvl="1"/>
            <a:r>
              <a:rPr lang="en-US" sz="2800" dirty="0" smtClean="0"/>
              <a:t>Link to Business Architecture will be made</a:t>
            </a:r>
          </a:p>
          <a:p>
            <a:pPr lvl="1"/>
            <a:r>
              <a:rPr lang="en-US" dirty="0" smtClean="0"/>
              <a:t>Link to IT Architecture will be made</a:t>
            </a:r>
            <a:endParaRPr lang="en-US" sz="2800" dirty="0" smtClean="0"/>
          </a:p>
          <a:p>
            <a:pPr lvl="1"/>
            <a:r>
              <a:rPr lang="en-US" sz="2800" dirty="0" smtClean="0"/>
              <a:t>Methodology gaps will be addressed</a:t>
            </a:r>
          </a:p>
        </p:txBody>
      </p:sp>
    </p:spTree>
    <p:extLst>
      <p:ext uri="{BB962C8B-B14F-4D97-AF65-F5344CB8AC3E}">
        <p14:creationId xmlns:p14="http://schemas.microsoft.com/office/powerpoint/2010/main" val="176312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922114"/>
          </a:xfrm>
        </p:spPr>
        <p:txBody>
          <a:bodyPr/>
          <a:lstStyle/>
          <a:p>
            <a:r>
              <a:rPr lang="en-CA" dirty="0"/>
              <a:t>Priority </a:t>
            </a:r>
            <a:r>
              <a:rPr lang="en-CA" dirty="0" smtClean="0"/>
              <a:t>topics / future ideas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992888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Next Generation Data Management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AU" sz="2400" dirty="0" smtClean="0"/>
              <a:t>Describe </a:t>
            </a:r>
            <a:r>
              <a:rPr lang="en-AU" sz="2400" dirty="0"/>
              <a:t>the next generation of data storage </a:t>
            </a:r>
            <a:r>
              <a:rPr lang="en-AU" sz="2400" dirty="0" smtClean="0"/>
              <a:t>opportunities and semantic metadata</a:t>
            </a:r>
            <a:endParaRPr lang="en-AU" sz="2400" dirty="0"/>
          </a:p>
          <a:p>
            <a:pPr marL="859536" lvl="1" indent="-457200">
              <a:buFont typeface="+mj-lt"/>
              <a:buAutoNum type="arabicPeriod"/>
            </a:pPr>
            <a:r>
              <a:rPr lang="en-AU" sz="2400" dirty="0" smtClean="0"/>
              <a:t>Identify </a:t>
            </a:r>
            <a:r>
              <a:rPr lang="en-AU" sz="2400" dirty="0"/>
              <a:t>the activities being undertaken by NSOs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AU" sz="2400" dirty="0" smtClean="0"/>
              <a:t>Explore </a:t>
            </a:r>
            <a:r>
              <a:rPr lang="en-AU" sz="2400" dirty="0"/>
              <a:t>the business drivers for investing in these new technologies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AU" sz="2400" dirty="0" smtClean="0"/>
              <a:t>Establish </a:t>
            </a:r>
            <a:r>
              <a:rPr lang="en-AU" sz="2400" dirty="0"/>
              <a:t>some preliminary business requirements which may assist NSOs </a:t>
            </a:r>
            <a:r>
              <a:rPr lang="en-AU" sz="2400" dirty="0" smtClean="0"/>
              <a:t>in </a:t>
            </a:r>
            <a:r>
              <a:rPr lang="en-AU" sz="2400" dirty="0"/>
              <a:t>engaging with vendors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AU" sz="2400" dirty="0" smtClean="0"/>
              <a:t>Support and champion </a:t>
            </a:r>
            <a:r>
              <a:rPr lang="en-AU" sz="2400" dirty="0"/>
              <a:t>the Data Integration project proposed for 2016 </a:t>
            </a:r>
            <a:r>
              <a:rPr lang="en-AU" sz="2400" dirty="0" smtClean="0"/>
              <a:t>(</a:t>
            </a:r>
            <a:r>
              <a:rPr lang="en-AU" sz="2400" smtClean="0"/>
              <a:t>if </a:t>
            </a:r>
            <a:r>
              <a:rPr lang="en-AU" sz="2400" smtClean="0"/>
              <a:t>selected)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4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922114"/>
          </a:xfrm>
        </p:spPr>
        <p:txBody>
          <a:bodyPr/>
          <a:lstStyle/>
          <a:p>
            <a:r>
              <a:rPr lang="en-CA" dirty="0"/>
              <a:t>Priority </a:t>
            </a:r>
            <a:r>
              <a:rPr lang="en-CA" dirty="0" smtClean="0"/>
              <a:t>topics / future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6085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CSPA</a:t>
            </a:r>
          </a:p>
          <a:p>
            <a:pPr lvl="1"/>
            <a:r>
              <a:rPr lang="en-US" sz="2400" dirty="0" smtClean="0"/>
              <a:t>Actively take on a champion role for CSPA, specifically the principles and intent, encouraging implementation and adoption across the statistical modernization community and within our individual agencies.</a:t>
            </a:r>
          </a:p>
          <a:p>
            <a:r>
              <a:rPr lang="en-US" sz="2000" b="1" dirty="0" smtClean="0"/>
              <a:t>Dependent on current proposals under consideration by HLG</a:t>
            </a:r>
            <a:endParaRPr lang="en-US" sz="2000" b="1" dirty="0"/>
          </a:p>
          <a:p>
            <a:pPr lvl="1"/>
            <a:r>
              <a:rPr lang="en-NZ" sz="2400" dirty="0"/>
              <a:t>Support of proposed governance arrangements for </a:t>
            </a:r>
            <a:r>
              <a:rPr lang="en-NZ" sz="2400" dirty="0" smtClean="0"/>
              <a:t>CSPA</a:t>
            </a:r>
          </a:p>
          <a:p>
            <a:pPr lvl="1"/>
            <a:r>
              <a:rPr lang="en-US" sz="2400" dirty="0" smtClean="0"/>
              <a:t>Support for the proposed </a:t>
            </a:r>
            <a:r>
              <a:rPr lang="en-NZ" sz="2400" dirty="0"/>
              <a:t>CSPA themed workshop in June 2016.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84173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922114"/>
          </a:xfrm>
        </p:spPr>
        <p:txBody>
          <a:bodyPr/>
          <a:lstStyle/>
          <a:p>
            <a:r>
              <a:rPr lang="en-CA" dirty="0"/>
              <a:t>Priority </a:t>
            </a:r>
            <a:r>
              <a:rPr lang="en-CA" dirty="0" smtClean="0"/>
              <a:t>topics / future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4608512"/>
          </a:xfrm>
        </p:spPr>
        <p:txBody>
          <a:bodyPr>
            <a:noAutofit/>
          </a:bodyPr>
          <a:lstStyle/>
          <a:p>
            <a:r>
              <a:rPr lang="en-US" b="1" dirty="0" smtClean="0"/>
              <a:t>Event in 2016</a:t>
            </a:r>
          </a:p>
          <a:p>
            <a:pPr lvl="1"/>
            <a:r>
              <a:rPr lang="en-US" dirty="0" smtClean="0"/>
              <a:t>Workshop focused on CSPA support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21720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8136904" cy="49685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More involvement of methodologists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Support to 2016 HLG projects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to be decided on Wednesday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Promotion and communication of work </a:t>
            </a:r>
            <a:r>
              <a:rPr lang="en-US" smtClean="0"/>
              <a:t>and outputs</a:t>
            </a:r>
            <a:endParaRPr lang="en-US" dirty="0" smtClean="0"/>
          </a:p>
          <a:p>
            <a:pPr>
              <a:spcAft>
                <a:spcPts val="600"/>
              </a:spcAf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7868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Get involved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8136904" cy="45365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Talk to us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e-mail </a:t>
            </a:r>
            <a:r>
              <a:rPr lang="en-US" u="sng" dirty="0" smtClean="0">
                <a:solidFill>
                  <a:srgbClr val="0070C0"/>
                </a:solidFill>
              </a:rPr>
              <a:t>support.stat@unece.org</a:t>
            </a:r>
            <a:r>
              <a:rPr lang="en-US" dirty="0" smtClean="0"/>
              <a:t> </a:t>
            </a:r>
          </a:p>
          <a:p>
            <a:pPr>
              <a:spcAft>
                <a:spcPts val="600"/>
              </a:spcAf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68762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1261</TotalTime>
  <Words>552</Words>
  <Application>Microsoft Office PowerPoint</Application>
  <PresentationFormat>On-screen Show (4:3)</PresentationFormat>
  <Paragraphs>59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Verdana</vt:lpstr>
      <vt:lpstr>Wingdings 2</vt:lpstr>
      <vt:lpstr>Solstice</vt:lpstr>
      <vt:lpstr>Modernisation Committee on Production and Methods  Plans for 2016</vt:lpstr>
      <vt:lpstr>Priority topics / future ideas</vt:lpstr>
      <vt:lpstr>Priority topics / future ideas</vt:lpstr>
      <vt:lpstr>Priority topics / future ideas</vt:lpstr>
      <vt:lpstr>Priority topics / future ideas</vt:lpstr>
      <vt:lpstr>Priority topics / future ideas</vt:lpstr>
      <vt:lpstr>Challenges</vt:lpstr>
      <vt:lpstr>Get involved</vt:lpstr>
    </vt:vector>
  </TitlesOfParts>
  <Company>UNECE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Modernisation Committee on Production and Methods</dc:title>
  <dc:creator>vale</dc:creator>
  <cp:lastModifiedBy>Steven Vale</cp:lastModifiedBy>
  <cp:revision>108</cp:revision>
  <cp:lastPrinted>2015-10-23T12:14:59Z</cp:lastPrinted>
  <dcterms:created xsi:type="dcterms:W3CDTF">2013-11-13T09:52:38Z</dcterms:created>
  <dcterms:modified xsi:type="dcterms:W3CDTF">2015-11-23T12:39:48Z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1366481787</vt:i4>
  </property>
  <property fmtid="{D5CDD505-2E9C-101B-9397-08002B2CF9AE}" pid="3" name="_NewReviewCycle">
    <vt:lpwstr/>
  </property>
  <property fmtid="{D5CDD505-2E9C-101B-9397-08002B2CF9AE}" pid="4" name="_EmailSubject">
    <vt:lpwstr>Modernisation Committee on Production and Methods - Next Webex Meeting</vt:lpwstr>
  </property>
  <property fmtid="{D5CDD505-2E9C-101B-9397-08002B2CF9AE}" pid="5" name="_AuthorEmail">
    <vt:lpwstr>claude.poirier@canada.ca</vt:lpwstr>
  </property>
  <property fmtid="{D5CDD505-2E9C-101B-9397-08002B2CF9AE}" pid="6" name="_AuthorEmailDisplayName">
    <vt:lpwstr>Poirier, Claude (STATCAN/STATCAN)</vt:lpwstr>
  </property>
</Properties>
</file>