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08" r:id="rId3"/>
    <p:sldId id="309" r:id="rId4"/>
    <p:sldId id="318" r:id="rId5"/>
    <p:sldId id="319" r:id="rId6"/>
    <p:sldId id="320" r:id="rId7"/>
    <p:sldId id="325" r:id="rId8"/>
    <p:sldId id="321" r:id="rId9"/>
    <p:sldId id="323" r:id="rId10"/>
    <p:sldId id="324" r:id="rId11"/>
    <p:sldId id="326" r:id="rId12"/>
    <p:sldId id="327" r:id="rId13"/>
    <p:sldId id="328" r:id="rId14"/>
    <p:sldId id="334" r:id="rId15"/>
    <p:sldId id="329" r:id="rId16"/>
    <p:sldId id="332" r:id="rId17"/>
    <p:sldId id="333" r:id="rId18"/>
    <p:sldId id="335" r:id="rId19"/>
  </p:sldIdLst>
  <p:sldSz cx="9144000" cy="6858000" type="screen4x3"/>
  <p:notesSz cx="6708775" cy="9774238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79">
          <p15:clr>
            <a:srgbClr val="A4A3A4"/>
          </p15:clr>
        </p15:guide>
        <p15:guide id="4" pos="21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83D"/>
    <a:srgbClr val="5B92E5"/>
    <a:srgbClr val="0A387A"/>
    <a:srgbClr val="4B92DB"/>
    <a:srgbClr val="0A2E6D"/>
    <a:srgbClr val="0A1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78886" autoAdjust="0"/>
  </p:normalViewPr>
  <p:slideViewPr>
    <p:cSldViewPr>
      <p:cViewPr>
        <p:scale>
          <a:sx n="91" d="100"/>
          <a:sy n="91" d="100"/>
        </p:scale>
        <p:origin x="-402" y="-54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"/>
    </p:cViewPr>
  </p:sorterViewPr>
  <p:notesViewPr>
    <p:cSldViewPr showGuides="1">
      <p:cViewPr varScale="1">
        <p:scale>
          <a:sx n="92" d="100"/>
          <a:sy n="92" d="100"/>
        </p:scale>
        <p:origin x="-3780" y="-120"/>
      </p:cViewPr>
      <p:guideLst>
        <p:guide orient="horz" pos="2880"/>
        <p:guide orient="horz" pos="3079"/>
        <p:guide pos="2160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31CDF-1B80-4595-891B-9E85171D3766}" type="doc">
      <dgm:prSet loTypeId="urn:microsoft.com/office/officeart/2005/8/layout/hProcess9" loCatId="process" qsTypeId="urn:microsoft.com/office/officeart/2005/8/quickstyle/simple1" qsCatId="simple" csTypeId="urn:microsoft.com/office/officeart/2005/8/colors/accent4_1" csCatId="accent4" phldr="1"/>
      <dgm:spPr/>
    </dgm:pt>
    <dgm:pt modelId="{73BDADA6-E191-4EDB-AE37-6D2A2B02F2D3}">
      <dgm:prSet phldrT="[Testo]"/>
      <dgm:spPr/>
      <dgm:t>
        <a:bodyPr/>
        <a:lstStyle/>
        <a:p>
          <a:r>
            <a:rPr lang="it-IT" dirty="0" smtClean="0"/>
            <a:t>Set up of </a:t>
          </a:r>
          <a:r>
            <a:rPr lang="it-IT" dirty="0" err="1" smtClean="0"/>
            <a:t>sandbox</a:t>
          </a:r>
          <a:r>
            <a:rPr lang="it-IT" dirty="0" smtClean="0"/>
            <a:t> </a:t>
          </a:r>
          <a:r>
            <a:rPr lang="it-IT" dirty="0" err="1" smtClean="0"/>
            <a:t>technological</a:t>
          </a:r>
          <a:r>
            <a:rPr lang="it-IT" dirty="0" smtClean="0"/>
            <a:t> </a:t>
          </a:r>
          <a:r>
            <a:rPr lang="it-IT" dirty="0" err="1" smtClean="0"/>
            <a:t>environment</a:t>
          </a:r>
          <a:endParaRPr lang="it-IT" dirty="0"/>
        </a:p>
      </dgm:t>
    </dgm:pt>
    <dgm:pt modelId="{15115AA5-8807-44F0-8599-54058FF2BDAB}" type="parTrans" cxnId="{93D80B16-B111-4B27-AF63-6DC74034227B}">
      <dgm:prSet/>
      <dgm:spPr/>
      <dgm:t>
        <a:bodyPr/>
        <a:lstStyle/>
        <a:p>
          <a:endParaRPr lang="it-IT"/>
        </a:p>
      </dgm:t>
    </dgm:pt>
    <dgm:pt modelId="{F98008EB-F3AD-4DFA-BF11-CB8D836A0562}" type="sibTrans" cxnId="{93D80B16-B111-4B27-AF63-6DC74034227B}">
      <dgm:prSet/>
      <dgm:spPr/>
      <dgm:t>
        <a:bodyPr/>
        <a:lstStyle/>
        <a:p>
          <a:endParaRPr lang="it-IT"/>
        </a:p>
      </dgm:t>
    </dgm:pt>
    <dgm:pt modelId="{9D59BBF5-A3B3-4492-A273-CE03AE8B6CB9}">
      <dgm:prSet phldrT="[Testo]"/>
      <dgm:spPr/>
      <dgm:t>
        <a:bodyPr/>
        <a:lstStyle/>
        <a:p>
          <a:r>
            <a:rPr lang="it-IT" dirty="0" err="1" smtClean="0"/>
            <a:t>Sharing</a:t>
          </a:r>
          <a:r>
            <a:rPr lang="it-IT" dirty="0" smtClean="0"/>
            <a:t> of </a:t>
          </a:r>
          <a:r>
            <a:rPr lang="it-IT" dirty="0" err="1" smtClean="0"/>
            <a:t>initial</a:t>
          </a:r>
          <a:r>
            <a:rPr lang="it-IT" dirty="0" smtClean="0"/>
            <a:t> design </a:t>
          </a:r>
          <a:r>
            <a:rPr lang="it-IT" dirty="0" err="1" smtClean="0"/>
            <a:t>guidelines</a:t>
          </a:r>
          <a:r>
            <a:rPr lang="it-IT" dirty="0" smtClean="0"/>
            <a:t> </a:t>
          </a:r>
          <a:endParaRPr lang="it-IT" dirty="0"/>
        </a:p>
      </dgm:t>
    </dgm:pt>
    <dgm:pt modelId="{1091DD43-B13A-4011-89A8-35BC86777DC7}" type="parTrans" cxnId="{065DDC47-98F8-48B5-AC56-29B393B9CBF9}">
      <dgm:prSet/>
      <dgm:spPr/>
      <dgm:t>
        <a:bodyPr/>
        <a:lstStyle/>
        <a:p>
          <a:endParaRPr lang="it-IT"/>
        </a:p>
      </dgm:t>
    </dgm:pt>
    <dgm:pt modelId="{67631EFB-D1C2-4652-81BD-37EDD2DA9FE2}" type="sibTrans" cxnId="{065DDC47-98F8-48B5-AC56-29B393B9CBF9}">
      <dgm:prSet/>
      <dgm:spPr/>
      <dgm:t>
        <a:bodyPr/>
        <a:lstStyle/>
        <a:p>
          <a:endParaRPr lang="it-IT"/>
        </a:p>
      </dgm:t>
    </dgm:pt>
    <dgm:pt modelId="{752B29A1-B9DE-4184-94B9-5A7C851F8AE7}">
      <dgm:prSet phldrT="[Testo]"/>
      <dgm:spPr/>
      <dgm:t>
        <a:bodyPr/>
        <a:lstStyle/>
        <a:p>
          <a:r>
            <a:rPr lang="it-IT" dirty="0" smtClean="0"/>
            <a:t>RDF </a:t>
          </a:r>
          <a:r>
            <a:rPr lang="it-IT" dirty="0" err="1" smtClean="0"/>
            <a:t>artefacts</a:t>
          </a:r>
          <a:r>
            <a:rPr lang="it-IT" dirty="0" smtClean="0"/>
            <a:t> database: setup and </a:t>
          </a:r>
          <a:r>
            <a:rPr lang="it-IT" dirty="0" err="1" smtClean="0"/>
            <a:t>integration</a:t>
          </a:r>
          <a:endParaRPr lang="it-IT" dirty="0"/>
        </a:p>
      </dgm:t>
    </dgm:pt>
    <dgm:pt modelId="{E9A8FCD9-EBA2-496E-9F33-8D02CC544D84}" type="parTrans" cxnId="{2BAB93AA-CD6D-4FB8-B6A1-142D55D31B3D}">
      <dgm:prSet/>
      <dgm:spPr/>
      <dgm:t>
        <a:bodyPr/>
        <a:lstStyle/>
        <a:p>
          <a:endParaRPr lang="it-IT"/>
        </a:p>
      </dgm:t>
    </dgm:pt>
    <dgm:pt modelId="{772BB0FD-ED90-4D75-B20F-91B0E2B36502}" type="sibTrans" cxnId="{2BAB93AA-CD6D-4FB8-B6A1-142D55D31B3D}">
      <dgm:prSet/>
      <dgm:spPr/>
      <dgm:t>
        <a:bodyPr/>
        <a:lstStyle/>
        <a:p>
          <a:endParaRPr lang="it-IT"/>
        </a:p>
      </dgm:t>
    </dgm:pt>
    <dgm:pt modelId="{89661228-4EB0-4FA0-82F8-027700F9DDDC}">
      <dgm:prSet phldrT="[Testo]"/>
      <dgm:spPr/>
      <dgm:t>
        <a:bodyPr/>
        <a:lstStyle/>
        <a:p>
          <a:r>
            <a:rPr lang="it-IT" dirty="0" smtClean="0"/>
            <a:t>Sprint in Rome to </a:t>
          </a:r>
          <a:r>
            <a:rPr lang="it-IT" dirty="0" err="1" smtClean="0"/>
            <a:t>finalize</a:t>
          </a:r>
          <a:r>
            <a:rPr lang="it-IT" dirty="0" smtClean="0"/>
            <a:t> </a:t>
          </a:r>
          <a:r>
            <a:rPr lang="it-IT" dirty="0" err="1" smtClean="0"/>
            <a:t>results</a:t>
          </a:r>
          <a:endParaRPr lang="it-IT" dirty="0"/>
        </a:p>
      </dgm:t>
    </dgm:pt>
    <dgm:pt modelId="{F75FB2EF-84E3-4107-A72F-61EEBAD4E14B}" type="parTrans" cxnId="{6E0DA0B1-71EE-4BE5-A758-86E16C160440}">
      <dgm:prSet/>
      <dgm:spPr/>
      <dgm:t>
        <a:bodyPr/>
        <a:lstStyle/>
        <a:p>
          <a:endParaRPr lang="it-IT"/>
        </a:p>
      </dgm:t>
    </dgm:pt>
    <dgm:pt modelId="{203F819A-CF92-4561-8C9F-1619CC418DB3}" type="sibTrans" cxnId="{6E0DA0B1-71EE-4BE5-A758-86E16C160440}">
      <dgm:prSet/>
      <dgm:spPr/>
      <dgm:t>
        <a:bodyPr/>
        <a:lstStyle/>
        <a:p>
          <a:endParaRPr lang="it-IT"/>
        </a:p>
      </dgm:t>
    </dgm:pt>
    <dgm:pt modelId="{68E05342-1C34-4DF7-9AD6-E1DA3CD5A22C}">
      <dgm:prSet phldrT="[Testo]"/>
      <dgm:spPr/>
      <dgm:t>
        <a:bodyPr/>
        <a:lstStyle/>
        <a:p>
          <a:r>
            <a:rPr lang="it-IT" dirty="0" err="1" smtClean="0"/>
            <a:t>SemStats</a:t>
          </a:r>
          <a:r>
            <a:rPr lang="it-IT" dirty="0" smtClean="0"/>
            <a:t> workshop to </a:t>
          </a:r>
          <a:r>
            <a:rPr lang="it-IT" dirty="0" err="1" smtClean="0"/>
            <a:t>communicate</a:t>
          </a:r>
          <a:r>
            <a:rPr lang="it-IT" dirty="0" smtClean="0"/>
            <a:t> </a:t>
          </a:r>
          <a:r>
            <a:rPr lang="it-IT" dirty="0" err="1" smtClean="0"/>
            <a:t>results</a:t>
          </a:r>
          <a:endParaRPr lang="it-IT" dirty="0"/>
        </a:p>
      </dgm:t>
    </dgm:pt>
    <dgm:pt modelId="{07E002D4-F3D1-42F4-93C5-6EB0AEA29C00}" type="parTrans" cxnId="{FC43C750-E72D-439F-96EC-71FDE8F1D452}">
      <dgm:prSet/>
      <dgm:spPr/>
      <dgm:t>
        <a:bodyPr/>
        <a:lstStyle/>
        <a:p>
          <a:endParaRPr lang="it-IT"/>
        </a:p>
      </dgm:t>
    </dgm:pt>
    <dgm:pt modelId="{1D41244E-7145-49FF-A3C0-0689EB7F2AB1}" type="sibTrans" cxnId="{FC43C750-E72D-439F-96EC-71FDE8F1D452}">
      <dgm:prSet/>
      <dgm:spPr/>
      <dgm:t>
        <a:bodyPr/>
        <a:lstStyle/>
        <a:p>
          <a:endParaRPr lang="it-IT"/>
        </a:p>
      </dgm:t>
    </dgm:pt>
    <dgm:pt modelId="{F4ECA152-36A6-4AF8-9076-719F8E88E224}" type="pres">
      <dgm:prSet presAssocID="{D2731CDF-1B80-4595-891B-9E85171D3766}" presName="CompostProcess" presStyleCnt="0">
        <dgm:presLayoutVars>
          <dgm:dir/>
          <dgm:resizeHandles val="exact"/>
        </dgm:presLayoutVars>
      </dgm:prSet>
      <dgm:spPr/>
    </dgm:pt>
    <dgm:pt modelId="{A08C5C04-885D-473D-9883-5B87EA39BDF8}" type="pres">
      <dgm:prSet presAssocID="{D2731CDF-1B80-4595-891B-9E85171D3766}" presName="arrow" presStyleLbl="bgShp" presStyleIdx="0" presStyleCnt="1"/>
      <dgm:spPr/>
    </dgm:pt>
    <dgm:pt modelId="{5C9B69AE-86A8-45C1-A4CC-C680A24322D0}" type="pres">
      <dgm:prSet presAssocID="{D2731CDF-1B80-4595-891B-9E85171D3766}" presName="linearProcess" presStyleCnt="0"/>
      <dgm:spPr/>
    </dgm:pt>
    <dgm:pt modelId="{966C6A20-5A1A-40E4-BC22-71A5ADEFB581}" type="pres">
      <dgm:prSet presAssocID="{73BDADA6-E191-4EDB-AE37-6D2A2B02F2D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BBAF6B-F4FC-4DA2-AF12-CF53E849CC68}" type="pres">
      <dgm:prSet presAssocID="{F98008EB-F3AD-4DFA-BF11-CB8D836A0562}" presName="sibTrans" presStyleCnt="0"/>
      <dgm:spPr/>
    </dgm:pt>
    <dgm:pt modelId="{B8A241CC-9268-4641-89CD-EB43A8FF881D}" type="pres">
      <dgm:prSet presAssocID="{9D59BBF5-A3B3-4492-A273-CE03AE8B6CB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5ACBC4-76BA-43C9-94C0-2594B09F2561}" type="pres">
      <dgm:prSet presAssocID="{67631EFB-D1C2-4652-81BD-37EDD2DA9FE2}" presName="sibTrans" presStyleCnt="0"/>
      <dgm:spPr/>
    </dgm:pt>
    <dgm:pt modelId="{598E011F-5613-4A76-81EC-EC136751293F}" type="pres">
      <dgm:prSet presAssocID="{752B29A1-B9DE-4184-94B9-5A7C851F8AE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8DFB3A-E3E5-400D-9E68-ABD5E4673899}" type="pres">
      <dgm:prSet presAssocID="{772BB0FD-ED90-4D75-B20F-91B0E2B36502}" presName="sibTrans" presStyleCnt="0"/>
      <dgm:spPr/>
    </dgm:pt>
    <dgm:pt modelId="{78F73909-43D0-44DE-86A4-90F1ABED54B3}" type="pres">
      <dgm:prSet presAssocID="{89661228-4EB0-4FA0-82F8-027700F9DDD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E508AA-2515-4CFE-B5A4-A0C140F0AD1B}" type="pres">
      <dgm:prSet presAssocID="{203F819A-CF92-4561-8C9F-1619CC418DB3}" presName="sibTrans" presStyleCnt="0"/>
      <dgm:spPr/>
    </dgm:pt>
    <dgm:pt modelId="{D1636452-9D5A-41AF-850D-A4FB9B635F69}" type="pres">
      <dgm:prSet presAssocID="{68E05342-1C34-4DF7-9AD6-E1DA3CD5A22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BAB93AA-CD6D-4FB8-B6A1-142D55D31B3D}" srcId="{D2731CDF-1B80-4595-891B-9E85171D3766}" destId="{752B29A1-B9DE-4184-94B9-5A7C851F8AE7}" srcOrd="2" destOrd="0" parTransId="{E9A8FCD9-EBA2-496E-9F33-8D02CC544D84}" sibTransId="{772BB0FD-ED90-4D75-B20F-91B0E2B36502}"/>
    <dgm:cxn modelId="{C2CE29AE-241B-4C88-AF8B-F61566A2237F}" type="presOf" srcId="{D2731CDF-1B80-4595-891B-9E85171D3766}" destId="{F4ECA152-36A6-4AF8-9076-719F8E88E224}" srcOrd="0" destOrd="0" presId="urn:microsoft.com/office/officeart/2005/8/layout/hProcess9"/>
    <dgm:cxn modelId="{6E0DA0B1-71EE-4BE5-A758-86E16C160440}" srcId="{D2731CDF-1B80-4595-891B-9E85171D3766}" destId="{89661228-4EB0-4FA0-82F8-027700F9DDDC}" srcOrd="3" destOrd="0" parTransId="{F75FB2EF-84E3-4107-A72F-61EEBAD4E14B}" sibTransId="{203F819A-CF92-4561-8C9F-1619CC418DB3}"/>
    <dgm:cxn modelId="{C1987D88-5C11-4337-A1F1-F902316A7B5B}" type="presOf" srcId="{752B29A1-B9DE-4184-94B9-5A7C851F8AE7}" destId="{598E011F-5613-4A76-81EC-EC136751293F}" srcOrd="0" destOrd="0" presId="urn:microsoft.com/office/officeart/2005/8/layout/hProcess9"/>
    <dgm:cxn modelId="{6CACDED8-6D4F-402D-B78D-8C89B932822A}" type="presOf" srcId="{89661228-4EB0-4FA0-82F8-027700F9DDDC}" destId="{78F73909-43D0-44DE-86A4-90F1ABED54B3}" srcOrd="0" destOrd="0" presId="urn:microsoft.com/office/officeart/2005/8/layout/hProcess9"/>
    <dgm:cxn modelId="{93D80B16-B111-4B27-AF63-6DC74034227B}" srcId="{D2731CDF-1B80-4595-891B-9E85171D3766}" destId="{73BDADA6-E191-4EDB-AE37-6D2A2B02F2D3}" srcOrd="0" destOrd="0" parTransId="{15115AA5-8807-44F0-8599-54058FF2BDAB}" sibTransId="{F98008EB-F3AD-4DFA-BF11-CB8D836A0562}"/>
    <dgm:cxn modelId="{ECF74BE2-6F61-4FC9-BFFF-290DA1B53C30}" type="presOf" srcId="{73BDADA6-E191-4EDB-AE37-6D2A2B02F2D3}" destId="{966C6A20-5A1A-40E4-BC22-71A5ADEFB581}" srcOrd="0" destOrd="0" presId="urn:microsoft.com/office/officeart/2005/8/layout/hProcess9"/>
    <dgm:cxn modelId="{9F5F80F1-ED0E-4DC8-B65D-1D3795E504F3}" type="presOf" srcId="{9D59BBF5-A3B3-4492-A273-CE03AE8B6CB9}" destId="{B8A241CC-9268-4641-89CD-EB43A8FF881D}" srcOrd="0" destOrd="0" presId="urn:microsoft.com/office/officeart/2005/8/layout/hProcess9"/>
    <dgm:cxn modelId="{FC43C750-E72D-439F-96EC-71FDE8F1D452}" srcId="{D2731CDF-1B80-4595-891B-9E85171D3766}" destId="{68E05342-1C34-4DF7-9AD6-E1DA3CD5A22C}" srcOrd="4" destOrd="0" parTransId="{07E002D4-F3D1-42F4-93C5-6EB0AEA29C00}" sibTransId="{1D41244E-7145-49FF-A3C0-0689EB7F2AB1}"/>
    <dgm:cxn modelId="{065DDC47-98F8-48B5-AC56-29B393B9CBF9}" srcId="{D2731CDF-1B80-4595-891B-9E85171D3766}" destId="{9D59BBF5-A3B3-4492-A273-CE03AE8B6CB9}" srcOrd="1" destOrd="0" parTransId="{1091DD43-B13A-4011-89A8-35BC86777DC7}" sibTransId="{67631EFB-D1C2-4652-81BD-37EDD2DA9FE2}"/>
    <dgm:cxn modelId="{39EB1F87-3253-4B9F-A655-A5BA23F425F9}" type="presOf" srcId="{68E05342-1C34-4DF7-9AD6-E1DA3CD5A22C}" destId="{D1636452-9D5A-41AF-850D-A4FB9B635F69}" srcOrd="0" destOrd="0" presId="urn:microsoft.com/office/officeart/2005/8/layout/hProcess9"/>
    <dgm:cxn modelId="{86A708E8-B0DD-4CA0-9926-880E0170BE85}" type="presParOf" srcId="{F4ECA152-36A6-4AF8-9076-719F8E88E224}" destId="{A08C5C04-885D-473D-9883-5B87EA39BDF8}" srcOrd="0" destOrd="0" presId="urn:microsoft.com/office/officeart/2005/8/layout/hProcess9"/>
    <dgm:cxn modelId="{F19BBB5B-A2BD-4251-80C7-B48E14FDEB5B}" type="presParOf" srcId="{F4ECA152-36A6-4AF8-9076-719F8E88E224}" destId="{5C9B69AE-86A8-45C1-A4CC-C680A24322D0}" srcOrd="1" destOrd="0" presId="urn:microsoft.com/office/officeart/2005/8/layout/hProcess9"/>
    <dgm:cxn modelId="{DA2A6185-78FD-44C5-BF2B-34B3A191E3AD}" type="presParOf" srcId="{5C9B69AE-86A8-45C1-A4CC-C680A24322D0}" destId="{966C6A20-5A1A-40E4-BC22-71A5ADEFB581}" srcOrd="0" destOrd="0" presId="urn:microsoft.com/office/officeart/2005/8/layout/hProcess9"/>
    <dgm:cxn modelId="{1022A00D-9369-4EF4-B307-EC46C02AC334}" type="presParOf" srcId="{5C9B69AE-86A8-45C1-A4CC-C680A24322D0}" destId="{33BBAF6B-F4FC-4DA2-AF12-CF53E849CC68}" srcOrd="1" destOrd="0" presId="urn:microsoft.com/office/officeart/2005/8/layout/hProcess9"/>
    <dgm:cxn modelId="{A5416B88-3450-4156-802C-9C23664F0312}" type="presParOf" srcId="{5C9B69AE-86A8-45C1-A4CC-C680A24322D0}" destId="{B8A241CC-9268-4641-89CD-EB43A8FF881D}" srcOrd="2" destOrd="0" presId="urn:microsoft.com/office/officeart/2005/8/layout/hProcess9"/>
    <dgm:cxn modelId="{9A24D661-6477-49F8-A4E0-D37D44834E61}" type="presParOf" srcId="{5C9B69AE-86A8-45C1-A4CC-C680A24322D0}" destId="{835ACBC4-76BA-43C9-94C0-2594B09F2561}" srcOrd="3" destOrd="0" presId="urn:microsoft.com/office/officeart/2005/8/layout/hProcess9"/>
    <dgm:cxn modelId="{44C6B99A-6D31-4382-812F-6B44DDAFBF71}" type="presParOf" srcId="{5C9B69AE-86A8-45C1-A4CC-C680A24322D0}" destId="{598E011F-5613-4A76-81EC-EC136751293F}" srcOrd="4" destOrd="0" presId="urn:microsoft.com/office/officeart/2005/8/layout/hProcess9"/>
    <dgm:cxn modelId="{991F5CBE-74A7-4F16-BF4E-A398DCC396C8}" type="presParOf" srcId="{5C9B69AE-86A8-45C1-A4CC-C680A24322D0}" destId="{F98DFB3A-E3E5-400D-9E68-ABD5E4673899}" srcOrd="5" destOrd="0" presId="urn:microsoft.com/office/officeart/2005/8/layout/hProcess9"/>
    <dgm:cxn modelId="{3A46EEEA-14F9-4205-B49F-A33021997C60}" type="presParOf" srcId="{5C9B69AE-86A8-45C1-A4CC-C680A24322D0}" destId="{78F73909-43D0-44DE-86A4-90F1ABED54B3}" srcOrd="6" destOrd="0" presId="urn:microsoft.com/office/officeart/2005/8/layout/hProcess9"/>
    <dgm:cxn modelId="{16C95BAD-45A2-45FD-A2A5-995A94D535C4}" type="presParOf" srcId="{5C9B69AE-86A8-45C1-A4CC-C680A24322D0}" destId="{AEE508AA-2515-4CFE-B5A4-A0C140F0AD1B}" srcOrd="7" destOrd="0" presId="urn:microsoft.com/office/officeart/2005/8/layout/hProcess9"/>
    <dgm:cxn modelId="{43D96045-115C-482C-B311-98D5EFE9F5D7}" type="presParOf" srcId="{5C9B69AE-86A8-45C1-A4CC-C680A24322D0}" destId="{D1636452-9D5A-41AF-850D-A4FB9B635F6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C5C04-885D-473D-9883-5B87EA39BDF8}">
      <dsp:nvSpPr>
        <dsp:cNvPr id="0" name=""/>
        <dsp:cNvSpPr/>
      </dsp:nvSpPr>
      <dsp:spPr>
        <a:xfrm>
          <a:off x="658891" y="0"/>
          <a:ext cx="7467441" cy="518318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C6A20-5A1A-40E4-BC22-71A5ADEFB581}">
      <dsp:nvSpPr>
        <dsp:cNvPr id="0" name=""/>
        <dsp:cNvSpPr/>
      </dsp:nvSpPr>
      <dsp:spPr>
        <a:xfrm>
          <a:off x="3860" y="1554956"/>
          <a:ext cx="1687981" cy="2073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Set up of </a:t>
          </a:r>
          <a:r>
            <a:rPr lang="it-IT" sz="1800" kern="1200" dirty="0" err="1" smtClean="0"/>
            <a:t>sandbox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technological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environment</a:t>
          </a:r>
          <a:endParaRPr lang="it-IT" sz="1800" kern="1200" dirty="0"/>
        </a:p>
      </dsp:txBody>
      <dsp:txXfrm>
        <a:off x="86260" y="1637356"/>
        <a:ext cx="1523181" cy="1908474"/>
      </dsp:txXfrm>
    </dsp:sp>
    <dsp:sp modelId="{B8A241CC-9268-4641-89CD-EB43A8FF881D}">
      <dsp:nvSpPr>
        <dsp:cNvPr id="0" name=""/>
        <dsp:cNvSpPr/>
      </dsp:nvSpPr>
      <dsp:spPr>
        <a:xfrm>
          <a:off x="1776241" y="1554956"/>
          <a:ext cx="1687981" cy="2073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Sharing</a:t>
          </a:r>
          <a:r>
            <a:rPr lang="it-IT" sz="1800" kern="1200" dirty="0" smtClean="0"/>
            <a:t> of </a:t>
          </a:r>
          <a:r>
            <a:rPr lang="it-IT" sz="1800" kern="1200" dirty="0" err="1" smtClean="0"/>
            <a:t>initial</a:t>
          </a:r>
          <a:r>
            <a:rPr lang="it-IT" sz="1800" kern="1200" dirty="0" smtClean="0"/>
            <a:t> design </a:t>
          </a:r>
          <a:r>
            <a:rPr lang="it-IT" sz="1800" kern="1200" dirty="0" err="1" smtClean="0"/>
            <a:t>guidelines</a:t>
          </a:r>
          <a:r>
            <a:rPr lang="it-IT" sz="1800" kern="1200" dirty="0" smtClean="0"/>
            <a:t> </a:t>
          </a:r>
          <a:endParaRPr lang="it-IT" sz="1800" kern="1200" dirty="0"/>
        </a:p>
      </dsp:txBody>
      <dsp:txXfrm>
        <a:off x="1858641" y="1637356"/>
        <a:ext cx="1523181" cy="1908474"/>
      </dsp:txXfrm>
    </dsp:sp>
    <dsp:sp modelId="{598E011F-5613-4A76-81EC-EC136751293F}">
      <dsp:nvSpPr>
        <dsp:cNvPr id="0" name=""/>
        <dsp:cNvSpPr/>
      </dsp:nvSpPr>
      <dsp:spPr>
        <a:xfrm>
          <a:off x="3548621" y="1554956"/>
          <a:ext cx="1687981" cy="2073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RDF </a:t>
          </a:r>
          <a:r>
            <a:rPr lang="it-IT" sz="1800" kern="1200" dirty="0" err="1" smtClean="0"/>
            <a:t>artefacts</a:t>
          </a:r>
          <a:r>
            <a:rPr lang="it-IT" sz="1800" kern="1200" dirty="0" smtClean="0"/>
            <a:t> database: setup and </a:t>
          </a:r>
          <a:r>
            <a:rPr lang="it-IT" sz="1800" kern="1200" dirty="0" err="1" smtClean="0"/>
            <a:t>integration</a:t>
          </a:r>
          <a:endParaRPr lang="it-IT" sz="1800" kern="1200" dirty="0"/>
        </a:p>
      </dsp:txBody>
      <dsp:txXfrm>
        <a:off x="3631021" y="1637356"/>
        <a:ext cx="1523181" cy="1908474"/>
      </dsp:txXfrm>
    </dsp:sp>
    <dsp:sp modelId="{78F73909-43D0-44DE-86A4-90F1ABED54B3}">
      <dsp:nvSpPr>
        <dsp:cNvPr id="0" name=""/>
        <dsp:cNvSpPr/>
      </dsp:nvSpPr>
      <dsp:spPr>
        <a:xfrm>
          <a:off x="5321002" y="1554956"/>
          <a:ext cx="1687981" cy="2073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Sprint in Rome to </a:t>
          </a:r>
          <a:r>
            <a:rPr lang="it-IT" sz="1800" kern="1200" dirty="0" err="1" smtClean="0"/>
            <a:t>finalize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results</a:t>
          </a:r>
          <a:endParaRPr lang="it-IT" sz="1800" kern="1200" dirty="0"/>
        </a:p>
      </dsp:txBody>
      <dsp:txXfrm>
        <a:off x="5403402" y="1637356"/>
        <a:ext cx="1523181" cy="1908474"/>
      </dsp:txXfrm>
    </dsp:sp>
    <dsp:sp modelId="{D1636452-9D5A-41AF-850D-A4FB9B635F69}">
      <dsp:nvSpPr>
        <dsp:cNvPr id="0" name=""/>
        <dsp:cNvSpPr/>
      </dsp:nvSpPr>
      <dsp:spPr>
        <a:xfrm>
          <a:off x="7093382" y="1554956"/>
          <a:ext cx="1687981" cy="2073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SemStats</a:t>
          </a:r>
          <a:r>
            <a:rPr lang="it-IT" sz="1800" kern="1200" dirty="0" smtClean="0"/>
            <a:t> workshop to </a:t>
          </a:r>
          <a:r>
            <a:rPr lang="it-IT" sz="1800" kern="1200" dirty="0" err="1" smtClean="0"/>
            <a:t>communicate</a:t>
          </a:r>
          <a:r>
            <a:rPr lang="it-IT" sz="1800" kern="1200" dirty="0" smtClean="0"/>
            <a:t> </a:t>
          </a:r>
          <a:r>
            <a:rPr lang="it-IT" sz="1800" kern="1200" dirty="0" err="1" smtClean="0"/>
            <a:t>results</a:t>
          </a:r>
          <a:endParaRPr lang="it-IT" sz="1800" kern="1200" dirty="0"/>
        </a:p>
      </dsp:txBody>
      <dsp:txXfrm>
        <a:off x="7175782" y="1637356"/>
        <a:ext cx="1523181" cy="1908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136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0087" y="0"/>
            <a:ext cx="2907136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11/22/2016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07136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0087" y="9283830"/>
            <a:ext cx="2907136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407988"/>
            <a:ext cx="3665538" cy="2749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2710" y="3339531"/>
            <a:ext cx="5963356" cy="57016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2710" y="9285526"/>
            <a:ext cx="4770684" cy="24266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39730" y="9285526"/>
            <a:ext cx="596336" cy="24266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Result</a:t>
            </a:r>
            <a:r>
              <a:rPr lang="en-US" baseline="0" dirty="0" smtClean="0"/>
              <a:t> of Sprint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9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3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ISA² </a:t>
            </a:r>
            <a:r>
              <a:rPr lang="en-US" dirty="0" err="1" smtClean="0"/>
              <a:t>programme</a:t>
            </a:r>
            <a:r>
              <a:rPr lang="en-US" dirty="0" smtClean="0"/>
              <a:t> supports the development of digital solutions that enable public administrations, businesses and citizens in Europe to benefit from interoperable cross-border and cross-sector public services. 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ISA² will run from </a:t>
            </a:r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1 January 2016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until </a:t>
            </a:r>
            <a:r>
              <a:rPr lang="en-US" sz="11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31 December 2020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9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9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Ready to </a:t>
            </a:r>
            <a:r>
              <a:rPr lang="it-IT" dirty="0" err="1" smtClean="0"/>
              <a:t>reap</a:t>
            </a:r>
            <a:r>
              <a:rPr lang="it-IT" dirty="0" smtClean="0"/>
              <a:t> the benefits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7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rgbClr val="4B92DB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3853" cy="7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648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8pPr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200" b="1" cap="none" spc="-100" baseline="0">
                <a:solidFill>
                  <a:srgbClr val="0A3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rgbClr val="0A38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32848" cy="762000"/>
          </a:xfrm>
        </p:spPr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84576"/>
          </a:xfrm>
        </p:spPr>
        <p:txBody>
          <a:bodyPr/>
          <a:lstStyle>
            <a:lvl1pPr>
              <a:defRPr>
                <a:solidFill>
                  <a:srgbClr val="0A387A"/>
                </a:solidFill>
              </a:defRPr>
            </a:lvl1pPr>
            <a:lvl2pPr>
              <a:defRPr>
                <a:solidFill>
                  <a:srgbClr val="0A387A"/>
                </a:solidFill>
              </a:defRPr>
            </a:lvl2pPr>
            <a:lvl3pPr>
              <a:defRPr>
                <a:solidFill>
                  <a:srgbClr val="0A387A"/>
                </a:solidFill>
              </a:defRPr>
            </a:lvl3pPr>
            <a:lvl4pPr>
              <a:defRPr>
                <a:solidFill>
                  <a:srgbClr val="0A387A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l</a:t>
            </a:r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9572"/>
            <a:ext cx="1512168" cy="46229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37498"/>
            <a:ext cx="2445260" cy="47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1855"/>
            <a:ext cx="811957" cy="60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0" r:id="rId3"/>
    <p:sldLayoutId id="2147483652" r:id="rId4"/>
    <p:sldLayoutId id="2147483666" r:id="rId5"/>
    <p:sldLayoutId id="2147483656" r:id="rId6"/>
    <p:sldLayoutId id="2147483657" r:id="rId7"/>
    <p:sldLayoutId id="2147483670" r:id="rId8"/>
    <p:sldLayoutId id="2147483671" r:id="rId9"/>
    <p:sldLayoutId id="2147483672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9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Implementing </a:t>
            </a:r>
            <a:r>
              <a:rPr lang="en-GB" dirty="0" err="1" smtClean="0"/>
              <a:t>ModernStats</a:t>
            </a:r>
            <a:r>
              <a:rPr lang="en-GB" dirty="0" smtClean="0"/>
              <a:t> Standards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200" i="1" dirty="0" smtClean="0"/>
              <a:t>Linked Open Metadata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i="1" dirty="0" smtClean="0"/>
              <a:t>Franck Cotton, </a:t>
            </a:r>
            <a:r>
              <a:rPr lang="en-GB" sz="2400" i="1" dirty="0" err="1" smtClean="0"/>
              <a:t>Insee</a:t>
            </a:r>
            <a:endParaRPr lang="en-GB" sz="2400" i="1" dirty="0" smtClean="0"/>
          </a:p>
          <a:p>
            <a:r>
              <a:rPr lang="en-GB" sz="2400" i="1" dirty="0" smtClean="0"/>
              <a:t>Monica Scannapieco, </a:t>
            </a:r>
            <a:r>
              <a:rPr lang="en-GB" sz="2400" i="1" dirty="0" err="1" smtClean="0"/>
              <a:t>Istat</a:t>
            </a:r>
            <a:endParaRPr lang="en-GB" sz="24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5445224"/>
            <a:ext cx="9200381" cy="1296144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45224"/>
            <a:ext cx="1460029" cy="109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2960"/>
            <a:ext cx="2736304" cy="5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1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92888" cy="864096"/>
          </a:xfrm>
        </p:spPr>
        <p:txBody>
          <a:bodyPr/>
          <a:lstStyle/>
          <a:p>
            <a:r>
              <a:rPr lang="en-GB" sz="2800" dirty="0" smtClean="0"/>
              <a:t>Project Outputs: reporting for design, communication, sustainability</a:t>
            </a:r>
            <a:endParaRPr lang="en-GB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040560" cy="3816424"/>
          </a:xfrm>
        </p:spPr>
        <p:txBody>
          <a:bodyPr>
            <a:normAutofit/>
          </a:bodyPr>
          <a:lstStyle/>
          <a:p>
            <a:r>
              <a:rPr lang="en-GB" b="1" dirty="0" smtClean="0"/>
              <a:t>Design Guidelines </a:t>
            </a:r>
          </a:p>
          <a:p>
            <a:pPr lvl="1"/>
            <a:r>
              <a:rPr lang="en-GB" b="1" dirty="0" smtClean="0"/>
              <a:t>How to model and implement Linked data classifications</a:t>
            </a:r>
            <a:endParaRPr lang="en-GB" b="1" dirty="0"/>
          </a:p>
          <a:p>
            <a:pPr marL="228600" lvl="1" indent="0">
              <a:buNone/>
            </a:pPr>
            <a:endParaRPr lang="en-GB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41" y="626022"/>
            <a:ext cx="1224136" cy="172285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2348880"/>
            <a:ext cx="5040560" cy="38164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rgbClr val="0A387A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rgbClr val="0A387A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rgbClr val="0A387A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rgbClr val="0A387A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Two papers at </a:t>
            </a:r>
            <a:r>
              <a:rPr lang="en-GB" b="1" dirty="0" err="1" smtClean="0"/>
              <a:t>SemStats</a:t>
            </a:r>
            <a:r>
              <a:rPr lang="en-GB" b="1" dirty="0" smtClean="0"/>
              <a:t> 2016 (reviewed by Academic and Official statistics representatives)</a:t>
            </a:r>
          </a:p>
          <a:p>
            <a:pPr lvl="1"/>
            <a:r>
              <a:rPr lang="en-US" sz="1800" dirty="0" smtClean="0"/>
              <a:t>An OWL Ontology for the Common Statistical Production Architecture by</a:t>
            </a:r>
          </a:p>
          <a:p>
            <a:pPr marL="411480" lvl="2" indent="0">
              <a:buFont typeface="HP Simplified" panose="020B0604020204020204" pitchFamily="34" charset="0"/>
              <a:buNone/>
            </a:pPr>
            <a:r>
              <a:rPr lang="en-US" sz="1800" dirty="0" err="1" smtClean="0"/>
              <a:t>A.Dreyer</a:t>
            </a:r>
            <a:r>
              <a:rPr lang="en-US" sz="1800" dirty="0" smtClean="0"/>
              <a:t>, </a:t>
            </a:r>
            <a:r>
              <a:rPr lang="en-US" sz="1800" dirty="0" err="1" smtClean="0"/>
              <a:t>F.Cotton</a:t>
            </a:r>
            <a:r>
              <a:rPr lang="en-US" sz="1800" dirty="0" smtClean="0"/>
              <a:t>, </a:t>
            </a:r>
            <a:r>
              <a:rPr lang="en-US" sz="1800" dirty="0" err="1" smtClean="0"/>
              <a:t>G.Duffès</a:t>
            </a:r>
            <a:endParaRPr lang="en-US" sz="1800" dirty="0" smtClean="0"/>
          </a:p>
          <a:p>
            <a:pPr lvl="1"/>
            <a:r>
              <a:rPr lang="en-GB" sz="1800" dirty="0" smtClean="0"/>
              <a:t>An OWL Ontology for the Generic Statistical Information Model (GSIM): Design and Implementation by</a:t>
            </a:r>
          </a:p>
          <a:p>
            <a:pPr marL="365760" lvl="2" indent="0">
              <a:buNone/>
            </a:pPr>
            <a:r>
              <a:rPr lang="en-GB" sz="1800" dirty="0" err="1" smtClean="0"/>
              <a:t>A.Dreyer</a:t>
            </a:r>
            <a:r>
              <a:rPr lang="en-GB" sz="1800" dirty="0" smtClean="0"/>
              <a:t>, </a:t>
            </a:r>
            <a:r>
              <a:rPr lang="en-GB" sz="1800" dirty="0" err="1" smtClean="0"/>
              <a:t>G.Duffès</a:t>
            </a:r>
            <a:r>
              <a:rPr lang="en-GB" sz="1800" dirty="0" smtClean="0"/>
              <a:t>, </a:t>
            </a:r>
            <a:r>
              <a:rPr lang="en-GB" sz="1800" dirty="0" err="1" smtClean="0"/>
              <a:t>D.Gillman</a:t>
            </a:r>
            <a:r>
              <a:rPr lang="en-GB" sz="1800" dirty="0" smtClean="0"/>
              <a:t>, M. Scannapieco, L. Tosco</a:t>
            </a:r>
          </a:p>
          <a:p>
            <a:pPr marL="388620" indent="-342900"/>
            <a:r>
              <a:rPr lang="en-GB" b="1" dirty="0" smtClean="0"/>
              <a:t>Recommendations for projects results’ sustainability </a:t>
            </a:r>
            <a:endParaRPr lang="en-GB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503" y="2847452"/>
            <a:ext cx="2324100" cy="19621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509" y="4941168"/>
            <a:ext cx="22860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632848" cy="762000"/>
          </a:xfrm>
        </p:spPr>
        <p:txBody>
          <a:bodyPr/>
          <a:lstStyle/>
          <a:p>
            <a:r>
              <a:rPr lang="it-IT" dirty="0" smtClean="0"/>
              <a:t>DETAILS ON WORKPACKAGES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Franck</a:t>
            </a:r>
            <a:r>
              <a:rPr lang="it-IT" dirty="0" smtClean="0"/>
              <a:t> Cotton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4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93" y="4221088"/>
            <a:ext cx="12943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Follow-Up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704" y="1124744"/>
            <a:ext cx="7791672" cy="5184576"/>
          </a:xfrm>
        </p:spPr>
        <p:txBody>
          <a:bodyPr/>
          <a:lstStyle/>
          <a:p>
            <a:r>
              <a:rPr lang="it-IT" sz="2400" dirty="0" err="1" smtClean="0"/>
              <a:t>Issue</a:t>
            </a:r>
            <a:r>
              <a:rPr lang="it-IT" sz="2400" dirty="0" smtClean="0"/>
              <a:t> 1: </a:t>
            </a:r>
            <a:r>
              <a:rPr lang="it-IT" sz="2400" dirty="0" err="1" smtClean="0"/>
              <a:t>Maintainance</a:t>
            </a:r>
            <a:r>
              <a:rPr lang="it-IT" sz="2400" dirty="0" smtClean="0"/>
              <a:t> of </a:t>
            </a:r>
            <a:r>
              <a:rPr lang="it-IT" sz="2400" dirty="0" err="1" smtClean="0"/>
              <a:t>project</a:t>
            </a:r>
            <a:r>
              <a:rPr lang="it-IT" sz="2400" dirty="0" smtClean="0"/>
              <a:t> </a:t>
            </a:r>
            <a:r>
              <a:rPr lang="it-IT" sz="2400" dirty="0" err="1" smtClean="0"/>
              <a:t>artefacts</a:t>
            </a:r>
            <a:endParaRPr lang="it-IT" sz="2400" dirty="0" smtClean="0"/>
          </a:p>
          <a:p>
            <a:pPr lvl="1"/>
            <a:r>
              <a:rPr lang="it-IT" sz="2400" dirty="0" smtClean="0"/>
              <a:t>RDF </a:t>
            </a:r>
            <a:r>
              <a:rPr lang="it-IT" sz="2400" dirty="0" err="1" smtClean="0"/>
              <a:t>Classifications</a:t>
            </a:r>
            <a:r>
              <a:rPr lang="it-IT" sz="2400" dirty="0" smtClean="0"/>
              <a:t> and </a:t>
            </a:r>
            <a:r>
              <a:rPr lang="it-IT" sz="2400" dirty="0" err="1" smtClean="0"/>
              <a:t>correspondence</a:t>
            </a:r>
            <a:r>
              <a:rPr lang="it-IT" sz="2400" dirty="0" smtClean="0"/>
              <a:t> </a:t>
            </a:r>
            <a:r>
              <a:rPr lang="it-IT" sz="2400" dirty="0" err="1" smtClean="0"/>
              <a:t>tables</a:t>
            </a:r>
            <a:endParaRPr lang="it-IT" sz="2400" dirty="0" smtClean="0"/>
          </a:p>
          <a:p>
            <a:pPr lvl="1"/>
            <a:r>
              <a:rPr lang="it-IT" sz="2400" dirty="0" smtClean="0"/>
              <a:t>GSIM, GSBPM, CSPA </a:t>
            </a:r>
            <a:r>
              <a:rPr lang="it-IT" sz="2400" dirty="0" err="1" smtClean="0"/>
              <a:t>ontologies</a:t>
            </a:r>
            <a:endParaRPr lang="it-IT" sz="2400" dirty="0" smtClean="0"/>
          </a:p>
          <a:p>
            <a:pPr lvl="1"/>
            <a:r>
              <a:rPr lang="it-IT" sz="2400" dirty="0" smtClean="0"/>
              <a:t>Data on CSPA </a:t>
            </a:r>
            <a:r>
              <a:rPr lang="it-IT" sz="2400" dirty="0" err="1" smtClean="0"/>
              <a:t>services</a:t>
            </a:r>
            <a:endParaRPr lang="it-IT" sz="2400" dirty="0" smtClean="0"/>
          </a:p>
          <a:p>
            <a:pPr marL="228600" lvl="1" indent="0">
              <a:buNone/>
            </a:pPr>
            <a:endParaRPr lang="it-IT" dirty="0" smtClean="0"/>
          </a:p>
          <a:p>
            <a:r>
              <a:rPr lang="it-IT" sz="2400" dirty="0"/>
              <a:t>How to solve </a:t>
            </a:r>
            <a:r>
              <a:rPr lang="it-IT" sz="2400" dirty="0" err="1" smtClean="0"/>
              <a:t>Issue</a:t>
            </a:r>
            <a:r>
              <a:rPr lang="it-IT" sz="2400" dirty="0" smtClean="0"/>
              <a:t> </a:t>
            </a:r>
            <a:r>
              <a:rPr lang="it-IT" sz="2400" dirty="0"/>
              <a:t>1: </a:t>
            </a:r>
            <a:r>
              <a:rPr lang="it-IT" sz="2400" dirty="0" err="1"/>
              <a:t>suggestions</a:t>
            </a:r>
            <a:endParaRPr lang="it-IT" sz="2400" dirty="0"/>
          </a:p>
          <a:p>
            <a:pPr lvl="1"/>
            <a:r>
              <a:rPr lang="it-IT" sz="2400" dirty="0" err="1"/>
              <a:t>Sandbox</a:t>
            </a:r>
            <a:r>
              <a:rPr lang="it-IT" sz="2400" dirty="0"/>
              <a:t> </a:t>
            </a:r>
            <a:r>
              <a:rPr lang="it-IT" sz="2400" dirty="0" err="1"/>
              <a:t>platform</a:t>
            </a:r>
            <a:r>
              <a:rPr lang="it-IT" sz="2400" dirty="0"/>
              <a:t> </a:t>
            </a:r>
            <a:r>
              <a:rPr lang="it-IT" sz="2400" dirty="0" err="1"/>
              <a:t>could</a:t>
            </a:r>
            <a:r>
              <a:rPr lang="it-IT" sz="2400" dirty="0"/>
              <a:t> </a:t>
            </a:r>
            <a:r>
              <a:rPr lang="it-IT" sz="2400" dirty="0" err="1"/>
              <a:t>remain</a:t>
            </a:r>
            <a:r>
              <a:rPr lang="it-IT" sz="2400" dirty="0"/>
              <a:t> </a:t>
            </a:r>
            <a:r>
              <a:rPr lang="it-IT" sz="2400" dirty="0" err="1"/>
              <a:t>accessible</a:t>
            </a:r>
            <a:r>
              <a:rPr lang="it-IT" sz="2400" dirty="0"/>
              <a:t> </a:t>
            </a:r>
          </a:p>
          <a:p>
            <a:pPr marL="228600" lvl="1" indent="0">
              <a:buNone/>
            </a:pPr>
            <a:r>
              <a:rPr lang="it-IT" sz="2400" dirty="0" err="1"/>
              <a:t>until</a:t>
            </a:r>
            <a:r>
              <a:rPr lang="it-IT" sz="2400" dirty="0"/>
              <a:t> new </a:t>
            </a:r>
            <a:r>
              <a:rPr lang="it-IT" sz="2400" dirty="0" err="1"/>
              <a:t>facilities</a:t>
            </a:r>
            <a:r>
              <a:rPr lang="it-IT" sz="2400" dirty="0"/>
              <a:t> for </a:t>
            </a:r>
            <a:r>
              <a:rPr lang="it-IT" sz="2400" dirty="0" err="1"/>
              <a:t>sharing</a:t>
            </a:r>
            <a:r>
              <a:rPr lang="it-IT" sz="2400" dirty="0"/>
              <a:t> RDF </a:t>
            </a:r>
            <a:r>
              <a:rPr lang="it-IT" sz="2400" dirty="0" err="1"/>
              <a:t>artefacts</a:t>
            </a:r>
            <a:r>
              <a:rPr lang="it-IT" sz="2400" dirty="0"/>
              <a:t> are </a:t>
            </a:r>
            <a:r>
              <a:rPr lang="it-IT" sz="2400" dirty="0" err="1"/>
              <a:t>available</a:t>
            </a:r>
            <a:r>
              <a:rPr lang="it-IT" sz="2400" dirty="0"/>
              <a:t> </a:t>
            </a:r>
          </a:p>
          <a:p>
            <a:pPr lvl="1"/>
            <a:r>
              <a:rPr lang="it-IT" sz="2400" dirty="0" smtClean="0"/>
              <a:t>HLG </a:t>
            </a:r>
            <a:r>
              <a:rPr lang="it-IT" sz="2400" dirty="0" err="1" smtClean="0"/>
              <a:t>involvement</a:t>
            </a:r>
            <a:r>
              <a:rPr lang="it-IT" sz="2400" dirty="0" smtClean="0"/>
              <a:t>, e.g. </a:t>
            </a:r>
            <a:r>
              <a:rPr lang="it-IT" sz="2400" dirty="0" err="1" smtClean="0"/>
              <a:t>through</a:t>
            </a:r>
            <a:r>
              <a:rPr lang="it-IT" sz="2400" dirty="0" smtClean="0"/>
              <a:t> the </a:t>
            </a:r>
            <a:r>
              <a:rPr lang="it-IT" sz="2400" i="1" dirty="0" err="1" smtClean="0"/>
              <a:t>Supporting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Standards</a:t>
            </a:r>
            <a:r>
              <a:rPr lang="it-IT" sz="2400" dirty="0" smtClean="0"/>
              <a:t> </a:t>
            </a:r>
            <a:r>
              <a:rPr lang="it-IT" sz="2400" dirty="0" err="1" smtClean="0"/>
              <a:t>group</a:t>
            </a:r>
            <a:r>
              <a:rPr lang="it-IT" sz="2400" dirty="0" smtClean="0"/>
              <a:t> and the </a:t>
            </a:r>
            <a:r>
              <a:rPr lang="it-IT" sz="2400" i="1" dirty="0" err="1" smtClean="0"/>
              <a:t>Sharing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tools</a:t>
            </a:r>
            <a:r>
              <a:rPr lang="it-IT" sz="2400" i="1" dirty="0" smtClean="0"/>
              <a:t> </a:t>
            </a:r>
            <a:r>
              <a:rPr lang="it-IT" sz="2400" dirty="0" err="1" smtClean="0"/>
              <a:t>group</a:t>
            </a:r>
            <a:r>
              <a:rPr lang="it-IT" sz="2400" dirty="0" smtClean="0"/>
              <a:t> </a:t>
            </a:r>
          </a:p>
          <a:p>
            <a:pPr lvl="1"/>
            <a:r>
              <a:rPr lang="it-IT" sz="2400" dirty="0" err="1" smtClean="0"/>
              <a:t>Coordination</a:t>
            </a:r>
            <a:r>
              <a:rPr lang="it-IT" sz="2400" dirty="0" smtClean="0"/>
              <a:t> </a:t>
            </a:r>
            <a:r>
              <a:rPr lang="it-IT" sz="2400" dirty="0"/>
              <a:t>with </a:t>
            </a:r>
            <a:r>
              <a:rPr lang="it-IT" sz="2400" dirty="0" err="1"/>
              <a:t>Eurostat</a:t>
            </a:r>
            <a:r>
              <a:rPr lang="it-IT" sz="2400" dirty="0"/>
              <a:t> DIGICOM </a:t>
            </a:r>
            <a:r>
              <a:rPr lang="it-IT" sz="2400" dirty="0" err="1"/>
              <a:t>project</a:t>
            </a:r>
            <a:endParaRPr lang="it-IT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93" y="1151789"/>
            <a:ext cx="1245581" cy="155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69" y="3788905"/>
            <a:ext cx="141763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Follow-Up </a:t>
            </a:r>
            <a:r>
              <a:rPr lang="it-IT" dirty="0"/>
              <a:t>(</a:t>
            </a:r>
            <a:r>
              <a:rPr lang="it-IT" dirty="0" smtClean="0"/>
              <a:t>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184576"/>
          </a:xfrm>
        </p:spPr>
        <p:txBody>
          <a:bodyPr/>
          <a:lstStyle/>
          <a:p>
            <a:r>
              <a:rPr lang="it-IT" sz="2400" dirty="0" err="1" smtClean="0"/>
              <a:t>Issue</a:t>
            </a:r>
            <a:r>
              <a:rPr lang="it-IT" sz="2400" dirty="0" smtClean="0"/>
              <a:t> </a:t>
            </a:r>
            <a:r>
              <a:rPr lang="it-IT" sz="2400" dirty="0"/>
              <a:t>2: </a:t>
            </a:r>
            <a:r>
              <a:rPr lang="it-IT" sz="2400" dirty="0" err="1"/>
              <a:t>Extending</a:t>
            </a:r>
            <a:r>
              <a:rPr lang="it-IT" sz="2400" dirty="0"/>
              <a:t> the work on design </a:t>
            </a:r>
            <a:r>
              <a:rPr lang="it-IT" sz="2400" dirty="0" err="1"/>
              <a:t>guidelines</a:t>
            </a:r>
            <a:endParaRPr lang="it-IT" sz="2400" dirty="0"/>
          </a:p>
          <a:p>
            <a:pPr marL="228600" lvl="1" indent="0">
              <a:buNone/>
            </a:pPr>
            <a:endParaRPr lang="it-IT" dirty="0" smtClean="0"/>
          </a:p>
          <a:p>
            <a:pPr marL="228600" lvl="1" indent="0">
              <a:buNone/>
            </a:pPr>
            <a:endParaRPr lang="it-IT" dirty="0"/>
          </a:p>
          <a:p>
            <a:pPr marL="228600" lvl="1" indent="0">
              <a:buNone/>
            </a:pPr>
            <a:endParaRPr lang="it-IT" dirty="0" smtClean="0"/>
          </a:p>
          <a:p>
            <a:r>
              <a:rPr lang="it-IT" sz="2400" dirty="0"/>
              <a:t>How to solve </a:t>
            </a:r>
            <a:r>
              <a:rPr lang="it-IT" sz="2400" dirty="0" err="1" smtClean="0"/>
              <a:t>Issue</a:t>
            </a:r>
            <a:r>
              <a:rPr lang="it-IT" sz="2400" dirty="0" smtClean="0"/>
              <a:t> 2: </a:t>
            </a:r>
            <a:r>
              <a:rPr lang="it-IT" sz="2400" dirty="0" err="1"/>
              <a:t>suggestions</a:t>
            </a:r>
            <a:endParaRPr lang="it-IT" sz="2400" dirty="0"/>
          </a:p>
          <a:p>
            <a:pPr lvl="1"/>
            <a:r>
              <a:rPr lang="en-US" sz="2400" dirty="0"/>
              <a:t>HLG involvement, e.g. through the Supporting Standards group and the Sharing tools </a:t>
            </a:r>
            <a:r>
              <a:rPr lang="en-US" sz="2400" dirty="0" smtClean="0"/>
              <a:t>group</a:t>
            </a:r>
          </a:p>
          <a:p>
            <a:pPr lvl="1"/>
            <a:r>
              <a:rPr lang="it-IT" sz="2400" dirty="0" err="1" smtClean="0"/>
              <a:t>Coordination</a:t>
            </a:r>
            <a:r>
              <a:rPr lang="it-IT" sz="2400" dirty="0" smtClean="0"/>
              <a:t> </a:t>
            </a:r>
            <a:r>
              <a:rPr lang="it-IT" sz="2400" dirty="0"/>
              <a:t>with </a:t>
            </a:r>
            <a:r>
              <a:rPr lang="it-IT" sz="2400" dirty="0" err="1"/>
              <a:t>Eurostat</a:t>
            </a:r>
            <a:r>
              <a:rPr lang="it-IT" sz="2400" dirty="0"/>
              <a:t> DIGICOM </a:t>
            </a:r>
            <a:r>
              <a:rPr lang="it-IT" sz="2400" dirty="0" err="1" smtClean="0"/>
              <a:t>project</a:t>
            </a:r>
            <a:endParaRPr lang="it-IT" sz="2400" dirty="0" smtClean="0"/>
          </a:p>
          <a:p>
            <a:pPr lvl="1"/>
            <a:r>
              <a:rPr lang="it-IT" sz="2400" dirty="0" err="1"/>
              <a:t>European</a:t>
            </a:r>
            <a:r>
              <a:rPr lang="it-IT" sz="2400" dirty="0"/>
              <a:t> ISA</a:t>
            </a:r>
            <a:r>
              <a:rPr lang="it-IT" sz="2400" baseline="30000" dirty="0"/>
              <a:t>2</a:t>
            </a:r>
            <a:r>
              <a:rPr lang="it-IT" sz="2400" dirty="0"/>
              <a:t> </a:t>
            </a:r>
            <a:r>
              <a:rPr lang="it-IT" sz="2400" dirty="0" err="1"/>
              <a:t>program</a:t>
            </a:r>
            <a:r>
              <a:rPr lang="it-IT" sz="2400" dirty="0"/>
              <a:t> (</a:t>
            </a:r>
            <a:r>
              <a:rPr lang="it-IT" sz="2400" dirty="0" smtClean="0"/>
              <a:t>SEMIC - </a:t>
            </a:r>
            <a:r>
              <a:rPr lang="it-IT" sz="2400" dirty="0" err="1" smtClean="0"/>
              <a:t>Semantics</a:t>
            </a:r>
            <a:r>
              <a:rPr lang="it-IT" sz="2400" dirty="0" smtClean="0"/>
              <a:t> </a:t>
            </a:r>
          </a:p>
          <a:p>
            <a:pPr marL="228600" lvl="1" indent="0">
              <a:buNone/>
            </a:pPr>
            <a:r>
              <a:rPr lang="it-IT" sz="2400" dirty="0" err="1" smtClean="0"/>
              <a:t>Interoperability</a:t>
            </a:r>
            <a:r>
              <a:rPr lang="it-IT" sz="2400" dirty="0" smtClean="0"/>
              <a:t> Community)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07" y="836712"/>
            <a:ext cx="1245581" cy="155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Project Follow-Up </a:t>
            </a:r>
            <a:r>
              <a:rPr lang="it-IT" dirty="0"/>
              <a:t>(</a:t>
            </a:r>
            <a:r>
              <a:rPr lang="it-IT" dirty="0" smtClean="0"/>
              <a:t>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6336704" cy="5184576"/>
          </a:xfrm>
        </p:spPr>
        <p:txBody>
          <a:bodyPr>
            <a:normAutofit/>
          </a:bodyPr>
          <a:lstStyle/>
          <a:p>
            <a:r>
              <a:rPr lang="it-IT" sz="2400" dirty="0" err="1" smtClean="0"/>
              <a:t>Details</a:t>
            </a:r>
            <a:r>
              <a:rPr lang="it-IT" sz="2400" dirty="0" smtClean="0"/>
              <a:t> on </a:t>
            </a:r>
            <a:r>
              <a:rPr lang="it-IT" sz="2400" dirty="0" err="1" smtClean="0"/>
              <a:t>project</a:t>
            </a:r>
            <a:r>
              <a:rPr lang="it-IT" sz="2400" dirty="0" smtClean="0"/>
              <a:t> </a:t>
            </a:r>
            <a:r>
              <a:rPr lang="it-IT" sz="2400" dirty="0" err="1" smtClean="0"/>
              <a:t>resources</a:t>
            </a:r>
            <a:endParaRPr lang="it-IT" sz="2400" dirty="0" smtClean="0"/>
          </a:p>
          <a:p>
            <a:pPr lvl="1"/>
            <a:r>
              <a:rPr lang="it-IT" sz="2400" dirty="0" err="1" smtClean="0"/>
              <a:t>Main</a:t>
            </a:r>
            <a:r>
              <a:rPr lang="it-IT" sz="2400" dirty="0" smtClean="0"/>
              <a:t> </a:t>
            </a:r>
            <a:r>
              <a:rPr lang="it-IT" sz="2400" dirty="0" err="1" smtClean="0"/>
              <a:t>contribution</a:t>
            </a:r>
            <a:r>
              <a:rPr lang="it-IT" sz="2400" dirty="0" smtClean="0"/>
              <a:t> for </a:t>
            </a:r>
            <a:r>
              <a:rPr lang="it-IT" sz="2400" dirty="0" err="1" smtClean="0"/>
              <a:t>manpower</a:t>
            </a:r>
            <a:r>
              <a:rPr lang="it-IT" sz="2400" dirty="0" smtClean="0"/>
              <a:t> by </a:t>
            </a:r>
            <a:r>
              <a:rPr lang="it-IT" sz="2400" dirty="0" err="1" smtClean="0"/>
              <a:t>Insee</a:t>
            </a:r>
            <a:r>
              <a:rPr lang="it-IT" sz="2400" dirty="0" smtClean="0"/>
              <a:t> and Istat</a:t>
            </a:r>
          </a:p>
          <a:p>
            <a:pPr lvl="2"/>
            <a:r>
              <a:rPr lang="it-IT" sz="2400" dirty="0" err="1" smtClean="0"/>
              <a:t>Both</a:t>
            </a:r>
            <a:r>
              <a:rPr lang="it-IT" sz="2400" dirty="0" smtClean="0"/>
              <a:t> </a:t>
            </a:r>
            <a:r>
              <a:rPr lang="it-IT" sz="2400" dirty="0" err="1" smtClean="0"/>
              <a:t>technical</a:t>
            </a:r>
            <a:r>
              <a:rPr lang="it-IT" sz="2400" dirty="0" smtClean="0"/>
              <a:t> management and </a:t>
            </a:r>
            <a:r>
              <a:rPr lang="it-IT" sz="2400" dirty="0" err="1" smtClean="0"/>
              <a:t>implementation</a:t>
            </a:r>
            <a:endParaRPr lang="it-IT" sz="2400" dirty="0" smtClean="0"/>
          </a:p>
          <a:p>
            <a:pPr lvl="1"/>
            <a:r>
              <a:rPr lang="it-IT" sz="2400" dirty="0" err="1" smtClean="0"/>
              <a:t>Contributions</a:t>
            </a:r>
            <a:r>
              <a:rPr lang="it-IT" sz="2400" dirty="0" smtClean="0"/>
              <a:t> by CBS, </a:t>
            </a:r>
            <a:r>
              <a:rPr lang="it-IT" sz="2400" dirty="0" err="1" smtClean="0"/>
              <a:t>Eurostat</a:t>
            </a:r>
            <a:r>
              <a:rPr lang="it-IT" sz="2400" dirty="0" smtClean="0"/>
              <a:t> and UNECE </a:t>
            </a:r>
            <a:r>
              <a:rPr lang="it-IT" sz="2400" dirty="0" err="1" smtClean="0"/>
              <a:t>at</a:t>
            </a:r>
            <a:r>
              <a:rPr lang="it-IT" sz="2400" dirty="0" smtClean="0"/>
              <a:t> the Rome sprint</a:t>
            </a:r>
          </a:p>
          <a:p>
            <a:pPr lvl="1"/>
            <a:r>
              <a:rPr lang="it-IT" sz="2400" dirty="0" err="1" smtClean="0"/>
              <a:t>Organizational</a:t>
            </a:r>
            <a:r>
              <a:rPr lang="it-IT" sz="2400" dirty="0" smtClean="0"/>
              <a:t> </a:t>
            </a:r>
            <a:r>
              <a:rPr lang="it-IT" sz="2400" dirty="0" err="1" smtClean="0"/>
              <a:t>aspects</a:t>
            </a:r>
            <a:r>
              <a:rPr lang="it-IT" sz="2400" dirty="0" smtClean="0"/>
              <a:t> (</a:t>
            </a:r>
            <a:r>
              <a:rPr lang="it-IT" sz="2400" dirty="0" err="1" smtClean="0"/>
              <a:t>Webex</a:t>
            </a:r>
            <a:r>
              <a:rPr lang="it-IT" sz="2400" dirty="0" smtClean="0"/>
              <a:t> </a:t>
            </a:r>
            <a:r>
              <a:rPr lang="it-IT" sz="2400" dirty="0" err="1" smtClean="0"/>
              <a:t>organization</a:t>
            </a:r>
            <a:r>
              <a:rPr lang="it-IT" sz="2400" dirty="0" smtClean="0"/>
              <a:t> and reporting) by UNECE</a:t>
            </a:r>
          </a:p>
          <a:p>
            <a:pPr lvl="1"/>
            <a:r>
              <a:rPr lang="it-IT" sz="2400" dirty="0" err="1" smtClean="0"/>
              <a:t>Sandbox</a:t>
            </a:r>
            <a:r>
              <a:rPr lang="it-IT" sz="2400" dirty="0" smtClean="0"/>
              <a:t> </a:t>
            </a:r>
            <a:r>
              <a:rPr lang="it-IT" sz="2400" dirty="0" err="1" smtClean="0"/>
              <a:t>fee</a:t>
            </a:r>
            <a:endParaRPr lang="it-IT" sz="2400" dirty="0" smtClean="0"/>
          </a:p>
        </p:txBody>
      </p:sp>
      <p:sp>
        <p:nvSpPr>
          <p:cNvPr id="4" name="AutoShape 2" descr="Risultati immagini per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632848" cy="762000"/>
          </a:xfrm>
        </p:spPr>
        <p:txBody>
          <a:bodyPr/>
          <a:lstStyle/>
          <a:p>
            <a:r>
              <a:rPr lang="it-IT" dirty="0" err="1" smtClean="0"/>
              <a:t>Wrapping</a:t>
            </a:r>
            <a:r>
              <a:rPr lang="it-IT" dirty="0" smtClean="0"/>
              <a:t>-up: </a:t>
            </a:r>
            <a:r>
              <a:rPr lang="it-IT" dirty="0" err="1" smtClean="0"/>
              <a:t>Advantages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648072"/>
          </a:xfrm>
        </p:spPr>
        <p:txBody>
          <a:bodyPr/>
          <a:lstStyle/>
          <a:p>
            <a:r>
              <a:rPr lang="it-IT" dirty="0" smtClean="0"/>
              <a:t>Statistical </a:t>
            </a:r>
            <a:r>
              <a:rPr lang="it-IT" dirty="0" err="1" smtClean="0"/>
              <a:t>artefacts</a:t>
            </a:r>
            <a:r>
              <a:rPr lang="it-IT" dirty="0" smtClean="0"/>
              <a:t> </a:t>
            </a:r>
            <a:r>
              <a:rPr lang="it-IT" dirty="0" err="1" smtClean="0"/>
              <a:t>represented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Linked</a:t>
            </a:r>
            <a:r>
              <a:rPr lang="it-IT" dirty="0" smtClean="0"/>
              <a:t> data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advantages</a:t>
            </a:r>
            <a:endParaRPr lang="it-IT" dirty="0" smtClean="0"/>
          </a:p>
        </p:txBody>
      </p:sp>
      <p:sp>
        <p:nvSpPr>
          <p:cNvPr id="4" name="Rettangolo arrotondato 3"/>
          <p:cNvSpPr/>
          <p:nvPr/>
        </p:nvSpPr>
        <p:spPr>
          <a:xfrm>
            <a:off x="323528" y="1700808"/>
            <a:ext cx="3744416" cy="1224136"/>
          </a:xfrm>
          <a:prstGeom prst="round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sz="2000" dirty="0" err="1" smtClean="0"/>
              <a:t>Structure</a:t>
            </a:r>
            <a:r>
              <a:rPr lang="it-IT" sz="2000" dirty="0" smtClean="0"/>
              <a:t> and </a:t>
            </a:r>
            <a:r>
              <a:rPr lang="it-IT" sz="2000" dirty="0" err="1"/>
              <a:t>c</a:t>
            </a:r>
            <a:r>
              <a:rPr lang="it-IT" sz="2000" dirty="0" err="1" smtClean="0"/>
              <a:t>ontent</a:t>
            </a:r>
            <a:r>
              <a:rPr lang="it-IT" sz="2000" dirty="0" smtClean="0"/>
              <a:t> </a:t>
            </a:r>
            <a:r>
              <a:rPr lang="it-IT" sz="2000" dirty="0" err="1" smtClean="0"/>
              <a:t>harmonization</a:t>
            </a:r>
            <a:endParaRPr lang="it-IT" sz="2000" dirty="0" smtClean="0"/>
          </a:p>
        </p:txBody>
      </p:sp>
      <p:sp>
        <p:nvSpPr>
          <p:cNvPr id="5" name="Rettangolo arrotondato 4"/>
          <p:cNvSpPr/>
          <p:nvPr/>
        </p:nvSpPr>
        <p:spPr>
          <a:xfrm>
            <a:off x="837945" y="3116364"/>
            <a:ext cx="3785542" cy="16344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lvl="1"/>
            <a:r>
              <a:rPr lang="it-IT" dirty="0" err="1" smtClean="0">
                <a:solidFill>
                  <a:srgbClr val="0A1F5A"/>
                </a:solidFill>
              </a:rPr>
              <a:t>Correctness</a:t>
            </a:r>
            <a:r>
              <a:rPr lang="it-IT" dirty="0" smtClean="0">
                <a:solidFill>
                  <a:srgbClr val="0A1F5A"/>
                </a:solidFill>
              </a:rPr>
              <a:t> </a:t>
            </a:r>
            <a:r>
              <a:rPr lang="it-IT" dirty="0">
                <a:solidFill>
                  <a:srgbClr val="0A1F5A"/>
                </a:solidFill>
              </a:rPr>
              <a:t>(</a:t>
            </a:r>
            <a:r>
              <a:rPr lang="it-IT" dirty="0" err="1">
                <a:solidFill>
                  <a:srgbClr val="0A1F5A"/>
                </a:solidFill>
              </a:rPr>
              <a:t>consistency</a:t>
            </a:r>
            <a:r>
              <a:rPr lang="it-IT" dirty="0">
                <a:solidFill>
                  <a:srgbClr val="0A1F5A"/>
                </a:solidFill>
              </a:rPr>
              <a:t> and </a:t>
            </a:r>
            <a:r>
              <a:rPr lang="it-IT" dirty="0" err="1">
                <a:solidFill>
                  <a:srgbClr val="0A1F5A"/>
                </a:solidFill>
              </a:rPr>
              <a:t>completeness</a:t>
            </a:r>
            <a:r>
              <a:rPr lang="it-IT" dirty="0" smtClean="0">
                <a:solidFill>
                  <a:srgbClr val="0A1F5A"/>
                </a:solidFill>
              </a:rPr>
              <a:t>) </a:t>
            </a:r>
            <a:r>
              <a:rPr lang="it-IT" dirty="0" err="1" smtClean="0">
                <a:solidFill>
                  <a:srgbClr val="0A1F5A"/>
                </a:solidFill>
              </a:rPr>
              <a:t>checks</a:t>
            </a:r>
            <a:r>
              <a:rPr lang="it-IT" dirty="0" smtClean="0">
                <a:solidFill>
                  <a:srgbClr val="0A1F5A"/>
                </a:solidFill>
              </a:rPr>
              <a:t>:</a:t>
            </a:r>
            <a:endParaRPr lang="it-IT" dirty="0">
              <a:solidFill>
                <a:srgbClr val="0A1F5A"/>
              </a:solidFill>
            </a:endParaRPr>
          </a:p>
          <a:p>
            <a:pPr lvl="1"/>
            <a:r>
              <a:rPr lang="it-IT" dirty="0" err="1" smtClean="0">
                <a:solidFill>
                  <a:srgbClr val="0A1F5A"/>
                </a:solidFill>
              </a:rPr>
              <a:t>Formal</a:t>
            </a:r>
            <a:r>
              <a:rPr lang="it-IT" dirty="0" smtClean="0">
                <a:solidFill>
                  <a:srgbClr val="0A1F5A"/>
                </a:solidFill>
              </a:rPr>
              <a:t> </a:t>
            </a:r>
            <a:r>
              <a:rPr lang="it-IT" dirty="0" err="1">
                <a:solidFill>
                  <a:srgbClr val="0A1F5A"/>
                </a:solidFill>
              </a:rPr>
              <a:t>representation</a:t>
            </a:r>
            <a:r>
              <a:rPr lang="it-IT" dirty="0">
                <a:solidFill>
                  <a:srgbClr val="0A1F5A"/>
                </a:solidFill>
              </a:rPr>
              <a:t> of </a:t>
            </a:r>
            <a:r>
              <a:rPr lang="it-IT" dirty="0" err="1">
                <a:solidFill>
                  <a:srgbClr val="0A1F5A"/>
                </a:solidFill>
              </a:rPr>
              <a:t>statistical</a:t>
            </a:r>
            <a:r>
              <a:rPr lang="it-IT" dirty="0">
                <a:solidFill>
                  <a:srgbClr val="0A1F5A"/>
                </a:solidFill>
              </a:rPr>
              <a:t> </a:t>
            </a:r>
            <a:r>
              <a:rPr lang="it-IT" dirty="0" err="1">
                <a:solidFill>
                  <a:srgbClr val="0A1F5A"/>
                </a:solidFill>
              </a:rPr>
              <a:t>metadata</a:t>
            </a:r>
            <a:r>
              <a:rPr lang="it-IT" dirty="0">
                <a:solidFill>
                  <a:srgbClr val="0A1F5A"/>
                </a:solidFill>
              </a:rPr>
              <a:t> and </a:t>
            </a:r>
            <a:r>
              <a:rPr lang="it-IT" dirty="0" err="1" smtClean="0">
                <a:solidFill>
                  <a:srgbClr val="0A1F5A"/>
                </a:solidFill>
              </a:rPr>
              <a:t>models</a:t>
            </a:r>
            <a:endParaRPr lang="it-IT" dirty="0">
              <a:solidFill>
                <a:srgbClr val="0A1F5A"/>
              </a:solidFill>
            </a:endParaRPr>
          </a:p>
        </p:txBody>
      </p:sp>
      <p:sp>
        <p:nvSpPr>
          <p:cNvPr id="7" name="Nuvola 6"/>
          <p:cNvSpPr/>
          <p:nvPr/>
        </p:nvSpPr>
        <p:spPr>
          <a:xfrm>
            <a:off x="4623487" y="2955265"/>
            <a:ext cx="4427984" cy="2351925"/>
          </a:xfrm>
          <a:prstGeom prst="cloud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lvl="1" indent="0">
              <a:buNone/>
            </a:pPr>
            <a:r>
              <a:rPr lang="it-IT" sz="1600" dirty="0" smtClean="0">
                <a:sym typeface="Wingdings" panose="05000000000000000000" pitchFamily="2" charset="2"/>
              </a:rPr>
              <a:t>«</a:t>
            </a:r>
            <a:r>
              <a:rPr lang="it-IT" sz="1600" dirty="0" err="1">
                <a:sym typeface="Wingdings" panose="05000000000000000000" pitchFamily="2" charset="2"/>
              </a:rPr>
              <a:t>Is</a:t>
            </a:r>
            <a:r>
              <a:rPr lang="it-IT" sz="1600" dirty="0">
                <a:sym typeface="Wingdings" panose="05000000000000000000" pitchFamily="2" charset="2"/>
              </a:rPr>
              <a:t> the </a:t>
            </a:r>
            <a:r>
              <a:rPr lang="it-IT" sz="1600" dirty="0" err="1">
                <a:sym typeface="Wingdings" panose="05000000000000000000" pitchFamily="2" charset="2"/>
              </a:rPr>
              <a:t>definition</a:t>
            </a:r>
            <a:r>
              <a:rPr lang="it-IT" sz="1600" dirty="0">
                <a:sym typeface="Wingdings" panose="05000000000000000000" pitchFamily="2" charset="2"/>
              </a:rPr>
              <a:t> of the </a:t>
            </a:r>
            <a:r>
              <a:rPr lang="it-IT" sz="1600" b="1" dirty="0">
                <a:sym typeface="Wingdings" panose="05000000000000000000" pitchFamily="2" charset="2"/>
              </a:rPr>
              <a:t>Business </a:t>
            </a:r>
            <a:r>
              <a:rPr lang="it-IT" sz="1600" b="1" dirty="0" err="1">
                <a:sym typeface="Wingdings" panose="05000000000000000000" pitchFamily="2" charset="2"/>
              </a:rPr>
              <a:t>Process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 err="1">
                <a:sym typeface="Wingdings" panose="05000000000000000000" pitchFamily="2" charset="2"/>
              </a:rPr>
              <a:t>concept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i="1" dirty="0" err="1">
                <a:sym typeface="Wingdings" panose="05000000000000000000" pitchFamily="2" charset="2"/>
              </a:rPr>
              <a:t>consistent</a:t>
            </a:r>
            <a:r>
              <a:rPr lang="it-IT" sz="1600" i="1" dirty="0">
                <a:sym typeface="Wingdings" panose="05000000000000000000" pitchFamily="2" charset="2"/>
              </a:rPr>
              <a:t> and complete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dirty="0" err="1">
                <a:sym typeface="Wingdings" panose="05000000000000000000" pitchFamily="2" charset="2"/>
              </a:rPr>
              <a:t>among</a:t>
            </a:r>
            <a:r>
              <a:rPr lang="it-IT" sz="1600" dirty="0">
                <a:sym typeface="Wingdings" panose="05000000000000000000" pitchFamily="2" charset="2"/>
              </a:rPr>
              <a:t> GSIM, GSBPM and CSPA?»</a:t>
            </a:r>
          </a:p>
          <a:p>
            <a:pPr algn="ctr">
              <a:lnSpc>
                <a:spcPct val="90000"/>
              </a:lnSpc>
            </a:pPr>
            <a:endParaRPr lang="it-IT" sz="1600" dirty="0" err="1" smtClean="0"/>
          </a:p>
        </p:txBody>
      </p:sp>
      <p:sp>
        <p:nvSpPr>
          <p:cNvPr id="8" name="Nuvola 7"/>
          <p:cNvSpPr/>
          <p:nvPr/>
        </p:nvSpPr>
        <p:spPr>
          <a:xfrm>
            <a:off x="4278543" y="1456776"/>
            <a:ext cx="3533817" cy="1639788"/>
          </a:xfrm>
          <a:prstGeom prst="cloud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28600" lvl="1" indent="0">
              <a:buNone/>
            </a:pP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Defined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 once for 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all</a:t>
            </a:r>
            <a:r>
              <a:rPr lang="it-IT" sz="1600" dirty="0">
                <a:solidFill>
                  <a:srgbClr val="0A1F5A"/>
                </a:solidFill>
                <a:sym typeface="Wingdings" panose="05000000000000000000" pitchFamily="2" charset="2"/>
              </a:rPr>
              <a:t> 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and 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shared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 for 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actual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 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semantic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 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interoperability</a:t>
            </a:r>
            <a:endParaRPr lang="it-IT" sz="2000" dirty="0" smtClean="0">
              <a:solidFill>
                <a:srgbClr val="0A1F5A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49339" y="4941168"/>
            <a:ext cx="3744416" cy="1224136"/>
          </a:xfrm>
          <a:prstGeom prst="round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sz="2000" dirty="0" smtClean="0"/>
              <a:t>World wide </a:t>
            </a:r>
            <a:r>
              <a:rPr lang="it-IT" sz="2000" dirty="0" err="1" smtClean="0"/>
              <a:t>technological</a:t>
            </a:r>
            <a:r>
              <a:rPr lang="it-IT" sz="2000" dirty="0" smtClean="0"/>
              <a:t> </a:t>
            </a:r>
            <a:r>
              <a:rPr lang="it-IT" sz="2000" dirty="0" err="1" smtClean="0"/>
              <a:t>standards</a:t>
            </a:r>
            <a:endParaRPr lang="it-IT" sz="2000" dirty="0" smtClean="0"/>
          </a:p>
        </p:txBody>
      </p:sp>
      <p:sp>
        <p:nvSpPr>
          <p:cNvPr id="10" name="Nuvola 9"/>
          <p:cNvSpPr/>
          <p:nvPr/>
        </p:nvSpPr>
        <p:spPr>
          <a:xfrm>
            <a:off x="4278543" y="5296669"/>
            <a:ext cx="3533817" cy="1264980"/>
          </a:xfrm>
          <a:prstGeom prst="cloud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228600" lvl="1" indent="0">
              <a:buNone/>
            </a:pP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Tools 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available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 off-the-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shelf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, 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technology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 </a:t>
            </a:r>
            <a:r>
              <a:rPr lang="it-IT" sz="1600" dirty="0" err="1" smtClean="0">
                <a:solidFill>
                  <a:srgbClr val="0A1F5A"/>
                </a:solidFill>
                <a:sym typeface="Wingdings" panose="05000000000000000000" pitchFamily="2" charset="2"/>
              </a:rPr>
              <a:t>independence</a:t>
            </a:r>
            <a:r>
              <a:rPr lang="it-IT" sz="1600" dirty="0" smtClean="0">
                <a:solidFill>
                  <a:srgbClr val="0A1F5A"/>
                </a:solidFill>
                <a:sym typeface="Wingdings" panose="05000000000000000000" pitchFamily="2" charset="2"/>
              </a:rPr>
              <a:t>, etc.</a:t>
            </a:r>
            <a:endParaRPr lang="it-IT" sz="2000" dirty="0" smtClean="0">
              <a:solidFill>
                <a:srgbClr val="0A1F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632848" cy="762000"/>
          </a:xfrm>
        </p:spPr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smtClean="0"/>
              <a:t>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9614" y="1124744"/>
            <a:ext cx="8784976" cy="5184576"/>
          </a:xfrm>
        </p:spPr>
        <p:txBody>
          <a:bodyPr/>
          <a:lstStyle/>
          <a:p>
            <a:r>
              <a:rPr lang="it-IT" dirty="0" err="1">
                <a:sym typeface="Wingdings" panose="05000000000000000000" pitchFamily="2" charset="2"/>
              </a:rPr>
              <a:t>However</a:t>
            </a:r>
            <a:r>
              <a:rPr lang="it-IT" dirty="0" smtClean="0">
                <a:sym typeface="Wingdings" panose="05000000000000000000" pitchFamily="2" charset="2"/>
              </a:rPr>
              <a:t>, </a:t>
            </a:r>
            <a:r>
              <a:rPr lang="it-IT" dirty="0" err="1" smtClean="0">
                <a:sym typeface="Wingdings" panose="05000000000000000000" pitchFamily="2" charset="2"/>
              </a:rPr>
              <a:t>b</a:t>
            </a:r>
            <a:r>
              <a:rPr lang="it-IT" dirty="0" err="1" smtClean="0"/>
              <a:t>esides</a:t>
            </a:r>
            <a:r>
              <a:rPr lang="it-IT" dirty="0" smtClean="0"/>
              <a:t> the </a:t>
            </a:r>
            <a:r>
              <a:rPr lang="it-IT" dirty="0" err="1" smtClean="0"/>
              <a:t>shown</a:t>
            </a:r>
            <a:r>
              <a:rPr lang="it-IT" dirty="0" smtClean="0"/>
              <a:t> and </a:t>
            </a:r>
            <a:r>
              <a:rPr lang="it-IT" dirty="0" err="1" smtClean="0"/>
              <a:t>discussed</a:t>
            </a:r>
            <a:r>
              <a:rPr lang="it-IT" dirty="0" smtClean="0"/>
              <a:t> </a:t>
            </a:r>
            <a:r>
              <a:rPr lang="it-IT" dirty="0" err="1" smtClean="0"/>
              <a:t>advantages</a:t>
            </a:r>
            <a:r>
              <a:rPr lang="it-IT" dirty="0" smtClean="0"/>
              <a:t>, </a:t>
            </a:r>
            <a:r>
              <a:rPr lang="it-IT" dirty="0" err="1" smtClean="0"/>
              <a:t>there</a:t>
            </a:r>
            <a:r>
              <a:rPr lang="it-IT" dirty="0" smtClean="0"/>
              <a:t> are some </a:t>
            </a:r>
            <a:r>
              <a:rPr lang="it-IT" dirty="0" err="1" smtClean="0"/>
              <a:t>risks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involved</a:t>
            </a:r>
            <a:r>
              <a:rPr lang="it-IT" dirty="0" smtClean="0">
                <a:sym typeface="Wingdings" panose="05000000000000000000" pitchFamily="2" charset="2"/>
              </a:rPr>
              <a:t> by the </a:t>
            </a:r>
            <a:r>
              <a:rPr lang="it-IT" dirty="0" err="1" smtClean="0">
                <a:sym typeface="Wingdings" panose="05000000000000000000" pitchFamily="2" charset="2"/>
              </a:rPr>
              <a:t>adoption</a:t>
            </a:r>
            <a:r>
              <a:rPr lang="it-IT" dirty="0" smtClean="0">
                <a:sym typeface="Wingdings" panose="05000000000000000000" pitchFamily="2" charset="2"/>
              </a:rPr>
              <a:t> of the </a:t>
            </a:r>
            <a:r>
              <a:rPr lang="it-IT" dirty="0" err="1" smtClean="0">
                <a:sym typeface="Wingdings" panose="05000000000000000000" pitchFamily="2" charset="2"/>
              </a:rPr>
              <a:t>linked</a:t>
            </a:r>
            <a:r>
              <a:rPr lang="it-IT" dirty="0" smtClean="0">
                <a:sym typeface="Wingdings" panose="05000000000000000000" pitchFamily="2" charset="2"/>
              </a:rPr>
              <a:t> data </a:t>
            </a:r>
            <a:r>
              <a:rPr lang="it-IT" dirty="0" err="1" smtClean="0">
                <a:sym typeface="Wingdings" panose="05000000000000000000" pitchFamily="2" charset="2"/>
              </a:rPr>
              <a:t>paradigm</a:t>
            </a:r>
            <a:r>
              <a:rPr lang="it-IT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it-IT" dirty="0" err="1" smtClean="0">
                <a:sym typeface="Wingdings" panose="05000000000000000000" pitchFamily="2" charset="2"/>
              </a:rPr>
              <a:t>Dedicated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technological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stack</a:t>
            </a:r>
            <a:r>
              <a:rPr lang="it-IT" dirty="0" smtClean="0">
                <a:sym typeface="Wingdings" panose="05000000000000000000" pitchFamily="2" charset="2"/>
              </a:rPr>
              <a:t> and </a:t>
            </a:r>
            <a:r>
              <a:rPr lang="it-IT" dirty="0" err="1" smtClean="0">
                <a:sym typeface="Wingdings" panose="05000000000000000000" pitchFamily="2" charset="2"/>
              </a:rPr>
              <a:t>specific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skills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needed</a:t>
            </a:r>
            <a:endParaRPr lang="it-IT" dirty="0" smtClean="0">
              <a:sym typeface="Wingdings" panose="05000000000000000000" pitchFamily="2" charset="2"/>
            </a:endParaRPr>
          </a:p>
          <a:p>
            <a:pPr lvl="1"/>
            <a:r>
              <a:rPr lang="it-IT" dirty="0" err="1" smtClean="0">
                <a:sym typeface="Wingdings" panose="05000000000000000000" pitchFamily="2" charset="2"/>
              </a:rPr>
              <a:t>Technological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standards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still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keep</a:t>
            </a:r>
            <a:r>
              <a:rPr lang="it-IT" dirty="0" smtClean="0">
                <a:sym typeface="Wingdings" panose="05000000000000000000" pitchFamily="2" charset="2"/>
              </a:rPr>
              <a:t> on (</a:t>
            </a:r>
            <a:r>
              <a:rPr lang="it-IT" dirty="0" err="1" smtClean="0">
                <a:sym typeface="Wingdings" panose="05000000000000000000" pitchFamily="2" charset="2"/>
              </a:rPr>
              <a:t>slowly</a:t>
            </a:r>
            <a:r>
              <a:rPr lang="it-IT" dirty="0" smtClean="0">
                <a:sym typeface="Wingdings" panose="05000000000000000000" pitchFamily="2" charset="2"/>
              </a:rPr>
              <a:t>) </a:t>
            </a:r>
            <a:r>
              <a:rPr lang="it-IT" dirty="0" err="1" smtClean="0">
                <a:sym typeface="Wingdings" panose="05000000000000000000" pitchFamily="2" charset="2"/>
              </a:rPr>
              <a:t>changing</a:t>
            </a:r>
            <a:r>
              <a:rPr lang="it-IT" dirty="0" smtClean="0">
                <a:sym typeface="Wingdings" panose="05000000000000000000" pitchFamily="2" charset="2"/>
              </a:rPr>
              <a:t>: </a:t>
            </a:r>
            <a:r>
              <a:rPr lang="it-IT" dirty="0" err="1" smtClean="0">
                <a:sym typeface="Wingdings" panose="05000000000000000000" pitchFamily="2" charset="2"/>
              </a:rPr>
              <a:t>changes</a:t>
            </a:r>
            <a:r>
              <a:rPr lang="it-IT" dirty="0" smtClean="0">
                <a:sym typeface="Wingdings" panose="05000000000000000000" pitchFamily="2" charset="2"/>
              </a:rPr>
              <a:t> in </a:t>
            </a:r>
            <a:r>
              <a:rPr lang="it-IT" dirty="0" err="1" smtClean="0">
                <a:sym typeface="Wingdings" panose="05000000000000000000" pitchFamily="2" charset="2"/>
              </a:rPr>
              <a:t>versions</a:t>
            </a:r>
            <a:r>
              <a:rPr lang="it-IT" dirty="0" smtClean="0">
                <a:sym typeface="Wingdings" panose="05000000000000000000" pitchFamily="2" charset="2"/>
              </a:rPr>
              <a:t>, performance </a:t>
            </a:r>
            <a:r>
              <a:rPr lang="it-IT" dirty="0" err="1" smtClean="0">
                <a:sym typeface="Wingdings" panose="05000000000000000000" pitchFamily="2" charset="2"/>
              </a:rPr>
              <a:t>issue</a:t>
            </a:r>
            <a:r>
              <a:rPr lang="it-IT" dirty="0" smtClean="0">
                <a:sym typeface="Wingdings" panose="05000000000000000000" pitchFamily="2" charset="2"/>
              </a:rPr>
              <a:t>, etc. </a:t>
            </a:r>
          </a:p>
          <a:p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A </a:t>
            </a:r>
            <a:r>
              <a:rPr lang="it-IT" dirty="0" err="1" smtClean="0">
                <a:sym typeface="Wingdings" panose="05000000000000000000" pitchFamily="2" charset="2"/>
              </a:rPr>
              <a:t>question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could</a:t>
            </a:r>
            <a:r>
              <a:rPr lang="it-IT" dirty="0" smtClean="0">
                <a:sym typeface="Wingdings" panose="05000000000000000000" pitchFamily="2" charset="2"/>
              </a:rPr>
              <a:t> be: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2195736" y="3501008"/>
            <a:ext cx="5112568" cy="1738275"/>
          </a:xfrm>
          <a:prstGeom prst="round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We are talking </a:t>
            </a:r>
            <a:r>
              <a:rPr lang="en-US" sz="2000" dirty="0">
                <a:solidFill>
                  <a:schemeClr val="bg1"/>
                </a:solidFill>
              </a:rPr>
              <a:t>about metadata harmonization and </a:t>
            </a:r>
            <a:r>
              <a:rPr lang="en-US" sz="2000" dirty="0" smtClean="0">
                <a:solidFill>
                  <a:schemeClr val="bg1"/>
                </a:solidFill>
              </a:rPr>
              <a:t>sharing since many years, even decades, so… what’s </a:t>
            </a:r>
            <a:r>
              <a:rPr lang="en-US" sz="2000" dirty="0">
                <a:solidFill>
                  <a:schemeClr val="bg1"/>
                </a:solidFill>
              </a:rPr>
              <a:t>new now?</a:t>
            </a:r>
          </a:p>
        </p:txBody>
      </p:sp>
    </p:spTree>
    <p:extLst>
      <p:ext uri="{BB962C8B-B14F-4D97-AF65-F5344CB8AC3E}">
        <p14:creationId xmlns:p14="http://schemas.microsoft.com/office/powerpoint/2010/main" val="210662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3544" y="192301"/>
            <a:ext cx="7632848" cy="762000"/>
          </a:xfrm>
        </p:spPr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Remarks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smtClean="0"/>
              <a:t>2)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283544" y="2145755"/>
            <a:ext cx="3024336" cy="2622376"/>
            <a:chOff x="5565501" y="680809"/>
            <a:chExt cx="5326784" cy="4238103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501" y="680809"/>
              <a:ext cx="5326784" cy="3049124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6090357" y="3910620"/>
              <a:ext cx="2448272" cy="10082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200" b="1" dirty="0" err="1"/>
                <a:t>Insee</a:t>
              </a:r>
              <a:r>
                <a:rPr lang="it-IT" sz="1200" b="1" dirty="0"/>
                <a:t> LOD Portal: http://rdf.insee.fr/sparql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386783" y="4653136"/>
            <a:ext cx="3672408" cy="2622698"/>
            <a:chOff x="-23882" y="569640"/>
            <a:chExt cx="5292080" cy="4349272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82" y="569640"/>
              <a:ext cx="5292080" cy="3153197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9" name="CasellaDiTesto 8"/>
            <p:cNvSpPr txBox="1"/>
            <p:nvPr/>
          </p:nvSpPr>
          <p:spPr>
            <a:xfrm>
              <a:off x="683568" y="3910620"/>
              <a:ext cx="2448272" cy="10082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200" b="1" dirty="0" smtClean="0"/>
                <a:t>Istat LOD Portal: http://datiopen.istat.it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220072" y="2227834"/>
            <a:ext cx="3720663" cy="3135289"/>
            <a:chOff x="0" y="4412515"/>
            <a:chExt cx="5565501" cy="5106874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0" y="7821488"/>
              <a:ext cx="2448272" cy="16979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200" b="1" dirty="0"/>
                <a:t>Japan e-</a:t>
              </a:r>
              <a:r>
                <a:rPr lang="it-IT" sz="1200" b="1" dirty="0" err="1"/>
                <a:t>Stats</a:t>
              </a:r>
              <a:r>
                <a:rPr lang="it-IT" sz="1200" b="1" dirty="0"/>
                <a:t> LOD </a:t>
              </a:r>
              <a:r>
                <a:rPr lang="it-IT" sz="1200" b="1" dirty="0" err="1"/>
                <a:t>Portal:http</a:t>
              </a:r>
              <a:r>
                <a:rPr lang="it-IT" sz="1200" b="1" dirty="0"/>
                <a:t>://data.e-stat.go.jp/lodw/</a:t>
              </a: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0" y="4412515"/>
              <a:ext cx="5484341" cy="3150255"/>
            </a:xfrm>
            <a:prstGeom prst="rect">
              <a:avLst/>
            </a:prstGeom>
            <a:ln w="15875">
              <a:solidFill>
                <a:schemeClr val="accent1"/>
              </a:solidFill>
            </a:ln>
          </p:spPr>
        </p:pic>
      </p:grpSp>
      <p:sp>
        <p:nvSpPr>
          <p:cNvPr id="13" name="Callout a incrocio 12"/>
          <p:cNvSpPr/>
          <p:nvPr/>
        </p:nvSpPr>
        <p:spPr>
          <a:xfrm>
            <a:off x="3750661" y="3113612"/>
            <a:ext cx="1216152" cy="1216152"/>
          </a:xfrm>
          <a:prstGeom prst="quadArrowCallou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dirty="0" err="1" smtClean="0"/>
          </a:p>
        </p:txBody>
      </p:sp>
      <p:sp>
        <p:nvSpPr>
          <p:cNvPr id="14" name="Fumetto 2 13"/>
          <p:cNvSpPr/>
          <p:nvPr/>
        </p:nvSpPr>
        <p:spPr>
          <a:xfrm>
            <a:off x="2555776" y="954301"/>
            <a:ext cx="5828298" cy="1361399"/>
          </a:xfrm>
          <a:prstGeom prst="wedgeRoundRectCallout">
            <a:avLst>
              <a:gd name="adj1" fmla="val -13837"/>
              <a:gd name="adj2" fmla="val 89920"/>
              <a:gd name="adj3" fmla="val 16667"/>
            </a:avLst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it-IT" sz="2400" b="1" dirty="0" smtClean="0"/>
              <a:t>Technology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an </a:t>
            </a:r>
            <a:r>
              <a:rPr lang="it-IT" sz="2400" b="1" dirty="0" err="1" smtClean="0"/>
              <a:t>enabler</a:t>
            </a:r>
            <a:endParaRPr lang="it-IT" sz="2400" b="1" dirty="0"/>
          </a:p>
          <a:p>
            <a:pPr algn="ctr">
              <a:lnSpc>
                <a:spcPct val="90000"/>
              </a:lnSpc>
            </a:pPr>
            <a:r>
              <a:rPr lang="it-IT" sz="2400" b="1" dirty="0" smtClean="0"/>
              <a:t>+</a:t>
            </a:r>
          </a:p>
          <a:p>
            <a:pPr algn="ctr">
              <a:lnSpc>
                <a:spcPct val="90000"/>
              </a:lnSpc>
            </a:pPr>
            <a:r>
              <a:rPr lang="it-IT" sz="2400" b="1" dirty="0" smtClean="0"/>
              <a:t>Consolidate </a:t>
            </a:r>
            <a:r>
              <a:rPr lang="it-IT" sz="2400" b="1" dirty="0" err="1" smtClean="0"/>
              <a:t>metadata</a:t>
            </a:r>
            <a:r>
              <a:rPr lang="it-IT" sz="2400" b="1" dirty="0" smtClean="0"/>
              <a:t> management </a:t>
            </a:r>
            <a:r>
              <a:rPr lang="it-IT" sz="2400" b="1" dirty="0" err="1" smtClean="0"/>
              <a:t>experience</a:t>
            </a:r>
            <a:endParaRPr lang="it-IT" sz="2400" b="1" dirty="0" smtClean="0"/>
          </a:p>
          <a:p>
            <a:pPr algn="ctr">
              <a:lnSpc>
                <a:spcPct val="90000"/>
              </a:lnSpc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577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2852936"/>
            <a:ext cx="7632848" cy="762000"/>
          </a:xfrm>
        </p:spPr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5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20880" cy="504056"/>
          </a:xfrm>
        </p:spPr>
        <p:txBody>
          <a:bodyPr/>
          <a:lstStyle/>
          <a:p>
            <a:r>
              <a:rPr lang="en-GB" sz="2800" dirty="0" smtClean="0"/>
              <a:t>Implementing </a:t>
            </a:r>
            <a:r>
              <a:rPr lang="en-GB" sz="2800" dirty="0" err="1" smtClean="0"/>
              <a:t>ModernStats</a:t>
            </a:r>
            <a:r>
              <a:rPr lang="en-GB" sz="2800" dirty="0" smtClean="0"/>
              <a:t> Standards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400" dirty="0" smtClean="0"/>
              <a:t>Project </a:t>
            </a:r>
            <a:r>
              <a:rPr lang="it-IT" sz="2400" dirty="0" err="1" smtClean="0"/>
              <a:t>proposed</a:t>
            </a:r>
            <a:r>
              <a:rPr lang="it-IT" sz="2400" dirty="0" smtClean="0"/>
              <a:t> by the MC on </a:t>
            </a:r>
            <a:r>
              <a:rPr lang="it-IT" sz="2400" dirty="0" err="1" smtClean="0"/>
              <a:t>Products</a:t>
            </a:r>
            <a:r>
              <a:rPr lang="it-IT" sz="2400" dirty="0" smtClean="0"/>
              <a:t> and </a:t>
            </a:r>
            <a:r>
              <a:rPr lang="it-IT" sz="2400" dirty="0" err="1" smtClean="0"/>
              <a:t>Sources</a:t>
            </a:r>
            <a:r>
              <a:rPr lang="it-IT" sz="2400" dirty="0" smtClean="0"/>
              <a:t> </a:t>
            </a:r>
            <a:r>
              <a:rPr lang="it-IT" sz="2400" dirty="0" err="1" smtClean="0"/>
              <a:t>at</a:t>
            </a:r>
            <a:r>
              <a:rPr lang="it-IT" sz="2400" dirty="0" smtClean="0"/>
              <a:t> HLG Workshop on </a:t>
            </a:r>
            <a:r>
              <a:rPr lang="it-IT" sz="2400" dirty="0" err="1" smtClean="0"/>
              <a:t>November</a:t>
            </a:r>
            <a:r>
              <a:rPr lang="it-IT" sz="2400" dirty="0" smtClean="0"/>
              <a:t> 2015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 smtClean="0">
              <a:solidFill>
                <a:srgbClr val="5B92E5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400" dirty="0" smtClean="0"/>
              <a:t>Launched in 2016 with three </a:t>
            </a:r>
            <a:r>
              <a:rPr lang="en-GB" sz="2400" dirty="0" err="1" smtClean="0"/>
              <a:t>workpackages</a:t>
            </a:r>
            <a:endParaRPr lang="en-GB" sz="1600" dirty="0" smtClean="0">
              <a:solidFill>
                <a:srgbClr val="5B92E5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200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3590980"/>
            <a:ext cx="3312368" cy="558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miter lim="800000"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b="1" dirty="0" smtClean="0">
                <a:solidFill>
                  <a:srgbClr val="0A387A"/>
                </a:solidFill>
              </a:rPr>
              <a:t>WP2</a:t>
            </a:r>
            <a:endParaRPr lang="en-GB" b="1" dirty="0">
              <a:solidFill>
                <a:srgbClr val="0A387A"/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23528" y="2708920"/>
            <a:ext cx="3312368" cy="576064"/>
          </a:xfrm>
          <a:prstGeom prst="rect">
            <a:avLst/>
          </a:prstGeom>
          <a:solidFill>
            <a:srgbClr val="7FC594"/>
          </a:solidFill>
          <a:ln w="19050">
            <a:noFill/>
            <a:miter lim="800000"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b="1" dirty="0" smtClean="0">
                <a:solidFill>
                  <a:srgbClr val="0A387A"/>
                </a:solidFill>
              </a:rPr>
              <a:t>WP1</a:t>
            </a:r>
            <a:endParaRPr lang="en-GB" b="1" dirty="0">
              <a:solidFill>
                <a:srgbClr val="0A387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4380247"/>
            <a:ext cx="3312368" cy="560921"/>
          </a:xfrm>
          <a:prstGeom prst="rect">
            <a:avLst/>
          </a:prstGeom>
          <a:solidFill>
            <a:srgbClr val="92D050"/>
          </a:solidFill>
          <a:ln w="19050">
            <a:noFill/>
            <a:miter lim="800000"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b="1" dirty="0" smtClean="0">
                <a:solidFill>
                  <a:srgbClr val="0A387A"/>
                </a:solidFill>
              </a:rPr>
              <a:t>WP3</a:t>
            </a:r>
            <a:endParaRPr lang="en-GB" b="1" dirty="0">
              <a:solidFill>
                <a:srgbClr val="0A387A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62734" y="2780928"/>
            <a:ext cx="2088232" cy="4320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 err="1" smtClean="0"/>
              <a:t>Classifications</a:t>
            </a:r>
            <a:r>
              <a:rPr lang="it-IT" dirty="0"/>
              <a:t> </a:t>
            </a:r>
            <a:r>
              <a:rPr lang="it-IT" dirty="0" smtClean="0"/>
              <a:t>and</a:t>
            </a:r>
          </a:p>
          <a:p>
            <a:pPr>
              <a:lnSpc>
                <a:spcPct val="90000"/>
              </a:lnSpc>
            </a:pPr>
            <a:r>
              <a:rPr lang="it-IT" dirty="0" smtClean="0"/>
              <a:t> </a:t>
            </a:r>
            <a:r>
              <a:rPr lang="it-IT" dirty="0" err="1" smtClean="0"/>
              <a:t>Vocabularies</a:t>
            </a:r>
            <a:r>
              <a:rPr lang="it-IT" dirty="0" smtClean="0"/>
              <a:t> </a:t>
            </a:r>
          </a:p>
          <a:p>
            <a:pPr>
              <a:lnSpc>
                <a:spcPct val="90000"/>
              </a:lnSpc>
            </a:pPr>
            <a:endParaRPr lang="it-IT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675249" y="3717032"/>
            <a:ext cx="2088232" cy="4320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 err="1" smtClean="0"/>
              <a:t>Models</a:t>
            </a:r>
            <a:r>
              <a:rPr lang="it-IT" dirty="0" smtClean="0"/>
              <a:t> and Services</a:t>
            </a:r>
          </a:p>
          <a:p>
            <a:pPr>
              <a:lnSpc>
                <a:spcPct val="90000"/>
              </a:lnSpc>
            </a:pPr>
            <a:endParaRPr lang="it-IT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3683754" y="4509120"/>
            <a:ext cx="2088232" cy="4320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 err="1" smtClean="0"/>
              <a:t>Maturity</a:t>
            </a:r>
            <a:r>
              <a:rPr lang="it-IT" dirty="0"/>
              <a:t> </a:t>
            </a:r>
            <a:r>
              <a:rPr lang="it-IT" dirty="0" smtClean="0"/>
              <a:t>Model and</a:t>
            </a:r>
          </a:p>
          <a:p>
            <a:pPr>
              <a:lnSpc>
                <a:spcPct val="90000"/>
              </a:lnSpc>
            </a:pPr>
            <a:r>
              <a:rPr lang="it-IT" dirty="0" err="1" smtClean="0"/>
              <a:t>Roadmap</a:t>
            </a:r>
            <a:endParaRPr lang="it-IT" dirty="0" smtClean="0"/>
          </a:p>
          <a:p>
            <a:pPr>
              <a:lnSpc>
                <a:spcPct val="90000"/>
              </a:lnSpc>
            </a:pPr>
            <a:endParaRPr lang="it-IT" dirty="0" smtClean="0"/>
          </a:p>
        </p:txBody>
      </p:sp>
      <p:sp>
        <p:nvSpPr>
          <p:cNvPr id="11" name="Parentesi graffa chiusa 10"/>
          <p:cNvSpPr/>
          <p:nvPr/>
        </p:nvSpPr>
        <p:spPr>
          <a:xfrm>
            <a:off x="5763481" y="2780928"/>
            <a:ext cx="464703" cy="1512168"/>
          </a:xfrm>
          <a:prstGeom prst="rightBrac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4"/>
          <p:cNvSpPr/>
          <p:nvPr/>
        </p:nvSpPr>
        <p:spPr>
          <a:xfrm>
            <a:off x="6336196" y="3212976"/>
            <a:ext cx="2592288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  <a:miter lim="800000"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Linked Open Metadata</a:t>
            </a:r>
            <a:endParaRPr lang="en-GB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6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Open Metadata: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1845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GB" sz="2400" dirty="0" smtClean="0"/>
          </a:p>
          <a:p>
            <a:r>
              <a:rPr lang="en-GB" sz="2400" dirty="0" smtClean="0"/>
              <a:t>Building proofs to show the value of Linked metadata </a:t>
            </a:r>
          </a:p>
          <a:p>
            <a:pPr lvl="1"/>
            <a:r>
              <a:rPr lang="en-GB" sz="2400" dirty="0" smtClean="0"/>
              <a:t>Complete IT systems implementing significant use cases</a:t>
            </a:r>
          </a:p>
          <a:p>
            <a:r>
              <a:rPr lang="en-GB" sz="2400" dirty="0" smtClean="0"/>
              <a:t>Learn by doing </a:t>
            </a:r>
          </a:p>
          <a:p>
            <a:pPr lvl="1"/>
            <a:r>
              <a:rPr lang="en-GB" sz="2400" dirty="0" smtClean="0"/>
              <a:t>Design Guidelines </a:t>
            </a:r>
          </a:p>
          <a:p>
            <a:r>
              <a:rPr lang="en-GB" sz="2400" dirty="0" smtClean="0"/>
              <a:t>Feasibility of application </a:t>
            </a:r>
            <a:r>
              <a:rPr lang="en-GB" sz="2400" dirty="0"/>
              <a:t>of Linked metadata to statistical </a:t>
            </a:r>
            <a:r>
              <a:rPr lang="en-GB" sz="2400" dirty="0" smtClean="0"/>
              <a:t>domain</a:t>
            </a:r>
          </a:p>
          <a:p>
            <a:pPr lvl="1"/>
            <a:r>
              <a:rPr lang="en-GB" sz="2400" dirty="0" smtClean="0"/>
              <a:t>Evaluation and sustainability plans</a:t>
            </a:r>
          </a:p>
          <a:p>
            <a:pPr marL="228600" lvl="1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2286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221088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762000"/>
          </a:xfrm>
        </p:spPr>
        <p:txBody>
          <a:bodyPr/>
          <a:lstStyle/>
          <a:p>
            <a:r>
              <a:rPr lang="en-GB" dirty="0" smtClean="0"/>
              <a:t>Linked Open Metadata: What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64643"/>
            <a:ext cx="3528392" cy="936104"/>
          </a:xfrm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endParaRPr lang="en-GB" sz="2400" dirty="0" smtClean="0"/>
          </a:p>
          <a:p>
            <a:pPr marL="228600" lvl="1" indent="0">
              <a:buNone/>
            </a:pPr>
            <a:r>
              <a:rPr lang="en-GB" dirty="0" smtClean="0"/>
              <a:t>Semantic </a:t>
            </a:r>
            <a:r>
              <a:rPr lang="en-GB" dirty="0"/>
              <a:t>Web </a:t>
            </a:r>
            <a:r>
              <a:rPr lang="en-GB" dirty="0" smtClean="0"/>
              <a:t>technologies </a:t>
            </a:r>
            <a:endParaRPr lang="en-GB" dirty="0"/>
          </a:p>
          <a:p>
            <a:pPr lvl="1"/>
            <a:endParaRPr lang="en-GB" dirty="0"/>
          </a:p>
          <a:p>
            <a:pPr marL="2286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Fumetto 4 4"/>
          <p:cNvSpPr/>
          <p:nvPr/>
        </p:nvSpPr>
        <p:spPr>
          <a:xfrm>
            <a:off x="4283968" y="980788"/>
            <a:ext cx="4248472" cy="3384316"/>
          </a:xfrm>
          <a:prstGeom prst="cloudCallout">
            <a:avLst>
              <a:gd name="adj1" fmla="val -57694"/>
              <a:gd name="adj2" fmla="val -10711"/>
            </a:avLst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583828"/>
            <a:ext cx="1082229" cy="11701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400" y="1340768"/>
            <a:ext cx="1123950" cy="10477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314493" y="1648619"/>
            <a:ext cx="914400" cy="4320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sz="2800" b="1" dirty="0" smtClean="0">
                <a:solidFill>
                  <a:schemeClr val="bg1"/>
                </a:solidFill>
              </a:rPr>
              <a:t>OWL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035" y="2911040"/>
            <a:ext cx="2981325" cy="571500"/>
          </a:xfrm>
          <a:prstGeom prst="rect">
            <a:avLst/>
          </a:prstGeom>
        </p:spPr>
      </p:pic>
      <p:sp>
        <p:nvSpPr>
          <p:cNvPr id="12" name="Più 11"/>
          <p:cNvSpPr/>
          <p:nvPr/>
        </p:nvSpPr>
        <p:spPr>
          <a:xfrm>
            <a:off x="3047074" y="3434057"/>
            <a:ext cx="1296144" cy="936104"/>
          </a:xfrm>
          <a:prstGeom prst="mathPlus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dirty="0" err="1" smtClean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025" y="4396599"/>
            <a:ext cx="2209800" cy="206692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365906" y="5085184"/>
            <a:ext cx="1872208" cy="967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>
              <a:lnSpc>
                <a:spcPct val="90000"/>
              </a:lnSpc>
            </a:pPr>
            <a:r>
              <a:rPr lang="it-IT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9850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762000"/>
          </a:xfrm>
        </p:spPr>
        <p:txBody>
          <a:bodyPr/>
          <a:lstStyle/>
          <a:p>
            <a:r>
              <a:rPr lang="en-GB" dirty="0" smtClean="0"/>
              <a:t>Linked Open Metadata: Why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314493" y="1648619"/>
            <a:ext cx="914400" cy="4320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sz="2800" b="1" dirty="0" smtClean="0">
                <a:solidFill>
                  <a:schemeClr val="bg1"/>
                </a:solidFill>
              </a:rPr>
              <a:t>OWL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467544" y="950640"/>
            <a:ext cx="5326784" cy="4238103"/>
            <a:chOff x="5565501" y="680809"/>
            <a:chExt cx="5326784" cy="4238103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501" y="680809"/>
              <a:ext cx="5326784" cy="3049124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6090357" y="3910620"/>
              <a:ext cx="2448272" cy="10082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b="1" dirty="0" err="1" smtClean="0"/>
                <a:t>Insee</a:t>
              </a:r>
              <a:r>
                <a:rPr lang="it-IT" b="1" dirty="0" smtClean="0"/>
                <a:t> LOD Portal</a:t>
              </a:r>
              <a:r>
                <a:rPr lang="it-IT" b="1" dirty="0"/>
                <a:t>: http://rdf.insee.fr/sparql</a:t>
              </a:r>
              <a:endParaRPr lang="it-IT" b="1" dirty="0" smtClean="0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862729" y="1739465"/>
            <a:ext cx="5292080" cy="4304814"/>
            <a:chOff x="3492487" y="521691"/>
            <a:chExt cx="5292080" cy="4304814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487" y="521691"/>
              <a:ext cx="5292080" cy="3153197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17" name="CasellaDiTesto 16"/>
            <p:cNvSpPr txBox="1"/>
            <p:nvPr/>
          </p:nvSpPr>
          <p:spPr>
            <a:xfrm>
              <a:off x="4125384" y="3818213"/>
              <a:ext cx="2448272" cy="100829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b="1" dirty="0" smtClean="0"/>
                <a:t>Istat LOD Portal: http://datiopen.istat.it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3347864" y="2635306"/>
            <a:ext cx="5565501" cy="5106874"/>
            <a:chOff x="0" y="4412515"/>
            <a:chExt cx="5565501" cy="5106874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0" y="7821488"/>
              <a:ext cx="2448272" cy="16979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b="1" dirty="0" smtClean="0"/>
                <a:t>Japan e-</a:t>
              </a:r>
              <a:r>
                <a:rPr lang="it-IT" b="1" dirty="0" err="1" smtClean="0"/>
                <a:t>Stats</a:t>
              </a:r>
              <a:r>
                <a:rPr lang="it-IT" b="1" dirty="0" smtClean="0"/>
                <a:t> LOD </a:t>
              </a:r>
              <a:r>
                <a:rPr lang="it-IT" b="1" dirty="0" err="1" smtClean="0"/>
                <a:t>Portal:http</a:t>
              </a:r>
              <a:r>
                <a:rPr lang="it-IT" b="1" dirty="0"/>
                <a:t>://data.e-stat.go.jp/lodw/</a:t>
              </a:r>
              <a:endParaRPr lang="it-IT" b="1" dirty="0" smtClean="0"/>
            </a:p>
          </p:txBody>
        </p: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0" y="4412515"/>
              <a:ext cx="5484341" cy="3150255"/>
            </a:xfrm>
            <a:prstGeom prst="rect">
              <a:avLst/>
            </a:prstGeom>
            <a:ln w="15875">
              <a:solidFill>
                <a:schemeClr val="accent1"/>
              </a:solidFill>
            </a:ln>
          </p:spPr>
        </p:pic>
      </p:grpSp>
      <p:sp>
        <p:nvSpPr>
          <p:cNvPr id="28" name="Rettangolo arrotondato 27"/>
          <p:cNvSpPr/>
          <p:nvPr/>
        </p:nvSpPr>
        <p:spPr>
          <a:xfrm>
            <a:off x="4211959" y="1209357"/>
            <a:ext cx="4460889" cy="1370175"/>
          </a:xfrm>
          <a:prstGeom prst="roundRect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sz="2400" b="1" dirty="0" err="1"/>
              <a:t>C</a:t>
            </a:r>
            <a:r>
              <a:rPr lang="it-IT" sz="2400" b="1" dirty="0" err="1" smtClean="0"/>
              <a:t>omparable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interoperable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statistics</a:t>
            </a:r>
            <a:endParaRPr lang="it-IT" sz="2400" b="1" dirty="0"/>
          </a:p>
          <a:p>
            <a:pPr algn="ctr">
              <a:lnSpc>
                <a:spcPct val="90000"/>
              </a:lnSpc>
            </a:pPr>
            <a:endParaRPr lang="it-IT" sz="2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92881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Workflow and Milestones</a:t>
            </a:r>
            <a:endParaRPr lang="en-GB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736982"/>
              </p:ext>
            </p:extLst>
          </p:nvPr>
        </p:nvGraphicFramePr>
        <p:xfrm>
          <a:off x="179388" y="1125538"/>
          <a:ext cx="8785225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39552" y="5085184"/>
            <a:ext cx="1130424" cy="5040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 err="1" smtClean="0"/>
              <a:t>Jan-Feb</a:t>
            </a: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233731" y="5085184"/>
            <a:ext cx="1130424" cy="5040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 smtClean="0"/>
              <a:t>March-April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60124" y="5072851"/>
            <a:ext cx="1130424" cy="5040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 err="1" smtClean="0"/>
              <a:t>May</a:t>
            </a:r>
            <a:r>
              <a:rPr lang="it-IT" dirty="0" smtClean="0"/>
              <a:t>-August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96136" y="5050007"/>
            <a:ext cx="1130424" cy="5040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 err="1" smtClean="0"/>
              <a:t>September</a:t>
            </a:r>
            <a:endParaRPr lang="it-IT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7415960" y="5050007"/>
            <a:ext cx="1130424" cy="5040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 err="1" smtClean="0"/>
              <a:t>October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181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Rome </a:t>
            </a:r>
            <a:r>
              <a:rPr lang="it-IT" dirty="0" err="1" smtClean="0"/>
              <a:t>Linked</a:t>
            </a:r>
            <a:r>
              <a:rPr lang="it-IT" dirty="0" smtClean="0"/>
              <a:t> Open </a:t>
            </a:r>
            <a:r>
              <a:rPr lang="it-IT" dirty="0" err="1" smtClean="0"/>
              <a:t>Metadata</a:t>
            </a:r>
            <a:r>
              <a:rPr lang="it-IT" dirty="0" smtClean="0"/>
              <a:t> Sprint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2952328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 err="1" smtClean="0"/>
              <a:t>Duration</a:t>
            </a:r>
            <a:r>
              <a:rPr lang="it-IT" sz="2800" dirty="0" smtClean="0"/>
              <a:t>: 3 </a:t>
            </a:r>
            <a:r>
              <a:rPr lang="it-IT" sz="2800" dirty="0" err="1" smtClean="0"/>
              <a:t>days</a:t>
            </a:r>
            <a:r>
              <a:rPr lang="it-IT" sz="2800" dirty="0" smtClean="0"/>
              <a:t>, 12-14 </a:t>
            </a:r>
            <a:r>
              <a:rPr lang="it-IT" sz="2800" dirty="0" err="1" smtClean="0"/>
              <a:t>September</a:t>
            </a:r>
            <a:r>
              <a:rPr lang="it-IT" sz="2800" dirty="0" smtClean="0"/>
              <a:t> 2016</a:t>
            </a:r>
          </a:p>
          <a:p>
            <a:r>
              <a:rPr lang="it-IT" sz="2800" dirty="0" err="1" smtClean="0"/>
              <a:t>Participants</a:t>
            </a:r>
            <a:r>
              <a:rPr lang="it-IT" sz="2800" dirty="0" smtClean="0"/>
              <a:t>: 15</a:t>
            </a:r>
          </a:p>
          <a:p>
            <a:r>
              <a:rPr lang="it-IT" sz="2800" dirty="0" err="1" smtClean="0"/>
              <a:t>Organizations</a:t>
            </a:r>
            <a:r>
              <a:rPr lang="it-IT" sz="2800" dirty="0" smtClean="0"/>
              <a:t>: </a:t>
            </a:r>
          </a:p>
          <a:p>
            <a:pPr lvl="1"/>
            <a:r>
              <a:rPr lang="it-IT" sz="2800" dirty="0"/>
              <a:t> </a:t>
            </a:r>
            <a:r>
              <a:rPr lang="it-IT" sz="2800" dirty="0" err="1" smtClean="0"/>
              <a:t>Physical</a:t>
            </a:r>
            <a:r>
              <a:rPr lang="it-IT" sz="2800" dirty="0" smtClean="0"/>
              <a:t> </a:t>
            </a:r>
            <a:r>
              <a:rPr lang="it-IT" sz="2800" dirty="0" err="1" smtClean="0"/>
              <a:t>participation</a:t>
            </a:r>
            <a:r>
              <a:rPr lang="it-IT" sz="2800" dirty="0" smtClean="0"/>
              <a:t>: Istat, </a:t>
            </a:r>
            <a:r>
              <a:rPr lang="it-IT" sz="2800" dirty="0" err="1" smtClean="0"/>
              <a:t>Insee</a:t>
            </a:r>
            <a:r>
              <a:rPr lang="it-IT" sz="2800" dirty="0" smtClean="0"/>
              <a:t>, CBS, </a:t>
            </a:r>
            <a:r>
              <a:rPr lang="it-IT" sz="2800" dirty="0" err="1" smtClean="0"/>
              <a:t>Eurostat</a:t>
            </a:r>
            <a:r>
              <a:rPr lang="it-IT" sz="2800" dirty="0" smtClean="0"/>
              <a:t>, UNECE</a:t>
            </a:r>
          </a:p>
          <a:p>
            <a:pPr lvl="1"/>
            <a:r>
              <a:rPr lang="it-IT" sz="2800" dirty="0"/>
              <a:t> </a:t>
            </a:r>
            <a:r>
              <a:rPr lang="it-IT" sz="2800" dirty="0" smtClean="0"/>
              <a:t>Virtual </a:t>
            </a:r>
            <a:r>
              <a:rPr lang="it-IT" sz="2800" dirty="0" err="1" smtClean="0"/>
              <a:t>participation</a:t>
            </a:r>
            <a:r>
              <a:rPr lang="it-IT" sz="2800" dirty="0" smtClean="0"/>
              <a:t>: Mexico </a:t>
            </a:r>
          </a:p>
          <a:p>
            <a:r>
              <a:rPr lang="it-IT" sz="2800" dirty="0" smtClean="0"/>
              <a:t>Location: SAPIENZA - </a:t>
            </a:r>
            <a:r>
              <a:rPr lang="it-IT" sz="2800" dirty="0" err="1" smtClean="0"/>
              <a:t>University</a:t>
            </a:r>
            <a:r>
              <a:rPr lang="it-IT" sz="2800" dirty="0" smtClean="0"/>
              <a:t> of Rome (</a:t>
            </a:r>
            <a:r>
              <a:rPr lang="it-IT" sz="2800" dirty="0" err="1" smtClean="0"/>
              <a:t>neutral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Sprint </a:t>
            </a:r>
            <a:r>
              <a:rPr lang="it-IT" sz="2800" dirty="0" err="1" smtClean="0"/>
              <a:t>type</a:t>
            </a:r>
            <a:r>
              <a:rPr lang="it-IT" sz="2800" dirty="0" smtClean="0"/>
              <a:t>: Agile/SCRUM </a:t>
            </a:r>
            <a:r>
              <a:rPr lang="it-IT" sz="2800" dirty="0" err="1" smtClean="0"/>
              <a:t>development</a:t>
            </a:r>
            <a:r>
              <a:rPr lang="it-IT" sz="2800" dirty="0" smtClean="0"/>
              <a:t> (Sprint </a:t>
            </a:r>
            <a:r>
              <a:rPr lang="it-IT" sz="2800" dirty="0" err="1" smtClean="0"/>
              <a:t>Master:Taeke</a:t>
            </a:r>
            <a:r>
              <a:rPr lang="it-IT" sz="2800" dirty="0" smtClean="0"/>
              <a:t> </a:t>
            </a:r>
            <a:r>
              <a:rPr lang="it-IT" sz="2800" dirty="0" err="1" smtClean="0"/>
              <a:t>Gjaltema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grpSp>
        <p:nvGrpSpPr>
          <p:cNvPr id="4" name="Gruppo 3"/>
          <p:cNvGrpSpPr/>
          <p:nvPr/>
        </p:nvGrpSpPr>
        <p:grpSpPr>
          <a:xfrm>
            <a:off x="306363" y="3383087"/>
            <a:ext cx="6336704" cy="2549612"/>
            <a:chOff x="323528" y="3407195"/>
            <a:chExt cx="6336704" cy="25496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077072"/>
              <a:ext cx="3339530" cy="1879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Fumetto 2 14"/>
            <p:cNvSpPr/>
            <p:nvPr/>
          </p:nvSpPr>
          <p:spPr>
            <a:xfrm>
              <a:off x="3995936" y="3407195"/>
              <a:ext cx="2664296" cy="822176"/>
            </a:xfrm>
            <a:prstGeom prst="wedgeRoundRectCallout">
              <a:avLst>
                <a:gd name="adj1" fmla="val -59124"/>
                <a:gd name="adj2" fmla="val 79707"/>
                <a:gd name="adj3" fmla="val 16667"/>
              </a:avLst>
            </a:prstGeom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it-IT" b="1" dirty="0" smtClean="0"/>
                <a:t>Hard </a:t>
              </a:r>
              <a:r>
                <a:rPr lang="it-IT" b="1" dirty="0" err="1" smtClean="0"/>
                <a:t>programming</a:t>
              </a:r>
              <a:r>
                <a:rPr lang="it-IT" b="1" dirty="0" smtClean="0"/>
                <a:t>…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2434003" y="4293096"/>
            <a:ext cx="6490925" cy="2535574"/>
            <a:chOff x="2434003" y="4293096"/>
            <a:chExt cx="6490925" cy="253557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4293096"/>
              <a:ext cx="3776864" cy="212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umetto 2 15"/>
            <p:cNvSpPr/>
            <p:nvPr/>
          </p:nvSpPr>
          <p:spPr>
            <a:xfrm>
              <a:off x="2434003" y="6006494"/>
              <a:ext cx="2664296" cy="822176"/>
            </a:xfrm>
            <a:prstGeom prst="wedgeRoundRectCallout">
              <a:avLst>
                <a:gd name="adj1" fmla="val 53227"/>
                <a:gd name="adj2" fmla="val -67184"/>
                <a:gd name="adj3" fmla="val 16667"/>
              </a:avLst>
            </a:prstGeom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it-IT" b="1" dirty="0" smtClean="0"/>
                <a:t>…</a:t>
              </a:r>
              <a:r>
                <a:rPr lang="it-IT" b="1" dirty="0" err="1" smtClean="0"/>
                <a:t>but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also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blackboard</a:t>
              </a:r>
              <a:r>
                <a:rPr lang="it-IT" b="1" dirty="0" smtClean="0"/>
                <a:t> </a:t>
              </a:r>
              <a:r>
                <a:rPr lang="it-IT" b="1" dirty="0" err="1" smtClean="0"/>
                <a:t>thinking</a:t>
              </a:r>
              <a:r>
                <a:rPr lang="it-IT" b="1" dirty="0" smtClean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7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Outputs: RDF </a:t>
            </a:r>
            <a:r>
              <a:rPr lang="en-GB" dirty="0" err="1" smtClean="0"/>
              <a:t>Artifacts</a:t>
            </a:r>
            <a:endParaRPr lang="en-GB" dirty="0"/>
          </a:p>
        </p:txBody>
      </p:sp>
      <p:sp>
        <p:nvSpPr>
          <p:cNvPr id="5" name="Disco magnetico 4"/>
          <p:cNvSpPr/>
          <p:nvPr/>
        </p:nvSpPr>
        <p:spPr>
          <a:xfrm>
            <a:off x="6191741" y="2824427"/>
            <a:ext cx="2808312" cy="2160240"/>
          </a:xfrm>
          <a:prstGeom prst="flowChartMagneticDisk">
            <a:avLst/>
          </a:prstGeom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dirty="0" smtClean="0"/>
              <a:t>RDF Triple </a:t>
            </a:r>
            <a:r>
              <a:rPr lang="it-IT" dirty="0" err="1" smtClean="0"/>
              <a:t>Store</a:t>
            </a:r>
            <a:r>
              <a:rPr lang="it-IT" dirty="0" smtClean="0"/>
              <a:t> (</a:t>
            </a:r>
            <a:r>
              <a:rPr lang="it-IT" dirty="0" err="1" smtClean="0"/>
              <a:t>Stardog</a:t>
            </a:r>
            <a:r>
              <a:rPr lang="it-IT" dirty="0" smtClean="0"/>
              <a:t>) on the </a:t>
            </a:r>
            <a:r>
              <a:rPr lang="it-IT" dirty="0" err="1" smtClean="0"/>
              <a:t>Sandbox</a:t>
            </a:r>
            <a:endParaRPr lang="it-IT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5976664" cy="511256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Classifications</a:t>
            </a:r>
            <a:endParaRPr lang="en-GB" sz="2600" dirty="0"/>
          </a:p>
          <a:p>
            <a:pPr lvl="1"/>
            <a:r>
              <a:rPr lang="en-GB" sz="2600" dirty="0"/>
              <a:t>UN </a:t>
            </a:r>
            <a:r>
              <a:rPr lang="en-GB" sz="2600" dirty="0" smtClean="0"/>
              <a:t>classifications (with history): </a:t>
            </a:r>
            <a:r>
              <a:rPr lang="en-GB" sz="2600" dirty="0"/>
              <a:t>ISIC and </a:t>
            </a:r>
            <a:r>
              <a:rPr lang="en-GB" sz="2600" dirty="0" smtClean="0"/>
              <a:t>CPC</a:t>
            </a:r>
            <a:endParaRPr lang="en-GB" sz="2600" dirty="0"/>
          </a:p>
          <a:p>
            <a:pPr lvl="1"/>
            <a:r>
              <a:rPr lang="en-GB" sz="2600" dirty="0"/>
              <a:t>Eurostat </a:t>
            </a:r>
            <a:r>
              <a:rPr lang="en-GB" sz="2600" dirty="0" smtClean="0"/>
              <a:t>classifications (with history): </a:t>
            </a:r>
            <a:r>
              <a:rPr lang="en-GB" sz="2600" dirty="0"/>
              <a:t>NACE and CPA</a:t>
            </a:r>
          </a:p>
          <a:p>
            <a:pPr lvl="1"/>
            <a:r>
              <a:rPr lang="en-GB" sz="2600" dirty="0"/>
              <a:t>National classifications: NAICS, </a:t>
            </a:r>
            <a:r>
              <a:rPr lang="en-GB" sz="2600" dirty="0" err="1"/>
              <a:t>Ateco</a:t>
            </a:r>
            <a:r>
              <a:rPr lang="en-GB" sz="2600" dirty="0"/>
              <a:t>, NAF and </a:t>
            </a:r>
            <a:r>
              <a:rPr lang="en-GB" sz="2600" dirty="0" smtClean="0"/>
              <a:t>CPF</a:t>
            </a:r>
          </a:p>
          <a:p>
            <a:pPr lvl="1"/>
            <a:r>
              <a:rPr lang="en-GB" sz="2600" dirty="0" smtClean="0"/>
              <a:t>Correspondence Tables</a:t>
            </a:r>
            <a:endParaRPr lang="en-GB" sz="2600" dirty="0"/>
          </a:p>
          <a:p>
            <a:pPr lvl="1"/>
            <a:r>
              <a:rPr lang="en-GB" sz="2600" dirty="0"/>
              <a:t>SDMX </a:t>
            </a:r>
            <a:r>
              <a:rPr lang="en-GB" sz="2600" dirty="0" err="1"/>
              <a:t>measure_unit</a:t>
            </a:r>
            <a:r>
              <a:rPr lang="en-GB" sz="2600" dirty="0"/>
              <a:t> code </a:t>
            </a:r>
            <a:r>
              <a:rPr lang="en-GB" sz="2600" dirty="0" smtClean="0"/>
              <a:t>list</a:t>
            </a:r>
          </a:p>
          <a:p>
            <a:pPr>
              <a:spcAft>
                <a:spcPts val="600"/>
              </a:spcAft>
            </a:pPr>
            <a:r>
              <a:rPr lang="en-GB" sz="2600" dirty="0" smtClean="0"/>
              <a:t>Ontologies: GSIM</a:t>
            </a:r>
            <a:r>
              <a:rPr lang="en-GB" sz="2600" dirty="0"/>
              <a:t>, CSPA, </a:t>
            </a:r>
            <a:r>
              <a:rPr lang="en-GB" sz="2600" dirty="0" smtClean="0"/>
              <a:t>GSBPM</a:t>
            </a:r>
          </a:p>
          <a:p>
            <a:r>
              <a:rPr lang="en-GB" sz="2600" dirty="0" smtClean="0"/>
              <a:t>Data on CSPA services</a:t>
            </a: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Freccia a destra 6"/>
          <p:cNvSpPr/>
          <p:nvPr/>
        </p:nvSpPr>
        <p:spPr>
          <a:xfrm>
            <a:off x="5197714" y="3662231"/>
            <a:ext cx="978408" cy="484632"/>
          </a:xfrm>
          <a:prstGeom prst="rightArrow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dirty="0" err="1" smtClean="0"/>
          </a:p>
        </p:txBody>
      </p:sp>
    </p:spTree>
    <p:extLst>
      <p:ext uri="{BB962C8B-B14F-4D97-AF65-F5344CB8AC3E}">
        <p14:creationId xmlns:p14="http://schemas.microsoft.com/office/powerpoint/2010/main" val="17010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2" y="0"/>
            <a:ext cx="7632848" cy="762000"/>
          </a:xfrm>
        </p:spPr>
        <p:txBody>
          <a:bodyPr/>
          <a:lstStyle/>
          <a:p>
            <a:r>
              <a:rPr lang="en-GB" dirty="0" smtClean="0"/>
              <a:t>Project Outputs: Web clients</a:t>
            </a:r>
            <a:endParaRPr lang="en-GB" dirty="0"/>
          </a:p>
        </p:txBody>
      </p:sp>
      <p:sp>
        <p:nvSpPr>
          <p:cNvPr id="5" name="Disco magnetico 4"/>
          <p:cNvSpPr/>
          <p:nvPr/>
        </p:nvSpPr>
        <p:spPr>
          <a:xfrm>
            <a:off x="6104135" y="2780928"/>
            <a:ext cx="2808312" cy="1728192"/>
          </a:xfrm>
          <a:prstGeom prst="flowChartMagneticDisk">
            <a:avLst/>
          </a:prstGeom>
          <a:ln w="190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it-IT" dirty="0" smtClean="0"/>
              <a:t>RDF Triple </a:t>
            </a:r>
            <a:r>
              <a:rPr lang="it-IT" dirty="0" err="1" smtClean="0"/>
              <a:t>Store</a:t>
            </a:r>
            <a:r>
              <a:rPr lang="it-IT" dirty="0" smtClean="0"/>
              <a:t> (</a:t>
            </a:r>
            <a:r>
              <a:rPr lang="it-IT" dirty="0" err="1" smtClean="0"/>
              <a:t>Stardog</a:t>
            </a:r>
            <a:r>
              <a:rPr lang="it-IT" dirty="0" smtClean="0"/>
              <a:t>) on the </a:t>
            </a:r>
            <a:r>
              <a:rPr lang="it-IT" dirty="0" err="1" smtClean="0"/>
              <a:t>Sandbox</a:t>
            </a:r>
            <a:endParaRPr lang="it-IT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3475" y="1246422"/>
            <a:ext cx="3672408" cy="1980221"/>
          </a:xfrm>
          <a:ln w="57150">
            <a:solidFill>
              <a:srgbClr val="FFC000"/>
            </a:solidFill>
            <a:prstDash val="dash"/>
          </a:ln>
        </p:spPr>
        <p:txBody>
          <a:bodyPr tIns="108000">
            <a:normAutofit/>
          </a:bodyPr>
          <a:lstStyle/>
          <a:p>
            <a:pPr marL="108000" indent="0">
              <a:buNone/>
            </a:pPr>
            <a:r>
              <a:rPr lang="en-GB" b="1" u="sng" dirty="0" smtClean="0"/>
              <a:t>Classification Explorer</a:t>
            </a:r>
          </a:p>
          <a:p>
            <a:pPr lvl="1">
              <a:spcBef>
                <a:spcPts val="600"/>
              </a:spcBef>
            </a:pPr>
            <a:r>
              <a:rPr lang="en-GB" b="1" dirty="0" smtClean="0"/>
              <a:t>Browsing</a:t>
            </a:r>
          </a:p>
          <a:p>
            <a:pPr lvl="1">
              <a:spcBef>
                <a:spcPts val="600"/>
              </a:spcBef>
            </a:pPr>
            <a:r>
              <a:rPr lang="en-GB" b="1" dirty="0" smtClean="0"/>
              <a:t>Cross-Navigation btw classifications</a:t>
            </a:r>
          </a:p>
          <a:p>
            <a:pPr lvl="1">
              <a:spcBef>
                <a:spcPts val="600"/>
              </a:spcBef>
            </a:pPr>
            <a:r>
              <a:rPr lang="en-GB" b="1" dirty="0" smtClean="0"/>
              <a:t>Searching/Exporting</a:t>
            </a:r>
          </a:p>
          <a:p>
            <a:pPr marL="228600" lvl="1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Freccia a destra 6"/>
          <p:cNvSpPr/>
          <p:nvPr/>
        </p:nvSpPr>
        <p:spPr>
          <a:xfrm rot="1385616">
            <a:off x="4791008" y="2665933"/>
            <a:ext cx="978408" cy="484632"/>
          </a:xfrm>
          <a:prstGeom prst="rightArrow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dirty="0" err="1" smtClean="0"/>
          </a:p>
        </p:txBody>
      </p:sp>
      <p:sp>
        <p:nvSpPr>
          <p:cNvPr id="8" name="Freccia a destra 7"/>
          <p:cNvSpPr/>
          <p:nvPr/>
        </p:nvSpPr>
        <p:spPr>
          <a:xfrm rot="19779396">
            <a:off x="4892868" y="4557539"/>
            <a:ext cx="978408" cy="484632"/>
          </a:xfrm>
          <a:prstGeom prst="rightArrow">
            <a:avLst/>
          </a:prstGeom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dirty="0" err="1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77" y="2677220"/>
            <a:ext cx="1445012" cy="1182812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3516" y="3860032"/>
            <a:ext cx="3324475" cy="1650727"/>
          </a:xfrm>
          <a:prstGeom prst="rect">
            <a:avLst/>
          </a:prstGeom>
          <a:ln w="57150">
            <a:solidFill>
              <a:srgbClr val="FF0000"/>
            </a:solidFill>
            <a:prstDash val="dash"/>
          </a:ln>
        </p:spPr>
        <p:txBody>
          <a:bodyPr vert="horz" lIns="0" tIns="108000" rIns="0" bIns="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rgbClr val="0A387A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rgbClr val="0A387A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rgbClr val="0A387A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rgbClr val="0A387A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spcBef>
                <a:spcPts val="3000"/>
              </a:spcBef>
              <a:buNone/>
            </a:pPr>
            <a:r>
              <a:rPr lang="en-GB" b="1" u="sng" dirty="0" smtClean="0"/>
              <a:t>Model Explorer</a:t>
            </a:r>
          </a:p>
          <a:p>
            <a:pPr lvl="1"/>
            <a:r>
              <a:rPr lang="en-GB" b="1" dirty="0" smtClean="0"/>
              <a:t>Browsing</a:t>
            </a:r>
          </a:p>
          <a:p>
            <a:pPr lvl="1"/>
            <a:r>
              <a:rPr lang="en-GB" b="1" dirty="0" smtClean="0"/>
              <a:t>Cross-Navigation btw models</a:t>
            </a:r>
          </a:p>
          <a:p>
            <a:pPr lvl="1"/>
            <a:r>
              <a:rPr lang="en-GB" b="1" dirty="0"/>
              <a:t> </a:t>
            </a:r>
            <a:r>
              <a:rPr lang="en-GB" b="1" dirty="0" smtClean="0"/>
              <a:t>Edit CSPA services</a:t>
            </a:r>
          </a:p>
          <a:p>
            <a:pPr marL="0" indent="0">
              <a:buFont typeface="HP Simplified" panose="020B0604020204020204" pitchFamily="34" charset="0"/>
              <a:buNone/>
            </a:pPr>
            <a:endParaRPr lang="en-GB" b="1" dirty="0" smtClean="0"/>
          </a:p>
          <a:p>
            <a:pPr marL="0" indent="0">
              <a:buFont typeface="HP Simplified" panose="020B0604020204020204" pitchFamily="34" charset="0"/>
              <a:buNone/>
            </a:pP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616" y="5054500"/>
            <a:ext cx="1445012" cy="1182812"/>
          </a:xfrm>
          <a:prstGeom prst="rect">
            <a:avLst/>
          </a:prstGeom>
          <a:solidFill>
            <a:srgbClr val="2A583D"/>
          </a:solidFill>
          <a:ln w="34925">
            <a:solidFill>
              <a:srgbClr val="FF0000"/>
            </a:solidFill>
          </a:ln>
        </p:spPr>
      </p:pic>
      <p:grpSp>
        <p:nvGrpSpPr>
          <p:cNvPr id="12" name="Gruppo 11"/>
          <p:cNvGrpSpPr/>
          <p:nvPr/>
        </p:nvGrpSpPr>
        <p:grpSpPr>
          <a:xfrm>
            <a:off x="3955016" y="1128814"/>
            <a:ext cx="3105894" cy="1364654"/>
            <a:chOff x="4922490" y="1056234"/>
            <a:chExt cx="3105894" cy="1364654"/>
          </a:xfrm>
        </p:grpSpPr>
        <p:sp>
          <p:nvSpPr>
            <p:cNvPr id="4" name="Pergamena 1 3"/>
            <p:cNvSpPr/>
            <p:nvPr/>
          </p:nvSpPr>
          <p:spPr>
            <a:xfrm>
              <a:off x="4922490" y="1056234"/>
              <a:ext cx="3105894" cy="1364654"/>
            </a:xfrm>
            <a:prstGeom prst="verticalScroll">
              <a:avLst/>
            </a:prstGeom>
            <a:solidFill>
              <a:schemeClr val="accent6"/>
            </a:solidFill>
            <a:ln w="2222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it-IT" dirty="0" err="1" smtClean="0"/>
                <a:t>Awarded</a:t>
              </a:r>
              <a:r>
                <a:rPr lang="it-IT" dirty="0"/>
                <a:t> </a:t>
              </a:r>
              <a:r>
                <a:rPr lang="it-IT" dirty="0" smtClean="0"/>
                <a:t>by </a:t>
              </a:r>
              <a:r>
                <a:rPr lang="it-IT" dirty="0"/>
                <a:t>Oracle</a:t>
              </a:r>
            </a:p>
            <a:p>
              <a:pPr algn="ctr">
                <a:lnSpc>
                  <a:spcPct val="90000"/>
                </a:lnSpc>
              </a:pPr>
              <a:r>
                <a:rPr lang="it-IT" dirty="0" err="1" smtClean="0"/>
                <a:t>at</a:t>
              </a:r>
              <a:r>
                <a:rPr lang="it-IT" dirty="0" smtClean="0"/>
                <a:t> </a:t>
              </a:r>
              <a:r>
                <a:rPr lang="it-IT" dirty="0" err="1" smtClean="0"/>
                <a:t>SemStats</a:t>
              </a:r>
              <a:r>
                <a:rPr lang="it-IT" dirty="0" smtClean="0"/>
                <a:t> 2016</a:t>
              </a:r>
            </a:p>
            <a:p>
              <a:pPr algn="ctr">
                <a:lnSpc>
                  <a:spcPct val="90000"/>
                </a:lnSpc>
              </a:pPr>
              <a:r>
                <a:rPr lang="it-IT" b="1" i="1" dirty="0" smtClean="0"/>
                <a:t>Best Challenge </a:t>
              </a:r>
            </a:p>
          </p:txBody>
        </p:sp>
        <p:sp>
          <p:nvSpPr>
            <p:cNvPr id="11" name="Stella a 7 punte 10"/>
            <p:cNvSpPr/>
            <p:nvPr/>
          </p:nvSpPr>
          <p:spPr>
            <a:xfrm>
              <a:off x="5148064" y="1818487"/>
              <a:ext cx="504056" cy="505147"/>
            </a:xfrm>
            <a:prstGeom prst="star7">
              <a:avLst/>
            </a:prstGeom>
            <a:solidFill>
              <a:srgbClr val="FFFF00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it-IT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8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_POTX_4x3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UNECE_POTX_4x3</Template>
  <TotalTime>1412</TotalTime>
  <Words>830</Words>
  <Application>Microsoft Office PowerPoint</Application>
  <PresentationFormat>On-screen Show (4:3)</PresentationFormat>
  <Paragraphs>158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UNECE_POTX_4x3</vt:lpstr>
      <vt:lpstr>Implementing ModernStats Standards  Linked Open Metadata</vt:lpstr>
      <vt:lpstr>Implementing ModernStats Standards</vt:lpstr>
      <vt:lpstr>Linked Open Metadata: Objectives</vt:lpstr>
      <vt:lpstr>Linked Open Metadata: What</vt:lpstr>
      <vt:lpstr>Linked Open Metadata: Why</vt:lpstr>
      <vt:lpstr>Project Workflow and Milestones</vt:lpstr>
      <vt:lpstr>Rome Linked Open Metadata Sprint</vt:lpstr>
      <vt:lpstr>Project Outputs: RDF Artifacts</vt:lpstr>
      <vt:lpstr>Project Outputs: Web clients</vt:lpstr>
      <vt:lpstr>Project Outputs: reporting for design, communication, sustainability</vt:lpstr>
      <vt:lpstr>DETAILS ON WORKPACKAGES  Franck Cotton</vt:lpstr>
      <vt:lpstr>Project Follow-Up (1)</vt:lpstr>
      <vt:lpstr>Project Follow-Up (2)</vt:lpstr>
      <vt:lpstr>Project Follow-Up (3)</vt:lpstr>
      <vt:lpstr>Wrapping-up: Advantages</vt:lpstr>
      <vt:lpstr>Final Remarks (1)</vt:lpstr>
      <vt:lpstr>Final Remarks (2)</vt:lpstr>
      <vt:lpstr>Thank you for your attention!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Jean Rodriguez</dc:creator>
  <cp:lastModifiedBy>onu</cp:lastModifiedBy>
  <cp:revision>135</cp:revision>
  <cp:lastPrinted>2016-11-21T10:48:36Z</cp:lastPrinted>
  <dcterms:created xsi:type="dcterms:W3CDTF">2015-05-13T14:05:37Z</dcterms:created>
  <dcterms:modified xsi:type="dcterms:W3CDTF">2016-11-22T12:06:37Z</dcterms:modified>
</cp:coreProperties>
</file>