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71" r:id="rId5"/>
    <p:sldId id="272" r:id="rId6"/>
    <p:sldId id="273" r:id="rId7"/>
    <p:sldId id="275" r:id="rId8"/>
    <p:sldId id="276" r:id="rId9"/>
    <p:sldId id="274" r:id="rId10"/>
    <p:sldId id="277" r:id="rId11"/>
    <p:sldId id="278" r:id="rId12"/>
    <p:sldId id="281" r:id="rId13"/>
    <p:sldId id="280" r:id="rId14"/>
    <p:sldId id="283" r:id="rId15"/>
    <p:sldId id="284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83740" autoAdjust="0"/>
  </p:normalViewPr>
  <p:slideViewPr>
    <p:cSldViewPr snapToGrid="0">
      <p:cViewPr varScale="1">
        <p:scale>
          <a:sx n="97" d="100"/>
          <a:sy n="97" d="100"/>
        </p:scale>
        <p:origin x="-20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78FA9-83ED-411E-90C8-17E3E25D7B4D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1DDA-CF29-4349-ADB1-C3DD3DC5C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of the main outcomes</a:t>
            </a:r>
            <a:r>
              <a:rPr lang="en-US" baseline="0" dirty="0" smtClean="0"/>
              <a:t> from previous years</a:t>
            </a:r>
          </a:p>
          <a:p>
            <a:r>
              <a:rPr lang="en-US" baseline="0" dirty="0" smtClean="0"/>
              <a:t>GSDEMs = Generic Statistical Data Editing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1DDA-CF29-4349-ADB1-C3DD3DC5C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8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Strategic Framework developed during an Executive Board virtual sprint in May 2016,</a:t>
            </a:r>
            <a:r>
              <a:rPr lang="en-US" baseline="0" dirty="0" smtClean="0"/>
              <a:t> approved by HLG-MOS in June.</a:t>
            </a:r>
            <a:endParaRPr lang="en-US" dirty="0" smtClean="0"/>
          </a:p>
          <a:p>
            <a:r>
              <a:rPr lang="en-US" dirty="0" smtClean="0"/>
              <a:t>Moving to a leaner structure – more information in the presentation by Bert and Trevor tomorrow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1DDA-CF29-4349-ADB1-C3DD3DC5C4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05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strategic issues to be discussed by the HLG-MOS when it meets on Thursday</a:t>
            </a:r>
          </a:p>
          <a:p>
            <a:r>
              <a:rPr lang="en-US" dirty="0" smtClean="0"/>
              <a:t>Partnerships may be an answer to</a:t>
            </a:r>
            <a:r>
              <a:rPr lang="en-US" baseline="0" dirty="0" smtClean="0"/>
              <a:t> the capacity building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1DDA-CF29-4349-ADB1-C3DD3DC5C4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chance to give a personal perspective – if</a:t>
            </a:r>
            <a:r>
              <a:rPr lang="en-US" baseline="0" dirty="0" smtClean="0"/>
              <a:t> you want to!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21DDA-CF29-4349-ADB1-C3DD3DC5C4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14" y="6096000"/>
            <a:ext cx="2681313" cy="52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5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03785-B0C6-4876-85ED-73B36280AFB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32E794-286D-4B5E-8F9E-06F903CB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9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03785-B0C6-4876-85ED-73B36280AFB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32E794-286D-4B5E-8F9E-06F903CB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5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03785-B0C6-4876-85ED-73B36280AFB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32E794-286D-4B5E-8F9E-06F903CB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3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03785-B0C6-4876-85ED-73B36280AFB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32E794-286D-4B5E-8F9E-06F903CB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03785-B0C6-4876-85ED-73B36280AFB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32E794-286D-4B5E-8F9E-06F903CB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03785-B0C6-4876-85ED-73B36280AFB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32E794-286D-4B5E-8F9E-06F903CB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2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03785-B0C6-4876-85ED-73B36280AFB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32E794-286D-4B5E-8F9E-06F903CB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2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03785-B0C6-4876-85ED-73B36280AFB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32E794-286D-4B5E-8F9E-06F903CB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03785-B0C6-4876-85ED-73B36280AFB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32E794-286D-4B5E-8F9E-06F903CB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8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D03785-B0C6-4876-85ED-73B36280AFB7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432E794-286D-4B5E-8F9E-06F903CB9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8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8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126364" y="6052796"/>
            <a:ext cx="268247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9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1547"/>
            <a:ext cx="7772400" cy="19029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HLG-MOS</a:t>
            </a:r>
            <a:br>
              <a:rPr lang="en-US" dirty="0" smtClean="0"/>
            </a:br>
            <a:r>
              <a:rPr lang="en-US" dirty="0" smtClean="0"/>
              <a:t>Moving to the Next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50987"/>
            <a:ext cx="6858000" cy="1157592"/>
          </a:xfrm>
        </p:spPr>
        <p:txBody>
          <a:bodyPr>
            <a:normAutofit/>
          </a:bodyPr>
          <a:lstStyle/>
          <a:p>
            <a:r>
              <a:rPr lang="en-US" dirty="0" err="1" smtClean="0"/>
              <a:t>Pádraig</a:t>
            </a:r>
            <a:r>
              <a:rPr lang="en-US" dirty="0" smtClean="0"/>
              <a:t> Dalton</a:t>
            </a:r>
            <a:br>
              <a:rPr lang="en-US" dirty="0" smtClean="0"/>
            </a:br>
            <a:r>
              <a:rPr lang="en-US" dirty="0" smtClean="0"/>
              <a:t>Chair of the HLG-MOS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6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the priorities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“Strategic Framework” – June 2016</a:t>
            </a:r>
          </a:p>
          <a:p>
            <a:r>
              <a:rPr lang="en-US" sz="3200" dirty="0" smtClean="0"/>
              <a:t>Future projects and activities must align with this</a:t>
            </a:r>
          </a:p>
          <a:p>
            <a:r>
              <a:rPr lang="en-US" sz="3200" dirty="0" smtClean="0"/>
              <a:t>Less groups, narrower range of </a:t>
            </a:r>
            <a:r>
              <a:rPr lang="en-US" sz="3200" dirty="0" smtClean="0"/>
              <a:t>“value-add” activities</a:t>
            </a:r>
            <a:r>
              <a:rPr lang="en-US" sz="3200" dirty="0" smtClean="0"/>
              <a:t>, greater focus on strategic priorities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But still some room for innovation!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85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14" y="365126"/>
            <a:ext cx="8110236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is the role of the HLG-MOS evolving?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Growing interest in joining our activities</a:t>
            </a:r>
          </a:p>
          <a:p>
            <a:pPr lvl="1"/>
            <a:r>
              <a:rPr lang="en-US" sz="2800" dirty="0" smtClean="0"/>
              <a:t>How big is too big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/>
              <a:t>Must everybody be involved in everything?</a:t>
            </a:r>
            <a:endParaRPr lang="en-US" sz="2800" dirty="0" smtClean="0"/>
          </a:p>
          <a:p>
            <a:r>
              <a:rPr lang="en-US" sz="3200" dirty="0" smtClean="0"/>
              <a:t>How to be open to all, but keep a cutting-edge focus?</a:t>
            </a:r>
          </a:p>
          <a:p>
            <a:pPr lvl="1"/>
            <a:r>
              <a:rPr lang="en-US" sz="2800" dirty="0" smtClean="0"/>
              <a:t>Coalition of the willing – or</a:t>
            </a:r>
          </a:p>
          <a:p>
            <a:pPr lvl="1"/>
            <a:r>
              <a:rPr lang="en-US" sz="2800" dirty="0" smtClean="0"/>
              <a:t>Coalition of the willing </a:t>
            </a:r>
            <a:r>
              <a:rPr lang="en-US" sz="2800" b="1" dirty="0" smtClean="0"/>
              <a:t>and able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/>
              <a:t>L</a:t>
            </a:r>
            <a:r>
              <a:rPr lang="en-US" sz="2800" dirty="0" smtClean="0"/>
              <a:t>eave a road-map for others to follow and share knowledge and experience</a:t>
            </a:r>
            <a:endParaRPr lang="en-US" sz="2800" dirty="0" smtClean="0"/>
          </a:p>
          <a:p>
            <a:r>
              <a:rPr lang="en-US" sz="3200" dirty="0" smtClean="0"/>
              <a:t>High demand for capacity building</a:t>
            </a:r>
          </a:p>
          <a:p>
            <a:pPr lvl="1"/>
            <a:r>
              <a:rPr lang="en-US" sz="2800" dirty="0" smtClean="0"/>
              <a:t>Is this part of our role</a:t>
            </a:r>
            <a:r>
              <a:rPr lang="en-US" sz="2800" dirty="0" smtClean="0"/>
              <a:t>?</a:t>
            </a:r>
          </a:p>
          <a:p>
            <a:pPr lvl="1"/>
            <a:r>
              <a:rPr lang="en-US" sz="2800" dirty="0" smtClean="0"/>
              <a:t>If so, how can we support this effectively</a:t>
            </a:r>
            <a:endParaRPr lang="en-US" sz="28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0986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statistical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are modernising processes, systems and </a:t>
            </a:r>
            <a:r>
              <a:rPr lang="en-US" sz="3200" dirty="0" smtClean="0"/>
              <a:t>methods</a:t>
            </a:r>
            <a:endParaRPr lang="en-US" sz="3200" dirty="0" smtClean="0"/>
          </a:p>
          <a:p>
            <a:r>
              <a:rPr lang="en-US" sz="3200" dirty="0" smtClean="0"/>
              <a:t>What about the underlying concepts?</a:t>
            </a:r>
          </a:p>
          <a:p>
            <a:r>
              <a:rPr lang="en-US" sz="3200" dirty="0" smtClean="0"/>
              <a:t>Do they need modernising too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Or is this the type of work that is best covered elsewhere or indeed is already being addressed elsewhere?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73411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168109" cy="4829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 huge amount of work this year:</a:t>
            </a:r>
          </a:p>
          <a:p>
            <a:pPr lvl="1"/>
            <a:r>
              <a:rPr lang="en-US" sz="2800" dirty="0" smtClean="0"/>
              <a:t>Data integration</a:t>
            </a:r>
          </a:p>
          <a:p>
            <a:pPr lvl="1"/>
            <a:r>
              <a:rPr lang="en-US" sz="2800" dirty="0" smtClean="0"/>
              <a:t>Modernisation maturity models and roadmap</a:t>
            </a:r>
          </a:p>
          <a:p>
            <a:pPr lvl="1"/>
            <a:r>
              <a:rPr lang="en-US" sz="2800" dirty="0" smtClean="0"/>
              <a:t>Linked open metadata</a:t>
            </a:r>
          </a:p>
          <a:p>
            <a:pPr lvl="1"/>
            <a:r>
              <a:rPr lang="en-US" sz="2800" dirty="0" smtClean="0"/>
              <a:t>Risk management guidelines</a:t>
            </a:r>
          </a:p>
          <a:p>
            <a:pPr lvl="1"/>
            <a:r>
              <a:rPr lang="en-US" sz="2800" dirty="0" smtClean="0"/>
              <a:t>Barriers to international collaboration</a:t>
            </a:r>
          </a:p>
          <a:p>
            <a:pPr lvl="1"/>
            <a:r>
              <a:rPr lang="en-US" sz="2800" dirty="0" smtClean="0"/>
              <a:t>GAMSO version 1.1</a:t>
            </a:r>
          </a:p>
          <a:p>
            <a:pPr lvl="1"/>
            <a:r>
              <a:rPr lang="en-US" sz="2800" dirty="0" smtClean="0"/>
              <a:t>Methodology architecture</a:t>
            </a:r>
          </a:p>
          <a:p>
            <a:pPr lvl="1"/>
            <a:r>
              <a:rPr lang="en-US" sz="2800" dirty="0" smtClean="0"/>
              <a:t>Next generation data management</a:t>
            </a:r>
          </a:p>
          <a:p>
            <a:pPr lvl="1"/>
            <a:r>
              <a:rPr lang="en-US" sz="2800" dirty="0" smtClean="0"/>
              <a:t>…..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420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94" y="439994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09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342" y="194187"/>
            <a:ext cx="5840361" cy="584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83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659" y="1824275"/>
            <a:ext cx="7886700" cy="1325563"/>
          </a:xfrm>
        </p:spPr>
        <p:txBody>
          <a:bodyPr/>
          <a:lstStyle/>
          <a:p>
            <a:r>
              <a:rPr lang="en-US" dirty="0" smtClean="0"/>
              <a:t>Comments and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1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 going to talk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Where are we now?</a:t>
            </a:r>
          </a:p>
          <a:p>
            <a:r>
              <a:rPr lang="en-US" sz="3200" dirty="0" smtClean="0"/>
              <a:t>What have we accomplished together?</a:t>
            </a:r>
          </a:p>
          <a:p>
            <a:r>
              <a:rPr lang="en-US" sz="3200" dirty="0" smtClean="0"/>
              <a:t>How should we go forward?</a:t>
            </a:r>
          </a:p>
          <a:p>
            <a:r>
              <a:rPr lang="en-US" sz="3200" dirty="0" smtClean="0"/>
              <a:t>How is the role of the HLG-MOS evolving?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811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HLG-MOS has been active for 6 years</a:t>
            </a:r>
          </a:p>
          <a:p>
            <a:r>
              <a:rPr lang="en-US" sz="3200" dirty="0" smtClean="0"/>
              <a:t>Activities have involved around 1,000 people in over 50 countries</a:t>
            </a:r>
          </a:p>
          <a:p>
            <a:r>
              <a:rPr lang="en-US" sz="3200" dirty="0" smtClean="0"/>
              <a:t>Increasing global interest in our activities and outputs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59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delivered?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224336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 the official statistics community:</a:t>
            </a:r>
          </a:p>
          <a:p>
            <a:pPr lvl="1"/>
            <a:r>
              <a:rPr lang="en-US" sz="2800" dirty="0" smtClean="0"/>
              <a:t>GSBPM</a:t>
            </a:r>
          </a:p>
          <a:p>
            <a:pPr lvl="1"/>
            <a:r>
              <a:rPr lang="en-US" sz="2800" dirty="0" smtClean="0"/>
              <a:t>GSIM</a:t>
            </a:r>
          </a:p>
          <a:p>
            <a:pPr lvl="1"/>
            <a:r>
              <a:rPr lang="en-US" sz="2800" dirty="0" smtClean="0"/>
              <a:t>GAMSO</a:t>
            </a:r>
          </a:p>
          <a:p>
            <a:pPr lvl="1"/>
            <a:r>
              <a:rPr lang="en-US" sz="2800" dirty="0" smtClean="0"/>
              <a:t>CSPA</a:t>
            </a:r>
          </a:p>
          <a:p>
            <a:pPr lvl="1"/>
            <a:r>
              <a:rPr lang="en-US" sz="2800" dirty="0" smtClean="0"/>
              <a:t>Knowledge and experience on Big Data</a:t>
            </a:r>
          </a:p>
          <a:p>
            <a:pPr lvl="1"/>
            <a:r>
              <a:rPr lang="en-US" sz="2800" dirty="0" smtClean="0"/>
              <a:t>Knowledge and experience on Data Integration</a:t>
            </a:r>
          </a:p>
          <a:p>
            <a:pPr lvl="1"/>
            <a:r>
              <a:rPr lang="en-US" sz="2800" dirty="0" smtClean="0"/>
              <a:t>GSDEMs</a:t>
            </a:r>
          </a:p>
          <a:p>
            <a:pPr lvl="1"/>
            <a:r>
              <a:rPr lang="en-US" sz="2800" dirty="0" smtClean="0"/>
              <a:t>Many papers, presentations, videos, wikis, …</a:t>
            </a:r>
          </a:p>
        </p:txBody>
      </p:sp>
    </p:spTree>
    <p:extLst>
      <p:ext uri="{BB962C8B-B14F-4D97-AF65-F5344CB8AC3E}">
        <p14:creationId xmlns:p14="http://schemas.microsoft.com/office/powerpoint/2010/main" val="365730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delivered?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 users of statistics</a:t>
            </a:r>
          </a:p>
          <a:p>
            <a:pPr lvl="1"/>
            <a:r>
              <a:rPr lang="en-US" sz="2800" dirty="0" smtClean="0"/>
              <a:t>Greater coherence through standardized production processes</a:t>
            </a:r>
          </a:p>
          <a:p>
            <a:pPr lvl="1"/>
            <a:r>
              <a:rPr lang="en-US" sz="2800" dirty="0" smtClean="0"/>
              <a:t>Reduced costs / improved quality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457200" lvl="1" indent="0">
              <a:buNone/>
            </a:pPr>
            <a:r>
              <a:rPr lang="en-US" sz="3200" dirty="0" smtClean="0"/>
              <a:t>But – the real benefits are still to come</a:t>
            </a:r>
          </a:p>
          <a:p>
            <a:pPr marL="914400" lvl="2" indent="0">
              <a:buNone/>
            </a:pPr>
            <a:r>
              <a:rPr lang="en-US" sz="3200" dirty="0" smtClean="0"/>
              <a:t>So how do we accelerate their delivery?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9148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23" y="306760"/>
            <a:ext cx="7886700" cy="2319708"/>
          </a:xfrm>
        </p:spPr>
        <p:txBody>
          <a:bodyPr/>
          <a:lstStyle/>
          <a:p>
            <a:r>
              <a:rPr lang="en-US" dirty="0" smtClean="0"/>
              <a:t>Analogy: Creating an orchard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1. Scattering the seeds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273" y="2353586"/>
            <a:ext cx="4038600" cy="2695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566" y="2626468"/>
            <a:ext cx="3842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Many ideas</a:t>
            </a:r>
          </a:p>
          <a:p>
            <a:r>
              <a:rPr lang="en-US" sz="2800" dirty="0" smtClean="0"/>
              <a:t>Which ones will flourish and bear fruit?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371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23" y="306760"/>
            <a:ext cx="7886700" cy="2319708"/>
          </a:xfrm>
        </p:spPr>
        <p:txBody>
          <a:bodyPr/>
          <a:lstStyle/>
          <a:p>
            <a:r>
              <a:rPr lang="en-US" dirty="0" smtClean="0"/>
              <a:t>Analogy: Creating an orchard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/>
              <a:t>2</a:t>
            </a:r>
            <a:r>
              <a:rPr lang="en-US" sz="3200" dirty="0" smtClean="0"/>
              <a:t>. Thinning the plants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5566" y="2626468"/>
            <a:ext cx="3842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are growing better than others</a:t>
            </a:r>
          </a:p>
          <a:p>
            <a:r>
              <a:rPr lang="en-US" sz="2800" dirty="0" smtClean="0"/>
              <a:t>Competition for resources</a:t>
            </a:r>
          </a:p>
          <a:p>
            <a:r>
              <a:rPr lang="en-US" sz="2800" dirty="0" smtClean="0"/>
              <a:t>Need to decide which ones to </a:t>
            </a:r>
            <a:r>
              <a:rPr lang="en-US" sz="2800" dirty="0" smtClean="0"/>
              <a:t>keep</a:t>
            </a:r>
          </a:p>
          <a:p>
            <a:r>
              <a:rPr lang="en-US" sz="2800" dirty="0" smtClean="0"/>
              <a:t>Create space for more innovation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980" y="262646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23" y="306760"/>
            <a:ext cx="7886700" cy="2319708"/>
          </a:xfrm>
        </p:spPr>
        <p:txBody>
          <a:bodyPr/>
          <a:lstStyle/>
          <a:p>
            <a:r>
              <a:rPr lang="en-US" dirty="0" smtClean="0"/>
              <a:t>Analogy: Creating an orchard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3. Harvesting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15566" y="2626468"/>
            <a:ext cx="40077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Reaping the benefits of our work</a:t>
            </a:r>
          </a:p>
          <a:p>
            <a:r>
              <a:rPr lang="en-US" sz="2800" dirty="0" smtClean="0"/>
              <a:t>A few at first, but many more in the years to come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152" y="2393004"/>
            <a:ext cx="3796828" cy="303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supported many ideas</a:t>
            </a:r>
          </a:p>
          <a:p>
            <a:r>
              <a:rPr lang="en-US" sz="3200" dirty="0" smtClean="0"/>
              <a:t>Some grew faster than others (GSBPM, CSPA)</a:t>
            </a:r>
          </a:p>
          <a:p>
            <a:r>
              <a:rPr lang="en-US" sz="3200" dirty="0" smtClean="0"/>
              <a:t>Some were a learning experience (Big Data)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As the first fruits appear, it is time to thin out the lower priorities and focus more on those that will bear most fruit in the future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151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568</Words>
  <Application>Microsoft Office PowerPoint</Application>
  <PresentationFormat>On-screen Show (4:3)</PresentationFormat>
  <Paragraphs>91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HLG-MOS Moving to the Next Level</vt:lpstr>
      <vt:lpstr>What am I going to talk about?</vt:lpstr>
      <vt:lpstr>Where are we now?</vt:lpstr>
      <vt:lpstr>What have we delivered?</vt:lpstr>
      <vt:lpstr>What have we delivered?</vt:lpstr>
      <vt:lpstr>Analogy: Creating an orchard  1. Scattering the seeds</vt:lpstr>
      <vt:lpstr>Analogy: Creating an orchard  2. Thinning the plants</vt:lpstr>
      <vt:lpstr>Analogy: Creating an orchard  3. Harvesting</vt:lpstr>
      <vt:lpstr>Where are we?</vt:lpstr>
      <vt:lpstr>Picking the priorities </vt:lpstr>
      <vt:lpstr>How is the role of the HLG-MOS evolving?</vt:lpstr>
      <vt:lpstr>Beyond statistical production</vt:lpstr>
      <vt:lpstr>Celebrating success</vt:lpstr>
      <vt:lpstr>PowerPoint Presentation</vt:lpstr>
      <vt:lpstr>PowerPoint Presentation</vt:lpstr>
      <vt:lpstr>Comments and Questions?</vt:lpstr>
    </vt:vector>
  </TitlesOfParts>
  <Company>UNECE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Vale</dc:creator>
  <cp:lastModifiedBy>Padraig Dalton</cp:lastModifiedBy>
  <cp:revision>26</cp:revision>
  <dcterms:created xsi:type="dcterms:W3CDTF">2016-11-14T14:01:22Z</dcterms:created>
  <dcterms:modified xsi:type="dcterms:W3CDTF">2016-11-18T15:55:36Z</dcterms:modified>
</cp:coreProperties>
</file>