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49" r:id="rId2"/>
    <p:sldId id="309" r:id="rId3"/>
    <p:sldId id="307" r:id="rId4"/>
    <p:sldId id="350" r:id="rId5"/>
    <p:sldId id="338" r:id="rId6"/>
    <p:sldId id="353" r:id="rId7"/>
    <p:sldId id="354" r:id="rId8"/>
    <p:sldId id="355" r:id="rId9"/>
    <p:sldId id="347" r:id="rId10"/>
    <p:sldId id="324" r:id="rId11"/>
    <p:sldId id="316" r:id="rId12"/>
    <p:sldId id="320" r:id="rId13"/>
    <p:sldId id="311" r:id="rId14"/>
    <p:sldId id="352" r:id="rId15"/>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8AB4E6"/>
    <a:srgbClr val="116481"/>
    <a:srgbClr val="336699"/>
    <a:srgbClr val="0A2E6D"/>
    <a:srgbClr val="0A1F5A"/>
    <a:srgbClr val="0A38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79385" autoAdjust="0"/>
  </p:normalViewPr>
  <p:slideViewPr>
    <p:cSldViewPr>
      <p:cViewPr varScale="1">
        <p:scale>
          <a:sx n="70" d="100"/>
          <a:sy n="70" d="100"/>
        </p:scale>
        <p:origin x="-1584" y="-82"/>
      </p:cViewPr>
      <p:guideLst>
        <p:guide orient="horz" pos="2160"/>
        <p:guide orient="horz" pos="816"/>
        <p:guide orient="horz" pos="3840"/>
        <p:guide orient="horz" pos="1056"/>
        <p:guide pos="2880"/>
        <p:guide pos="288"/>
        <p:guide pos="547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9" d="100"/>
          <a:sy n="89" d="100"/>
        </p:scale>
        <p:origin x="-357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unece-fs1.unog.un.org\data\Shares\Groups\Stat\_Statistical%20Management%20and%20Modernisation%20Unit\_HLG\CSPA\Investment%20Survey\2017\Analysis\Investment%20Survey%202017%20analyse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71296296296297E-2"/>
          <c:y val="0"/>
          <c:w val="0.961287037037037"/>
          <c:h val="0.96379703703703701"/>
        </c:manualLayout>
      </c:layout>
      <c:doughnutChart>
        <c:varyColors val="1"/>
        <c:ser>
          <c:idx val="0"/>
          <c:order val="0"/>
          <c:spPr>
            <a:ln>
              <a:solidFill>
                <a:schemeClr val="bg1"/>
              </a:solidFill>
            </a:ln>
            <a:scene3d>
              <a:camera prst="orthographicFront"/>
              <a:lightRig rig="threePt" dir="t"/>
            </a:scene3d>
          </c:spPr>
          <c:dPt>
            <c:idx val="0"/>
            <c:bubble3D val="0"/>
            <c:spPr>
              <a:solidFill>
                <a:srgbClr val="009999">
                  <a:alpha val="80000"/>
                </a:srgbClr>
              </a:solidFill>
              <a:ln>
                <a:solidFill>
                  <a:schemeClr val="bg1"/>
                </a:solidFill>
              </a:ln>
              <a:scene3d>
                <a:camera prst="orthographicFront"/>
                <a:lightRig rig="threePt" dir="t"/>
              </a:scene3d>
            </c:spPr>
          </c:dPt>
          <c:dPt>
            <c:idx val="6"/>
            <c:bubble3D val="0"/>
            <c:spPr>
              <a:solidFill>
                <a:srgbClr val="C00000">
                  <a:alpha val="75000"/>
                </a:srgbClr>
              </a:solidFill>
              <a:ln>
                <a:solidFill>
                  <a:schemeClr val="bg1"/>
                </a:solidFill>
              </a:ln>
              <a:scene3d>
                <a:camera prst="orthographicFront"/>
                <a:lightRig rig="threePt" dir="t"/>
              </a:scene3d>
            </c:spPr>
          </c:dPt>
          <c:dPt>
            <c:idx val="7"/>
            <c:bubble3D val="0"/>
            <c:spPr>
              <a:solidFill>
                <a:schemeClr val="accent5">
                  <a:lumMod val="75000"/>
                </a:schemeClr>
              </a:solidFill>
              <a:ln>
                <a:solidFill>
                  <a:schemeClr val="bg1"/>
                </a:solidFill>
              </a:ln>
              <a:scene3d>
                <a:camera prst="orthographicFront"/>
                <a:lightRig rig="threePt" dir="t"/>
              </a:scene3d>
            </c:spPr>
          </c:dPt>
          <c:dPt>
            <c:idx val="8"/>
            <c:bubble3D val="0"/>
            <c:spPr>
              <a:solidFill>
                <a:schemeClr val="accent6">
                  <a:lumMod val="50000"/>
                </a:schemeClr>
              </a:solidFill>
              <a:ln>
                <a:solidFill>
                  <a:schemeClr val="bg1"/>
                </a:solidFill>
              </a:ln>
              <a:scene3d>
                <a:camera prst="orthographicFront"/>
                <a:lightRig rig="threePt" dir="t"/>
              </a:scene3d>
            </c:spPr>
          </c:dPt>
          <c:dPt>
            <c:idx val="9"/>
            <c:bubble3D val="0"/>
            <c:spPr>
              <a:solidFill>
                <a:srgbClr val="CC9900"/>
              </a:solidFill>
              <a:ln>
                <a:solidFill>
                  <a:schemeClr val="bg1"/>
                </a:solidFill>
              </a:ln>
              <a:scene3d>
                <a:camera prst="orthographicFront"/>
                <a:lightRig rig="threePt" dir="t"/>
              </a:scene3d>
            </c:spPr>
          </c:dPt>
          <c:dPt>
            <c:idx val="10"/>
            <c:bubble3D val="0"/>
            <c:spPr>
              <a:solidFill>
                <a:srgbClr val="FFC000"/>
              </a:solidFill>
              <a:ln>
                <a:solidFill>
                  <a:schemeClr val="bg1"/>
                </a:solidFill>
              </a:ln>
              <a:scene3d>
                <a:camera prst="orthographicFront"/>
                <a:lightRig rig="threePt" dir="t"/>
              </a:scene3d>
            </c:spPr>
          </c:dPt>
          <c:dPt>
            <c:idx val="11"/>
            <c:bubble3D val="0"/>
            <c:spPr>
              <a:solidFill>
                <a:schemeClr val="accent3"/>
              </a:solidFill>
              <a:ln>
                <a:solidFill>
                  <a:schemeClr val="bg1"/>
                </a:solidFill>
              </a:ln>
              <a:scene3d>
                <a:camera prst="orthographicFront"/>
                <a:lightRig rig="threePt" dir="t"/>
              </a:scene3d>
            </c:spPr>
          </c:dPt>
          <c:dPt>
            <c:idx val="12"/>
            <c:bubble3D val="0"/>
            <c:spPr>
              <a:solidFill>
                <a:schemeClr val="accent6">
                  <a:lumMod val="75000"/>
                </a:schemeClr>
              </a:solidFill>
              <a:ln>
                <a:solidFill>
                  <a:schemeClr val="bg1"/>
                </a:solidFill>
              </a:ln>
              <a:scene3d>
                <a:camera prst="orthographicFront"/>
                <a:lightRig rig="threePt" dir="t"/>
              </a:scene3d>
            </c:spPr>
          </c:dPt>
          <c:dPt>
            <c:idx val="13"/>
            <c:bubble3D val="0"/>
            <c:spPr>
              <a:solidFill>
                <a:srgbClr val="00B0F0"/>
              </a:solidFill>
              <a:ln>
                <a:solidFill>
                  <a:schemeClr val="bg1"/>
                </a:solidFill>
              </a:ln>
              <a:scene3d>
                <a:camera prst="orthographicFront"/>
                <a:lightRig rig="threePt" dir="t"/>
              </a:scene3d>
            </c:spPr>
          </c:dPt>
          <c:dPt>
            <c:idx val="14"/>
            <c:bubble3D val="0"/>
            <c:spPr>
              <a:solidFill>
                <a:schemeClr val="accent3">
                  <a:lumMod val="75000"/>
                </a:schemeClr>
              </a:solidFill>
              <a:ln>
                <a:solidFill>
                  <a:schemeClr val="bg1"/>
                </a:solidFill>
              </a:ln>
              <a:scene3d>
                <a:camera prst="orthographicFront"/>
                <a:lightRig rig="threePt" dir="t"/>
              </a:scene3d>
            </c:spPr>
          </c:dPt>
          <c:dLbls>
            <c:dLbl>
              <c:idx val="0"/>
              <c:layout>
                <c:manualLayout>
                  <c:x val="-1.2322858903265557E-2"/>
                  <c:y val="-5.2826201796090863E-3"/>
                </c:manualLayout>
              </c:layout>
              <c:spPr/>
              <c:txPr>
                <a:bodyPr rot="-2880000" vert="horz"/>
                <a:lstStyle/>
                <a:p>
                  <a:pPr>
                    <a:defRPr sz="1200" b="0">
                      <a:solidFill>
                        <a:schemeClr val="bg1"/>
                      </a:solidFill>
                      <a:latin typeface="+mn-lt"/>
                    </a:defRPr>
                  </a:pPr>
                  <a:endParaRPr lang="en-US"/>
                </a:p>
              </c:txPr>
              <c:showLegendKey val="0"/>
              <c:showVal val="0"/>
              <c:showCatName val="1"/>
              <c:showSerName val="0"/>
              <c:showPercent val="0"/>
              <c:showBubbleSize val="0"/>
            </c:dLbl>
            <c:dLbl>
              <c:idx val="1"/>
              <c:spPr/>
              <c:txPr>
                <a:bodyPr rot="1920000" vert="horz"/>
                <a:lstStyle/>
                <a:p>
                  <a:pPr>
                    <a:defRPr sz="1200" b="0">
                      <a:solidFill>
                        <a:schemeClr val="bg1"/>
                      </a:solidFill>
                      <a:latin typeface="+mn-lt"/>
                    </a:defRPr>
                  </a:pPr>
                  <a:endParaRPr lang="en-US"/>
                </a:p>
              </c:txPr>
              <c:showLegendKey val="0"/>
              <c:showVal val="0"/>
              <c:showCatName val="1"/>
              <c:showSerName val="0"/>
              <c:showPercent val="0"/>
              <c:showBubbleSize val="0"/>
            </c:dLbl>
            <c:dLbl>
              <c:idx val="2"/>
              <c:spPr/>
              <c:txPr>
                <a:bodyPr rot="5220000" vert="horz"/>
                <a:lstStyle/>
                <a:p>
                  <a:pPr>
                    <a:defRPr sz="1200" b="0">
                      <a:solidFill>
                        <a:schemeClr val="bg1"/>
                      </a:solidFill>
                      <a:latin typeface="+mn-lt"/>
                    </a:defRPr>
                  </a:pPr>
                  <a:endParaRPr lang="en-US"/>
                </a:p>
              </c:txPr>
              <c:showLegendKey val="0"/>
              <c:showVal val="0"/>
              <c:showCatName val="1"/>
              <c:showSerName val="0"/>
              <c:showPercent val="0"/>
              <c:showBubbleSize val="0"/>
            </c:dLbl>
            <c:dLbl>
              <c:idx val="3"/>
              <c:numFmt formatCode="General" sourceLinked="0"/>
              <c:spPr/>
              <c:txPr>
                <a:bodyPr rot="-3000000" vert="horz"/>
                <a:lstStyle/>
                <a:p>
                  <a:pPr>
                    <a:defRPr sz="1200" b="0">
                      <a:solidFill>
                        <a:schemeClr val="bg1"/>
                      </a:solidFill>
                      <a:latin typeface="+mn-lt"/>
                    </a:defRPr>
                  </a:pPr>
                  <a:endParaRPr lang="en-US"/>
                </a:p>
              </c:txPr>
              <c:showLegendKey val="0"/>
              <c:showVal val="0"/>
              <c:showCatName val="1"/>
              <c:showSerName val="0"/>
              <c:showPercent val="0"/>
              <c:showBubbleSize val="0"/>
            </c:dLbl>
            <c:dLbl>
              <c:idx val="4"/>
              <c:spPr/>
              <c:txPr>
                <a:bodyPr rot="-1260000" vert="horz"/>
                <a:lstStyle/>
                <a:p>
                  <a:pPr>
                    <a:defRPr sz="1200" b="0">
                      <a:solidFill>
                        <a:schemeClr val="bg1"/>
                      </a:solidFill>
                      <a:latin typeface="+mn-lt"/>
                    </a:defRPr>
                  </a:pPr>
                  <a:endParaRPr lang="en-US"/>
                </a:p>
              </c:txPr>
              <c:showLegendKey val="0"/>
              <c:showVal val="0"/>
              <c:showCatName val="1"/>
              <c:showSerName val="0"/>
              <c:showPercent val="0"/>
              <c:showBubbleSize val="0"/>
            </c:dLbl>
            <c:dLbl>
              <c:idx val="5"/>
              <c:layout>
                <c:manualLayout>
                  <c:x val="-3.974562798092212E-2"/>
                  <c:y val="0"/>
                </c:manualLayout>
              </c:layout>
              <c:spPr/>
              <c:txPr>
                <a:bodyPr rot="1260000" vert="horz"/>
                <a:lstStyle/>
                <a:p>
                  <a:pPr>
                    <a:defRPr sz="1200" b="0">
                      <a:solidFill>
                        <a:schemeClr val="bg1"/>
                      </a:solidFill>
                      <a:latin typeface="+mn-lt"/>
                    </a:defRPr>
                  </a:pPr>
                  <a:endParaRPr lang="en-US"/>
                </a:p>
              </c:txPr>
              <c:showLegendKey val="0"/>
              <c:showVal val="0"/>
              <c:showCatName val="1"/>
              <c:showSerName val="0"/>
              <c:showPercent val="0"/>
              <c:showBubbleSize val="0"/>
            </c:dLbl>
            <c:dLbl>
              <c:idx val="6"/>
              <c:spPr/>
              <c:txPr>
                <a:bodyPr rot="1920000" vert="horz"/>
                <a:lstStyle/>
                <a:p>
                  <a:pPr>
                    <a:defRPr sz="1200" b="0">
                      <a:solidFill>
                        <a:schemeClr val="bg1"/>
                      </a:solidFill>
                      <a:latin typeface="+mn-lt"/>
                    </a:defRPr>
                  </a:pPr>
                  <a:endParaRPr lang="en-US"/>
                </a:p>
              </c:txPr>
              <c:showLegendKey val="0"/>
              <c:showVal val="0"/>
              <c:showCatName val="1"/>
              <c:showSerName val="0"/>
              <c:showPercent val="0"/>
              <c:showBubbleSize val="0"/>
            </c:dLbl>
            <c:dLbl>
              <c:idx val="7"/>
              <c:spPr/>
              <c:txPr>
                <a:bodyPr rot="5100000" vert="horz"/>
                <a:lstStyle/>
                <a:p>
                  <a:pPr>
                    <a:defRPr sz="1200" b="0">
                      <a:solidFill>
                        <a:schemeClr val="bg1"/>
                      </a:solidFill>
                      <a:latin typeface="+mn-lt"/>
                    </a:defRPr>
                  </a:pPr>
                  <a:endParaRPr lang="en-US"/>
                </a:p>
              </c:txPr>
              <c:showLegendKey val="0"/>
              <c:showVal val="0"/>
              <c:showCatName val="1"/>
              <c:showSerName val="0"/>
              <c:showPercent val="0"/>
              <c:showBubbleSize val="0"/>
            </c:dLbl>
            <c:dLbl>
              <c:idx val="8"/>
              <c:spPr/>
              <c:txPr>
                <a:bodyPr rot="-3240000" vert="horz"/>
                <a:lstStyle/>
                <a:p>
                  <a:pPr>
                    <a:defRPr sz="1200" b="0">
                      <a:solidFill>
                        <a:schemeClr val="bg1"/>
                      </a:solidFill>
                      <a:latin typeface="+mn-lt"/>
                    </a:defRPr>
                  </a:pPr>
                  <a:endParaRPr lang="en-US"/>
                </a:p>
              </c:txPr>
              <c:showLegendKey val="0"/>
              <c:showVal val="0"/>
              <c:showCatName val="1"/>
              <c:showSerName val="0"/>
              <c:showPercent val="0"/>
              <c:showBubbleSize val="0"/>
            </c:dLbl>
            <c:dLbl>
              <c:idx val="9"/>
              <c:numFmt formatCode="@" sourceLinked="0"/>
              <c:spPr>
                <a:ln>
                  <a:noFill/>
                </a:ln>
              </c:spPr>
              <c:txPr>
                <a:bodyPr rot="-960000" vert="horz"/>
                <a:lstStyle/>
                <a:p>
                  <a:pPr lvl="1" algn="ctr" rtl="0">
                    <a:defRPr sz="1200" b="0" i="0" u="none" strike="noStrike" kern="1200" baseline="0">
                      <a:solidFill>
                        <a:sysClr val="window" lastClr="FFFFFF"/>
                      </a:solidFill>
                      <a:latin typeface="+mn-lt"/>
                      <a:ea typeface="+mn-ea"/>
                      <a:cs typeface="+mn-cs"/>
                    </a:defRPr>
                  </a:pPr>
                  <a:endParaRPr lang="en-US"/>
                </a:p>
              </c:txPr>
              <c:showLegendKey val="0"/>
              <c:showVal val="0"/>
              <c:showCatName val="1"/>
              <c:showSerName val="0"/>
              <c:showPercent val="0"/>
              <c:showBubbleSize val="0"/>
            </c:dLbl>
            <c:dLbl>
              <c:idx val="10"/>
              <c:layout>
                <c:manualLayout>
                  <c:x val="-4.3116785861827708E-17"/>
                  <c:y val="-2.3518518518518519E-3"/>
                </c:manualLayout>
              </c:layout>
              <c:numFmt formatCode="@@@@@@@@@" sourceLinked="0"/>
              <c:spPr/>
              <c:txPr>
                <a:bodyPr rot="1140000" vert="horz" anchor="ctr" anchorCtr="1"/>
                <a:lstStyle/>
                <a:p>
                  <a:pPr>
                    <a:defRPr sz="1200" b="0">
                      <a:solidFill>
                        <a:schemeClr val="bg1"/>
                      </a:solidFill>
                      <a:latin typeface="+mn-lt"/>
                    </a:defRPr>
                  </a:pPr>
                  <a:endParaRPr lang="en-US"/>
                </a:p>
              </c:txPr>
              <c:showLegendKey val="0"/>
              <c:showVal val="0"/>
              <c:showCatName val="1"/>
              <c:showSerName val="0"/>
              <c:showPercent val="0"/>
              <c:showBubbleSize val="0"/>
            </c:dLbl>
            <c:dLbl>
              <c:idx val="11"/>
              <c:spPr/>
              <c:txPr>
                <a:bodyPr rot="2280000" vert="horz"/>
                <a:lstStyle/>
                <a:p>
                  <a:pPr>
                    <a:defRPr sz="1200" b="0">
                      <a:solidFill>
                        <a:schemeClr val="bg1"/>
                      </a:solidFill>
                      <a:latin typeface="+mn-lt"/>
                    </a:defRPr>
                  </a:pPr>
                  <a:endParaRPr lang="en-US"/>
                </a:p>
              </c:txPr>
              <c:showLegendKey val="0"/>
              <c:showVal val="0"/>
              <c:showCatName val="1"/>
              <c:showSerName val="0"/>
              <c:showPercent val="0"/>
              <c:showBubbleSize val="0"/>
            </c:dLbl>
            <c:dLbl>
              <c:idx val="12"/>
              <c:spPr/>
              <c:txPr>
                <a:bodyPr rot="3660000" vert="horz"/>
                <a:lstStyle/>
                <a:p>
                  <a:pPr>
                    <a:defRPr sz="1200" b="0">
                      <a:solidFill>
                        <a:schemeClr val="bg1"/>
                      </a:solidFill>
                      <a:latin typeface="+mn-lt"/>
                    </a:defRPr>
                  </a:pPr>
                  <a:endParaRPr lang="en-US"/>
                </a:p>
              </c:txPr>
              <c:showLegendKey val="0"/>
              <c:showVal val="0"/>
              <c:showCatName val="1"/>
              <c:showSerName val="0"/>
              <c:showPercent val="0"/>
              <c:showBubbleSize val="0"/>
            </c:dLbl>
            <c:dLbl>
              <c:idx val="13"/>
              <c:spPr/>
              <c:txPr>
                <a:bodyPr rot="4500000" vert="horz" anchor="ctr" anchorCtr="0"/>
                <a:lstStyle/>
                <a:p>
                  <a:pPr>
                    <a:defRPr sz="1200" b="0">
                      <a:solidFill>
                        <a:schemeClr val="bg1"/>
                      </a:solidFill>
                      <a:latin typeface="+mn-lt"/>
                    </a:defRPr>
                  </a:pPr>
                  <a:endParaRPr lang="en-US"/>
                </a:p>
              </c:txPr>
              <c:showLegendKey val="0"/>
              <c:showVal val="0"/>
              <c:showCatName val="1"/>
              <c:showSerName val="0"/>
              <c:showPercent val="0"/>
              <c:showBubbleSize val="0"/>
            </c:dLbl>
            <c:dLbl>
              <c:idx val="14"/>
              <c:spPr/>
              <c:txPr>
                <a:bodyPr rot="5040000" vert="horz"/>
                <a:lstStyle/>
                <a:p>
                  <a:pPr>
                    <a:defRPr sz="1200" b="0">
                      <a:solidFill>
                        <a:schemeClr val="bg1"/>
                      </a:solidFill>
                      <a:latin typeface="+mn-lt"/>
                    </a:defRPr>
                  </a:pPr>
                  <a:endParaRPr lang="en-US"/>
                </a:p>
              </c:txPr>
              <c:showLegendKey val="0"/>
              <c:showVal val="0"/>
              <c:showCatName val="1"/>
              <c:showSerName val="0"/>
              <c:showPercent val="0"/>
              <c:showBubbleSize val="0"/>
            </c:dLbl>
            <c:txPr>
              <a:bodyPr rot="0" vert="horz"/>
              <a:lstStyle/>
              <a:p>
                <a:pPr>
                  <a:defRPr sz="1200" b="0">
                    <a:solidFill>
                      <a:schemeClr val="bg1"/>
                    </a:solidFill>
                    <a:latin typeface="+mn-lt"/>
                  </a:defRPr>
                </a:pPr>
                <a:endParaRPr lang="en-US"/>
              </a:p>
            </c:txPr>
            <c:showLegendKey val="0"/>
            <c:showVal val="0"/>
            <c:showCatName val="1"/>
            <c:showSerName val="0"/>
            <c:showPercent val="0"/>
            <c:showBubbleSize val="0"/>
            <c:showLeaderLines val="1"/>
          </c:dLbls>
          <c:cat>
            <c:strRef>
              <c:f>'Donut data'!$B$4:$B$18</c:f>
              <c:strCache>
                <c:ptCount val="15"/>
                <c:pt idx="0">
                  <c:v>New Statistics</c:v>
                </c:pt>
                <c:pt idx="1">
                  <c:v>Statistical 
product
 innovation</c:v>
                </c:pt>
                <c:pt idx="2">
                  <c:v>New data 
sources 
exploration</c:v>
                </c:pt>
                <c:pt idx="3">
                  <c:v>Methods and tools</c:v>
                </c:pt>
                <c:pt idx="4">
                  <c:v>Identify user needs</c:v>
                </c:pt>
                <c:pt idx="5">
                  <c:v>Legislative work</c:v>
                </c:pt>
                <c:pt idx="6">
                  <c:v>Design</c:v>
                </c:pt>
                <c:pt idx="7">
                  <c:v>Data Collection</c:v>
                </c:pt>
                <c:pt idx="8">
                  <c:v>Dissemination</c:v>
                </c:pt>
                <c:pt idx="9">
                  <c:v>Processing</c:v>
                </c:pt>
                <c:pt idx="10">
                  <c:v>Corporate</c:v>
                </c:pt>
                <c:pt idx="11">
                  <c:v>Information Management</c:v>
                </c:pt>
                <c:pt idx="12">
                  <c:v>Quality</c:v>
                </c:pt>
                <c:pt idx="13">
                  <c:v>Strategy</c:v>
                </c:pt>
                <c:pt idx="14">
                  <c:v>Analysis</c:v>
                </c:pt>
              </c:strCache>
            </c:strRef>
          </c:cat>
          <c:val>
            <c:numRef>
              <c:f>'Donut data'!$C$4:$C$18</c:f>
              <c:numCache>
                <c:formatCode>General</c:formatCode>
                <c:ptCount val="15"/>
                <c:pt idx="0">
                  <c:v>113</c:v>
                </c:pt>
                <c:pt idx="6">
                  <c:v>89</c:v>
                </c:pt>
                <c:pt idx="7">
                  <c:v>62</c:v>
                </c:pt>
                <c:pt idx="8">
                  <c:v>56</c:v>
                </c:pt>
                <c:pt idx="9">
                  <c:v>40</c:v>
                </c:pt>
                <c:pt idx="10">
                  <c:v>37</c:v>
                </c:pt>
                <c:pt idx="11">
                  <c:v>33</c:v>
                </c:pt>
                <c:pt idx="12">
                  <c:v>27</c:v>
                </c:pt>
                <c:pt idx="13">
                  <c:v>12</c:v>
                </c:pt>
                <c:pt idx="14">
                  <c:v>12</c:v>
                </c:pt>
              </c:numCache>
            </c:numRef>
          </c:val>
        </c:ser>
        <c:ser>
          <c:idx val="1"/>
          <c:order val="1"/>
          <c:spPr>
            <a:ln w="12700">
              <a:solidFill>
                <a:schemeClr val="bg1"/>
              </a:solidFill>
            </a:ln>
          </c:spPr>
          <c:dPt>
            <c:idx val="1"/>
            <c:bubble3D val="0"/>
            <c:spPr>
              <a:solidFill>
                <a:srgbClr val="009999">
                  <a:alpha val="80000"/>
                </a:srgbClr>
              </a:solidFill>
              <a:ln w="12700">
                <a:solidFill>
                  <a:schemeClr val="bg1"/>
                </a:solidFill>
              </a:ln>
            </c:spPr>
          </c:dPt>
          <c:dPt>
            <c:idx val="2"/>
            <c:bubble3D val="0"/>
            <c:spPr>
              <a:solidFill>
                <a:srgbClr val="009999">
                  <a:alpha val="80000"/>
                </a:srgbClr>
              </a:solidFill>
              <a:ln w="12700">
                <a:solidFill>
                  <a:schemeClr val="bg1"/>
                </a:solidFill>
              </a:ln>
            </c:spPr>
          </c:dPt>
          <c:dPt>
            <c:idx val="3"/>
            <c:bubble3D val="0"/>
            <c:spPr>
              <a:solidFill>
                <a:srgbClr val="009999">
                  <a:alpha val="80000"/>
                </a:srgbClr>
              </a:solidFill>
              <a:ln w="12700">
                <a:solidFill>
                  <a:schemeClr val="bg1"/>
                </a:solidFill>
              </a:ln>
            </c:spPr>
          </c:dPt>
          <c:dPt>
            <c:idx val="4"/>
            <c:bubble3D val="0"/>
            <c:spPr>
              <a:solidFill>
                <a:srgbClr val="009999">
                  <a:alpha val="80000"/>
                </a:srgbClr>
              </a:solidFill>
              <a:ln w="12700">
                <a:solidFill>
                  <a:schemeClr val="bg1"/>
                </a:solidFill>
              </a:ln>
            </c:spPr>
          </c:dPt>
          <c:dPt>
            <c:idx val="5"/>
            <c:bubble3D val="0"/>
            <c:spPr>
              <a:solidFill>
                <a:srgbClr val="009999">
                  <a:alpha val="80000"/>
                </a:srgbClr>
              </a:solidFill>
              <a:ln w="12700">
                <a:solidFill>
                  <a:schemeClr val="bg1"/>
                </a:solidFill>
              </a:ln>
            </c:spPr>
          </c:dPt>
          <c:dPt>
            <c:idx val="6"/>
            <c:bubble3D val="0"/>
            <c:spPr>
              <a:noFill/>
              <a:ln w="12700">
                <a:solidFill>
                  <a:schemeClr val="bg1"/>
                </a:solidFill>
              </a:ln>
            </c:spPr>
          </c:dPt>
          <c:dPt>
            <c:idx val="7"/>
            <c:bubble3D val="0"/>
            <c:spPr>
              <a:noFill/>
              <a:ln w="12700">
                <a:solidFill>
                  <a:schemeClr val="bg1"/>
                </a:solidFill>
              </a:ln>
            </c:spPr>
          </c:dPt>
          <c:dPt>
            <c:idx val="8"/>
            <c:bubble3D val="0"/>
            <c:spPr>
              <a:noFill/>
              <a:ln w="12700">
                <a:solidFill>
                  <a:schemeClr val="bg1"/>
                </a:solidFill>
              </a:ln>
            </c:spPr>
          </c:dPt>
          <c:dPt>
            <c:idx val="9"/>
            <c:bubble3D val="0"/>
            <c:spPr>
              <a:noFill/>
              <a:ln w="12700">
                <a:solidFill>
                  <a:schemeClr val="bg1"/>
                </a:solidFill>
              </a:ln>
            </c:spPr>
          </c:dPt>
          <c:dPt>
            <c:idx val="10"/>
            <c:bubble3D val="0"/>
            <c:spPr>
              <a:noFill/>
              <a:ln w="12700">
                <a:solidFill>
                  <a:schemeClr val="bg1"/>
                </a:solidFill>
              </a:ln>
            </c:spPr>
          </c:dPt>
          <c:dPt>
            <c:idx val="11"/>
            <c:bubble3D val="0"/>
            <c:spPr>
              <a:noFill/>
              <a:ln w="12700">
                <a:solidFill>
                  <a:schemeClr val="bg1"/>
                </a:solidFill>
              </a:ln>
            </c:spPr>
          </c:dPt>
          <c:dPt>
            <c:idx val="12"/>
            <c:bubble3D val="0"/>
            <c:spPr>
              <a:noFill/>
              <a:ln w="12700">
                <a:solidFill>
                  <a:schemeClr val="bg1"/>
                </a:solidFill>
              </a:ln>
            </c:spPr>
          </c:dPt>
          <c:dPt>
            <c:idx val="13"/>
            <c:bubble3D val="0"/>
            <c:spPr>
              <a:solidFill>
                <a:schemeClr val="bg1"/>
              </a:solidFill>
              <a:ln w="12700">
                <a:solidFill>
                  <a:schemeClr val="bg1"/>
                </a:solidFill>
              </a:ln>
            </c:spPr>
          </c:dPt>
          <c:dPt>
            <c:idx val="14"/>
            <c:bubble3D val="0"/>
            <c:spPr>
              <a:noFill/>
              <a:ln w="12700">
                <a:solidFill>
                  <a:schemeClr val="bg1"/>
                </a:solidFill>
              </a:ln>
            </c:spPr>
          </c:dPt>
          <c:dLbls>
            <c:dLbl>
              <c:idx val="1"/>
              <c:spPr/>
              <c:txPr>
                <a:bodyPr rot="-4260000"/>
                <a:lstStyle/>
                <a:p>
                  <a:pPr>
                    <a:defRPr sz="1000">
                      <a:solidFill>
                        <a:schemeClr val="bg1"/>
                      </a:solidFill>
                    </a:defRPr>
                  </a:pPr>
                  <a:endParaRPr lang="en-US"/>
                </a:p>
              </c:txPr>
              <c:showLegendKey val="0"/>
              <c:showVal val="0"/>
              <c:showCatName val="1"/>
              <c:showSerName val="0"/>
              <c:showPercent val="0"/>
              <c:showBubbleSize val="0"/>
            </c:dLbl>
            <c:dLbl>
              <c:idx val="2"/>
              <c:spPr/>
              <c:txPr>
                <a:bodyPr rot="-2760000"/>
                <a:lstStyle/>
                <a:p>
                  <a:pPr>
                    <a:defRPr sz="1000">
                      <a:solidFill>
                        <a:schemeClr val="bg1"/>
                      </a:solidFill>
                    </a:defRPr>
                  </a:pPr>
                  <a:endParaRPr lang="en-US"/>
                </a:p>
              </c:txPr>
              <c:showLegendKey val="0"/>
              <c:showVal val="0"/>
              <c:showCatName val="1"/>
              <c:showSerName val="0"/>
              <c:showPercent val="0"/>
              <c:showBubbleSize val="0"/>
            </c:dLbl>
            <c:dLbl>
              <c:idx val="3"/>
              <c:spPr/>
              <c:txPr>
                <a:bodyPr rot="-1740000"/>
                <a:lstStyle/>
                <a:p>
                  <a:pPr>
                    <a:defRPr sz="1000">
                      <a:solidFill>
                        <a:schemeClr val="bg1"/>
                      </a:solidFill>
                    </a:defRPr>
                  </a:pPr>
                  <a:endParaRPr lang="en-US"/>
                </a:p>
              </c:txPr>
              <c:showLegendKey val="0"/>
              <c:showVal val="0"/>
              <c:showCatName val="1"/>
              <c:showSerName val="0"/>
              <c:showPercent val="0"/>
              <c:showBubbleSize val="0"/>
            </c:dLbl>
            <c:dLbl>
              <c:idx val="4"/>
              <c:layout>
                <c:manualLayout>
                  <c:x val="4.1591452670716901E-4"/>
                  <c:y val="-2.6021652715856923E-3"/>
                </c:manualLayout>
              </c:layout>
              <c:tx>
                <c:rich>
                  <a:bodyPr rot="-1020000"/>
                  <a:lstStyle/>
                  <a:p>
                    <a:pPr>
                      <a:defRPr sz="1000">
                        <a:solidFill>
                          <a:schemeClr val="bg1"/>
                        </a:solidFill>
                      </a:defRPr>
                    </a:pPr>
                    <a:r>
                      <a:rPr lang="en-US" sz="1000" dirty="0"/>
                      <a:t>Identify user needs</a:t>
                    </a:r>
                    <a:endParaRPr lang="en-US" sz="900" dirty="0"/>
                  </a:p>
                </c:rich>
              </c:tx>
              <c:numFmt formatCode="@" sourceLinked="0"/>
              <c:spPr/>
              <c:showLegendKey val="0"/>
              <c:showVal val="0"/>
              <c:showCatName val="1"/>
              <c:showSerName val="0"/>
              <c:showPercent val="0"/>
              <c:showBubbleSize val="0"/>
            </c:dLbl>
            <c:dLbl>
              <c:idx val="5"/>
              <c:spPr/>
              <c:txPr>
                <a:bodyPr rot="-420000" anchor="ctr" anchorCtr="0"/>
                <a:lstStyle/>
                <a:p>
                  <a:pPr>
                    <a:defRPr sz="1000">
                      <a:solidFill>
                        <a:schemeClr val="bg1"/>
                      </a:solidFill>
                    </a:defRPr>
                  </a:pPr>
                  <a:endParaRPr lang="en-US"/>
                </a:p>
              </c:txPr>
              <c:showLegendKey val="0"/>
              <c:showVal val="0"/>
              <c:showCatName val="1"/>
              <c:showSerName val="0"/>
              <c:showPercent val="0"/>
              <c:showBubbleSize val="0"/>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txPr>
              <a:bodyPr rot="-3000000"/>
              <a:lstStyle/>
              <a:p>
                <a:pPr>
                  <a:defRPr sz="1000">
                    <a:solidFill>
                      <a:schemeClr val="bg1"/>
                    </a:solidFill>
                  </a:defRPr>
                </a:pPr>
                <a:endParaRPr lang="en-US"/>
              </a:p>
            </c:txPr>
            <c:showLegendKey val="0"/>
            <c:showVal val="0"/>
            <c:showCatName val="1"/>
            <c:showSerName val="0"/>
            <c:showPercent val="0"/>
            <c:showBubbleSize val="0"/>
            <c:showLeaderLines val="1"/>
          </c:dLbls>
          <c:cat>
            <c:strRef>
              <c:f>'Donut data'!$B$4:$B$18</c:f>
              <c:strCache>
                <c:ptCount val="15"/>
                <c:pt idx="0">
                  <c:v>New Statistics</c:v>
                </c:pt>
                <c:pt idx="1">
                  <c:v>Statistical 
product
 innovation</c:v>
                </c:pt>
                <c:pt idx="2">
                  <c:v>New data 
sources 
exploration</c:v>
                </c:pt>
                <c:pt idx="3">
                  <c:v>Methods and tools</c:v>
                </c:pt>
                <c:pt idx="4">
                  <c:v>Identify user needs</c:v>
                </c:pt>
                <c:pt idx="5">
                  <c:v>Legislative work</c:v>
                </c:pt>
                <c:pt idx="6">
                  <c:v>Design</c:v>
                </c:pt>
                <c:pt idx="7">
                  <c:v>Data Collection</c:v>
                </c:pt>
                <c:pt idx="8">
                  <c:v>Dissemination</c:v>
                </c:pt>
                <c:pt idx="9">
                  <c:v>Processing</c:v>
                </c:pt>
                <c:pt idx="10">
                  <c:v>Corporate</c:v>
                </c:pt>
                <c:pt idx="11">
                  <c:v>Information Management</c:v>
                </c:pt>
                <c:pt idx="12">
                  <c:v>Quality</c:v>
                </c:pt>
                <c:pt idx="13">
                  <c:v>Strategy</c:v>
                </c:pt>
                <c:pt idx="14">
                  <c:v>Analysis</c:v>
                </c:pt>
              </c:strCache>
            </c:strRef>
          </c:cat>
          <c:val>
            <c:numRef>
              <c:f>'Donut data'!$D$4:$D$18</c:f>
              <c:numCache>
                <c:formatCode>General</c:formatCode>
                <c:ptCount val="15"/>
                <c:pt idx="1">
                  <c:v>47</c:v>
                </c:pt>
                <c:pt idx="2">
                  <c:v>27</c:v>
                </c:pt>
                <c:pt idx="3">
                  <c:v>19</c:v>
                </c:pt>
                <c:pt idx="4">
                  <c:v>13</c:v>
                </c:pt>
                <c:pt idx="5">
                  <c:v>7</c:v>
                </c:pt>
                <c:pt idx="6">
                  <c:v>89</c:v>
                </c:pt>
                <c:pt idx="7">
                  <c:v>62</c:v>
                </c:pt>
                <c:pt idx="8">
                  <c:v>56</c:v>
                </c:pt>
                <c:pt idx="9">
                  <c:v>40</c:v>
                </c:pt>
                <c:pt idx="10">
                  <c:v>37</c:v>
                </c:pt>
                <c:pt idx="11">
                  <c:v>33</c:v>
                </c:pt>
                <c:pt idx="12">
                  <c:v>27</c:v>
                </c:pt>
                <c:pt idx="13">
                  <c:v>12</c:v>
                </c:pt>
                <c:pt idx="14">
                  <c:v>12</c:v>
                </c:pt>
              </c:numCache>
            </c:numRef>
          </c:val>
        </c:ser>
        <c:dLbls>
          <c:showLegendKey val="0"/>
          <c:showVal val="0"/>
          <c:showCatName val="1"/>
          <c:showSerName val="0"/>
          <c:showPercent val="1"/>
          <c:showBubbleSize val="0"/>
          <c:showLeaderLines val="1"/>
        </c:dLbls>
        <c:firstSliceAng val="0"/>
        <c:holeSize val="25"/>
      </c:doughnutChart>
    </c:plotArea>
    <c:plotVisOnly val="1"/>
    <c:dispBlanksAs val="gap"/>
    <c:showDLblsOverMax val="0"/>
  </c:chart>
  <c:spPr>
    <a:ln>
      <a:noFill/>
    </a:ln>
  </c:spPr>
  <c:externalData r:id="rId2">
    <c:autoUpdate val="0"/>
  </c:externalData>
  <c:userShapes r:id="rId3"/>
</c:chartSpace>
</file>

<file path=ppt/drawings/_rels/drawing1.xml.rels><?xml version="1.0" encoding="UTF-8" standalone="yes"?>
<Relationships xmlns="http://schemas.openxmlformats.org/package/2006/relationships"><Relationship Id="rId1" Type="http://schemas.openxmlformats.org/officeDocument/2006/relationships/image" Target="../media/image20.png"/></Relationships>
</file>

<file path=ppt/drawings/drawing1.xml><?xml version="1.0" encoding="utf-8"?>
<c:userShapes xmlns:c="http://schemas.openxmlformats.org/drawingml/2006/chart">
  <cdr:relSizeAnchor xmlns:cdr="http://schemas.openxmlformats.org/drawingml/2006/chartDrawing">
    <cdr:from>
      <cdr:x>0.20191</cdr:x>
      <cdr:y>0.3681</cdr:y>
    </cdr:from>
    <cdr:to>
      <cdr:x>0.39269</cdr:x>
      <cdr:y>0.55215</cdr:y>
    </cdr:to>
    <cdr:sp macro="" textlink="">
      <cdr:nvSpPr>
        <cdr:cNvPr id="2" name="TextBox 1"/>
        <cdr:cNvSpPr txBox="1"/>
      </cdr:nvSpPr>
      <cdr:spPr>
        <a:xfrm xmlns:a="http://schemas.openxmlformats.org/drawingml/2006/main">
          <a:off x="967740" y="1828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0.43769</cdr:x>
      <cdr:y>0.36024</cdr:y>
    </cdr:from>
    <cdr:to>
      <cdr:x>0.60073</cdr:x>
      <cdr:y>0.61046</cdr:y>
    </cdr:to>
    <cdr:pic>
      <cdr:nvPicPr>
        <cdr:cNvPr id="3" name="Picture 2"/>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4058920" y="2176780"/>
          <a:ext cx="1512000" cy="151200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CC02A0-C947-4278-96D1-0DB9C063DF55}" type="datetimeFigureOut">
              <a:rPr lang="en-US" smtClean="0">
                <a:latin typeface="Arial"/>
              </a:rPr>
              <a:t>11/21/2017</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33FAA7-9DA0-4163-8828-B20FAF1EB063}"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2801062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381000"/>
            <a:ext cx="4920208" cy="3689019"/>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81000" y="4139952"/>
            <a:ext cx="6096000" cy="453650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4"/>
          </p:nvPr>
        </p:nvSpPr>
        <p:spPr>
          <a:xfrm>
            <a:off x="381000" y="8686800"/>
            <a:ext cx="4876800" cy="227013"/>
          </a:xfrm>
          <a:prstGeom prst="rect">
            <a:avLst/>
          </a:prstGeom>
        </p:spPr>
        <p:txBody>
          <a:bodyPr vert="horz" wrap="none" lIns="0" tIns="0" rIns="0" bIns="0" rtlCol="0" anchor="ctr"/>
          <a:lstStyle>
            <a:lvl1pPr algn="l">
              <a:defRPr sz="1000">
                <a:latin typeface="Arial"/>
              </a:defRPr>
            </a:lvl1pPr>
          </a:lstStyle>
          <a:p>
            <a:endParaRPr lang="en-US" dirty="0"/>
          </a:p>
        </p:txBody>
      </p:sp>
      <p:sp>
        <p:nvSpPr>
          <p:cNvPr id="7" name="Slide Number Placeholder 6"/>
          <p:cNvSpPr>
            <a:spLocks noGrp="1"/>
          </p:cNvSpPr>
          <p:nvPr>
            <p:ph type="sldNum" sz="quarter" idx="5"/>
          </p:nvPr>
        </p:nvSpPr>
        <p:spPr>
          <a:xfrm>
            <a:off x="5867400" y="8686800"/>
            <a:ext cx="609600" cy="227013"/>
          </a:xfrm>
          <a:prstGeom prst="rect">
            <a:avLst/>
          </a:prstGeom>
        </p:spPr>
        <p:txBody>
          <a:bodyPr vert="horz" wrap="none" lIns="0" tIns="0" rIns="0" bIns="0" rtlCol="0" anchor="ctr"/>
          <a:lstStyle>
            <a:lvl1pPr algn="r">
              <a:defRPr sz="1000">
                <a:latin typeface="Arial"/>
              </a:defRPr>
            </a:lvl1pPr>
          </a:lstStyle>
          <a:p>
            <a:fld id="{8547E1EE-0039-4797-B978-F453418260D1}" type="slidenum">
              <a:rPr lang="en-US" smtClean="0"/>
              <a:pPr/>
              <a:t>‹#›</a:t>
            </a:fld>
            <a:endParaRPr lang="en-US" dirty="0"/>
          </a:p>
        </p:txBody>
      </p:sp>
    </p:spTree>
    <p:extLst>
      <p:ext uri="{BB962C8B-B14F-4D97-AF65-F5344CB8AC3E}">
        <p14:creationId xmlns:p14="http://schemas.microsoft.com/office/powerpoint/2010/main" val="2736465104"/>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2000" kern="1200">
        <a:solidFill>
          <a:schemeClr val="tx1"/>
        </a:solidFill>
        <a:latin typeface="Arial"/>
        <a:ea typeface="+mn-ea"/>
        <a:cs typeface="+mn-cs"/>
      </a:defRPr>
    </a:lvl1pPr>
    <a:lvl2pPr marL="182880" indent="-137160" algn="l" defTabSz="914400" rtl="0" eaLnBrk="1" latinLnBrk="0" hangingPunct="1">
      <a:spcBef>
        <a:spcPts val="600"/>
      </a:spcBef>
      <a:buFont typeface="HP Simplified" panose="020B0604020204020204" pitchFamily="34" charset="0"/>
      <a:buChar char="•"/>
      <a:defRPr sz="1800" kern="1200">
        <a:solidFill>
          <a:schemeClr val="tx1"/>
        </a:solidFill>
        <a:latin typeface="Arial"/>
        <a:ea typeface="+mn-ea"/>
        <a:cs typeface="+mn-cs"/>
      </a:defRPr>
    </a:lvl2pPr>
    <a:lvl3pPr marL="339725" indent="-104775" algn="l" defTabSz="914400" rtl="0" eaLnBrk="1" latinLnBrk="0" hangingPunct="1">
      <a:spcBef>
        <a:spcPts val="600"/>
      </a:spcBef>
      <a:buFont typeface="HP Simplified" panose="020B0604020204020204" pitchFamily="34" charset="0"/>
      <a:buChar char="–"/>
      <a:defRPr sz="1600" kern="1200">
        <a:solidFill>
          <a:schemeClr val="tx1"/>
        </a:solidFill>
        <a:latin typeface="Arial"/>
        <a:ea typeface="+mn-ea"/>
        <a:cs typeface="+mn-cs"/>
      </a:defRPr>
    </a:lvl3pPr>
    <a:lvl4pPr marL="515938" indent="-117475" algn="l" defTabSz="914400" rtl="0" eaLnBrk="1" latinLnBrk="0" hangingPunct="1">
      <a:spcBef>
        <a:spcPts val="600"/>
      </a:spcBef>
      <a:buFont typeface="HP Simplified" panose="020B0604020204020204" pitchFamily="34" charset="0"/>
      <a:buChar char="•"/>
      <a:defRPr sz="1400" kern="1200">
        <a:solidFill>
          <a:schemeClr val="tx1"/>
        </a:solidFill>
        <a:latin typeface="Arial"/>
        <a:ea typeface="+mn-ea"/>
        <a:cs typeface="+mn-cs"/>
      </a:defRPr>
    </a:lvl4pPr>
    <a:lvl5pPr marL="633413" indent="-117475" algn="l" defTabSz="914400" rtl="0" eaLnBrk="1" latinLnBrk="0" hangingPunct="1">
      <a:spcBef>
        <a:spcPts val="600"/>
      </a:spcBef>
      <a:buFont typeface="HP Simplified" panose="020B0604020204020204" pitchFamily="34" charset="0"/>
      <a:buChar char="–"/>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919663"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2</a:t>
            </a:fld>
            <a:endParaRPr lang="en-US" dirty="0"/>
          </a:p>
        </p:txBody>
      </p:sp>
    </p:spTree>
    <p:extLst>
      <p:ext uri="{BB962C8B-B14F-4D97-AF65-F5344CB8AC3E}">
        <p14:creationId xmlns:p14="http://schemas.microsoft.com/office/powerpoint/2010/main" val="2911100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919663" cy="3689350"/>
          </a:xfrm>
        </p:spPr>
      </p:sp>
      <p:sp>
        <p:nvSpPr>
          <p:cNvPr id="3" name="Notes Placeholder 2"/>
          <p:cNvSpPr>
            <a:spLocks noGrp="1"/>
          </p:cNvSpPr>
          <p:nvPr>
            <p:ph type="body" idx="1"/>
          </p:nvPr>
        </p:nvSpPr>
        <p:spPr/>
        <p:txBody>
          <a:bodyPr/>
          <a:lstStyle/>
          <a:p>
            <a:r>
              <a:rPr lang="en-GB" dirty="0" smtClean="0"/>
              <a:t>Level</a:t>
            </a:r>
            <a:r>
              <a:rPr lang="en-GB" baseline="0" dirty="0" smtClean="0"/>
              <a:t> 2 (&amp;Level 0)</a:t>
            </a:r>
            <a:endParaRPr lang="en-GB"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12</a:t>
            </a:fld>
            <a:endParaRPr lang="en-US" dirty="0"/>
          </a:p>
        </p:txBody>
      </p:sp>
    </p:spTree>
    <p:extLst>
      <p:ext uri="{BB962C8B-B14F-4D97-AF65-F5344CB8AC3E}">
        <p14:creationId xmlns:p14="http://schemas.microsoft.com/office/powerpoint/2010/main" val="286810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919663" cy="3689350"/>
          </a:xfrm>
        </p:spPr>
      </p:sp>
      <p:sp>
        <p:nvSpPr>
          <p:cNvPr id="3" name="Notes Placeholder 2"/>
          <p:cNvSpPr>
            <a:spLocks noGrp="1"/>
          </p:cNvSpPr>
          <p:nvPr>
            <p:ph type="body" idx="1"/>
          </p:nvPr>
        </p:nvSpPr>
        <p:spPr/>
        <p:txBody>
          <a:bodyPr/>
          <a:lstStyle/>
          <a:p>
            <a:r>
              <a:rPr lang="en-GB" sz="1800" dirty="0" smtClean="0"/>
              <a:t>5 Layers</a:t>
            </a:r>
            <a:r>
              <a:rPr lang="en-GB" sz="1800" baseline="0" dirty="0" smtClean="0"/>
              <a:t> of Global Artefact Catalogue</a:t>
            </a:r>
          </a:p>
          <a:p>
            <a:endParaRPr lang="en-GB" baseline="0" dirty="0" smtClean="0"/>
          </a:p>
          <a:p>
            <a:pPr marL="0" marR="0" indent="0" algn="l" defTabSz="914400" rtl="0" eaLnBrk="1" fontAlgn="auto" latinLnBrk="0" hangingPunct="1">
              <a:lnSpc>
                <a:spcPct val="100000"/>
              </a:lnSpc>
              <a:spcBef>
                <a:spcPts val="600"/>
              </a:spcBef>
              <a:spcAft>
                <a:spcPts val="0"/>
              </a:spcAft>
              <a:buClrTx/>
              <a:buSzTx/>
              <a:buFontTx/>
              <a:buNone/>
              <a:tabLst/>
              <a:defRPr/>
            </a:pPr>
            <a:r>
              <a:rPr lang="en-GB" sz="1400" baseline="0" dirty="0" smtClean="0"/>
              <a:t>3 Capabilities: </a:t>
            </a:r>
            <a:r>
              <a:rPr lang="en-GB" sz="1400" dirty="0" smtClean="0"/>
              <a:t>GSBPM/GSIM level</a:t>
            </a:r>
          </a:p>
          <a:p>
            <a:endParaRPr lang="en-GB"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13</a:t>
            </a:fld>
            <a:endParaRPr lang="en-US" dirty="0"/>
          </a:p>
        </p:txBody>
      </p:sp>
    </p:spTree>
    <p:extLst>
      <p:ext uri="{BB962C8B-B14F-4D97-AF65-F5344CB8AC3E}">
        <p14:creationId xmlns:p14="http://schemas.microsoft.com/office/powerpoint/2010/main" val="831889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919663" cy="36893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GB" dirty="0" smtClean="0"/>
              <a:t>Projects</a:t>
            </a:r>
            <a:r>
              <a:rPr lang="en-GB" baseline="0" dirty="0" smtClean="0"/>
              <a:t> with implementation before 2017 excluded</a:t>
            </a:r>
            <a:endParaRPr lang="en-GB" dirty="0" smtClean="0"/>
          </a:p>
          <a:p>
            <a:endParaRPr lang="en-GB"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14</a:t>
            </a:fld>
            <a:endParaRPr lang="en-US" dirty="0"/>
          </a:p>
        </p:txBody>
      </p:sp>
    </p:spTree>
    <p:extLst>
      <p:ext uri="{BB962C8B-B14F-4D97-AF65-F5344CB8AC3E}">
        <p14:creationId xmlns:p14="http://schemas.microsoft.com/office/powerpoint/2010/main" val="2976623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919663" cy="3689350"/>
          </a:xfrm>
        </p:spPr>
      </p:sp>
      <p:sp>
        <p:nvSpPr>
          <p:cNvPr id="3" name="Notes Placeholder 2"/>
          <p:cNvSpPr>
            <a:spLocks noGrp="1"/>
          </p:cNvSpPr>
          <p:nvPr>
            <p:ph type="body" idx="1"/>
          </p:nvPr>
        </p:nvSpPr>
        <p:spPr/>
        <p:txBody>
          <a:bodyPr/>
          <a:lstStyle/>
          <a:p>
            <a:r>
              <a:rPr lang="en-GB" sz="1200" baseline="0" dirty="0" smtClean="0"/>
              <a:t>Level 2 of Statistical Production Management model ESS Business Capabilities model</a:t>
            </a:r>
          </a:p>
          <a:p>
            <a:r>
              <a:rPr lang="en-GB" sz="1200" baseline="0" dirty="0" smtClean="0"/>
              <a:t>Level 0: Strategy Management, Corporate Support Management &amp; Statistical Production Management</a:t>
            </a:r>
          </a:p>
          <a:p>
            <a:endParaRPr lang="en-US" sz="1200" baseline="0" dirty="0" smtClean="0"/>
          </a:p>
          <a:p>
            <a:r>
              <a:rPr lang="en-AU" sz="1200" kern="1200" dirty="0" smtClean="0">
                <a:solidFill>
                  <a:schemeClr val="tx1"/>
                </a:solidFill>
                <a:effectLst/>
                <a:latin typeface="Arial"/>
                <a:ea typeface="+mn-ea"/>
                <a:cs typeface="+mn-cs"/>
              </a:rPr>
              <a:t>Innovation activity: Activities that are mainly about research and innovation to develop new capabilities or new types of output.</a:t>
            </a:r>
            <a:endParaRPr lang="en-GB" sz="1200" kern="1200" dirty="0" smtClean="0">
              <a:solidFill>
                <a:schemeClr val="tx1"/>
              </a:solidFill>
              <a:effectLst/>
              <a:latin typeface="Arial"/>
              <a:ea typeface="+mn-ea"/>
              <a:cs typeface="+mn-cs"/>
            </a:endParaRPr>
          </a:p>
          <a:p>
            <a:r>
              <a:rPr lang="en-AU" sz="1200" kern="1200" dirty="0" smtClean="0">
                <a:solidFill>
                  <a:schemeClr val="tx1"/>
                </a:solidFill>
                <a:effectLst/>
                <a:latin typeface="Arial"/>
                <a:ea typeface="+mn-ea"/>
                <a:cs typeface="+mn-cs"/>
              </a:rPr>
              <a:t>Transformational projects: Activities that are mainly about updating or re-engineering existing processes, tools methods, sources or outputs.</a:t>
            </a:r>
            <a:endParaRPr lang="en-GB" sz="1200" kern="1200" dirty="0" smtClean="0">
              <a:solidFill>
                <a:schemeClr val="tx1"/>
              </a:solidFill>
              <a:effectLst/>
              <a:latin typeface="Arial"/>
              <a:ea typeface="+mn-ea"/>
              <a:cs typeface="+mn-cs"/>
            </a:endParaRPr>
          </a:p>
          <a:p>
            <a:r>
              <a:rPr lang="en-AU" sz="1200" kern="1200" dirty="0" smtClean="0">
                <a:solidFill>
                  <a:schemeClr val="tx1"/>
                </a:solidFill>
                <a:effectLst/>
                <a:latin typeface="Arial"/>
                <a:ea typeface="+mn-ea"/>
                <a:cs typeface="+mn-cs"/>
              </a:rPr>
              <a:t>Harvesting projects: Applying existing methods or tools to additional processes. This includes activities to reduce the number of methods and tools used for similar purposes.</a:t>
            </a:r>
            <a:endParaRPr lang="en-GB" sz="1200" kern="1200" dirty="0" smtClean="0">
              <a:solidFill>
                <a:schemeClr val="tx1"/>
              </a:solidFill>
              <a:effectLst/>
              <a:latin typeface="Arial"/>
              <a:ea typeface="+mn-ea"/>
              <a:cs typeface="+mn-cs"/>
            </a:endParaRPr>
          </a:p>
          <a:p>
            <a:endParaRPr lang="en-US" sz="1200" baseline="0" dirty="0" smtClean="0"/>
          </a:p>
          <a:p>
            <a:pPr marL="0" marR="0" lvl="1" indent="0" algn="l" defTabSz="914400" rtl="0" eaLnBrk="1" fontAlgn="auto" latinLnBrk="0" hangingPunct="1">
              <a:lnSpc>
                <a:spcPct val="100000"/>
              </a:lnSpc>
              <a:spcBef>
                <a:spcPts val="600"/>
              </a:spcBef>
              <a:spcAft>
                <a:spcPts val="0"/>
              </a:spcAft>
              <a:buClrTx/>
              <a:buSzTx/>
              <a:buFontTx/>
              <a:buNone/>
              <a:tabLst/>
              <a:defRPr/>
            </a:pPr>
            <a:r>
              <a:rPr lang="en-US" sz="1200" dirty="0" smtClean="0"/>
              <a:t>Business Impact: </a:t>
            </a:r>
            <a:r>
              <a:rPr lang="en-AU" sz="1200" kern="1200" dirty="0" smtClean="0">
                <a:solidFill>
                  <a:schemeClr val="tx1"/>
                </a:solidFill>
                <a:effectLst/>
                <a:latin typeface="Arial"/>
                <a:ea typeface="+mn-ea"/>
                <a:cs typeface="+mn-cs"/>
              </a:rPr>
              <a:t>measures the value that the completion of this capability will bring to the organisation. This is measured in term of the number of staff affected.</a:t>
            </a:r>
            <a:endParaRPr lang="en-GB" sz="1200" kern="1200" dirty="0" smtClean="0">
              <a:solidFill>
                <a:schemeClr val="tx1"/>
              </a:solidFill>
              <a:effectLst/>
              <a:latin typeface="Arial"/>
              <a:ea typeface="+mn-ea"/>
              <a:cs typeface="+mn-cs"/>
            </a:endParaRPr>
          </a:p>
          <a:p>
            <a:pPr marL="0" marR="0" lvl="1" indent="0" algn="l" defTabSz="914400" rtl="0" eaLnBrk="1" fontAlgn="auto" latinLnBrk="0" hangingPunct="1">
              <a:lnSpc>
                <a:spcPct val="100000"/>
              </a:lnSpc>
              <a:spcBef>
                <a:spcPts val="600"/>
              </a:spcBef>
              <a:spcAft>
                <a:spcPts val="0"/>
              </a:spcAft>
              <a:buClrTx/>
              <a:buSzTx/>
              <a:buFontTx/>
              <a:buNone/>
              <a:tabLst/>
              <a:defRPr/>
            </a:pPr>
            <a:endParaRPr lang="en-US" dirty="0" smtClean="0"/>
          </a:p>
          <a:p>
            <a:endParaRPr lang="en-GB"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3</a:t>
            </a:fld>
            <a:endParaRPr lang="en-US" dirty="0"/>
          </a:p>
        </p:txBody>
      </p:sp>
    </p:spTree>
    <p:extLst>
      <p:ext uri="{BB962C8B-B14F-4D97-AF65-F5344CB8AC3E}">
        <p14:creationId xmlns:p14="http://schemas.microsoft.com/office/powerpoint/2010/main" val="2363339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Animated, keep clicking</a:t>
            </a:r>
            <a:endParaRPr lang="en-GB"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4</a:t>
            </a:fld>
            <a:endParaRPr lang="en-US" dirty="0"/>
          </a:p>
        </p:txBody>
      </p:sp>
    </p:spTree>
    <p:extLst>
      <p:ext uri="{BB962C8B-B14F-4D97-AF65-F5344CB8AC3E}">
        <p14:creationId xmlns:p14="http://schemas.microsoft.com/office/powerpoint/2010/main" val="1727276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919663" cy="3689350"/>
          </a:xfrm>
        </p:spPr>
      </p:sp>
      <p:sp>
        <p:nvSpPr>
          <p:cNvPr id="3" name="Notes Placeholder 2"/>
          <p:cNvSpPr>
            <a:spLocks noGrp="1"/>
          </p:cNvSpPr>
          <p:nvPr>
            <p:ph type="body" idx="1"/>
          </p:nvPr>
        </p:nvSpPr>
        <p:spPr/>
        <p:txBody>
          <a:bodyPr/>
          <a:lstStyle/>
          <a:p>
            <a:r>
              <a:rPr lang="en-GB" dirty="0" smtClean="0"/>
              <a:t>Projects</a:t>
            </a:r>
            <a:r>
              <a:rPr lang="en-GB" baseline="0" dirty="0" smtClean="0"/>
              <a:t> with implementation before 2017 excluded</a:t>
            </a:r>
            <a:endParaRPr lang="en-GB"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5</a:t>
            </a:fld>
            <a:endParaRPr lang="en-US" dirty="0"/>
          </a:p>
        </p:txBody>
      </p:sp>
    </p:spTree>
    <p:extLst>
      <p:ext uri="{BB962C8B-B14F-4D97-AF65-F5344CB8AC3E}">
        <p14:creationId xmlns:p14="http://schemas.microsoft.com/office/powerpoint/2010/main" val="1756383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GB" dirty="0" smtClean="0"/>
              <a:t>Projects</a:t>
            </a:r>
            <a:r>
              <a:rPr lang="en-GB" baseline="0" dirty="0" smtClean="0"/>
              <a:t> with implementation before 2017 excluded</a:t>
            </a:r>
            <a:endParaRPr lang="en-GB" dirty="0" smtClean="0"/>
          </a:p>
        </p:txBody>
      </p:sp>
      <p:sp>
        <p:nvSpPr>
          <p:cNvPr id="4" name="Slide Number Placeholder 3"/>
          <p:cNvSpPr>
            <a:spLocks noGrp="1"/>
          </p:cNvSpPr>
          <p:nvPr>
            <p:ph type="sldNum" sz="quarter" idx="10"/>
          </p:nvPr>
        </p:nvSpPr>
        <p:spPr/>
        <p:txBody>
          <a:bodyPr/>
          <a:lstStyle/>
          <a:p>
            <a:fld id="{8547E1EE-0039-4797-B978-F453418260D1}" type="slidenum">
              <a:rPr lang="en-US" smtClean="0"/>
              <a:pPr/>
              <a:t>6</a:t>
            </a:fld>
            <a:endParaRPr lang="en-US" dirty="0"/>
          </a:p>
        </p:txBody>
      </p:sp>
    </p:spTree>
    <p:extLst>
      <p:ext uri="{BB962C8B-B14F-4D97-AF65-F5344CB8AC3E}">
        <p14:creationId xmlns:p14="http://schemas.microsoft.com/office/powerpoint/2010/main" val="4241509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919663" cy="36893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GB" smtClean="0"/>
              <a:t>Projects</a:t>
            </a:r>
            <a:r>
              <a:rPr lang="en-GB" baseline="0" smtClean="0"/>
              <a:t> with implementation before 2017 excluded</a:t>
            </a:r>
            <a:endParaRPr lang="en-GB" dirty="0" smtClean="0"/>
          </a:p>
        </p:txBody>
      </p:sp>
      <p:sp>
        <p:nvSpPr>
          <p:cNvPr id="4" name="Slide Number Placeholder 3"/>
          <p:cNvSpPr>
            <a:spLocks noGrp="1"/>
          </p:cNvSpPr>
          <p:nvPr>
            <p:ph type="sldNum" sz="quarter" idx="10"/>
          </p:nvPr>
        </p:nvSpPr>
        <p:spPr/>
        <p:txBody>
          <a:bodyPr/>
          <a:lstStyle/>
          <a:p>
            <a:fld id="{8547E1EE-0039-4797-B978-F453418260D1}" type="slidenum">
              <a:rPr lang="en-US" smtClean="0"/>
              <a:pPr/>
              <a:t>7</a:t>
            </a:fld>
            <a:endParaRPr lang="en-US" dirty="0"/>
          </a:p>
        </p:txBody>
      </p:sp>
    </p:spTree>
    <p:extLst>
      <p:ext uri="{BB962C8B-B14F-4D97-AF65-F5344CB8AC3E}">
        <p14:creationId xmlns:p14="http://schemas.microsoft.com/office/powerpoint/2010/main" val="2408507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919663"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9</a:t>
            </a:fld>
            <a:endParaRPr lang="en-US" dirty="0"/>
          </a:p>
        </p:txBody>
      </p:sp>
    </p:spTree>
    <p:extLst>
      <p:ext uri="{BB962C8B-B14F-4D97-AF65-F5344CB8AC3E}">
        <p14:creationId xmlns:p14="http://schemas.microsoft.com/office/powerpoint/2010/main" val="1371823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919663"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10</a:t>
            </a:fld>
            <a:endParaRPr lang="en-US" dirty="0"/>
          </a:p>
        </p:txBody>
      </p:sp>
    </p:spTree>
    <p:extLst>
      <p:ext uri="{BB962C8B-B14F-4D97-AF65-F5344CB8AC3E}">
        <p14:creationId xmlns:p14="http://schemas.microsoft.com/office/powerpoint/2010/main" val="3345368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919663" cy="36893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100" dirty="0" smtClean="0"/>
              <a:t>What we do or need to do</a:t>
            </a:r>
          </a:p>
          <a:p>
            <a:r>
              <a:rPr lang="en-GB" dirty="0" smtClean="0"/>
              <a:t>Capabilities</a:t>
            </a:r>
            <a:r>
              <a:rPr lang="en-GB" baseline="0" dirty="0" smtClean="0"/>
              <a:t> are like the business functions as defined in GSIM and CSPA and can be linked to GAMSO/GSBPM</a:t>
            </a:r>
          </a:p>
          <a:p>
            <a:pPr marL="0" marR="0" indent="0" algn="l" defTabSz="914400" rtl="0" eaLnBrk="1" fontAlgn="auto" latinLnBrk="0" hangingPunct="1">
              <a:lnSpc>
                <a:spcPct val="100000"/>
              </a:lnSpc>
              <a:spcBef>
                <a:spcPts val="600"/>
              </a:spcBef>
              <a:spcAft>
                <a:spcPts val="0"/>
              </a:spcAft>
              <a:buClrTx/>
              <a:buSzTx/>
              <a:buFontTx/>
              <a:buNone/>
              <a:tabLst/>
              <a:defRPr/>
            </a:pPr>
            <a:r>
              <a:rPr lang="en-US" sz="1100" dirty="0" smtClean="0"/>
              <a:t>It allows for integrating perspectives from the human, technological, business, methodological and standardization side</a:t>
            </a:r>
          </a:p>
        </p:txBody>
      </p:sp>
      <p:sp>
        <p:nvSpPr>
          <p:cNvPr id="4" name="Slide Number Placeholder 3"/>
          <p:cNvSpPr>
            <a:spLocks noGrp="1"/>
          </p:cNvSpPr>
          <p:nvPr>
            <p:ph type="sldNum" sz="quarter" idx="10"/>
          </p:nvPr>
        </p:nvSpPr>
        <p:spPr/>
        <p:txBody>
          <a:bodyPr/>
          <a:lstStyle/>
          <a:p>
            <a:fld id="{8547E1EE-0039-4797-B978-F453418260D1}" type="slidenum">
              <a:rPr lang="en-US" smtClean="0"/>
              <a:pPr/>
              <a:t>11</a:t>
            </a:fld>
            <a:endParaRPr lang="en-US" dirty="0"/>
          </a:p>
        </p:txBody>
      </p:sp>
    </p:spTree>
    <p:extLst>
      <p:ext uri="{BB962C8B-B14F-4D97-AF65-F5344CB8AC3E}">
        <p14:creationId xmlns:p14="http://schemas.microsoft.com/office/powerpoint/2010/main" val="19530655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763520"/>
            <a:ext cx="6858000" cy="1554480"/>
          </a:xfrm>
        </p:spPr>
        <p:txBody>
          <a:bodyPr/>
          <a:lstStyle>
            <a:lvl1pPr>
              <a:defRPr sz="5000" spc="-10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419600"/>
            <a:ext cx="6858000" cy="1188720"/>
          </a:xfrm>
        </p:spPr>
        <p:txBody>
          <a:bodyPr>
            <a:noAutofit/>
          </a:bodyPr>
          <a:lstStyle>
            <a:lvl1pPr marL="0" indent="0" algn="l">
              <a:spcBef>
                <a:spcPts val="60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copyright"/>
          <p:cNvSpPr txBox="1"/>
          <p:nvPr userDrawn="1"/>
        </p:nvSpPr>
        <p:spPr>
          <a:xfrm>
            <a:off x="457200" y="6482536"/>
            <a:ext cx="2819400" cy="223064"/>
          </a:xfrm>
          <a:prstGeom prst="rect">
            <a:avLst/>
          </a:prstGeom>
          <a:noFill/>
        </p:spPr>
        <p:txBody>
          <a:bodyPr wrap="square" lIns="0" tIns="0" rIns="0" bIns="0" rtlCol="0" anchor="b">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rgbClr val="FFFFFF"/>
                </a:solidFill>
                <a:latin typeface="Arial"/>
                <a:cs typeface="Arial"/>
              </a:rPr>
              <a:t>.</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0192" y="5910070"/>
            <a:ext cx="2593853" cy="795530"/>
          </a:xfrm>
          <a:prstGeom prst="rect">
            <a:avLst/>
          </a:prstGeom>
        </p:spPr>
      </p:pic>
    </p:spTree>
    <p:extLst>
      <p:ext uri="{BB962C8B-B14F-4D97-AF65-F5344CB8AC3E}">
        <p14:creationId xmlns:p14="http://schemas.microsoft.com/office/powerpoint/2010/main" val="175771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smtClean="0"/>
              <a:t>Click to edit Master title style</a:t>
            </a:r>
            <a:endParaRPr lang="en-US" dirty="0"/>
          </a:p>
        </p:txBody>
      </p:sp>
      <p:sp>
        <p:nvSpPr>
          <p:cNvPr id="3" name="Picture Placeholder 2"/>
          <p:cNvSpPr>
            <a:spLocks noGrp="1"/>
          </p:cNvSpPr>
          <p:nvPr>
            <p:ph type="pic" idx="1"/>
          </p:nvPr>
        </p:nvSpPr>
        <p:spPr>
          <a:xfrm>
            <a:off x="457200" y="1295400"/>
            <a:ext cx="5029200" cy="48006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8" name="Text Placeholder 8"/>
          <p:cNvSpPr>
            <a:spLocks noGrp="1"/>
          </p:cNvSpPr>
          <p:nvPr>
            <p:ph type="body" sz="quarter" idx="13"/>
          </p:nvPr>
        </p:nvSpPr>
        <p:spPr>
          <a:xfrm>
            <a:off x="5760720" y="1295400"/>
            <a:ext cx="2926080" cy="48006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85244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smtClean="0"/>
              <a:t>Click to edit Master title style</a:t>
            </a:r>
            <a:endParaRPr lang="en-US" dirty="0"/>
          </a:p>
        </p:txBody>
      </p:sp>
      <p:sp>
        <p:nvSpPr>
          <p:cNvPr id="3" name="Picture Placeholder 2"/>
          <p:cNvSpPr>
            <a:spLocks noGrp="1"/>
          </p:cNvSpPr>
          <p:nvPr>
            <p:ph type="pic" idx="1"/>
          </p:nvPr>
        </p:nvSpPr>
        <p:spPr>
          <a:xfrm>
            <a:off x="457200" y="1295400"/>
            <a:ext cx="3986784" cy="3505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8" name="Picture Placeholder 2"/>
          <p:cNvSpPr>
            <a:spLocks noGrp="1"/>
          </p:cNvSpPr>
          <p:nvPr>
            <p:ph type="pic" idx="13"/>
          </p:nvPr>
        </p:nvSpPr>
        <p:spPr>
          <a:xfrm>
            <a:off x="4700016" y="1295400"/>
            <a:ext cx="3986784" cy="3505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4953000"/>
            <a:ext cx="3986784" cy="1130490"/>
          </a:xfrm>
        </p:spPr>
        <p:txBody>
          <a:bodyPr>
            <a:no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4"/>
          </p:nvPr>
        </p:nvSpPr>
        <p:spPr>
          <a:xfrm>
            <a:off x="4700016" y="4953000"/>
            <a:ext cx="3986784" cy="1130490"/>
          </a:xfrm>
        </p:spPr>
        <p:txBody>
          <a:bodyPr>
            <a:no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0210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smtClean="0"/>
              <a:t>Click to edit Master title style</a:t>
            </a:r>
            <a:endParaRPr lang="en-US" dirty="0"/>
          </a:p>
        </p:txBody>
      </p:sp>
      <p:sp>
        <p:nvSpPr>
          <p:cNvPr id="3" name="Picture Placeholder 2"/>
          <p:cNvSpPr>
            <a:spLocks noGrp="1"/>
          </p:cNvSpPr>
          <p:nvPr>
            <p:ph type="pic" idx="1"/>
          </p:nvPr>
        </p:nvSpPr>
        <p:spPr>
          <a:xfrm>
            <a:off x="457200" y="1295400"/>
            <a:ext cx="2560320"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4211392"/>
            <a:ext cx="2560320"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2"/>
          <p:cNvSpPr>
            <a:spLocks noGrp="1"/>
          </p:cNvSpPr>
          <p:nvPr>
            <p:ph type="pic" idx="15"/>
          </p:nvPr>
        </p:nvSpPr>
        <p:spPr>
          <a:xfrm>
            <a:off x="3291840" y="1295400"/>
            <a:ext cx="2560320"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Picture Placeholder 2"/>
          <p:cNvSpPr>
            <a:spLocks noGrp="1"/>
          </p:cNvSpPr>
          <p:nvPr>
            <p:ph type="pic" idx="16"/>
          </p:nvPr>
        </p:nvSpPr>
        <p:spPr>
          <a:xfrm>
            <a:off x="6126480" y="1295400"/>
            <a:ext cx="2560320"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2" name="Text Placeholder 3"/>
          <p:cNvSpPr>
            <a:spLocks noGrp="1"/>
          </p:cNvSpPr>
          <p:nvPr>
            <p:ph type="body" sz="half" idx="17"/>
          </p:nvPr>
        </p:nvSpPr>
        <p:spPr>
          <a:xfrm>
            <a:off x="3291840" y="4211392"/>
            <a:ext cx="2560320"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8"/>
          </p:nvPr>
        </p:nvSpPr>
        <p:spPr>
          <a:xfrm>
            <a:off x="6126480" y="4211392"/>
            <a:ext cx="2560320"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9611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8pPr>
              <a:defRPr/>
            </a:lvl8pPr>
          </a:lstStyle>
          <a:p>
            <a:pPr lvl="0"/>
            <a:r>
              <a:rPr lang="en-US" dirty="0" smtClean="0"/>
              <a:t>Click to edit Master text styles</a:t>
            </a:r>
          </a:p>
          <a:p>
            <a:pPr lvl="1"/>
            <a:r>
              <a:rPr lang="en-US" dirty="0" smtClean="0"/>
              <a:t>Second level</a:t>
            </a:r>
          </a:p>
          <a:p>
            <a:pPr lvl="2"/>
            <a:r>
              <a:rPr lang="en-US" dirty="0" smtClean="0"/>
              <a:t>Third level </a:t>
            </a:r>
            <a:endParaRPr lang="en-US" dirty="0"/>
          </a:p>
        </p:txBody>
      </p:sp>
    </p:spTree>
    <p:extLst>
      <p:ext uri="{BB962C8B-B14F-4D97-AF65-F5344CB8AC3E}">
        <p14:creationId xmlns:p14="http://schemas.microsoft.com/office/powerpoint/2010/main" val="270921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858000" cy="1828800"/>
          </a:xfrm>
        </p:spPr>
        <p:txBody>
          <a:bodyPr anchor="t"/>
          <a:lstStyle>
            <a:lvl1pPr algn="l">
              <a:defRPr sz="3200" b="1" cap="none" spc="-100"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4419600"/>
            <a:ext cx="6858000" cy="1188720"/>
          </a:xfrm>
        </p:spPr>
        <p:txBody>
          <a:bodyPr anchor="t">
            <a:noAutofit/>
          </a:bodyPr>
          <a:lstStyle>
            <a:lvl1pPr marL="0" indent="0">
              <a:spcBef>
                <a:spcPts val="60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12920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229600" cy="762000"/>
          </a:xfrm>
        </p:spPr>
        <p:txBody>
          <a:bodyPr anchor="ctr"/>
          <a:lstStyle/>
          <a:p>
            <a:r>
              <a:rPr lang="en-US" dirty="0" smtClean="0"/>
              <a:t>Click to edit Master title style</a:t>
            </a:r>
            <a:endParaRPr lang="en-US" dirty="0"/>
          </a:p>
        </p:txBody>
      </p:sp>
      <p:sp>
        <p:nvSpPr>
          <p:cNvPr id="3" name="Content Placeholder 2"/>
          <p:cNvSpPr>
            <a:spLocks noGrp="1"/>
          </p:cNvSpPr>
          <p:nvPr>
            <p:ph idx="1"/>
          </p:nvPr>
        </p:nvSpPr>
        <p:spPr>
          <a:xfrm>
            <a:off x="251520" y="1295400"/>
            <a:ext cx="8640960" cy="5013919"/>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 </a:t>
            </a:r>
            <a:endParaRPr lang="en-US" dirty="0"/>
          </a:p>
        </p:txBody>
      </p:sp>
    </p:spTree>
    <p:extLst>
      <p:ext uri="{BB962C8B-B14F-4D97-AF65-F5344CB8AC3E}">
        <p14:creationId xmlns:p14="http://schemas.microsoft.com/office/powerpoint/2010/main" val="225010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7"/>
          <p:cNvSpPr>
            <a:spLocks noGrp="1"/>
          </p:cNvSpPr>
          <p:nvPr>
            <p:ph type="body" sz="quarter" idx="13" hasCustomPrompt="1"/>
          </p:nvPr>
        </p:nvSpPr>
        <p:spPr>
          <a:xfrm>
            <a:off x="457200" y="1133856"/>
            <a:ext cx="8229600" cy="274320"/>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smtClean="0"/>
              <a:t>Click to add subtitle</a:t>
            </a:r>
          </a:p>
        </p:txBody>
      </p:sp>
      <p:sp>
        <p:nvSpPr>
          <p:cNvPr id="3" name="Content Placeholder 2"/>
          <p:cNvSpPr>
            <a:spLocks noGrp="1"/>
          </p:cNvSpPr>
          <p:nvPr>
            <p:ph idx="1"/>
          </p:nvPr>
        </p:nvSpPr>
        <p:spPr>
          <a:xfrm>
            <a:off x="457200" y="1676399"/>
            <a:ext cx="8229600" cy="441960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95215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3" hasCustomPrompt="1"/>
          </p:nvPr>
        </p:nvSpPr>
        <p:spPr>
          <a:xfrm>
            <a:off x="457200" y="1133856"/>
            <a:ext cx="8229600" cy="260574"/>
          </a:xfrm>
        </p:spPr>
        <p:txBody>
          <a:bodyPr>
            <a:noAutofit/>
          </a:bodyPr>
          <a:lstStyle>
            <a:lvl1pPr marL="0" indent="0">
              <a:spcBef>
                <a:spcPts val="0"/>
              </a:spcBef>
              <a:buNone/>
              <a:defRPr sz="1800">
                <a:solidFill>
                  <a:srgbClr val="0A1F5A"/>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smtClean="0"/>
              <a:t>Click to add subtitle</a:t>
            </a:r>
          </a:p>
        </p:txBody>
      </p:sp>
    </p:spTree>
    <p:extLst>
      <p:ext uri="{BB962C8B-B14F-4D97-AF65-F5344CB8AC3E}">
        <p14:creationId xmlns:p14="http://schemas.microsoft.com/office/powerpoint/2010/main" val="34493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295401"/>
            <a:ext cx="3986784" cy="4800600"/>
          </a:xfrm>
        </p:spPr>
        <p:txBody>
          <a:bodyPr>
            <a:normAutofit/>
          </a:bodyPr>
          <a:lstStyle>
            <a:lvl1pPr>
              <a:defRPr sz="2000"/>
            </a:lvl1pPr>
            <a:lvl2pPr>
              <a:defRPr sz="2000"/>
            </a:lvl2pPr>
            <a:lvl3pPr>
              <a:defRPr sz="2000"/>
            </a:lvl3pPr>
            <a:lvl4pPr>
              <a:defRPr sz="2000"/>
            </a:lvl4pPr>
            <a:lvl5pPr>
              <a:defRPr sz="1200"/>
            </a:lvl5pPr>
            <a:lvl6pPr marL="914400" indent="0">
              <a:buNone/>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 </a:t>
            </a:r>
          </a:p>
        </p:txBody>
      </p:sp>
      <p:sp>
        <p:nvSpPr>
          <p:cNvPr id="4" name="Content Placeholder 3"/>
          <p:cNvSpPr>
            <a:spLocks noGrp="1"/>
          </p:cNvSpPr>
          <p:nvPr>
            <p:ph sz="half" idx="2"/>
          </p:nvPr>
        </p:nvSpPr>
        <p:spPr>
          <a:xfrm>
            <a:off x="4700016" y="1295401"/>
            <a:ext cx="3986784" cy="4800600"/>
          </a:xfrm>
        </p:spPr>
        <p:txBody>
          <a:bodyPr>
            <a:normAutofit/>
          </a:bodyPr>
          <a:lstStyle>
            <a:lvl1pPr>
              <a:defRPr sz="2000"/>
            </a:lvl1pPr>
            <a:lvl2pPr>
              <a:defRPr sz="2000"/>
            </a:lvl2pPr>
            <a:lvl3pPr>
              <a:defRPr sz="2000"/>
            </a:lvl3pPr>
            <a:lvl4pPr>
              <a:defRPr sz="20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6956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Subtitle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lvl1pPr>
              <a:defRPr/>
            </a:lvl1pPr>
          </a:lstStyle>
          <a:p>
            <a:r>
              <a:rPr lang="en-US" smtClean="0"/>
              <a:t>Click to edit Master title style</a:t>
            </a:r>
            <a:endParaRPr lang="en-US" dirty="0"/>
          </a:p>
        </p:txBody>
      </p:sp>
      <p:sp>
        <p:nvSpPr>
          <p:cNvPr id="10" name="Text Placeholder 7"/>
          <p:cNvSpPr>
            <a:spLocks noGrp="1"/>
          </p:cNvSpPr>
          <p:nvPr>
            <p:ph type="body" sz="quarter" idx="13" hasCustomPrompt="1"/>
          </p:nvPr>
        </p:nvSpPr>
        <p:spPr>
          <a:xfrm>
            <a:off x="457200" y="1133856"/>
            <a:ext cx="8229600" cy="260574"/>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smtClean="0"/>
              <a:t>Click to add subtitle</a:t>
            </a:r>
          </a:p>
        </p:txBody>
      </p:sp>
      <p:sp>
        <p:nvSpPr>
          <p:cNvPr id="3" name="Text Placeholder 2"/>
          <p:cNvSpPr>
            <a:spLocks noGrp="1"/>
          </p:cNvSpPr>
          <p:nvPr>
            <p:ph type="body" idx="1" hasCustomPrompt="1"/>
          </p:nvPr>
        </p:nvSpPr>
        <p:spPr>
          <a:xfrm>
            <a:off x="457200" y="1676399"/>
            <a:ext cx="3986784" cy="274320"/>
          </a:xfrm>
        </p:spPr>
        <p:txBody>
          <a:bodyPr anchor="t">
            <a:no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heading</a:t>
            </a:r>
          </a:p>
        </p:txBody>
      </p:sp>
      <p:sp>
        <p:nvSpPr>
          <p:cNvPr id="4" name="Content Placeholder 3"/>
          <p:cNvSpPr>
            <a:spLocks noGrp="1"/>
          </p:cNvSpPr>
          <p:nvPr>
            <p:ph sz="half" idx="2"/>
          </p:nvPr>
        </p:nvSpPr>
        <p:spPr>
          <a:xfrm>
            <a:off x="457200" y="2057401"/>
            <a:ext cx="3986784" cy="4038600"/>
          </a:xfrm>
        </p:spPr>
        <p:txBody>
          <a:bodyPr>
            <a:normAutofit/>
          </a:bodyPr>
          <a:lstStyle>
            <a:lvl1pPr>
              <a:defRPr sz="2000"/>
            </a:lvl1pPr>
            <a:lvl2pPr>
              <a:defRPr sz="20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 </a:t>
            </a:r>
          </a:p>
        </p:txBody>
      </p:sp>
      <p:sp>
        <p:nvSpPr>
          <p:cNvPr id="5" name="Text Placeholder 4"/>
          <p:cNvSpPr>
            <a:spLocks noGrp="1"/>
          </p:cNvSpPr>
          <p:nvPr>
            <p:ph type="body" sz="quarter" idx="3" hasCustomPrompt="1"/>
          </p:nvPr>
        </p:nvSpPr>
        <p:spPr>
          <a:xfrm>
            <a:off x="4700016" y="1676399"/>
            <a:ext cx="3986784" cy="274320"/>
          </a:xfrm>
        </p:spPr>
        <p:txBody>
          <a:bodyPr anchor="t">
            <a:no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heading</a:t>
            </a:r>
          </a:p>
        </p:txBody>
      </p:sp>
      <p:sp>
        <p:nvSpPr>
          <p:cNvPr id="6" name="Content Placeholder 5"/>
          <p:cNvSpPr>
            <a:spLocks noGrp="1"/>
          </p:cNvSpPr>
          <p:nvPr>
            <p:ph sz="quarter" idx="4"/>
          </p:nvPr>
        </p:nvSpPr>
        <p:spPr>
          <a:xfrm>
            <a:off x="4700016" y="2057401"/>
            <a:ext cx="3986784" cy="4038600"/>
          </a:xfrm>
        </p:spPr>
        <p:txBody>
          <a:bodyPr>
            <a:normAutofit/>
          </a:bodyPr>
          <a:lstStyle>
            <a:lvl1pPr>
              <a:defRPr sz="2000"/>
            </a:lvl1pPr>
            <a:lvl2pPr>
              <a:defRPr sz="20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 l</a:t>
            </a:r>
          </a:p>
        </p:txBody>
      </p:sp>
    </p:spTree>
    <p:extLst>
      <p:ext uri="{BB962C8B-B14F-4D97-AF65-F5344CB8AC3E}">
        <p14:creationId xmlns:p14="http://schemas.microsoft.com/office/powerpoint/2010/main" val="112992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457200" y="1295401"/>
            <a:ext cx="5715000" cy="4800600"/>
          </a:xfrm>
        </p:spPr>
        <p:txBody>
          <a:bodyPr>
            <a:normAutofit/>
          </a:bodyPr>
          <a:lstStyle>
            <a:lvl1pPr>
              <a:defRPr sz="2000"/>
            </a:lvl1pPr>
            <a:lvl2pPr>
              <a:defRPr sz="2000"/>
            </a:lvl2pPr>
            <a:lvl3pPr>
              <a:defRPr sz="2000"/>
            </a:lvl3pPr>
            <a:lvl4pPr>
              <a:defRPr sz="1200"/>
            </a:lvl4pPr>
            <a:lvl5pPr>
              <a:defRPr sz="1200"/>
            </a:lvl5pPr>
            <a:lvl6pPr marL="914400" indent="0">
              <a:buNone/>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6400800" y="1295400"/>
            <a:ext cx="2286000" cy="4800600"/>
          </a:xfrm>
        </p:spPr>
        <p:txBody>
          <a:bodyPr>
            <a:noAutofit/>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53280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smtClean="0"/>
              <a:t>Click to edit Master title style</a:t>
            </a:r>
            <a:endParaRPr lang="en-US" dirty="0"/>
          </a:p>
        </p:txBody>
      </p:sp>
      <p:sp>
        <p:nvSpPr>
          <p:cNvPr id="3" name="Picture Placeholder 2"/>
          <p:cNvSpPr>
            <a:spLocks noGrp="1"/>
          </p:cNvSpPr>
          <p:nvPr>
            <p:ph type="pic" idx="1"/>
          </p:nvPr>
        </p:nvSpPr>
        <p:spPr>
          <a:xfrm>
            <a:off x="457200" y="1295400"/>
            <a:ext cx="5029200" cy="48006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5760720" y="1295400"/>
            <a:ext cx="2926080" cy="4800600"/>
          </a:xfrm>
        </p:spPr>
        <p:txBody>
          <a:bodyPr>
            <a:noAutofit/>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1882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762000"/>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1"/>
            <a:ext cx="8229600" cy="48006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5"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588224" y="6337498"/>
            <a:ext cx="2445260" cy="475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7345547" y="113728"/>
            <a:ext cx="1687937" cy="43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477330"/>
      </p:ext>
    </p:extLst>
  </p:cSld>
  <p:clrMap bg1="lt1" tx1="dk1" bg2="lt2" tx2="dk2" accent1="accent1" accent2="accent2" accent3="accent3" accent4="accent4" accent5="accent5" accent6="accent6" hlink="hlink" folHlink="folHlink"/>
  <p:sldLayoutIdLst>
    <p:sldLayoutId id="2147483673" r:id="rId1"/>
    <p:sldLayoutId id="2147483651" r:id="rId2"/>
    <p:sldLayoutId id="2147483650" r:id="rId3"/>
    <p:sldLayoutId id="2147483663" r:id="rId4"/>
    <p:sldLayoutId id="2147483665" r:id="rId5"/>
    <p:sldLayoutId id="2147483652" r:id="rId6"/>
    <p:sldLayoutId id="2147483666" r:id="rId7"/>
    <p:sldLayoutId id="2147483656" r:id="rId8"/>
    <p:sldLayoutId id="2147483657" r:id="rId9"/>
    <p:sldLayoutId id="2147483670" r:id="rId10"/>
    <p:sldLayoutId id="2147483671" r:id="rId11"/>
    <p:sldLayoutId id="2147483672" r:id="rId12"/>
    <p:sldLayoutId id="214748365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200" b="1" kern="1200">
          <a:solidFill>
            <a:schemeClr val="tx1"/>
          </a:solidFill>
          <a:latin typeface="Arial"/>
          <a:ea typeface="+mj-ea"/>
          <a:cs typeface="+mj-cs"/>
        </a:defRPr>
      </a:lvl1pPr>
    </p:titleStyle>
    <p:bodyStyle>
      <a:lvl1pPr marL="182880" indent="-182880" algn="l" defTabSz="914400" rtl="0" eaLnBrk="1" latinLnBrk="0" hangingPunct="1">
        <a:lnSpc>
          <a:spcPct val="90000"/>
        </a:lnSpc>
        <a:spcBef>
          <a:spcPts val="1200"/>
        </a:spcBef>
        <a:buClr>
          <a:schemeClr val="tx1"/>
        </a:buClr>
        <a:buFont typeface="HP Simplified" panose="020B0604020204020204" pitchFamily="34" charset="0"/>
        <a:buChar char="•"/>
        <a:defRPr sz="2000" kern="1200">
          <a:solidFill>
            <a:schemeClr val="tx1"/>
          </a:solidFill>
          <a:latin typeface="Arial"/>
          <a:ea typeface="+mn-ea"/>
          <a:cs typeface="+mn-cs"/>
        </a:defRPr>
      </a:lvl1pPr>
      <a:lvl2pPr marL="411480" indent="-182880" algn="l" defTabSz="914400" rtl="0" eaLnBrk="1" latinLnBrk="0" hangingPunct="1">
        <a:lnSpc>
          <a:spcPct val="90000"/>
        </a:lnSpc>
        <a:spcBef>
          <a:spcPts val="800"/>
        </a:spcBef>
        <a:buClr>
          <a:schemeClr val="tx1"/>
        </a:buClr>
        <a:buSzPct val="80000"/>
        <a:buFont typeface="HP Simplified" panose="020B0604020204020204" pitchFamily="34" charset="0"/>
        <a:buChar char="–"/>
        <a:defRPr sz="2000" kern="1200">
          <a:solidFill>
            <a:schemeClr val="tx1"/>
          </a:solidFill>
          <a:latin typeface="Arial"/>
          <a:ea typeface="+mn-ea"/>
          <a:cs typeface="+mn-cs"/>
        </a:defRPr>
      </a:lvl2pPr>
      <a:lvl3pPr marL="548640" indent="-137160" algn="l" defTabSz="914400" rtl="0" eaLnBrk="1" latinLnBrk="0" hangingPunct="1">
        <a:lnSpc>
          <a:spcPct val="90000"/>
        </a:lnSpc>
        <a:spcBef>
          <a:spcPts val="600"/>
        </a:spcBef>
        <a:buClr>
          <a:schemeClr val="tx1"/>
        </a:buClr>
        <a:buFont typeface="HP Simplified" panose="020B0604020204020204" pitchFamily="34" charset="0"/>
        <a:buChar char="•"/>
        <a:defRPr sz="2000" kern="1200">
          <a:solidFill>
            <a:schemeClr val="tx1"/>
          </a:solidFill>
          <a:latin typeface="Arial"/>
          <a:ea typeface="+mn-ea"/>
          <a:cs typeface="+mn-cs"/>
        </a:defRPr>
      </a:lvl3pPr>
      <a:lvl4pPr marL="73152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2000" kern="1200">
          <a:solidFill>
            <a:schemeClr val="tx1"/>
          </a:solidFill>
          <a:latin typeface="Arial"/>
          <a:ea typeface="+mn-ea"/>
          <a:cs typeface="+mn-cs"/>
        </a:defRPr>
      </a:lvl4pPr>
      <a:lvl5pPr marL="8686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Arial"/>
          <a:ea typeface="+mn-ea"/>
          <a:cs typeface="+mn-cs"/>
        </a:defRPr>
      </a:lvl5pPr>
      <a:lvl6pPr marL="105156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6.wdp"/><Relationship Id="rId18" Type="http://schemas.openxmlformats.org/officeDocument/2006/relationships/image" Target="../media/image12.png"/><Relationship Id="rId3" Type="http://schemas.microsoft.com/office/2007/relationships/hdphoto" Target="../media/hdphoto1.wdp"/><Relationship Id="rId21" Type="http://schemas.openxmlformats.org/officeDocument/2006/relationships/image" Target="../media/image1.png"/><Relationship Id="rId7" Type="http://schemas.microsoft.com/office/2007/relationships/hdphoto" Target="../media/hdphoto3.wdp"/><Relationship Id="rId12" Type="http://schemas.openxmlformats.org/officeDocument/2006/relationships/image" Target="../media/image9.png"/><Relationship Id="rId17" Type="http://schemas.microsoft.com/office/2007/relationships/hdphoto" Target="../media/hdphoto8.wdp"/><Relationship Id="rId2" Type="http://schemas.openxmlformats.org/officeDocument/2006/relationships/image" Target="../media/image4.png"/><Relationship Id="rId16" Type="http://schemas.openxmlformats.org/officeDocument/2006/relationships/image" Target="../media/image11.png"/><Relationship Id="rId20"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8.png"/><Relationship Id="rId19" Type="http://schemas.microsoft.com/office/2007/relationships/hdphoto" Target="../media/hdphoto9.wdp"/><Relationship Id="rId4" Type="http://schemas.openxmlformats.org/officeDocument/2006/relationships/image" Target="../media/image5.png"/><Relationship Id="rId9" Type="http://schemas.microsoft.com/office/2007/relationships/hdphoto" Target="../media/hdphoto4.wdp"/><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s://github.com/edwindj/cspa_rest/tree/ea9d59b5afbb4764cca6b34f5d3120f3cf7c16e6" TargetMode="External"/><Relationship Id="rId3" Type="http://schemas.openxmlformats.org/officeDocument/2006/relationships/image" Target="../media/image28.png"/><Relationship Id="rId7" Type="http://schemas.openxmlformats.org/officeDocument/2006/relationships/hyperlink" Target="https://webgate.ec.europa.eu/cas/login?loginRequestId=ECAS_LR-1237047-G3AUicA7rYlE9av8x4y6fjiKUPYwlMhJRC42pzhyncWlYhnyIzNUORH4upSBdKIUAxsucJENzdqpj8SR7hkzIdi-PHslUMVSXYCTjzI3ORSvou-QSDwuztsQkziwuqgcIJsO3iJJOZ5ACLqYWeeXv8uMOT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www1.unece.org/stat/platform/x/7QKvBg" TargetMode="External"/><Relationship Id="rId5" Type="http://schemas.openxmlformats.org/officeDocument/2006/relationships/hyperlink" Target="http://www1.unece.org/stat/platform/x/e4vNBQ" TargetMode="External"/><Relationship Id="rId4" Type="http://schemas.openxmlformats.org/officeDocument/2006/relationships/hyperlink" Target="http://www1.unece.org/stat/platform/x/ogkFBw"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statswiki.unece.org/display/CSPA/Investment+Database)"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statswiki.unece.org/display/CSPA/Investment+Catalogue" TargetMode="External"/><Relationship Id="rId2" Type="http://schemas.openxmlformats.org/officeDocument/2006/relationships/image" Target="../media/image23.jpe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hyperlink" Target="https://statswiki.unece.org/display/CSPA/Investment+Catalogu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1559" y="444964"/>
            <a:ext cx="8454726" cy="6082007"/>
            <a:chOff x="413355" y="444964"/>
            <a:chExt cx="9159287" cy="6082007"/>
          </a:xfrm>
        </p:grpSpPr>
        <p:grpSp>
          <p:nvGrpSpPr>
            <p:cNvPr id="5" name="Group 4"/>
            <p:cNvGrpSpPr/>
            <p:nvPr/>
          </p:nvGrpSpPr>
          <p:grpSpPr>
            <a:xfrm>
              <a:off x="8801387" y="1120032"/>
              <a:ext cx="696748" cy="639202"/>
              <a:chOff x="8259614" y="1404140"/>
              <a:chExt cx="700405" cy="639202"/>
            </a:xfrm>
          </p:grpSpPr>
          <p:sp>
            <p:nvSpPr>
              <p:cNvPr id="31" name="Rectangle 30"/>
              <p:cNvSpPr/>
              <p:nvPr/>
            </p:nvSpPr>
            <p:spPr>
              <a:xfrm flipV="1">
                <a:off x="8259614" y="1404140"/>
                <a:ext cx="700405" cy="603621"/>
              </a:xfrm>
              <a:prstGeom prst="rect">
                <a:avLst/>
              </a:prstGeom>
              <a:solidFill>
                <a:srgbClr val="0369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259614" y="1810135"/>
                <a:ext cx="698657" cy="233207"/>
              </a:xfrm>
              <a:prstGeom prst="rect">
                <a:avLst/>
              </a:prstGeom>
            </p:spPr>
          </p:pic>
        </p:grpSp>
        <p:grpSp>
          <p:nvGrpSpPr>
            <p:cNvPr id="6" name="Group 5"/>
            <p:cNvGrpSpPr/>
            <p:nvPr/>
          </p:nvGrpSpPr>
          <p:grpSpPr>
            <a:xfrm>
              <a:off x="8798471" y="444964"/>
              <a:ext cx="699663" cy="653561"/>
              <a:chOff x="8336832" y="754925"/>
              <a:chExt cx="699663" cy="653561"/>
            </a:xfrm>
          </p:grpSpPr>
          <p:sp>
            <p:nvSpPr>
              <p:cNvPr id="29" name="Rectangle 28"/>
              <p:cNvSpPr/>
              <p:nvPr/>
            </p:nvSpPr>
            <p:spPr>
              <a:xfrm flipV="1">
                <a:off x="8336832" y="804865"/>
                <a:ext cx="699663" cy="603621"/>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348707" y="754925"/>
                <a:ext cx="680693" cy="617187"/>
              </a:xfrm>
              <a:prstGeom prst="rect">
                <a:avLst/>
              </a:prstGeom>
            </p:spPr>
          </p:pic>
        </p:grpSp>
        <p:grpSp>
          <p:nvGrpSpPr>
            <p:cNvPr id="7" name="Group 6"/>
            <p:cNvGrpSpPr/>
            <p:nvPr/>
          </p:nvGrpSpPr>
          <p:grpSpPr>
            <a:xfrm>
              <a:off x="8805756" y="1798159"/>
              <a:ext cx="695939" cy="631293"/>
              <a:chOff x="8340556" y="2120035"/>
              <a:chExt cx="695939" cy="631293"/>
            </a:xfrm>
          </p:grpSpPr>
          <p:sp>
            <p:nvSpPr>
              <p:cNvPr id="27" name="Rectangle 26"/>
              <p:cNvSpPr/>
              <p:nvPr/>
            </p:nvSpPr>
            <p:spPr>
              <a:xfrm flipV="1">
                <a:off x="8340556" y="2149731"/>
                <a:ext cx="695939" cy="601597"/>
              </a:xfrm>
              <a:prstGeom prst="rect">
                <a:avLst/>
              </a:prstGeom>
              <a:solidFill>
                <a:srgbClr val="1748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p:cNvPicPr>
                <a:picLocks noChangeAspect="1"/>
              </p:cNvPicPr>
              <p:nvPr/>
            </p:nvPicPr>
            <p:blipFill>
              <a:blip r:embed="rId6" cstate="print">
                <a:extLst>
                  <a:ext uri="{BEBA8EAE-BF5A-486C-A8C5-ECC9F3942E4B}">
                    <a14:imgProps xmlns:a14="http://schemas.microsoft.com/office/drawing/2010/main">
                      <a14:imgLayer r:embed="rId7">
                        <a14:imgEffect>
                          <a14:sharpenSoften amount="100000"/>
                        </a14:imgEffect>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357310" y="2120035"/>
                <a:ext cx="667056" cy="604822"/>
              </a:xfrm>
              <a:prstGeom prst="rect">
                <a:avLst/>
              </a:prstGeom>
            </p:spPr>
          </p:pic>
        </p:grpSp>
        <p:grpSp>
          <p:nvGrpSpPr>
            <p:cNvPr id="8" name="Group 7"/>
            <p:cNvGrpSpPr/>
            <p:nvPr/>
          </p:nvGrpSpPr>
          <p:grpSpPr>
            <a:xfrm>
              <a:off x="8805756" y="2492898"/>
              <a:ext cx="692379" cy="601597"/>
              <a:chOff x="8341618" y="2827400"/>
              <a:chExt cx="692378" cy="601597"/>
            </a:xfrm>
          </p:grpSpPr>
          <p:sp>
            <p:nvSpPr>
              <p:cNvPr id="25" name="Rectangle 24"/>
              <p:cNvSpPr/>
              <p:nvPr/>
            </p:nvSpPr>
            <p:spPr>
              <a:xfrm flipV="1">
                <a:off x="8341618" y="2827400"/>
                <a:ext cx="692378" cy="601597"/>
              </a:xfrm>
              <a:prstGeom prst="rect">
                <a:avLst/>
              </a:prstGeom>
              <a:solidFill>
                <a:srgbClr val="27B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410466" y="2832306"/>
                <a:ext cx="560745" cy="508429"/>
              </a:xfrm>
              <a:prstGeom prst="rect">
                <a:avLst/>
              </a:prstGeom>
            </p:spPr>
          </p:pic>
        </p:grpSp>
        <p:grpSp>
          <p:nvGrpSpPr>
            <p:cNvPr id="9" name="Group 8"/>
            <p:cNvGrpSpPr/>
            <p:nvPr/>
          </p:nvGrpSpPr>
          <p:grpSpPr>
            <a:xfrm>
              <a:off x="8806818" y="3152402"/>
              <a:ext cx="691316" cy="703937"/>
              <a:chOff x="8342680" y="3475474"/>
              <a:chExt cx="691316" cy="703937"/>
            </a:xfrm>
          </p:grpSpPr>
          <p:sp>
            <p:nvSpPr>
              <p:cNvPr id="23" name="Rectangle 22"/>
              <p:cNvSpPr/>
              <p:nvPr/>
            </p:nvSpPr>
            <p:spPr>
              <a:xfrm flipV="1">
                <a:off x="8342680" y="3475474"/>
                <a:ext cx="691316" cy="601597"/>
              </a:xfrm>
              <a:prstGeom prst="rect">
                <a:avLst/>
              </a:prstGeom>
              <a:solidFill>
                <a:srgbClr val="407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373768" y="3596873"/>
                <a:ext cx="642477" cy="582538"/>
              </a:xfrm>
              <a:prstGeom prst="rect">
                <a:avLst/>
              </a:prstGeom>
            </p:spPr>
          </p:pic>
        </p:grpSp>
        <p:grpSp>
          <p:nvGrpSpPr>
            <p:cNvPr id="10" name="Group 9"/>
            <p:cNvGrpSpPr/>
            <p:nvPr/>
          </p:nvGrpSpPr>
          <p:grpSpPr>
            <a:xfrm>
              <a:off x="8806818" y="3756220"/>
              <a:ext cx="765824" cy="676183"/>
              <a:chOff x="8225057" y="3575236"/>
              <a:chExt cx="765824" cy="676183"/>
            </a:xfrm>
          </p:grpSpPr>
          <p:sp>
            <p:nvSpPr>
              <p:cNvPr id="21" name="Rectangle 20"/>
              <p:cNvSpPr/>
              <p:nvPr/>
            </p:nvSpPr>
            <p:spPr>
              <a:xfrm flipV="1">
                <a:off x="8225057" y="3628206"/>
                <a:ext cx="691316" cy="592882"/>
              </a:xfrm>
              <a:prstGeom prst="rect">
                <a:avLst/>
              </a:prstGeom>
              <a:solidFill>
                <a:srgbClr val="C4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245124" y="3575236"/>
                <a:ext cx="745757" cy="676183"/>
              </a:xfrm>
              <a:prstGeom prst="rect">
                <a:avLst/>
              </a:prstGeom>
            </p:spPr>
          </p:pic>
        </p:grpSp>
        <p:grpSp>
          <p:nvGrpSpPr>
            <p:cNvPr id="11" name="Group 10"/>
            <p:cNvGrpSpPr/>
            <p:nvPr/>
          </p:nvGrpSpPr>
          <p:grpSpPr>
            <a:xfrm>
              <a:off x="8804694" y="4467825"/>
              <a:ext cx="694156" cy="612650"/>
              <a:chOff x="8242284" y="4790897"/>
              <a:chExt cx="694156" cy="612650"/>
            </a:xfrm>
          </p:grpSpPr>
          <p:sp>
            <p:nvSpPr>
              <p:cNvPr id="19" name="Rectangle 18"/>
              <p:cNvSpPr/>
              <p:nvPr/>
            </p:nvSpPr>
            <p:spPr>
              <a:xfrm flipV="1">
                <a:off x="8245124" y="4791448"/>
                <a:ext cx="691316" cy="591914"/>
              </a:xfrm>
              <a:prstGeom prst="rect">
                <a:avLst/>
              </a:prstGeom>
              <a:solidFill>
                <a:srgbClr val="C69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242284" y="4790897"/>
                <a:ext cx="675689" cy="612650"/>
              </a:xfrm>
              <a:prstGeom prst="rect">
                <a:avLst/>
              </a:prstGeom>
            </p:spPr>
          </p:pic>
        </p:grpSp>
        <p:grpSp>
          <p:nvGrpSpPr>
            <p:cNvPr id="12" name="Group 11"/>
            <p:cNvGrpSpPr/>
            <p:nvPr/>
          </p:nvGrpSpPr>
          <p:grpSpPr>
            <a:xfrm>
              <a:off x="8804695" y="5145012"/>
              <a:ext cx="693597" cy="591914"/>
              <a:chOff x="8242285" y="5445224"/>
              <a:chExt cx="693597" cy="591914"/>
            </a:xfrm>
          </p:grpSpPr>
          <p:sp>
            <p:nvSpPr>
              <p:cNvPr id="17" name="Rectangle 16"/>
              <p:cNvSpPr/>
              <p:nvPr/>
            </p:nvSpPr>
            <p:spPr>
              <a:xfrm flipV="1">
                <a:off x="8242285" y="5445224"/>
                <a:ext cx="693597" cy="591914"/>
              </a:xfrm>
              <a:prstGeom prst="rect">
                <a:avLst/>
              </a:prstGeom>
              <a:solidFill>
                <a:srgbClr val="F16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16" cstate="print">
                <a:extLst>
                  <a:ext uri="{BEBA8EAE-BF5A-486C-A8C5-ECC9F3942E4B}">
                    <a14:imgProps xmlns:a14="http://schemas.microsoft.com/office/drawing/2010/main">
                      <a14:imgLayer r:embed="rId17">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305472" y="5463217"/>
                <a:ext cx="587008" cy="532243"/>
              </a:xfrm>
              <a:prstGeom prst="rect">
                <a:avLst/>
              </a:prstGeom>
            </p:spPr>
          </p:pic>
        </p:grpSp>
        <p:grpSp>
          <p:nvGrpSpPr>
            <p:cNvPr id="13" name="Group 12"/>
            <p:cNvGrpSpPr/>
            <p:nvPr/>
          </p:nvGrpSpPr>
          <p:grpSpPr>
            <a:xfrm>
              <a:off x="413355" y="5764717"/>
              <a:ext cx="9087279" cy="762254"/>
              <a:chOff x="413355" y="5764717"/>
              <a:chExt cx="9087279" cy="762254"/>
            </a:xfrm>
          </p:grpSpPr>
          <p:sp>
            <p:nvSpPr>
              <p:cNvPr id="14" name="Rectangle 13"/>
              <p:cNvSpPr/>
              <p:nvPr/>
            </p:nvSpPr>
            <p:spPr>
              <a:xfrm flipV="1">
                <a:off x="413355" y="5764717"/>
                <a:ext cx="9087279" cy="616611"/>
              </a:xfrm>
              <a:prstGeom prst="rect">
                <a:avLst/>
              </a:prstGeom>
              <a:solidFill>
                <a:srgbClr val="A11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a:blip r:embed="rId18" cstate="print">
                <a:extLst>
                  <a:ext uri="{BEBA8EAE-BF5A-486C-A8C5-ECC9F3942E4B}">
                    <a14:imgProps xmlns:a14="http://schemas.microsoft.com/office/drawing/2010/main">
                      <a14:imgLayer r:embed="rId19">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554847" y="5840492"/>
                <a:ext cx="731903" cy="663619"/>
              </a:xfrm>
              <a:prstGeom prst="rect">
                <a:avLst/>
              </a:prstGeom>
            </p:spPr>
          </p:pic>
          <p:sp>
            <p:nvSpPr>
              <p:cNvPr id="16" name="Subtitle 5"/>
              <p:cNvSpPr txBox="1">
                <a:spLocks/>
              </p:cNvSpPr>
              <p:nvPr/>
            </p:nvSpPr>
            <p:spPr>
              <a:xfrm>
                <a:off x="5774418" y="6152068"/>
                <a:ext cx="1375965" cy="3749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1600" spc="200" dirty="0" smtClean="0">
                    <a:solidFill>
                      <a:schemeClr val="bg1"/>
                    </a:solidFill>
                    <a:latin typeface="Arial Narrow" panose="020B0606020202030204" pitchFamily="34" charset="0"/>
                    <a:cs typeface="Arial" panose="020B0604020202020204" pitchFamily="34" charset="0"/>
                  </a:rPr>
                  <a:t>STATISTICS</a:t>
                </a:r>
                <a:endParaRPr lang="en-US" sz="1600" spc="200" dirty="0">
                  <a:solidFill>
                    <a:schemeClr val="bg1"/>
                  </a:solidFill>
                  <a:latin typeface="Arial Narrow" panose="020B0606020202030204" pitchFamily="34" charset="0"/>
                  <a:cs typeface="Arial" panose="020B0604020202020204" pitchFamily="34" charset="0"/>
                </a:endParaRPr>
              </a:p>
            </p:txBody>
          </p:sp>
        </p:grpSp>
      </p:grpSp>
      <p:sp>
        <p:nvSpPr>
          <p:cNvPr id="33" name="Title 4"/>
          <p:cNvSpPr txBox="1">
            <a:spLocks/>
          </p:cNvSpPr>
          <p:nvPr/>
        </p:nvSpPr>
        <p:spPr>
          <a:xfrm>
            <a:off x="299968" y="2696134"/>
            <a:ext cx="7555653" cy="1097712"/>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spc="50" dirty="0" smtClean="0">
                <a:latin typeface="Arial Black" panose="020B0A04020102020204" pitchFamily="34" charset="0"/>
              </a:rPr>
              <a:t>Intentions Catalogue</a:t>
            </a:r>
            <a:endParaRPr lang="en-US" sz="3200" spc="50" dirty="0">
              <a:latin typeface="Arial Black" panose="020B0A04020102020204" pitchFamily="34" charset="0"/>
            </a:endParaRPr>
          </a:p>
          <a:p>
            <a:pPr algn="l"/>
            <a:r>
              <a:rPr lang="en-US" sz="2400" spc="50" dirty="0" smtClean="0">
                <a:solidFill>
                  <a:srgbClr val="A11843"/>
                </a:solidFill>
                <a:latin typeface="Arial" panose="020B0604020202020204" pitchFamily="34" charset="0"/>
                <a:cs typeface="Arial" panose="020B0604020202020204" pitchFamily="34" charset="0"/>
              </a:rPr>
              <a:t>Current and Planned Capability Investments in Statistics</a:t>
            </a:r>
            <a:endParaRPr lang="en-US" sz="2400" spc="50" dirty="0">
              <a:solidFill>
                <a:srgbClr val="A11843"/>
              </a:solidFill>
              <a:latin typeface="Arial" panose="020B0604020202020204" pitchFamily="34" charset="0"/>
              <a:cs typeface="Arial" panose="020B0604020202020204" pitchFamily="34" charset="0"/>
            </a:endParaRPr>
          </a:p>
        </p:txBody>
      </p:sp>
      <p:pic>
        <p:nvPicPr>
          <p:cNvPr id="34" name="Picture 33"/>
          <p:cNvPicPr>
            <a:picLocks noChangeAspect="1" noChangeArrowheads="1"/>
          </p:cNvPicPr>
          <p:nvPr/>
        </p:nvPicPr>
        <p:blipFill>
          <a:blip r:embed="rId20">
            <a:extLst>
              <a:ext uri="{28A0092B-C50C-407E-A947-70E740481C1C}">
                <a14:useLocalDpi xmlns:a14="http://schemas.microsoft.com/office/drawing/2010/main" val="0"/>
              </a:ext>
            </a:extLst>
          </a:blip>
          <a:stretch>
            <a:fillRect/>
          </a:stretch>
        </p:blipFill>
        <p:spPr bwMode="auto">
          <a:xfrm>
            <a:off x="333706" y="358125"/>
            <a:ext cx="2387165" cy="61102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855164" y="3956525"/>
            <a:ext cx="2445260" cy="475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72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Appendix</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392441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60" y="122152"/>
            <a:ext cx="8229600" cy="762000"/>
          </a:xfrm>
        </p:spPr>
        <p:txBody>
          <a:bodyPr/>
          <a:lstStyle/>
          <a:p>
            <a:r>
              <a:rPr lang="en-GB" dirty="0" smtClean="0"/>
              <a:t>Capabilities:</a:t>
            </a:r>
            <a:endParaRPr lang="en-GB" dirty="0"/>
          </a:p>
        </p:txBody>
      </p:sp>
      <p:sp>
        <p:nvSpPr>
          <p:cNvPr id="3" name="Content Placeholder 2"/>
          <p:cNvSpPr>
            <a:spLocks noGrp="1"/>
          </p:cNvSpPr>
          <p:nvPr>
            <p:ph idx="1"/>
          </p:nvPr>
        </p:nvSpPr>
        <p:spPr>
          <a:xfrm>
            <a:off x="263160" y="908720"/>
            <a:ext cx="8640960" cy="5256583"/>
          </a:xfrm>
        </p:spPr>
        <p:txBody>
          <a:bodyPr>
            <a:normAutofit/>
          </a:bodyPr>
          <a:lstStyle/>
          <a:p>
            <a:r>
              <a:rPr lang="en-US" sz="2400" dirty="0" smtClean="0"/>
              <a:t>Abilities that an organization, person or system possesses</a:t>
            </a:r>
          </a:p>
          <a:p>
            <a:r>
              <a:rPr lang="en-US" altLang="en-US" sz="2400" dirty="0" smtClean="0"/>
              <a:t>It requires a combination </a:t>
            </a:r>
            <a:r>
              <a:rPr lang="en-US" altLang="en-US" sz="2400" dirty="0"/>
              <a:t>of people, </a:t>
            </a:r>
            <a:r>
              <a:rPr lang="en-US" altLang="en-US" sz="2400" dirty="0" smtClean="0"/>
              <a:t>technology, processes</a:t>
            </a:r>
            <a:r>
              <a:rPr lang="en-US" altLang="en-US" sz="2400" dirty="0"/>
              <a:t>, methods, </a:t>
            </a:r>
            <a:r>
              <a:rPr lang="en-US" altLang="en-US" sz="2400" dirty="0" smtClean="0"/>
              <a:t>systems </a:t>
            </a:r>
            <a:r>
              <a:rPr lang="en-US" altLang="en-US" sz="2400" dirty="0"/>
              <a:t>and </a:t>
            </a:r>
            <a:r>
              <a:rPr lang="en-US" altLang="en-US" sz="2400" dirty="0" smtClean="0"/>
              <a:t>standards to achieve </a:t>
            </a:r>
            <a:r>
              <a:rPr lang="en-US" sz="2400" dirty="0" smtClean="0"/>
              <a:t>certain </a:t>
            </a:r>
            <a:r>
              <a:rPr lang="en-US" sz="2400" dirty="0"/>
              <a:t>actions or </a:t>
            </a:r>
            <a:r>
              <a:rPr lang="en-US" sz="2400" dirty="0" smtClean="0"/>
              <a:t>outcomes</a:t>
            </a:r>
          </a:p>
          <a:p>
            <a:pPr>
              <a:spcBef>
                <a:spcPts val="1800"/>
              </a:spcBef>
            </a:pPr>
            <a:r>
              <a:rPr lang="en-US" altLang="en-US" sz="2400" kern="0" dirty="0" smtClean="0"/>
              <a:t>Business Capabilities Model </a:t>
            </a:r>
            <a:r>
              <a:rPr lang="en-US" altLang="en-US" kern="0" dirty="0" smtClean="0"/>
              <a:t>(ESS </a:t>
            </a:r>
            <a:r>
              <a:rPr lang="en-US" altLang="en-US" kern="0" dirty="0"/>
              <a:t>Enterprise </a:t>
            </a:r>
            <a:r>
              <a:rPr lang="en-US" altLang="en-US" kern="0" dirty="0" smtClean="0"/>
              <a:t>Architecture Reference Framework)</a:t>
            </a:r>
            <a:endParaRPr lang="en-US" sz="2800" dirty="0"/>
          </a:p>
          <a:p>
            <a:pPr lvl="1"/>
            <a:r>
              <a:rPr lang="en-GB" dirty="0" smtClean="0"/>
              <a:t>Three levels</a:t>
            </a:r>
          </a:p>
          <a:p>
            <a:pPr lvl="1"/>
            <a:r>
              <a:rPr lang="en-GB" dirty="0" smtClean="0"/>
              <a:t>Common language</a:t>
            </a:r>
          </a:p>
          <a:p>
            <a:pPr lvl="1"/>
            <a:r>
              <a:rPr lang="en-GB" dirty="0" smtClean="0"/>
              <a:t>Strategic planning/</a:t>
            </a:r>
          </a:p>
          <a:p>
            <a:pPr marL="228600" lvl="1" indent="0">
              <a:buNone/>
            </a:pPr>
            <a:r>
              <a:rPr lang="en-GB" dirty="0" smtClean="0"/>
              <a:t>   portfolio management</a:t>
            </a:r>
          </a:p>
        </p:txBody>
      </p:sp>
      <p:pic>
        <p:nvPicPr>
          <p:cNvPr id="4099" name="Picture 3" descr="C:\AAA\__tmp\Capability_Summa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2008687"/>
            <a:ext cx="4470011" cy="40177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3131840" y="3139720"/>
            <a:ext cx="5806508" cy="2953576"/>
          </a:xfrm>
          <a:prstGeom prst="rect">
            <a:avLst/>
          </a:prstGeom>
        </p:spPr>
      </p:pic>
      <p:pic>
        <p:nvPicPr>
          <p:cNvPr id="8"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7857" y="2529712"/>
            <a:ext cx="6405649" cy="3203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676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4099"/>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5"/>
          <p:cNvSpPr>
            <a:spLocks noChangeArrowheads="1"/>
          </p:cNvSpPr>
          <p:nvPr/>
        </p:nvSpPr>
        <p:spPr bwMode="auto">
          <a:xfrm>
            <a:off x="3350294" y="3865045"/>
            <a:ext cx="184731" cy="369332"/>
          </a:xfrm>
          <a:prstGeom prst="rect">
            <a:avLst/>
          </a:prstGeom>
          <a:noFill/>
          <a:ln>
            <a:noFill/>
          </a:ln>
          <a:extLst/>
        </p:spPr>
        <p:txBody>
          <a:bodyPr wrap="none">
            <a:spAutoFit/>
          </a:bodyPr>
          <a:lstStyle/>
          <a:p>
            <a:pPr eaLnBrk="0" hangingPunct="0">
              <a:spcBef>
                <a:spcPct val="0"/>
              </a:spcBef>
              <a:buClrTx/>
              <a:buSzTx/>
            </a:pPr>
            <a:endParaRPr altLang="en-US" kern="1200" dirty="0">
              <a:solidFill>
                <a:srgbClr val="000000"/>
              </a:solidFill>
            </a:endParaRPr>
          </a:p>
        </p:txBody>
      </p:sp>
      <p:sp>
        <p:nvSpPr>
          <p:cNvPr id="5" name="Rectangle 4"/>
          <p:cNvSpPr/>
          <p:nvPr/>
        </p:nvSpPr>
        <p:spPr bwMode="auto">
          <a:xfrm>
            <a:off x="1733274" y="4861858"/>
            <a:ext cx="5825955" cy="1186368"/>
          </a:xfrm>
          <a:prstGeom prst="rect">
            <a:avLst/>
          </a:prstGeom>
          <a:solidFill>
            <a:schemeClr val="accent3">
              <a:lumMod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t" anchorCtr="0"/>
          <a:lstStyle/>
          <a:p>
            <a:pPr algn="ctr" eaLnBrk="0" hangingPunct="0">
              <a:spcBef>
                <a:spcPct val="0"/>
              </a:spcBef>
              <a:buClrTx/>
              <a:buSzTx/>
              <a:defRPr/>
            </a:pPr>
            <a:r>
              <a:rPr altLang="en-US" sz="1400" kern="1200" dirty="0"/>
              <a:t>Statistical Dissemination</a:t>
            </a:r>
          </a:p>
          <a:p>
            <a:pPr algn="ctr" eaLnBrk="0" hangingPunct="0">
              <a:spcBef>
                <a:spcPct val="0"/>
              </a:spcBef>
              <a:buClrTx/>
              <a:buSzTx/>
              <a:defRPr/>
            </a:pPr>
            <a:endParaRPr lang="nl-BE" kern="1200" dirty="0">
              <a:solidFill>
                <a:srgbClr val="000000"/>
              </a:solidFill>
            </a:endParaRPr>
          </a:p>
        </p:txBody>
      </p:sp>
      <p:sp>
        <p:nvSpPr>
          <p:cNvPr id="6" name="Rectangle 5"/>
          <p:cNvSpPr/>
          <p:nvPr/>
        </p:nvSpPr>
        <p:spPr bwMode="auto">
          <a:xfrm>
            <a:off x="1891810" y="5191941"/>
            <a:ext cx="1065600" cy="651600"/>
          </a:xfrm>
          <a:prstGeom prst="rect">
            <a:avLst/>
          </a:prstGeom>
          <a:solidFill>
            <a:srgbClr val="92D050"/>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0"/>
              </a:spcBef>
              <a:buClrTx/>
              <a:buSzTx/>
              <a:defRPr/>
            </a:pPr>
            <a:r>
              <a:rPr sz="1000" kern="1200" dirty="0">
                <a:solidFill>
                  <a:srgbClr val="000000"/>
                </a:solidFill>
              </a:rPr>
              <a:t>Release </a:t>
            </a:r>
            <a:r>
              <a:rPr lang="en-US" sz="1000" kern="1200" dirty="0" smtClean="0">
                <a:solidFill>
                  <a:srgbClr val="000000"/>
                </a:solidFill>
              </a:rPr>
              <a:t>m</a:t>
            </a:r>
            <a:r>
              <a:rPr sz="1000" kern="1200" dirty="0" smtClean="0">
                <a:solidFill>
                  <a:srgbClr val="000000"/>
                </a:solidFill>
              </a:rPr>
              <a:t>gt</a:t>
            </a:r>
            <a:r>
              <a:rPr sz="1000" kern="1200" dirty="0">
                <a:solidFill>
                  <a:srgbClr val="000000"/>
                </a:solidFill>
              </a:rPr>
              <a:t>. </a:t>
            </a:r>
          </a:p>
        </p:txBody>
      </p:sp>
      <p:sp>
        <p:nvSpPr>
          <p:cNvPr id="7" name="Rectangle 6"/>
          <p:cNvSpPr/>
          <p:nvPr/>
        </p:nvSpPr>
        <p:spPr bwMode="auto">
          <a:xfrm>
            <a:off x="3331970" y="5205176"/>
            <a:ext cx="1065600" cy="651600"/>
          </a:xfrm>
          <a:prstGeom prst="rect">
            <a:avLst/>
          </a:prstGeom>
          <a:solidFill>
            <a:srgbClr val="92D050"/>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0"/>
              </a:spcBef>
              <a:buClrTx/>
              <a:buSzTx/>
              <a:defRPr/>
            </a:pPr>
            <a:r>
              <a:rPr sz="1000" kern="1200" dirty="0">
                <a:solidFill>
                  <a:srgbClr val="000000"/>
                </a:solidFill>
              </a:rPr>
              <a:t>Products and services promotion</a:t>
            </a:r>
          </a:p>
        </p:txBody>
      </p:sp>
      <p:sp>
        <p:nvSpPr>
          <p:cNvPr id="8" name="Rectangle 7"/>
          <p:cNvSpPr/>
          <p:nvPr/>
        </p:nvSpPr>
        <p:spPr bwMode="auto">
          <a:xfrm>
            <a:off x="4757610" y="5205176"/>
            <a:ext cx="1065600" cy="651600"/>
          </a:xfrm>
          <a:prstGeom prst="rect">
            <a:avLst/>
          </a:prstGeom>
          <a:solidFill>
            <a:srgbClr val="92D050"/>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0"/>
              </a:spcBef>
            </a:pPr>
            <a:r>
              <a:rPr sz="1000" dirty="0">
                <a:solidFill>
                  <a:srgbClr val="000000"/>
                </a:solidFill>
              </a:rPr>
              <a:t>Flexible data access provisioning</a:t>
            </a:r>
          </a:p>
        </p:txBody>
      </p:sp>
      <p:sp>
        <p:nvSpPr>
          <p:cNvPr id="9" name="Rectangle 8"/>
          <p:cNvSpPr/>
          <p:nvPr/>
        </p:nvSpPr>
        <p:spPr bwMode="auto">
          <a:xfrm>
            <a:off x="6140282" y="5184130"/>
            <a:ext cx="1065600" cy="651600"/>
          </a:xfrm>
          <a:prstGeom prst="rect">
            <a:avLst/>
          </a:prstGeom>
          <a:solidFill>
            <a:srgbClr val="92D050"/>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0"/>
              </a:spcBef>
              <a:buClrTx/>
              <a:buSzTx/>
              <a:defRPr/>
            </a:pPr>
            <a:r>
              <a:rPr sz="1000" kern="1200" dirty="0">
                <a:solidFill>
                  <a:srgbClr val="000000"/>
                </a:solidFill>
              </a:rPr>
              <a:t>Statistical </a:t>
            </a:r>
            <a:r>
              <a:rPr lang="en-US" sz="1000" kern="1200" dirty="0" smtClean="0">
                <a:solidFill>
                  <a:srgbClr val="000000"/>
                </a:solidFill>
              </a:rPr>
              <a:t>c</a:t>
            </a:r>
            <a:r>
              <a:rPr sz="1000" kern="1200" dirty="0" smtClean="0">
                <a:solidFill>
                  <a:srgbClr val="000000"/>
                </a:solidFill>
              </a:rPr>
              <a:t>ontent </a:t>
            </a:r>
            <a:r>
              <a:rPr sz="1000" kern="1200" dirty="0">
                <a:solidFill>
                  <a:srgbClr val="000000"/>
                </a:solidFill>
              </a:rPr>
              <a:t>mgt.</a:t>
            </a:r>
          </a:p>
        </p:txBody>
      </p:sp>
      <p:sp>
        <p:nvSpPr>
          <p:cNvPr id="10" name="Rectangle 9"/>
          <p:cNvSpPr/>
          <p:nvPr/>
        </p:nvSpPr>
        <p:spPr bwMode="auto">
          <a:xfrm>
            <a:off x="6601881" y="1007666"/>
            <a:ext cx="2439697" cy="1188000"/>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anchor="t" anchorCtr="0"/>
          <a:lstStyle/>
          <a:p>
            <a:pPr eaLnBrk="0" hangingPunct="0">
              <a:spcBef>
                <a:spcPts val="0"/>
              </a:spcBef>
              <a:spcAft>
                <a:spcPts val="0"/>
              </a:spcAft>
              <a:buClrTx/>
              <a:buSzTx/>
              <a:defRPr/>
            </a:pPr>
            <a:r>
              <a:rPr altLang="en-US" sz="1200" kern="1200" dirty="0" smtClean="0">
                <a:solidFill>
                  <a:schemeClr val="tx1"/>
                </a:solidFill>
              </a:rPr>
              <a:t>Information </a:t>
            </a:r>
            <a:r>
              <a:rPr lang="en-US" altLang="en-US" sz="1200" kern="1200" dirty="0" smtClean="0">
                <a:solidFill>
                  <a:schemeClr val="tx1"/>
                </a:solidFill>
              </a:rPr>
              <a:t>R</a:t>
            </a:r>
            <a:r>
              <a:rPr altLang="en-US" sz="1200" kern="1200" dirty="0" smtClean="0">
                <a:solidFill>
                  <a:schemeClr val="tx1"/>
                </a:solidFill>
              </a:rPr>
              <a:t>esources</a:t>
            </a:r>
            <a:r>
              <a:rPr lang="en-US" altLang="en-US" sz="1200" kern="1200" dirty="0" smtClean="0">
                <a:solidFill>
                  <a:schemeClr val="tx1"/>
                </a:solidFill>
              </a:rPr>
              <a:t> </a:t>
            </a:r>
            <a:r>
              <a:rPr lang="en-US" altLang="en-US" sz="1200" dirty="0" err="1" smtClean="0">
                <a:solidFill>
                  <a:schemeClr val="tx1"/>
                </a:solidFill>
              </a:rPr>
              <a:t>m</a:t>
            </a:r>
            <a:r>
              <a:rPr altLang="en-US" sz="1200" kern="1200" dirty="0" err="1" smtClean="0">
                <a:solidFill>
                  <a:schemeClr val="tx1"/>
                </a:solidFill>
              </a:rPr>
              <a:t>gt</a:t>
            </a:r>
            <a:endParaRPr sz="1200" kern="1200" dirty="0">
              <a:solidFill>
                <a:schemeClr val="tx1"/>
              </a:solidFill>
            </a:endParaRPr>
          </a:p>
        </p:txBody>
      </p:sp>
      <p:sp>
        <p:nvSpPr>
          <p:cNvPr id="11" name="Rectangle 10"/>
          <p:cNvSpPr/>
          <p:nvPr/>
        </p:nvSpPr>
        <p:spPr bwMode="auto">
          <a:xfrm>
            <a:off x="6678212" y="1436186"/>
            <a:ext cx="1065600" cy="651600"/>
          </a:xfrm>
          <a:prstGeom prst="rect">
            <a:avLst/>
          </a:prstGeom>
          <a:solidFill>
            <a:schemeClr val="accent6">
              <a:lumMod val="60000"/>
              <a:lumOff val="40000"/>
            </a:schemeClr>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0"/>
              </a:spcBef>
            </a:pPr>
            <a:r>
              <a:rPr sz="1000" dirty="0">
                <a:solidFill>
                  <a:srgbClr val="000000"/>
                </a:solidFill>
              </a:rPr>
              <a:t>Statistical Data </a:t>
            </a:r>
            <a:r>
              <a:rPr sz="1000" dirty="0" err="1">
                <a:solidFill>
                  <a:srgbClr val="000000"/>
                </a:solidFill>
              </a:rPr>
              <a:t>mgt</a:t>
            </a:r>
            <a:endParaRPr sz="1000" dirty="0">
              <a:solidFill>
                <a:srgbClr val="000000"/>
              </a:solidFill>
            </a:endParaRPr>
          </a:p>
        </p:txBody>
      </p:sp>
      <p:sp>
        <p:nvSpPr>
          <p:cNvPr id="12" name="Rectangle 11"/>
          <p:cNvSpPr/>
          <p:nvPr/>
        </p:nvSpPr>
        <p:spPr bwMode="auto">
          <a:xfrm>
            <a:off x="7863394" y="1439714"/>
            <a:ext cx="1065600" cy="651600"/>
          </a:xfrm>
          <a:prstGeom prst="rect">
            <a:avLst/>
          </a:prstGeom>
          <a:solidFill>
            <a:schemeClr val="accent6">
              <a:lumMod val="60000"/>
              <a:lumOff val="40000"/>
            </a:schemeClr>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0"/>
              </a:spcBef>
            </a:pPr>
            <a:r>
              <a:rPr sz="1000" dirty="0">
                <a:solidFill>
                  <a:srgbClr val="000000"/>
                </a:solidFill>
              </a:rPr>
              <a:t>Metadata </a:t>
            </a:r>
            <a:r>
              <a:rPr lang="en-US" sz="1000" dirty="0">
                <a:solidFill>
                  <a:srgbClr val="000000"/>
                </a:solidFill>
              </a:rPr>
              <a:t>m</a:t>
            </a:r>
            <a:r>
              <a:rPr sz="1000" dirty="0">
                <a:solidFill>
                  <a:srgbClr val="000000"/>
                </a:solidFill>
              </a:rPr>
              <a:t>gt.</a:t>
            </a:r>
          </a:p>
        </p:txBody>
      </p:sp>
      <p:sp>
        <p:nvSpPr>
          <p:cNvPr id="13" name="Rectangle 12"/>
          <p:cNvSpPr/>
          <p:nvPr/>
        </p:nvSpPr>
        <p:spPr bwMode="auto">
          <a:xfrm>
            <a:off x="1727977" y="1007666"/>
            <a:ext cx="4757825" cy="1188000"/>
          </a:xfrm>
          <a:prstGeom prst="rect">
            <a:avLst/>
          </a:prstGeom>
          <a:solidFill>
            <a:srgbClr val="11648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anchor="t" anchorCtr="0"/>
          <a:lstStyle/>
          <a:p>
            <a:pPr algn="ctr" eaLnBrk="0" hangingPunct="0">
              <a:spcBef>
                <a:spcPts val="0"/>
              </a:spcBef>
              <a:spcAft>
                <a:spcPts val="0"/>
              </a:spcAft>
              <a:buClrTx/>
              <a:buSzTx/>
              <a:defRPr/>
            </a:pPr>
            <a:r>
              <a:rPr sz="1400" kern="1200" dirty="0">
                <a:solidFill>
                  <a:schemeClr val="tx1"/>
                </a:solidFill>
              </a:rPr>
              <a:t>Statistical Design</a:t>
            </a:r>
          </a:p>
        </p:txBody>
      </p:sp>
      <p:sp>
        <p:nvSpPr>
          <p:cNvPr id="14" name="Rectangle 13"/>
          <p:cNvSpPr/>
          <p:nvPr/>
        </p:nvSpPr>
        <p:spPr bwMode="auto">
          <a:xfrm>
            <a:off x="5304123" y="1380451"/>
            <a:ext cx="1065600" cy="643796"/>
          </a:xfrm>
          <a:prstGeom prst="rect">
            <a:avLst/>
          </a:prstGeom>
          <a:solidFill>
            <a:srgbClr val="8AB4E6"/>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0"/>
              </a:spcBef>
              <a:buClrTx/>
              <a:buSzTx/>
              <a:defRPr/>
            </a:pPr>
            <a:r>
              <a:rPr sz="900" kern="1200" dirty="0" smtClean="0"/>
              <a:t>Design </a:t>
            </a:r>
            <a:r>
              <a:rPr sz="900" kern="1200" dirty="0"/>
              <a:t>production </a:t>
            </a:r>
            <a:r>
              <a:rPr sz="900" kern="1200" dirty="0" smtClean="0"/>
              <a:t>system, service and rules</a:t>
            </a:r>
            <a:endParaRPr sz="900" kern="1200" dirty="0"/>
          </a:p>
        </p:txBody>
      </p:sp>
      <p:sp>
        <p:nvSpPr>
          <p:cNvPr id="15" name="Rectangle 14"/>
          <p:cNvSpPr/>
          <p:nvPr/>
        </p:nvSpPr>
        <p:spPr bwMode="auto">
          <a:xfrm>
            <a:off x="3011182" y="1385289"/>
            <a:ext cx="1065600" cy="643796"/>
          </a:xfrm>
          <a:prstGeom prst="rect">
            <a:avLst/>
          </a:prstGeom>
          <a:solidFill>
            <a:srgbClr val="8AB4E6"/>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0"/>
              </a:spcBef>
              <a:buClrTx/>
              <a:buSzTx/>
              <a:defRPr/>
            </a:pPr>
            <a:r>
              <a:rPr sz="1000" kern="1200" dirty="0"/>
              <a:t>Process &amp; workflow design</a:t>
            </a:r>
          </a:p>
        </p:txBody>
      </p:sp>
      <p:sp>
        <p:nvSpPr>
          <p:cNvPr id="16" name="Rectangle 15"/>
          <p:cNvSpPr/>
          <p:nvPr/>
        </p:nvSpPr>
        <p:spPr bwMode="auto">
          <a:xfrm>
            <a:off x="4169552" y="1375615"/>
            <a:ext cx="1065600" cy="643796"/>
          </a:xfrm>
          <a:prstGeom prst="rect">
            <a:avLst/>
          </a:prstGeom>
          <a:solidFill>
            <a:srgbClr val="8AB4E6"/>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0"/>
              </a:spcBef>
              <a:buClrTx/>
              <a:buSzTx/>
              <a:defRPr/>
            </a:pPr>
            <a:r>
              <a:rPr sz="1000" kern="1200" dirty="0"/>
              <a:t>Process methods design </a:t>
            </a:r>
          </a:p>
        </p:txBody>
      </p:sp>
      <p:sp>
        <p:nvSpPr>
          <p:cNvPr id="17" name="Rectangle 16"/>
          <p:cNvSpPr/>
          <p:nvPr/>
        </p:nvSpPr>
        <p:spPr bwMode="auto">
          <a:xfrm>
            <a:off x="1843730" y="1385290"/>
            <a:ext cx="1065600" cy="643796"/>
          </a:xfrm>
          <a:prstGeom prst="rect">
            <a:avLst/>
          </a:prstGeom>
          <a:solidFill>
            <a:srgbClr val="8AB4E6"/>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r>
              <a:rPr sz="1000" dirty="0"/>
              <a:t>(Re)Design </a:t>
            </a:r>
            <a:r>
              <a:rPr sz="1000" dirty="0" smtClean="0"/>
              <a:t>statistical </a:t>
            </a:r>
            <a:r>
              <a:rPr sz="1000" dirty="0"/>
              <a:t>outputs</a:t>
            </a:r>
          </a:p>
        </p:txBody>
      </p:sp>
      <p:sp>
        <p:nvSpPr>
          <p:cNvPr id="18" name="Rectangle 17"/>
          <p:cNvSpPr/>
          <p:nvPr/>
        </p:nvSpPr>
        <p:spPr bwMode="auto">
          <a:xfrm>
            <a:off x="1733273" y="3564082"/>
            <a:ext cx="3725356" cy="1188000"/>
          </a:xfrm>
          <a:prstGeom prst="rect">
            <a:avLst/>
          </a:prstGeom>
          <a:solidFill>
            <a:schemeClr val="bg2">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anchor="t" anchorCtr="0"/>
          <a:lstStyle/>
          <a:p>
            <a:pPr algn="ctr" eaLnBrk="0" hangingPunct="0">
              <a:spcBef>
                <a:spcPts val="0"/>
              </a:spcBef>
              <a:spcAft>
                <a:spcPts val="0"/>
              </a:spcAft>
              <a:buClrTx/>
              <a:buSzTx/>
              <a:defRPr/>
            </a:pPr>
            <a:r>
              <a:rPr lang="en-US" altLang="en-US" sz="1400" kern="1200" dirty="0" smtClean="0">
                <a:solidFill>
                  <a:schemeClr val="tx1"/>
                </a:solidFill>
              </a:rPr>
              <a:t>Statistical </a:t>
            </a:r>
            <a:r>
              <a:rPr altLang="en-US" sz="1400" kern="1200" dirty="0" smtClean="0">
                <a:solidFill>
                  <a:schemeClr val="tx1"/>
                </a:solidFill>
              </a:rPr>
              <a:t>Processing</a:t>
            </a:r>
            <a:endParaRPr sz="1400" kern="1200" dirty="0">
              <a:solidFill>
                <a:schemeClr val="tx1"/>
              </a:solidFill>
            </a:endParaRPr>
          </a:p>
        </p:txBody>
      </p:sp>
      <p:sp>
        <p:nvSpPr>
          <p:cNvPr id="19" name="Rectangle 18"/>
          <p:cNvSpPr/>
          <p:nvPr/>
        </p:nvSpPr>
        <p:spPr bwMode="auto">
          <a:xfrm>
            <a:off x="1921481" y="3956466"/>
            <a:ext cx="1065600" cy="651600"/>
          </a:xfrm>
          <a:prstGeom prst="rect">
            <a:avLst/>
          </a:prstGeom>
          <a:solidFill>
            <a:schemeClr val="bg2">
              <a:lumMod val="90000"/>
            </a:schemeClr>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0"/>
              </a:spcBef>
              <a:buClrTx/>
              <a:buSzTx/>
              <a:defRPr/>
            </a:pPr>
            <a:r>
              <a:rPr sz="1000" kern="1200" dirty="0"/>
              <a:t>Statistical data </a:t>
            </a:r>
            <a:r>
              <a:rPr sz="1000" kern="1200" dirty="0" smtClean="0"/>
              <a:t>preparation</a:t>
            </a:r>
            <a:endParaRPr sz="1000" kern="1200" dirty="0"/>
          </a:p>
        </p:txBody>
      </p:sp>
      <p:sp>
        <p:nvSpPr>
          <p:cNvPr id="20" name="Rectangle 19"/>
          <p:cNvSpPr/>
          <p:nvPr/>
        </p:nvSpPr>
        <p:spPr bwMode="auto">
          <a:xfrm>
            <a:off x="3073609" y="3956466"/>
            <a:ext cx="1065600" cy="651600"/>
          </a:xfrm>
          <a:prstGeom prst="rect">
            <a:avLst/>
          </a:prstGeom>
          <a:solidFill>
            <a:schemeClr val="bg2">
              <a:lumMod val="90000"/>
            </a:schemeClr>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0"/>
              </a:spcBef>
              <a:buClrTx/>
              <a:buSzTx/>
              <a:defRPr/>
            </a:pPr>
            <a:r>
              <a:rPr sz="1000" kern="1200" dirty="0" smtClean="0"/>
              <a:t>New </a:t>
            </a:r>
            <a:r>
              <a:rPr sz="1000" kern="1200" dirty="0"/>
              <a:t>variables and units derivation</a:t>
            </a:r>
          </a:p>
        </p:txBody>
      </p:sp>
      <p:sp>
        <p:nvSpPr>
          <p:cNvPr id="21" name="Rectangle 20"/>
          <p:cNvSpPr/>
          <p:nvPr/>
        </p:nvSpPr>
        <p:spPr bwMode="auto">
          <a:xfrm>
            <a:off x="4297745" y="3956466"/>
            <a:ext cx="1065600" cy="651600"/>
          </a:xfrm>
          <a:prstGeom prst="rect">
            <a:avLst/>
          </a:prstGeom>
          <a:solidFill>
            <a:schemeClr val="bg2">
              <a:lumMod val="90000"/>
            </a:schemeClr>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0"/>
              </a:spcBef>
              <a:buClrTx/>
              <a:buSzTx/>
              <a:defRPr/>
            </a:pPr>
            <a:r>
              <a:rPr sz="1000" kern="1200" dirty="0"/>
              <a:t>Calculation and finalization of output </a:t>
            </a:r>
          </a:p>
        </p:txBody>
      </p:sp>
      <p:sp>
        <p:nvSpPr>
          <p:cNvPr id="22" name="Rectangle 21"/>
          <p:cNvSpPr/>
          <p:nvPr/>
        </p:nvSpPr>
        <p:spPr bwMode="auto">
          <a:xfrm>
            <a:off x="1731622" y="2282970"/>
            <a:ext cx="5825955" cy="1188000"/>
          </a:xfrm>
          <a:prstGeom prst="rect">
            <a:avLst/>
          </a:prstGeom>
          <a:solidFill>
            <a:schemeClr val="accent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anchor="t" anchorCtr="0"/>
          <a:lstStyle/>
          <a:p>
            <a:pPr algn="ctr" eaLnBrk="0" hangingPunct="0">
              <a:spcBef>
                <a:spcPts val="0"/>
              </a:spcBef>
              <a:spcAft>
                <a:spcPts val="0"/>
              </a:spcAft>
              <a:buClrTx/>
              <a:buSzTx/>
              <a:defRPr/>
            </a:pPr>
            <a:r>
              <a:rPr lang="nl-BE" sz="1400" kern="1200" dirty="0">
                <a:solidFill>
                  <a:schemeClr val="tx1"/>
                </a:solidFill>
              </a:rPr>
              <a:t>Statistical Data </a:t>
            </a:r>
            <a:r>
              <a:rPr lang="nl-BE" sz="1400" dirty="0">
                <a:solidFill>
                  <a:schemeClr val="tx1"/>
                </a:solidFill>
              </a:rPr>
              <a:t>C</a:t>
            </a:r>
            <a:r>
              <a:rPr lang="nl-BE" sz="1400" kern="1200" dirty="0" smtClean="0">
                <a:solidFill>
                  <a:schemeClr val="tx1"/>
                </a:solidFill>
              </a:rPr>
              <a:t>ollection</a:t>
            </a:r>
            <a:endParaRPr lang="nl-BE" sz="1400" kern="1200" dirty="0">
              <a:solidFill>
                <a:schemeClr val="tx1"/>
              </a:solidFill>
            </a:endParaRPr>
          </a:p>
        </p:txBody>
      </p:sp>
      <p:sp>
        <p:nvSpPr>
          <p:cNvPr id="23" name="Rectangle 22"/>
          <p:cNvSpPr/>
          <p:nvPr/>
        </p:nvSpPr>
        <p:spPr bwMode="auto">
          <a:xfrm>
            <a:off x="1863004" y="2663850"/>
            <a:ext cx="1065334" cy="686942"/>
          </a:xfrm>
          <a:prstGeom prst="rect">
            <a:avLst/>
          </a:prstGeom>
          <a:solidFill>
            <a:schemeClr val="accent2">
              <a:lumMod val="75000"/>
            </a:schemeClr>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0"/>
              </a:spcBef>
            </a:pPr>
            <a:r>
              <a:rPr sz="1000" dirty="0">
                <a:solidFill>
                  <a:srgbClr val="000000"/>
                </a:solidFill>
              </a:rPr>
              <a:t>Provision agreement management</a:t>
            </a:r>
          </a:p>
        </p:txBody>
      </p:sp>
      <p:sp>
        <p:nvSpPr>
          <p:cNvPr id="24" name="Rectangle 23"/>
          <p:cNvSpPr/>
          <p:nvPr/>
        </p:nvSpPr>
        <p:spPr bwMode="auto">
          <a:xfrm>
            <a:off x="3004441" y="2663850"/>
            <a:ext cx="1065334" cy="686942"/>
          </a:xfrm>
          <a:prstGeom prst="rect">
            <a:avLst/>
          </a:prstGeom>
          <a:solidFill>
            <a:srgbClr val="00B0F0"/>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0"/>
              </a:spcBef>
              <a:buClrTx/>
              <a:buSzTx/>
              <a:defRPr/>
            </a:pPr>
            <a:r>
              <a:rPr sz="1000" kern="1200" dirty="0">
                <a:solidFill>
                  <a:srgbClr val="000000"/>
                </a:solidFill>
              </a:rPr>
              <a:t>Primary data collection</a:t>
            </a:r>
          </a:p>
        </p:txBody>
      </p:sp>
      <p:sp>
        <p:nvSpPr>
          <p:cNvPr id="25" name="Rectangle 24"/>
          <p:cNvSpPr/>
          <p:nvPr/>
        </p:nvSpPr>
        <p:spPr bwMode="auto">
          <a:xfrm>
            <a:off x="4123171" y="2663850"/>
            <a:ext cx="1065334" cy="686942"/>
          </a:xfrm>
          <a:prstGeom prst="rect">
            <a:avLst/>
          </a:prstGeom>
          <a:solidFill>
            <a:srgbClr val="00B0F0"/>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0"/>
              </a:spcBef>
            </a:pPr>
            <a:r>
              <a:rPr lang="en-US" sz="1000" dirty="0"/>
              <a:t>Secondary data collection</a:t>
            </a:r>
            <a:endParaRPr sz="1000" dirty="0"/>
          </a:p>
        </p:txBody>
      </p:sp>
      <p:sp>
        <p:nvSpPr>
          <p:cNvPr id="26" name="Rectangle 25"/>
          <p:cNvSpPr/>
          <p:nvPr/>
        </p:nvSpPr>
        <p:spPr bwMode="auto">
          <a:xfrm>
            <a:off x="5260513" y="2663850"/>
            <a:ext cx="1065334" cy="686942"/>
          </a:xfrm>
          <a:prstGeom prst="rect">
            <a:avLst/>
          </a:prstGeom>
          <a:solidFill>
            <a:srgbClr val="00B0F0"/>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0"/>
              </a:spcBef>
              <a:buClrTx/>
              <a:buSzTx/>
              <a:defRPr/>
            </a:pPr>
            <a:r>
              <a:rPr sz="1000" kern="1200" dirty="0">
                <a:solidFill>
                  <a:srgbClr val="000000"/>
                </a:solidFill>
              </a:rPr>
              <a:t>Metadata </a:t>
            </a:r>
            <a:r>
              <a:rPr sz="1000" kern="1200" dirty="0" smtClean="0">
                <a:solidFill>
                  <a:srgbClr val="000000"/>
                </a:solidFill>
              </a:rPr>
              <a:t>collection</a:t>
            </a:r>
            <a:endParaRPr lang="en-US" sz="1000" kern="1200" dirty="0" smtClean="0">
              <a:solidFill>
                <a:srgbClr val="000000"/>
              </a:solidFill>
            </a:endParaRPr>
          </a:p>
        </p:txBody>
      </p:sp>
      <p:sp>
        <p:nvSpPr>
          <p:cNvPr id="27" name="Rectangle 26"/>
          <p:cNvSpPr/>
          <p:nvPr/>
        </p:nvSpPr>
        <p:spPr bwMode="auto">
          <a:xfrm>
            <a:off x="6383263" y="2663850"/>
            <a:ext cx="1065334" cy="686942"/>
          </a:xfrm>
          <a:prstGeom prst="rect">
            <a:avLst/>
          </a:prstGeom>
          <a:solidFill>
            <a:srgbClr val="00B0F0"/>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0"/>
              </a:spcBef>
              <a:buClrTx/>
              <a:buSzTx/>
              <a:defRPr/>
            </a:pPr>
            <a:r>
              <a:rPr sz="1000" kern="1200" dirty="0" smtClean="0">
                <a:solidFill>
                  <a:srgbClr val="000000"/>
                </a:solidFill>
              </a:rPr>
              <a:t>Statistical </a:t>
            </a:r>
            <a:r>
              <a:rPr sz="1000" kern="1200" dirty="0">
                <a:solidFill>
                  <a:srgbClr val="000000"/>
                </a:solidFill>
              </a:rPr>
              <a:t>Registers Management</a:t>
            </a:r>
          </a:p>
        </p:txBody>
      </p:sp>
      <p:sp>
        <p:nvSpPr>
          <p:cNvPr id="28" name="Rectangle 27"/>
          <p:cNvSpPr/>
          <p:nvPr/>
        </p:nvSpPr>
        <p:spPr bwMode="auto">
          <a:xfrm>
            <a:off x="5570515" y="3565674"/>
            <a:ext cx="1938676" cy="1188000"/>
          </a:xfrm>
          <a:prstGeom prst="rect">
            <a:avLst/>
          </a:prstGeom>
          <a:solidFill>
            <a:srgbClr val="8AB4E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anchor="t" anchorCtr="0"/>
          <a:lstStyle/>
          <a:p>
            <a:pPr algn="ctr" eaLnBrk="0" hangingPunct="0">
              <a:spcBef>
                <a:spcPts val="0"/>
              </a:spcBef>
              <a:spcAft>
                <a:spcPts val="0"/>
              </a:spcAft>
              <a:buClrTx/>
              <a:buSzTx/>
              <a:defRPr/>
            </a:pPr>
            <a:r>
              <a:rPr lang="en-US" altLang="en-US" sz="1400" kern="1200" dirty="0" smtClean="0">
                <a:solidFill>
                  <a:schemeClr val="tx1"/>
                </a:solidFill>
              </a:rPr>
              <a:t>Statistical </a:t>
            </a:r>
            <a:r>
              <a:rPr altLang="en-US" sz="1400" kern="1200" dirty="0" smtClean="0">
                <a:solidFill>
                  <a:schemeClr val="tx1"/>
                </a:solidFill>
              </a:rPr>
              <a:t>Analysis</a:t>
            </a:r>
            <a:endParaRPr altLang="en-US" sz="1400" kern="1200" dirty="0">
              <a:solidFill>
                <a:schemeClr val="tx1"/>
              </a:solidFill>
            </a:endParaRPr>
          </a:p>
          <a:p>
            <a:pPr algn="ctr" eaLnBrk="0" hangingPunct="0">
              <a:spcBef>
                <a:spcPts val="0"/>
              </a:spcBef>
              <a:spcAft>
                <a:spcPts val="0"/>
              </a:spcAft>
              <a:buClrTx/>
              <a:buSzTx/>
              <a:defRPr/>
            </a:pPr>
            <a:r>
              <a:rPr lang="en-GB" kern="1200" dirty="0" smtClean="0">
                <a:solidFill>
                  <a:srgbClr val="FFFFFF"/>
                </a:solidFill>
              </a:rPr>
              <a:t>		</a:t>
            </a:r>
            <a:endParaRPr kern="1200" dirty="0">
              <a:solidFill>
                <a:srgbClr val="FFFFFF"/>
              </a:solidFill>
            </a:endParaRPr>
          </a:p>
        </p:txBody>
      </p:sp>
      <p:sp>
        <p:nvSpPr>
          <p:cNvPr id="29" name="Rectangle 28"/>
          <p:cNvSpPr/>
          <p:nvPr/>
        </p:nvSpPr>
        <p:spPr bwMode="auto">
          <a:xfrm>
            <a:off x="5981745" y="3956466"/>
            <a:ext cx="1065600" cy="651600"/>
          </a:xfrm>
          <a:prstGeom prst="rect">
            <a:avLst/>
          </a:prstGeom>
          <a:solidFill>
            <a:schemeClr val="bg2"/>
          </a:solidFill>
          <a:ln w="38100" cmpd="sng">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0"/>
              </a:spcBef>
              <a:buClrTx/>
              <a:buSzTx/>
              <a:defRPr/>
            </a:pPr>
            <a:r>
              <a:rPr sz="1000" dirty="0"/>
              <a:t>Statistical</a:t>
            </a:r>
            <a:r>
              <a:rPr sz="1000" kern="1200" dirty="0"/>
              <a:t> output analysis</a:t>
            </a:r>
          </a:p>
        </p:txBody>
      </p:sp>
      <p:sp>
        <p:nvSpPr>
          <p:cNvPr id="30" name="Rectangle 29"/>
          <p:cNvSpPr/>
          <p:nvPr/>
        </p:nvSpPr>
        <p:spPr bwMode="auto">
          <a:xfrm>
            <a:off x="193289" y="1007666"/>
            <a:ext cx="1395968" cy="5040560"/>
          </a:xfrm>
          <a:prstGeom prst="rect">
            <a:avLst/>
          </a:prstGeom>
          <a:solidFill>
            <a:schemeClr val="accent5"/>
          </a:solidFill>
          <a:ln>
            <a:solidFill>
              <a:schemeClr val="tx1"/>
            </a:solidFill>
          </a:ln>
        </p:spPr>
        <p:style>
          <a:lnRef idx="1">
            <a:schemeClr val="accent1"/>
          </a:lnRef>
          <a:fillRef idx="0">
            <a:schemeClr val="accent1"/>
          </a:fillRef>
          <a:effectRef idx="0">
            <a:schemeClr val="accent1"/>
          </a:effectRef>
          <a:fontRef idx="minor">
            <a:schemeClr val="tx1"/>
          </a:fontRef>
        </p:style>
        <p:txBody>
          <a:bodyPr vert="horz" anchor="t" anchorCtr="0"/>
          <a:lstStyle/>
          <a:p>
            <a:pPr algn="ctr" eaLnBrk="0" hangingPunct="0">
              <a:spcBef>
                <a:spcPct val="0"/>
              </a:spcBef>
              <a:buClrTx/>
              <a:buSzTx/>
              <a:defRPr/>
            </a:pPr>
            <a:r>
              <a:rPr altLang="en-US" sz="1400" kern="1200" dirty="0"/>
              <a:t>New statistics development</a:t>
            </a:r>
          </a:p>
          <a:p>
            <a:pPr algn="ctr" eaLnBrk="0" hangingPunct="0">
              <a:spcBef>
                <a:spcPct val="0"/>
              </a:spcBef>
              <a:buClrTx/>
              <a:buSzTx/>
              <a:defRPr/>
            </a:pPr>
            <a:endParaRPr kern="1200" dirty="0">
              <a:solidFill>
                <a:srgbClr val="000000"/>
              </a:solidFill>
            </a:endParaRPr>
          </a:p>
          <a:p>
            <a:pPr algn="ctr" eaLnBrk="0" hangingPunct="0">
              <a:spcBef>
                <a:spcPct val="0"/>
              </a:spcBef>
              <a:buClrTx/>
              <a:buSzTx/>
              <a:defRPr/>
            </a:pPr>
            <a:endParaRPr kern="1200" dirty="0">
              <a:solidFill>
                <a:srgbClr val="000000"/>
              </a:solidFill>
            </a:endParaRPr>
          </a:p>
          <a:p>
            <a:pPr algn="ctr" eaLnBrk="0" hangingPunct="0">
              <a:spcBef>
                <a:spcPct val="0"/>
              </a:spcBef>
              <a:buClrTx/>
              <a:buSzTx/>
              <a:defRPr/>
            </a:pPr>
            <a:endParaRPr kern="1200" dirty="0">
              <a:solidFill>
                <a:srgbClr val="000000"/>
              </a:solidFill>
            </a:endParaRPr>
          </a:p>
          <a:p>
            <a:pPr eaLnBrk="0" hangingPunct="0">
              <a:spcBef>
                <a:spcPct val="0"/>
              </a:spcBef>
              <a:buClrTx/>
              <a:buSzTx/>
              <a:defRPr/>
            </a:pPr>
            <a:endParaRPr kern="1200" dirty="0">
              <a:solidFill>
                <a:srgbClr val="000000"/>
              </a:solidFill>
            </a:endParaRPr>
          </a:p>
        </p:txBody>
      </p:sp>
      <p:sp>
        <p:nvSpPr>
          <p:cNvPr id="31" name="Rectangle 30"/>
          <p:cNvSpPr/>
          <p:nvPr/>
        </p:nvSpPr>
        <p:spPr bwMode="auto">
          <a:xfrm>
            <a:off x="350600" y="1843374"/>
            <a:ext cx="1112028" cy="652776"/>
          </a:xfrm>
          <a:prstGeom prst="rect">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0"/>
              </a:spcBef>
              <a:buClrTx/>
              <a:buSzTx/>
            </a:pPr>
            <a:r>
              <a:rPr sz="1000" kern="1200" dirty="0">
                <a:solidFill>
                  <a:srgbClr val="000000"/>
                </a:solidFill>
              </a:rPr>
              <a:t>New data sources exploration</a:t>
            </a:r>
          </a:p>
        </p:txBody>
      </p:sp>
      <p:sp>
        <p:nvSpPr>
          <p:cNvPr id="32" name="Rectangle 31"/>
          <p:cNvSpPr/>
          <p:nvPr/>
        </p:nvSpPr>
        <p:spPr bwMode="auto">
          <a:xfrm>
            <a:off x="352067" y="2659146"/>
            <a:ext cx="1110500" cy="652776"/>
          </a:xfrm>
          <a:prstGeom prst="rect">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0"/>
              </a:spcBef>
              <a:buClrTx/>
              <a:buSzTx/>
            </a:pPr>
            <a:r>
              <a:rPr sz="1000" kern="1200" dirty="0">
                <a:solidFill>
                  <a:srgbClr val="000000"/>
                </a:solidFill>
              </a:rPr>
              <a:t>Legislative work participation</a:t>
            </a:r>
          </a:p>
        </p:txBody>
      </p:sp>
      <p:sp>
        <p:nvSpPr>
          <p:cNvPr id="33" name="Rectangle 32"/>
          <p:cNvSpPr/>
          <p:nvPr/>
        </p:nvSpPr>
        <p:spPr bwMode="auto">
          <a:xfrm>
            <a:off x="352067" y="3527946"/>
            <a:ext cx="1066800" cy="652776"/>
          </a:xfrm>
          <a:prstGeom prst="rect">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0"/>
              </a:spcBef>
              <a:buClrTx/>
              <a:buSzTx/>
              <a:defRPr/>
            </a:pPr>
            <a:r>
              <a:rPr sz="1000" kern="1200" dirty="0">
                <a:solidFill>
                  <a:srgbClr val="000000"/>
                </a:solidFill>
              </a:rPr>
              <a:t>Statistical product innovation</a:t>
            </a:r>
          </a:p>
        </p:txBody>
      </p:sp>
      <p:sp>
        <p:nvSpPr>
          <p:cNvPr id="34" name="Rectangle 33"/>
          <p:cNvSpPr/>
          <p:nvPr/>
        </p:nvSpPr>
        <p:spPr bwMode="auto">
          <a:xfrm>
            <a:off x="365387" y="4385430"/>
            <a:ext cx="1065334" cy="654684"/>
          </a:xfrm>
          <a:prstGeom prst="rect">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0"/>
              </a:spcBef>
            </a:pPr>
            <a:r>
              <a:rPr sz="1000" dirty="0">
                <a:solidFill>
                  <a:srgbClr val="000000"/>
                </a:solidFill>
              </a:rPr>
              <a:t>Methods and tools </a:t>
            </a:r>
            <a:r>
              <a:rPr sz="1000" dirty="0" err="1">
                <a:solidFill>
                  <a:srgbClr val="000000"/>
                </a:solidFill>
              </a:rPr>
              <a:t>dev</a:t>
            </a:r>
            <a:r>
              <a:rPr lang="fr-BE" sz="1000" dirty="0">
                <a:solidFill>
                  <a:srgbClr val="000000"/>
                </a:solidFill>
              </a:rPr>
              <a:t>.</a:t>
            </a:r>
            <a:r>
              <a:rPr sz="1000" dirty="0">
                <a:solidFill>
                  <a:srgbClr val="000000"/>
                </a:solidFill>
              </a:rPr>
              <a:t> for new statistics</a:t>
            </a:r>
          </a:p>
        </p:txBody>
      </p:sp>
      <p:sp>
        <p:nvSpPr>
          <p:cNvPr id="35" name="Rectangle 34"/>
          <p:cNvSpPr/>
          <p:nvPr/>
        </p:nvSpPr>
        <p:spPr>
          <a:xfrm>
            <a:off x="365120" y="5180602"/>
            <a:ext cx="1065600" cy="651600"/>
          </a:xfrm>
          <a:prstGeom prst="rect">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r>
              <a:rPr lang="en-US" sz="900" dirty="0">
                <a:solidFill>
                  <a:srgbClr val="000000"/>
                </a:solidFill>
              </a:rPr>
              <a:t>Identify </a:t>
            </a:r>
            <a:r>
              <a:rPr sz="900" dirty="0">
                <a:solidFill>
                  <a:srgbClr val="000000"/>
                </a:solidFill>
              </a:rPr>
              <a:t>user needs</a:t>
            </a:r>
          </a:p>
        </p:txBody>
      </p:sp>
      <p:sp>
        <p:nvSpPr>
          <p:cNvPr id="36" name="Rectangle 35"/>
          <p:cNvSpPr/>
          <p:nvPr/>
        </p:nvSpPr>
        <p:spPr bwMode="auto">
          <a:xfrm>
            <a:off x="7702846" y="2282972"/>
            <a:ext cx="1378731" cy="3727619"/>
          </a:xfrm>
          <a:prstGeom prst="rect">
            <a:avLst/>
          </a:prstGeom>
          <a:solidFill>
            <a:srgbClr val="7030A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anchor="t" anchorCtr="0"/>
          <a:lstStyle/>
          <a:p>
            <a:pPr algn="ctr" eaLnBrk="0" hangingPunct="0">
              <a:spcBef>
                <a:spcPts val="0"/>
              </a:spcBef>
              <a:spcAft>
                <a:spcPts val="0"/>
              </a:spcAft>
              <a:buClrTx/>
              <a:buSzTx/>
              <a:defRPr/>
            </a:pPr>
            <a:r>
              <a:rPr altLang="en-US" sz="1400" kern="1200" dirty="0">
                <a:solidFill>
                  <a:schemeClr val="tx1"/>
                </a:solidFill>
              </a:rPr>
              <a:t>Quality </a:t>
            </a:r>
            <a:r>
              <a:rPr lang="en-US" altLang="en-US" sz="1400" kern="1200" dirty="0" smtClean="0">
                <a:solidFill>
                  <a:schemeClr val="tx1"/>
                </a:solidFill>
              </a:rPr>
              <a:t>a</a:t>
            </a:r>
            <a:r>
              <a:rPr lang="en-US" altLang="en-US" sz="1400" dirty="0" smtClean="0">
                <a:solidFill>
                  <a:schemeClr val="tx1"/>
                </a:solidFill>
              </a:rPr>
              <a:t>ssessment, control &amp; </a:t>
            </a:r>
            <a:r>
              <a:rPr lang="en-US" altLang="en-US" sz="1400" dirty="0" err="1" smtClean="0">
                <a:solidFill>
                  <a:schemeClr val="tx1"/>
                </a:solidFill>
              </a:rPr>
              <a:t>improv</a:t>
            </a:r>
            <a:r>
              <a:rPr lang="en-US" altLang="en-US" sz="1400" dirty="0">
                <a:solidFill>
                  <a:schemeClr val="tx1"/>
                </a:solidFill>
              </a:rPr>
              <a:t>.</a:t>
            </a:r>
            <a:endParaRPr altLang="en-US" sz="1400" kern="1200" dirty="0">
              <a:solidFill>
                <a:schemeClr val="tx1"/>
              </a:solidFill>
            </a:endParaRPr>
          </a:p>
        </p:txBody>
      </p:sp>
      <p:sp>
        <p:nvSpPr>
          <p:cNvPr id="37" name="Rectangle 36"/>
          <p:cNvSpPr/>
          <p:nvPr/>
        </p:nvSpPr>
        <p:spPr bwMode="auto">
          <a:xfrm>
            <a:off x="7880657" y="3429337"/>
            <a:ext cx="1065600" cy="593538"/>
          </a:xfrm>
          <a:prstGeom prst="rect">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0"/>
              </a:spcBef>
              <a:buClrTx/>
              <a:buSzTx/>
              <a:defRPr/>
            </a:pPr>
            <a:r>
              <a:rPr sz="1000" kern="1200" dirty="0"/>
              <a:t>Quality assessment</a:t>
            </a:r>
          </a:p>
        </p:txBody>
      </p:sp>
      <p:sp>
        <p:nvSpPr>
          <p:cNvPr id="38" name="Rectangle 37"/>
          <p:cNvSpPr/>
          <p:nvPr/>
        </p:nvSpPr>
        <p:spPr bwMode="auto">
          <a:xfrm>
            <a:off x="7880657" y="4267537"/>
            <a:ext cx="1065600" cy="593538"/>
          </a:xfrm>
          <a:prstGeom prst="rect">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0"/>
              </a:spcBef>
              <a:buClrTx/>
              <a:buSzTx/>
              <a:defRPr/>
            </a:pPr>
            <a:r>
              <a:rPr sz="1000" kern="1200" dirty="0"/>
              <a:t>Quality control mechanisms mgt.</a:t>
            </a:r>
          </a:p>
        </p:txBody>
      </p:sp>
      <p:sp>
        <p:nvSpPr>
          <p:cNvPr id="39" name="Rectangle 38"/>
          <p:cNvSpPr/>
          <p:nvPr/>
        </p:nvSpPr>
        <p:spPr bwMode="auto">
          <a:xfrm>
            <a:off x="7880657" y="5094649"/>
            <a:ext cx="1065600" cy="593538"/>
          </a:xfrm>
          <a:prstGeom prst="rect">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0"/>
              </a:spcBef>
              <a:buClrTx/>
              <a:buSzTx/>
              <a:defRPr/>
            </a:pPr>
            <a:r>
              <a:rPr sz="1000" kern="1200" dirty="0"/>
              <a:t>Quality </a:t>
            </a:r>
            <a:r>
              <a:rPr lang="en-US" sz="1000" kern="1200" dirty="0" smtClean="0"/>
              <a:t>improvement</a:t>
            </a:r>
            <a:r>
              <a:rPr sz="1000" kern="1200" dirty="0" smtClean="0"/>
              <a:t> </a:t>
            </a:r>
            <a:r>
              <a:rPr sz="1000" kern="1200" dirty="0"/>
              <a:t>mgt.</a:t>
            </a:r>
          </a:p>
        </p:txBody>
      </p:sp>
      <p:sp>
        <p:nvSpPr>
          <p:cNvPr id="40" name="Rectangle 39"/>
          <p:cNvSpPr/>
          <p:nvPr/>
        </p:nvSpPr>
        <p:spPr bwMode="auto">
          <a:xfrm>
            <a:off x="13777" y="670074"/>
            <a:ext cx="9144000" cy="5471813"/>
          </a:xfrm>
          <a:prstGeom prst="rect">
            <a:avLst/>
          </a:prstGeom>
          <a:noFill/>
          <a:ln w="254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1440" bIns="91440" anchor="t" anchorCtr="0"/>
          <a:lstStyle/>
          <a:p>
            <a:pPr lvl="0" algn="ctr">
              <a:defRPr/>
            </a:pPr>
            <a:endParaRPr lang="en-GB" sz="1400" kern="0" dirty="0">
              <a:solidFill>
                <a:sysClr val="windowText" lastClr="000000"/>
              </a:solidFill>
            </a:endParaRPr>
          </a:p>
        </p:txBody>
      </p:sp>
      <p:sp>
        <p:nvSpPr>
          <p:cNvPr id="41" name="Title 40"/>
          <p:cNvSpPr>
            <a:spLocks noGrp="1"/>
          </p:cNvSpPr>
          <p:nvPr>
            <p:ph type="title"/>
          </p:nvPr>
        </p:nvSpPr>
        <p:spPr bwMode="auto">
          <a:xfrm>
            <a:off x="193289" y="6165304"/>
            <a:ext cx="3060000" cy="540000"/>
          </a:xfrm>
          <a:prstGeom prst="rect">
            <a:avLst/>
          </a:prstGeom>
          <a:solidFill>
            <a:schemeClr val="tx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anchor="ctr" anchorCtr="0"/>
          <a:lstStyle/>
          <a:p>
            <a:pPr algn="ctr" eaLnBrk="0" hangingPunct="0">
              <a:spcBef>
                <a:spcPts val="0"/>
              </a:spcBef>
              <a:defRPr/>
            </a:pPr>
            <a:r>
              <a:rPr lang="en-GB" sz="1400" dirty="0"/>
              <a:t>Strategy </a:t>
            </a:r>
            <a:r>
              <a:rPr lang="en-GB" sz="1400" dirty="0" smtClean="0"/>
              <a:t>Management</a:t>
            </a:r>
            <a:endParaRPr sz="1400" kern="1200" dirty="0">
              <a:solidFill>
                <a:schemeClr val="bg1"/>
              </a:solidFill>
            </a:endParaRPr>
          </a:p>
        </p:txBody>
      </p:sp>
      <p:sp>
        <p:nvSpPr>
          <p:cNvPr id="43" name="Rectangle 42"/>
          <p:cNvSpPr/>
          <p:nvPr/>
        </p:nvSpPr>
        <p:spPr bwMode="auto">
          <a:xfrm>
            <a:off x="3331970" y="6129360"/>
            <a:ext cx="3060292" cy="540000"/>
          </a:xfrm>
          <a:prstGeom prst="rect">
            <a:avLst/>
          </a:prstGeom>
          <a:solidFill>
            <a:srgbClr val="8AB4E6"/>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anchor="t" anchorCtr="0"/>
          <a:lstStyle/>
          <a:p>
            <a:pPr algn="ctr" eaLnBrk="0" hangingPunct="0">
              <a:spcBef>
                <a:spcPts val="0"/>
              </a:spcBef>
              <a:spcAft>
                <a:spcPts val="0"/>
              </a:spcAft>
              <a:buClrTx/>
              <a:buSzTx/>
              <a:defRPr/>
            </a:pPr>
            <a:r>
              <a:rPr lang="en-US" altLang="en-US" sz="1400" b="1" dirty="0" smtClean="0">
                <a:solidFill>
                  <a:schemeClr val="tx1"/>
                </a:solidFill>
              </a:rPr>
              <a:t>Corporate Support Management</a:t>
            </a:r>
            <a:r>
              <a:rPr lang="en-GB" kern="1200" dirty="0" smtClean="0">
                <a:solidFill>
                  <a:srgbClr val="FFFFFF"/>
                </a:solidFill>
              </a:rPr>
              <a:t>	</a:t>
            </a:r>
            <a:endParaRPr kern="1200" dirty="0">
              <a:solidFill>
                <a:srgbClr val="FFFFFF"/>
              </a:solidFill>
            </a:endParaRPr>
          </a:p>
        </p:txBody>
      </p:sp>
      <p:sp>
        <p:nvSpPr>
          <p:cNvPr id="2" name="Rectangle 1"/>
          <p:cNvSpPr/>
          <p:nvPr/>
        </p:nvSpPr>
        <p:spPr>
          <a:xfrm>
            <a:off x="193289" y="620688"/>
            <a:ext cx="8752968" cy="369332"/>
          </a:xfrm>
          <a:prstGeom prst="rect">
            <a:avLst/>
          </a:prstGeom>
        </p:spPr>
        <p:txBody>
          <a:bodyPr wrap="square">
            <a:spAutoFit/>
          </a:bodyPr>
          <a:lstStyle/>
          <a:p>
            <a:pPr algn="ctr"/>
            <a:r>
              <a:rPr lang="en-US" altLang="en-US" b="1" dirty="0" smtClean="0"/>
              <a:t>Statistical Production Management</a:t>
            </a:r>
            <a:endParaRPr lang="en-US" altLang="en-US" b="1" dirty="0"/>
          </a:p>
        </p:txBody>
      </p:sp>
    </p:spTree>
    <p:extLst>
      <p:ext uri="{BB962C8B-B14F-4D97-AF65-F5344CB8AC3E}">
        <p14:creationId xmlns:p14="http://schemas.microsoft.com/office/powerpoint/2010/main" val="237360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1.unece.org/stat/platform/download/attachments/111379191/cataloguelayer.png?version=1&amp;modificationDate=1449008255455&amp;api=v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557192"/>
            <a:ext cx="4401383" cy="360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1520" y="188640"/>
            <a:ext cx="8435280" cy="762000"/>
          </a:xfrm>
        </p:spPr>
        <p:txBody>
          <a:bodyPr anchor="ctr"/>
          <a:lstStyle/>
          <a:p>
            <a:r>
              <a:rPr lang="en-GB" dirty="0" smtClean="0"/>
              <a:t>CSPA Global </a:t>
            </a:r>
            <a:r>
              <a:rPr lang="en-GB" dirty="0"/>
              <a:t>Artefact Catalogue</a:t>
            </a:r>
          </a:p>
        </p:txBody>
      </p:sp>
      <p:sp>
        <p:nvSpPr>
          <p:cNvPr id="3" name="Content Placeholder 2"/>
          <p:cNvSpPr>
            <a:spLocks noGrp="1"/>
          </p:cNvSpPr>
          <p:nvPr>
            <p:ph idx="1"/>
          </p:nvPr>
        </p:nvSpPr>
        <p:spPr>
          <a:xfrm>
            <a:off x="197893" y="1770111"/>
            <a:ext cx="4392488" cy="4395193"/>
          </a:xfrm>
        </p:spPr>
        <p:txBody>
          <a:bodyPr/>
          <a:lstStyle/>
          <a:p>
            <a:pPr>
              <a:spcBef>
                <a:spcPts val="1800"/>
              </a:spcBef>
            </a:pPr>
            <a:r>
              <a:rPr lang="en-US" dirty="0" smtClean="0"/>
              <a:t>Access to HLG and other Standards</a:t>
            </a:r>
          </a:p>
          <a:p>
            <a:pPr>
              <a:spcBef>
                <a:spcPts val="3000"/>
              </a:spcBef>
            </a:pPr>
            <a:r>
              <a:rPr lang="en-US" b="1" dirty="0" smtClean="0"/>
              <a:t>Development of new Capabilities (planned </a:t>
            </a:r>
            <a:r>
              <a:rPr lang="en-US" b="1" dirty="0"/>
              <a:t>or in </a:t>
            </a:r>
            <a:r>
              <a:rPr lang="en-US" b="1" dirty="0" smtClean="0"/>
              <a:t>progress)</a:t>
            </a:r>
          </a:p>
          <a:p>
            <a:pPr>
              <a:spcBef>
                <a:spcPts val="2400"/>
              </a:spcBef>
            </a:pPr>
            <a:r>
              <a:rPr lang="en-GB" dirty="0" smtClean="0"/>
              <a:t>Existing Business Capabilities</a:t>
            </a:r>
          </a:p>
          <a:p>
            <a:pPr>
              <a:spcBef>
                <a:spcPts val="3600"/>
              </a:spcBef>
            </a:pPr>
            <a:r>
              <a:rPr lang="en-GB" dirty="0" smtClean="0"/>
              <a:t>CSPA (statistical) services available or under development</a:t>
            </a:r>
          </a:p>
          <a:p>
            <a:pPr>
              <a:spcBef>
                <a:spcPts val="1000"/>
              </a:spcBef>
            </a:pPr>
            <a:r>
              <a:rPr lang="en-GB" dirty="0" smtClean="0"/>
              <a:t>Supporting Services</a:t>
            </a:r>
            <a:endParaRPr lang="en-GB" dirty="0"/>
          </a:p>
        </p:txBody>
      </p:sp>
      <p:sp>
        <p:nvSpPr>
          <p:cNvPr id="4" name="Rectangle 3">
            <a:hlinkClick r:id="rId4"/>
          </p:cNvPr>
          <p:cNvSpPr/>
          <p:nvPr/>
        </p:nvSpPr>
        <p:spPr>
          <a:xfrm>
            <a:off x="4612451" y="3140968"/>
            <a:ext cx="4320480" cy="719680"/>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smtClean="0"/>
          </a:p>
        </p:txBody>
      </p:sp>
      <p:sp>
        <p:nvSpPr>
          <p:cNvPr id="6" name="Rectangle 5">
            <a:hlinkClick r:id="rId5"/>
          </p:cNvPr>
          <p:cNvSpPr/>
          <p:nvPr/>
        </p:nvSpPr>
        <p:spPr>
          <a:xfrm>
            <a:off x="4572000" y="1557192"/>
            <a:ext cx="4320480" cy="719680"/>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smtClean="0"/>
          </a:p>
        </p:txBody>
      </p:sp>
      <p:sp>
        <p:nvSpPr>
          <p:cNvPr id="8" name="Rectangle 7">
            <a:hlinkClick r:id="rId6"/>
          </p:cNvPr>
          <p:cNvSpPr/>
          <p:nvPr/>
        </p:nvSpPr>
        <p:spPr>
          <a:xfrm>
            <a:off x="4592615" y="2348880"/>
            <a:ext cx="4320480" cy="719680"/>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smtClean="0"/>
          </a:p>
        </p:txBody>
      </p:sp>
      <p:sp>
        <p:nvSpPr>
          <p:cNvPr id="9" name="Rectangle 8">
            <a:hlinkClick r:id="rId7"/>
          </p:cNvPr>
          <p:cNvSpPr/>
          <p:nvPr/>
        </p:nvSpPr>
        <p:spPr>
          <a:xfrm>
            <a:off x="4592615" y="3933056"/>
            <a:ext cx="4320480" cy="719680"/>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smtClean="0"/>
          </a:p>
        </p:txBody>
      </p:sp>
      <p:sp>
        <p:nvSpPr>
          <p:cNvPr id="10" name="Rectangle 9">
            <a:hlinkClick r:id="rId8"/>
          </p:cNvPr>
          <p:cNvSpPr/>
          <p:nvPr/>
        </p:nvSpPr>
        <p:spPr>
          <a:xfrm>
            <a:off x="4569372" y="4647455"/>
            <a:ext cx="4320480" cy="359840"/>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smtClean="0"/>
          </a:p>
        </p:txBody>
      </p:sp>
    </p:spTree>
    <p:extLst>
      <p:ext uri="{BB962C8B-B14F-4D97-AF65-F5344CB8AC3E}">
        <p14:creationId xmlns:p14="http://schemas.microsoft.com/office/powerpoint/2010/main" val="184675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Capability by Business impact</a:t>
            </a:r>
          </a:p>
        </p:txBody>
      </p:sp>
      <p:pic>
        <p:nvPicPr>
          <p:cNvPr id="7169" name="Picture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8" y="1124744"/>
            <a:ext cx="6120680" cy="3664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323528" y="4941168"/>
            <a:ext cx="8640960" cy="1368151"/>
          </a:xfrm>
          <a:prstGeom prst="rect">
            <a:avLst/>
          </a:prstGeom>
        </p:spPr>
        <p:txBody>
          <a:bodyPr vert="horz" lIns="0" tIns="0" rIns="0" bIns="0" rtlCol="0">
            <a:normAutofit/>
          </a:bodyPr>
          <a:lstStyle>
            <a:lvl1pPr marL="182880" indent="-182880" algn="l" defTabSz="914400" rtl="0" eaLnBrk="1" latinLnBrk="0" hangingPunct="1">
              <a:lnSpc>
                <a:spcPct val="90000"/>
              </a:lnSpc>
              <a:spcBef>
                <a:spcPts val="1200"/>
              </a:spcBef>
              <a:buClr>
                <a:schemeClr val="tx1"/>
              </a:buClr>
              <a:buFont typeface="HP Simplified" panose="020B0604020204020204" pitchFamily="34" charset="0"/>
              <a:buChar char="•"/>
              <a:defRPr sz="2000" kern="1200">
                <a:solidFill>
                  <a:schemeClr val="tx1"/>
                </a:solidFill>
                <a:latin typeface="Arial"/>
                <a:ea typeface="+mn-ea"/>
                <a:cs typeface="+mn-cs"/>
              </a:defRPr>
            </a:lvl1pPr>
            <a:lvl2pPr marL="411480" indent="-182880" algn="l" defTabSz="914400" rtl="0" eaLnBrk="1" latinLnBrk="0" hangingPunct="1">
              <a:lnSpc>
                <a:spcPct val="90000"/>
              </a:lnSpc>
              <a:spcBef>
                <a:spcPts val="800"/>
              </a:spcBef>
              <a:buClr>
                <a:schemeClr val="tx1"/>
              </a:buClr>
              <a:buSzPct val="80000"/>
              <a:buFont typeface="HP Simplified" panose="020B0604020204020204" pitchFamily="34" charset="0"/>
              <a:buChar char="–"/>
              <a:defRPr sz="2000" kern="1200">
                <a:solidFill>
                  <a:schemeClr val="tx1"/>
                </a:solidFill>
                <a:latin typeface="Arial"/>
                <a:ea typeface="+mn-ea"/>
                <a:cs typeface="+mn-cs"/>
              </a:defRPr>
            </a:lvl2pPr>
            <a:lvl3pPr marL="548640" indent="-137160" algn="l" defTabSz="914400" rtl="0" eaLnBrk="1" latinLnBrk="0" hangingPunct="1">
              <a:lnSpc>
                <a:spcPct val="90000"/>
              </a:lnSpc>
              <a:spcBef>
                <a:spcPts val="600"/>
              </a:spcBef>
              <a:buClr>
                <a:schemeClr val="tx1"/>
              </a:buClr>
              <a:buFont typeface="HP Simplified" panose="020B0604020204020204" pitchFamily="34" charset="0"/>
              <a:buChar char="•"/>
              <a:defRPr sz="2000" kern="1200">
                <a:solidFill>
                  <a:schemeClr val="tx1"/>
                </a:solidFill>
                <a:latin typeface="Arial"/>
                <a:ea typeface="+mn-ea"/>
                <a:cs typeface="+mn-cs"/>
              </a:defRPr>
            </a:lvl3pPr>
            <a:lvl4pPr marL="73152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2000" kern="1200">
                <a:solidFill>
                  <a:schemeClr val="tx1"/>
                </a:solidFill>
                <a:latin typeface="Arial"/>
                <a:ea typeface="+mn-ea"/>
                <a:cs typeface="+mn-cs"/>
              </a:defRPr>
            </a:lvl4pPr>
            <a:lvl5pPr marL="8686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Arial"/>
                <a:ea typeface="+mn-ea"/>
                <a:cs typeface="+mn-cs"/>
              </a:defRPr>
            </a:lvl5pPr>
            <a:lvl6pPr marL="105156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9pPr>
          </a:lstStyle>
          <a:p>
            <a:r>
              <a:rPr lang="en-GB" dirty="0" smtClean="0"/>
              <a:t>High business impact for </a:t>
            </a:r>
          </a:p>
          <a:p>
            <a:r>
              <a:rPr lang="en-GB" dirty="0" smtClean="0"/>
              <a:t>Transformational projects dominant in Statistical Data Collection</a:t>
            </a:r>
          </a:p>
          <a:p>
            <a:r>
              <a:rPr lang="en-GB" dirty="0" smtClean="0"/>
              <a:t>Harvesting projects highest in Statistical Design</a:t>
            </a:r>
            <a:endParaRPr lang="en-GB" dirty="0"/>
          </a:p>
        </p:txBody>
      </p:sp>
    </p:spTree>
    <p:extLst>
      <p:ext uri="{BB962C8B-B14F-4D97-AF65-F5344CB8AC3E}">
        <p14:creationId xmlns:p14="http://schemas.microsoft.com/office/powerpoint/2010/main" val="137266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435280" cy="734144"/>
          </a:xfrm>
        </p:spPr>
        <p:txBody>
          <a:bodyPr/>
          <a:lstStyle/>
          <a:p>
            <a:r>
              <a:rPr lang="en-GB" dirty="0" smtClean="0"/>
              <a:t>Why Investment Catalogue</a:t>
            </a:r>
            <a:endParaRPr lang="en-GB" dirty="0"/>
          </a:p>
        </p:txBody>
      </p:sp>
      <p:sp>
        <p:nvSpPr>
          <p:cNvPr id="3" name="Content Placeholder 2"/>
          <p:cNvSpPr>
            <a:spLocks noGrp="1"/>
          </p:cNvSpPr>
          <p:nvPr>
            <p:ph idx="1"/>
          </p:nvPr>
        </p:nvSpPr>
        <p:spPr>
          <a:xfrm>
            <a:off x="179512" y="1196752"/>
            <a:ext cx="8712968" cy="5184575"/>
          </a:xfrm>
        </p:spPr>
        <p:txBody>
          <a:bodyPr>
            <a:normAutofit/>
          </a:bodyPr>
          <a:lstStyle/>
          <a:p>
            <a:r>
              <a:rPr lang="en-US" altLang="en-US" sz="2400" dirty="0" smtClean="0"/>
              <a:t>Identify </a:t>
            </a:r>
            <a:r>
              <a:rPr lang="en-US" altLang="en-US" sz="2400" dirty="0"/>
              <a:t>areas </a:t>
            </a:r>
            <a:r>
              <a:rPr lang="en-US" altLang="en-US" sz="2400" dirty="0" smtClean="0"/>
              <a:t>for collaboration: reduce cost/improve quality</a:t>
            </a:r>
          </a:p>
          <a:p>
            <a:r>
              <a:rPr lang="en-US" altLang="en-US" sz="2400" dirty="0" smtClean="0"/>
              <a:t>Identify shared priorities</a:t>
            </a:r>
          </a:p>
          <a:p>
            <a:r>
              <a:rPr lang="en-US" altLang="en-US" sz="2400" dirty="0" smtClean="0"/>
              <a:t>Focus on (Business) Capabilities</a:t>
            </a:r>
          </a:p>
          <a:p>
            <a:r>
              <a:rPr lang="en-US" altLang="en-US" sz="2400" dirty="0"/>
              <a:t>Part of Modernization </a:t>
            </a:r>
            <a:r>
              <a:rPr lang="en-US" altLang="en-US" sz="2400" dirty="0" smtClean="0"/>
              <a:t>philosophy:</a:t>
            </a:r>
          </a:p>
          <a:p>
            <a:pPr marL="533400" lvl="1" indent="-304800">
              <a:buFont typeface="Wingdings" panose="05000000000000000000" pitchFamily="2" charset="2"/>
              <a:buChar char="§"/>
            </a:pPr>
            <a:r>
              <a:rPr lang="en-US" altLang="en-US" sz="2400" dirty="0" smtClean="0"/>
              <a:t>Sharing</a:t>
            </a:r>
          </a:p>
          <a:p>
            <a:pPr marL="533400" lvl="1" indent="-304800">
              <a:buFont typeface="Wingdings" panose="05000000000000000000" pitchFamily="2" charset="2"/>
              <a:buChar char="§"/>
            </a:pPr>
            <a:r>
              <a:rPr lang="en-US" altLang="en-US" sz="2400" dirty="0" smtClean="0"/>
              <a:t>Collaboration</a:t>
            </a:r>
          </a:p>
          <a:p>
            <a:pPr marL="533400" lvl="1" indent="-304800">
              <a:buFont typeface="Wingdings" panose="05000000000000000000" pitchFamily="2" charset="2"/>
              <a:buChar char="§"/>
            </a:pPr>
            <a:r>
              <a:rPr lang="en-US" altLang="en-US" sz="2400" dirty="0" smtClean="0"/>
              <a:t>Based on Standards </a:t>
            </a:r>
            <a:r>
              <a:rPr lang="en-US" altLang="en-US" sz="1800" dirty="0" smtClean="0"/>
              <a:t>(Models/Frameworks/Common Language)</a:t>
            </a:r>
            <a:endParaRPr lang="en-US" altLang="en-US" sz="2400" dirty="0" smtClean="0"/>
          </a:p>
          <a:p>
            <a:pPr marL="228600" lvl="1" indent="0">
              <a:buNone/>
            </a:pPr>
            <a:endParaRPr lang="en-US" sz="2400" dirty="0"/>
          </a:p>
          <a:p>
            <a:r>
              <a:rPr lang="en-US" sz="2400" dirty="0"/>
              <a:t>Investment Intention Survey 2016, 2017 (pilot 2015)</a:t>
            </a:r>
          </a:p>
          <a:p>
            <a:r>
              <a:rPr lang="en-US" sz="2400" b="1" dirty="0" smtClean="0"/>
              <a:t>You can also </a:t>
            </a:r>
            <a:r>
              <a:rPr lang="en-US" sz="2400" b="1" dirty="0" smtClean="0">
                <a:hlinkClick r:id="rId3"/>
              </a:rPr>
              <a:t>update online</a:t>
            </a:r>
            <a:r>
              <a:rPr lang="en-US" sz="2400" b="1" dirty="0" smtClean="0"/>
              <a:t> </a:t>
            </a:r>
            <a:r>
              <a:rPr lang="en-US" sz="1200" dirty="0"/>
              <a:t>(https://statswiki.unece.org/display/CSPA/Investment+Database)</a:t>
            </a:r>
            <a:endParaRPr lang="en-US" sz="2400" dirty="0"/>
          </a:p>
          <a:p>
            <a:endParaRPr lang="en-US" sz="2400" dirty="0"/>
          </a:p>
          <a:p>
            <a:pPr marL="0" indent="0">
              <a:buNone/>
            </a:pPr>
            <a:endParaRPr lang="en-US" dirty="0"/>
          </a:p>
          <a:p>
            <a:pPr lvl="1"/>
            <a:endParaRPr lang="en-US" dirty="0"/>
          </a:p>
          <a:p>
            <a:endParaRPr lang="en-US" altLang="en-US" dirty="0"/>
          </a:p>
          <a:p>
            <a:endParaRPr lang="en-GB" dirty="0"/>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1563522"/>
            <a:ext cx="2965624" cy="236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50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Investment Information available</a:t>
            </a:r>
            <a:endParaRPr lang="en-GB" dirty="0"/>
          </a:p>
        </p:txBody>
      </p:sp>
      <p:sp>
        <p:nvSpPr>
          <p:cNvPr id="3" name="Content Placeholder 2"/>
          <p:cNvSpPr>
            <a:spLocks noGrp="1"/>
          </p:cNvSpPr>
          <p:nvPr>
            <p:ph idx="1"/>
          </p:nvPr>
        </p:nvSpPr>
        <p:spPr>
          <a:xfrm>
            <a:off x="323528" y="1052736"/>
            <a:ext cx="8424936" cy="5472608"/>
          </a:xfrm>
        </p:spPr>
        <p:txBody>
          <a:bodyPr>
            <a:noAutofit/>
          </a:bodyPr>
          <a:lstStyle/>
          <a:p>
            <a:r>
              <a:rPr lang="en-US" sz="2400" b="1" dirty="0" smtClean="0"/>
              <a:t>Name</a:t>
            </a:r>
            <a:r>
              <a:rPr lang="en-US" sz="2400" dirty="0" smtClean="0"/>
              <a:t> </a:t>
            </a:r>
            <a:r>
              <a:rPr lang="en-US" sz="2400" dirty="0"/>
              <a:t>and </a:t>
            </a:r>
            <a:r>
              <a:rPr lang="en-US" sz="2400" b="1" dirty="0"/>
              <a:t>Description</a:t>
            </a:r>
            <a:r>
              <a:rPr lang="en-US" sz="2400" dirty="0"/>
              <a:t> of </a:t>
            </a:r>
            <a:r>
              <a:rPr lang="en-US" sz="2400" dirty="0" smtClean="0"/>
              <a:t>Investment, </a:t>
            </a:r>
            <a:r>
              <a:rPr lang="en-US" sz="2400" b="1" dirty="0"/>
              <a:t>C</a:t>
            </a:r>
            <a:r>
              <a:rPr lang="en-US" sz="2400" b="1" dirty="0" smtClean="0"/>
              <a:t>ontact information</a:t>
            </a:r>
            <a:endParaRPr lang="en-GB" sz="2400" b="1" dirty="0"/>
          </a:p>
          <a:p>
            <a:r>
              <a:rPr lang="en-US" sz="2400" b="1" dirty="0"/>
              <a:t>Capability to </a:t>
            </a:r>
            <a:r>
              <a:rPr lang="en-US" sz="2400" b="1" dirty="0" smtClean="0"/>
              <a:t>enhance</a:t>
            </a:r>
            <a:r>
              <a:rPr lang="en-US" sz="2400" dirty="0" smtClean="0"/>
              <a:t>: </a:t>
            </a:r>
            <a:r>
              <a:rPr lang="en-GB" sz="2400" dirty="0" smtClean="0"/>
              <a:t>level 0 &amp; level 2 ESS </a:t>
            </a:r>
            <a:r>
              <a:rPr lang="en-GB" sz="2400" dirty="0"/>
              <a:t>Business Capabilities </a:t>
            </a:r>
            <a:r>
              <a:rPr lang="en-GB" sz="2400" dirty="0" smtClean="0"/>
              <a:t>model</a:t>
            </a:r>
            <a:endParaRPr lang="en-US" sz="2400" dirty="0"/>
          </a:p>
          <a:p>
            <a:r>
              <a:rPr lang="en-US" sz="2400" b="1" dirty="0"/>
              <a:t>Type of </a:t>
            </a:r>
            <a:r>
              <a:rPr lang="en-US" sz="2400" b="1" dirty="0" smtClean="0"/>
              <a:t>Activity</a:t>
            </a:r>
            <a:r>
              <a:rPr lang="en-US" sz="2400" dirty="0" smtClean="0"/>
              <a:t>: Innovative, Transformational or Harvesting</a:t>
            </a:r>
          </a:p>
          <a:p>
            <a:r>
              <a:rPr lang="en-US" sz="2400" b="1" dirty="0" smtClean="0"/>
              <a:t>IT Risks</a:t>
            </a:r>
            <a:r>
              <a:rPr lang="en-US" sz="2400" dirty="0" smtClean="0"/>
              <a:t>: High, Medium or Low</a:t>
            </a:r>
            <a:endParaRPr lang="en-US" sz="2400" dirty="0"/>
          </a:p>
          <a:p>
            <a:r>
              <a:rPr lang="en-US" sz="2400" b="1" dirty="0"/>
              <a:t>Business </a:t>
            </a:r>
            <a:r>
              <a:rPr lang="en-US" sz="2400" b="1" dirty="0" smtClean="0"/>
              <a:t>Impact</a:t>
            </a:r>
            <a:r>
              <a:rPr lang="en-US" sz="2400" dirty="0"/>
              <a:t>: High, Medium or Low</a:t>
            </a:r>
            <a:endParaRPr lang="en-US" sz="2400" dirty="0" smtClean="0"/>
          </a:p>
          <a:p>
            <a:r>
              <a:rPr lang="en-US" sz="2400" b="1" dirty="0" smtClean="0"/>
              <a:t>Maturity Level</a:t>
            </a:r>
            <a:r>
              <a:rPr lang="en-US" sz="2400" dirty="0" smtClean="0"/>
              <a:t>: Plan, Specify Needs, Design and Develop, and Implement</a:t>
            </a:r>
          </a:p>
          <a:p>
            <a:pPr>
              <a:spcBef>
                <a:spcPts val="2400"/>
              </a:spcBef>
            </a:pPr>
            <a:r>
              <a:rPr lang="en-US" sz="2400" i="1" dirty="0" smtClean="0"/>
              <a:t>Filterable and Searchable Content on:</a:t>
            </a:r>
          </a:p>
          <a:p>
            <a:pPr lvl="1">
              <a:spcBef>
                <a:spcPts val="600"/>
              </a:spcBef>
            </a:pPr>
            <a:r>
              <a:rPr lang="en-US" sz="2400" dirty="0" smtClean="0"/>
              <a:t>32 </a:t>
            </a:r>
            <a:r>
              <a:rPr lang="en-US" sz="2400" dirty="0"/>
              <a:t>countries &amp; Eurostat/ESS</a:t>
            </a:r>
          </a:p>
          <a:p>
            <a:pPr lvl="1"/>
            <a:r>
              <a:rPr lang="en-US" sz="2400" dirty="0" smtClean="0"/>
              <a:t>481 ongoing investment activities (533 in total)</a:t>
            </a:r>
            <a:endParaRPr lang="en-US" sz="2400" dirty="0"/>
          </a:p>
          <a:p>
            <a:endParaRPr lang="en-US" sz="2400" dirty="0"/>
          </a:p>
          <a:p>
            <a:endParaRPr lang="en-GB" sz="2800"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2708920"/>
            <a:ext cx="1338943" cy="936104"/>
          </a:xfrm>
          <a:prstGeom prst="rect">
            <a:avLst/>
          </a:prstGeom>
          <a:noFill/>
          <a:ln>
            <a:noFill/>
          </a:ln>
        </p:spPr>
      </p:pic>
    </p:spTree>
    <p:extLst>
      <p:ext uri="{BB962C8B-B14F-4D97-AF65-F5344CB8AC3E}">
        <p14:creationId xmlns:p14="http://schemas.microsoft.com/office/powerpoint/2010/main" val="25202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On-line Investment Catalogue</a:t>
            </a:r>
            <a:endParaRPr lang="en-GB" dirty="0">
              <a:solidFill>
                <a:schemeClr val="tx2"/>
              </a:solidFill>
            </a:endParaRPr>
          </a:p>
        </p:txBody>
      </p:sp>
      <p:pic>
        <p:nvPicPr>
          <p:cNvPr id="4099" name="Picture 3" descr="G:\Stat\_Statistical Management and Modernisation Unit\_HLG\CSPA\Investment Survey\2017\Analysis\Investment Catalogue sreen sho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836712"/>
            <a:ext cx="7509466" cy="49320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G:\Stat\_Statistical Management and Modernisation Unit\_HLG\CSPA\Investment Survey\2017\Analysis\Investment Catalogue dynamic grap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052712"/>
            <a:ext cx="7099284" cy="4500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G:\Stat\_Statistical Management and Modernisation Unit\_HLG\CSPA\Investment Survey\2017\Analysis\Investment Catalogue matrix scree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705" y="944712"/>
            <a:ext cx="8980295" cy="47160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G:\Stat\_Statistical Management and Modernisation Unit\_HLG\CSPA\Investment Survey\2017\Analysis\Investment Catalogue add investme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1052712"/>
            <a:ext cx="7344555" cy="525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7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101"/>
                                        </p:tgtEl>
                                        <p:attrNameLst>
                                          <p:attrName>style.visibility</p:attrName>
                                        </p:attrNameLst>
                                      </p:cBhvr>
                                      <p:to>
                                        <p:strVal val="visible"/>
                                      </p:to>
                                    </p:set>
                                    <p:animEffect transition="in" filter="fade">
                                      <p:cBhvr>
                                        <p:cTn id="11" dur="1000"/>
                                        <p:tgtEl>
                                          <p:spTgt spid="4101"/>
                                        </p:tgtEl>
                                      </p:cBhvr>
                                    </p:animEffect>
                                    <p:anim calcmode="lin" valueType="num">
                                      <p:cBhvr>
                                        <p:cTn id="12" dur="1000" fill="hold"/>
                                        <p:tgtEl>
                                          <p:spTgt spid="4101"/>
                                        </p:tgtEl>
                                        <p:attrNameLst>
                                          <p:attrName>ppt_x</p:attrName>
                                        </p:attrNameLst>
                                      </p:cBhvr>
                                      <p:tavLst>
                                        <p:tav tm="0">
                                          <p:val>
                                            <p:strVal val="#ppt_x"/>
                                          </p:val>
                                        </p:tav>
                                        <p:tav tm="100000">
                                          <p:val>
                                            <p:strVal val="#ppt_x"/>
                                          </p:val>
                                        </p:tav>
                                      </p:tavLst>
                                    </p:anim>
                                    <p:anim calcmode="lin" valueType="num">
                                      <p:cBhvr>
                                        <p:cTn id="13"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4101"/>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4099"/>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500"/>
                                        <p:tgtEl>
                                          <p:spTgt spid="410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102"/>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4104"/>
                                        </p:tgtEl>
                                        <p:attrNameLst>
                                          <p:attrName>style.visibility</p:attrName>
                                        </p:attrNameLst>
                                      </p:cBhvr>
                                      <p:to>
                                        <p:strVal val="visible"/>
                                      </p:to>
                                    </p:set>
                                    <p:animEffect transition="in" filter="fade">
                                      <p:cBhvr>
                                        <p:cTn id="29" dur="500"/>
                                        <p:tgtEl>
                                          <p:spTgt spid="410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4104"/>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00"/>
                </a:solidFill>
              </a:rPr>
              <a:t>Capability we are investing in</a:t>
            </a:r>
            <a:endParaRPr lang="en-GB" dirty="0">
              <a:solidFill>
                <a:srgbClr val="003300"/>
              </a:solidFill>
            </a:endParaRPr>
          </a:p>
        </p:txBody>
      </p:sp>
      <p:sp>
        <p:nvSpPr>
          <p:cNvPr id="4" name="Content Placeholder 3"/>
          <p:cNvSpPr>
            <a:spLocks noGrp="1"/>
          </p:cNvSpPr>
          <p:nvPr>
            <p:ph idx="1"/>
          </p:nvPr>
        </p:nvSpPr>
        <p:spPr>
          <a:xfrm>
            <a:off x="251520" y="1295400"/>
            <a:ext cx="4536504" cy="5013919"/>
          </a:xfrm>
        </p:spPr>
        <p:txBody>
          <a:bodyPr>
            <a:normAutofit lnSpcReduction="10000"/>
          </a:bodyPr>
          <a:lstStyle/>
          <a:p>
            <a:r>
              <a:rPr lang="en-GB" dirty="0" smtClean="0">
                <a:solidFill>
                  <a:schemeClr val="accent4">
                    <a:lumMod val="50000"/>
                  </a:schemeClr>
                </a:solidFill>
              </a:rPr>
              <a:t>23% are in New Statistics Development of which 42% are in statistical product innovation</a:t>
            </a:r>
          </a:p>
          <a:p>
            <a:r>
              <a:rPr lang="en-GB" dirty="0" smtClean="0">
                <a:solidFill>
                  <a:schemeClr val="accent4">
                    <a:lumMod val="50000"/>
                  </a:schemeClr>
                </a:solidFill>
              </a:rPr>
              <a:t>Together with (Statistical) Design, Data Collection and Dissemination they count for 2/3 of all entries</a:t>
            </a:r>
          </a:p>
          <a:p>
            <a:pPr>
              <a:spcBef>
                <a:spcPts val="4200"/>
              </a:spcBef>
            </a:pPr>
            <a:r>
              <a:rPr lang="en-GB" dirty="0" smtClean="0">
                <a:solidFill>
                  <a:schemeClr val="accent4">
                    <a:lumMod val="50000"/>
                  </a:schemeClr>
                </a:solidFill>
              </a:rPr>
              <a:t>Find more details in the online Investment Catalogue</a:t>
            </a:r>
          </a:p>
          <a:p>
            <a:pPr>
              <a:spcBef>
                <a:spcPts val="2400"/>
              </a:spcBef>
            </a:pPr>
            <a:endParaRPr lang="en-GB" dirty="0" smtClean="0">
              <a:solidFill>
                <a:schemeClr val="accent4">
                  <a:lumMod val="50000"/>
                </a:schemeClr>
              </a:solidFill>
            </a:endParaRPr>
          </a:p>
          <a:p>
            <a:pPr>
              <a:spcBef>
                <a:spcPts val="3600"/>
              </a:spcBef>
            </a:pPr>
            <a:r>
              <a:rPr lang="en-GB" dirty="0" smtClean="0">
                <a:solidFill>
                  <a:schemeClr val="accent4">
                    <a:lumMod val="50000"/>
                  </a:schemeClr>
                </a:solidFill>
              </a:rPr>
              <a:t>Share New Statistics and Data Collection lower than last year</a:t>
            </a:r>
          </a:p>
          <a:p>
            <a:pPr>
              <a:spcBef>
                <a:spcPts val="2400"/>
              </a:spcBef>
            </a:pPr>
            <a:r>
              <a:rPr lang="en-GB" dirty="0" smtClean="0">
                <a:solidFill>
                  <a:schemeClr val="accent4">
                    <a:lumMod val="50000"/>
                  </a:schemeClr>
                </a:solidFill>
              </a:rPr>
              <a:t>Grow Share information Management highest</a:t>
            </a:r>
          </a:p>
          <a:p>
            <a:pPr>
              <a:spcBef>
                <a:spcPts val="2400"/>
              </a:spcBef>
            </a:pPr>
            <a:endParaRPr lang="en-GB" dirty="0">
              <a:solidFill>
                <a:schemeClr val="accent4">
                  <a:lumMod val="50000"/>
                </a:schemeClr>
              </a:solidFill>
            </a:endParaRPr>
          </a:p>
        </p:txBody>
      </p:sp>
      <p:graphicFrame>
        <p:nvGraphicFramePr>
          <p:cNvPr id="10" name="Chart 9"/>
          <p:cNvGraphicFramePr>
            <a:graphicFrameLocks noGrp="1" noChangeAspect="1"/>
          </p:cNvGraphicFramePr>
          <p:nvPr>
            <p:extLst>
              <p:ext uri="{D42A27DB-BD31-4B8C-83A1-F6EECF244321}">
                <p14:modId xmlns:p14="http://schemas.microsoft.com/office/powerpoint/2010/main" val="2506631472"/>
              </p:ext>
            </p:extLst>
          </p:nvPr>
        </p:nvGraphicFramePr>
        <p:xfrm>
          <a:off x="755576" y="1124744"/>
          <a:ext cx="9778967" cy="63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437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Capability by Type of Investment</a:t>
            </a:r>
            <a:endParaRPr lang="en-GB" dirty="0"/>
          </a:p>
        </p:txBody>
      </p:sp>
      <p:sp>
        <p:nvSpPr>
          <p:cNvPr id="3" name="Content Placeholder 2"/>
          <p:cNvSpPr>
            <a:spLocks noGrp="1"/>
          </p:cNvSpPr>
          <p:nvPr>
            <p:ph idx="1"/>
          </p:nvPr>
        </p:nvSpPr>
        <p:spPr>
          <a:xfrm>
            <a:off x="323528" y="4941168"/>
            <a:ext cx="8640960" cy="1368151"/>
          </a:xfrm>
        </p:spPr>
        <p:txBody>
          <a:bodyPr/>
          <a:lstStyle/>
          <a:p>
            <a:r>
              <a:rPr lang="en-GB" dirty="0" smtClean="0"/>
              <a:t>Innovation Activities high among New Statistics Development</a:t>
            </a:r>
          </a:p>
          <a:p>
            <a:r>
              <a:rPr lang="en-GB" dirty="0" smtClean="0"/>
              <a:t>Transformational projects dominant in Statistical Data Collection</a:t>
            </a:r>
          </a:p>
          <a:p>
            <a:r>
              <a:rPr lang="en-GB" dirty="0" smtClean="0"/>
              <a:t>Harvesting projects highest in Statistical Design</a:t>
            </a:r>
            <a:endParaRPr lang="en-GB"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984244"/>
            <a:ext cx="6408712" cy="3836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38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Collaborate and Share</a:t>
            </a:r>
            <a:endParaRPr lang="en-GB" dirty="0"/>
          </a:p>
        </p:txBody>
      </p:sp>
      <p:sp>
        <p:nvSpPr>
          <p:cNvPr id="5" name="Content Placeholder 4"/>
          <p:cNvSpPr>
            <a:spLocks noGrp="1"/>
          </p:cNvSpPr>
          <p:nvPr>
            <p:ph idx="1"/>
          </p:nvPr>
        </p:nvSpPr>
        <p:spPr>
          <a:xfrm>
            <a:off x="251520" y="1052736"/>
            <a:ext cx="8640960" cy="1413519"/>
          </a:xfrm>
        </p:spPr>
        <p:txBody>
          <a:bodyPr>
            <a:noAutofit/>
          </a:bodyPr>
          <a:lstStyle/>
          <a:p>
            <a:r>
              <a:rPr lang="en-GB" sz="2400" dirty="0" smtClean="0"/>
              <a:t>Check and join your colleagues to Share Resources</a:t>
            </a:r>
          </a:p>
          <a:p>
            <a:r>
              <a:rPr lang="en-GB" sz="2400" dirty="0" smtClean="0"/>
              <a:t>Check and contact colleagues to Learn from Experience</a:t>
            </a:r>
            <a:endParaRPr lang="en-GB"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9" y="2057400"/>
            <a:ext cx="7086533" cy="425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704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18728"/>
            <a:ext cx="7128792" cy="762000"/>
          </a:xfrm>
        </p:spPr>
        <p:txBody>
          <a:bodyPr/>
          <a:lstStyle/>
          <a:p>
            <a:r>
              <a:rPr lang="en-GB" dirty="0" smtClean="0"/>
              <a:t>For example, the Catalogue shows that:</a:t>
            </a:r>
            <a:endParaRPr lang="en-GB" dirty="0"/>
          </a:p>
        </p:txBody>
      </p:sp>
      <p:sp>
        <p:nvSpPr>
          <p:cNvPr id="3" name="Content Placeholder 2"/>
          <p:cNvSpPr>
            <a:spLocks noGrp="1"/>
          </p:cNvSpPr>
          <p:nvPr>
            <p:ph idx="1"/>
          </p:nvPr>
        </p:nvSpPr>
        <p:spPr>
          <a:xfrm>
            <a:off x="251520" y="1412777"/>
            <a:ext cx="6336704" cy="5184575"/>
          </a:xfrm>
        </p:spPr>
        <p:txBody>
          <a:bodyPr/>
          <a:lstStyle/>
          <a:p>
            <a:r>
              <a:rPr lang="en-GB" dirty="0" smtClean="0"/>
              <a:t>In the coming years, Armenia, France, Hungary and Romania all plan to (re)design their metadata management system while Australia, Chile, Georgia, Germany and Iceland have or are about to finish activities on it</a:t>
            </a:r>
          </a:p>
          <a:p>
            <a:r>
              <a:rPr lang="en-GB" dirty="0" smtClean="0"/>
              <a:t>Azerbaijan and Belarus both will embark on a project to produce interactive tables, while Germany is already working on this</a:t>
            </a:r>
          </a:p>
          <a:p>
            <a:r>
              <a:rPr lang="en-GB" dirty="0" smtClean="0"/>
              <a:t>Armenia, State of Palestine and Lithuania are currently working on SDMX based data dissemination or transmission systems while others have already established them</a:t>
            </a:r>
          </a:p>
          <a:p>
            <a:r>
              <a:rPr lang="en-GB" dirty="0" smtClean="0"/>
              <a:t>There are 25 entries on activities related to administrative data and 16 related to CPI/price statistics</a:t>
            </a:r>
          </a:p>
          <a:p>
            <a:endParaRPr lang="en-GB" dirty="0" smtClean="0"/>
          </a:p>
        </p:txBody>
      </p:sp>
      <p:pic>
        <p:nvPicPr>
          <p:cNvPr id="2050" name="Picture 2" descr="C:\Users\Gjaltema\Pictures\wiki\iStock_000034669524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0296" y="4153259"/>
            <a:ext cx="2952128" cy="20840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1460713"/>
            <a:ext cx="3574008" cy="232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251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251520" y="1772816"/>
            <a:ext cx="8640960" cy="4536503"/>
          </a:xfrm>
        </p:spPr>
        <p:txBody>
          <a:bodyPr>
            <a:normAutofit/>
          </a:bodyPr>
          <a:lstStyle/>
          <a:p>
            <a:pPr marL="3679825" indent="0">
              <a:buNone/>
            </a:pPr>
            <a:r>
              <a:rPr lang="en-US" sz="6600" dirty="0" smtClean="0"/>
              <a:t>Share</a:t>
            </a:r>
          </a:p>
          <a:p>
            <a:pPr marL="3679825" indent="0">
              <a:buNone/>
            </a:pPr>
            <a:r>
              <a:rPr lang="en-US" sz="6600" dirty="0" smtClean="0"/>
              <a:t>Consult</a:t>
            </a:r>
          </a:p>
          <a:p>
            <a:pPr marL="3679825" indent="0">
              <a:buNone/>
            </a:pPr>
            <a:r>
              <a:rPr lang="en-GB" sz="6600" dirty="0" smtClean="0"/>
              <a:t>Collaborate</a:t>
            </a:r>
            <a:endParaRPr lang="en-GB" sz="6600" dirty="0"/>
          </a:p>
        </p:txBody>
      </p:sp>
      <p:pic>
        <p:nvPicPr>
          <p:cNvPr id="4" name="Picture 3">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5" y="1916832"/>
            <a:ext cx="3244415"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47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UNECE_POTX_4x3">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noFill/>
          <a:miter lim="800000"/>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ppt/theme/theme2.xml><?xml version="1.0" encoding="utf-8"?>
<a:theme xmlns:a="http://schemas.openxmlformats.org/drawingml/2006/main" name="Office Theme">
  <a:themeElements>
    <a:clrScheme name="HP">
      <a:dk1>
        <a:sysClr val="windowText" lastClr="000000"/>
      </a:dk1>
      <a:lt1>
        <a:sysClr val="window" lastClr="FFFFFF"/>
      </a:lt1>
      <a:dk2>
        <a:srgbClr val="535455"/>
      </a:dk2>
      <a:lt2>
        <a:srgbClr val="E5E8E8"/>
      </a:lt2>
      <a:accent1>
        <a:srgbClr val="0096D6"/>
      </a:accent1>
      <a:accent2>
        <a:srgbClr val="822980"/>
      </a:accent2>
      <a:accent3>
        <a:srgbClr val="87898B"/>
      </a:accent3>
      <a:accent4>
        <a:srgbClr val="99D5EF"/>
      </a:accent4>
      <a:accent5>
        <a:srgbClr val="C094BF"/>
      </a:accent5>
      <a:accent6>
        <a:srgbClr val="B9B8BB"/>
      </a:accent6>
      <a:hlink>
        <a:srgbClr val="0096D6"/>
      </a:hlink>
      <a:folHlink>
        <a:srgbClr val="87898B"/>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ppt/theme/theme3.xml><?xml version="1.0" encoding="utf-8"?>
<a:theme xmlns:a="http://schemas.openxmlformats.org/drawingml/2006/main" name="Office Theme">
  <a:themeElements>
    <a:clrScheme name="HP">
      <a:dk1>
        <a:sysClr val="windowText" lastClr="000000"/>
      </a:dk1>
      <a:lt1>
        <a:sysClr val="window" lastClr="FFFFFF"/>
      </a:lt1>
      <a:dk2>
        <a:srgbClr val="535455"/>
      </a:dk2>
      <a:lt2>
        <a:srgbClr val="E5E8E8"/>
      </a:lt2>
      <a:accent1>
        <a:srgbClr val="0096D6"/>
      </a:accent1>
      <a:accent2>
        <a:srgbClr val="822980"/>
      </a:accent2>
      <a:accent3>
        <a:srgbClr val="87898B"/>
      </a:accent3>
      <a:accent4>
        <a:srgbClr val="99D5EF"/>
      </a:accent4>
      <a:accent5>
        <a:srgbClr val="C094BF"/>
      </a:accent5>
      <a:accent6>
        <a:srgbClr val="B9B8BB"/>
      </a:accent6>
      <a:hlink>
        <a:srgbClr val="0096D6"/>
      </a:hlink>
      <a:folHlink>
        <a:srgbClr val="87898B"/>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UNECE_POTX_4x3</Template>
  <TotalTime>5335</TotalTime>
  <Words>861</Words>
  <Application>Microsoft Office PowerPoint</Application>
  <PresentationFormat>On-screen Show (4:3)</PresentationFormat>
  <Paragraphs>157</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UNECE_POTX_4x3</vt:lpstr>
      <vt:lpstr>PowerPoint Presentation</vt:lpstr>
      <vt:lpstr>Why Investment Catalogue</vt:lpstr>
      <vt:lpstr>Investment Information available</vt:lpstr>
      <vt:lpstr>On-line Investment Catalogue</vt:lpstr>
      <vt:lpstr>Capability we are investing in</vt:lpstr>
      <vt:lpstr>Capability by Type of Investment</vt:lpstr>
      <vt:lpstr>Collaborate and Share</vt:lpstr>
      <vt:lpstr>For example, the Catalogue shows that:</vt:lpstr>
      <vt:lpstr>PowerPoint Presentation</vt:lpstr>
      <vt:lpstr>Appendix</vt:lpstr>
      <vt:lpstr>Capabilities:</vt:lpstr>
      <vt:lpstr>Strategy Management</vt:lpstr>
      <vt:lpstr>CSPA Global Artefact Catalogue</vt:lpstr>
      <vt:lpstr>Capability by Business impact</vt:lpstr>
    </vt:vector>
  </TitlesOfParts>
  <Company>ECE-SD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Investment Intention Survey 2016</dc:title>
  <dc:creator>Taeke Gjaltema</dc:creator>
  <cp:lastModifiedBy>Taeke A. Gjaltema (UNECE)</cp:lastModifiedBy>
  <cp:revision>199</cp:revision>
  <dcterms:created xsi:type="dcterms:W3CDTF">2015-05-13T14:05:37Z</dcterms:created>
  <dcterms:modified xsi:type="dcterms:W3CDTF">2017-11-21T07:09:13Z</dcterms:modified>
</cp:coreProperties>
</file>