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64" r:id="rId3"/>
    <p:sldId id="365" r:id="rId4"/>
    <p:sldId id="371" r:id="rId5"/>
    <p:sldId id="260" r:id="rId6"/>
    <p:sldId id="372" r:id="rId7"/>
    <p:sldId id="379" r:id="rId8"/>
    <p:sldId id="381" r:id="rId9"/>
    <p:sldId id="380" r:id="rId10"/>
    <p:sldId id="383" r:id="rId11"/>
    <p:sldId id="384" r:id="rId12"/>
    <p:sldId id="385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387" r:id="rId36"/>
    <p:sldId id="38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ányi Zoltán" initials="CZ" lastIdx="4" clrIdx="0">
    <p:extLst>
      <p:ext uri="{19B8F6BF-5375-455C-9EA6-DF929625EA0E}">
        <p15:presenceInfo xmlns:p15="http://schemas.microsoft.com/office/powerpoint/2012/main" userId="S-1-5-21-1757981266-1220945662-682003330-57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zeneva\Mira_Uros_ZENEVA_VS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D:\zeneva\Mira_Uros_ZENEVA_VS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zeneva\Mira_Uros_ZENEVA_VS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zeneva\Mira_Uros_ZENEVA_VS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D:\zeneva\Mira_Uros_ZENEVA_VS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D:\zeneva\Mira_Uros_ZENEVA_VS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D:\zeneva\Mira_Uros_ZENEVA_VS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D:\zeneva\Mira_Uros_ZENEVA_VS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D:\zeneva\Mira_Uros_ZENEVA_VS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D:\zeneva\Mira_Uros_ZENEVA_VS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D:\zeneva\Mira_Uros_ZENEVA_VS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vladimir.sutic.STATSRB\Desktop\Mira_Uros_ZENEVA_VSs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D:\zeneva\Mira_Uros_ZENEVA_VSs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D:\zeneva\Mira_Uros_ZENEVA_VS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D:\zeneva\Mira_Uros_ZENEVA_VSs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D:\zeneva\Mira_Uros_ZENEVA_VS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zeneva\Mira_Uros_ZENEVA_VS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ine%20Borowik\Desktop\Geneva\Mira_Uros_ZENEVA_VSs-MO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zeneva\Mira_Uros_ZENEVA_VS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ine%20Borowik\Desktop\Geneva\Mira_Uros_ZENEVA_VSs-MO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Jenine%20Borowik\Desktop\Geneva\Mira_Uros_ZENEVA_VSs-MOD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zeneva\Mira_Uros_ZENEVA_VS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zeneva\Mira_Uros_ZENEVA_V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'1-Countries'!$F$1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12-4075-B891-91B8721EA80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12-4075-B891-91B8721EA80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12-4075-B891-91B8721EA80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512-4075-B891-91B8721EA8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'1-Countries'!$H$9:$H$12</c:f>
              <c:strCache>
                <c:ptCount val="4"/>
                <c:pt idx="0">
                  <c:v>100-499                                                                                          </c:v>
                </c:pt>
                <c:pt idx="1">
                  <c:v>500-1499                                                                                                 </c:v>
                </c:pt>
                <c:pt idx="2">
                  <c:v>1500 or above                                                                                      </c:v>
                </c:pt>
                <c:pt idx="3">
                  <c:v>NA</c:v>
                </c:pt>
              </c:strCache>
            </c:strRef>
          </c:cat>
          <c:val>
            <c:numRef>
              <c:f>'1-Countries'!$J$9:$J$12</c:f>
              <c:numCache>
                <c:formatCode>0%</c:formatCode>
                <c:ptCount val="4"/>
                <c:pt idx="0">
                  <c:v>0.33333333333333331</c:v>
                </c:pt>
                <c:pt idx="1">
                  <c:v>0.25925925925925924</c:v>
                </c:pt>
                <c:pt idx="2">
                  <c:v>0.25925925925925924</c:v>
                </c:pt>
                <c:pt idx="3">
                  <c:v>0.14814814814814814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12-4075-B891-91B8721EA8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610265690256405"/>
          <c:y val="0.270382678689713"/>
          <c:w val="0.33897343097435945"/>
          <c:h val="0.46977228076987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2919442761963"/>
          <c:y val="2.5126500071468973E-2"/>
          <c:w val="0.65599145653352031"/>
          <c:h val="0.93933216911421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'7-Domains and DI 2'!$E$36</c:f>
              <c:strCache>
                <c:ptCount val="1"/>
                <c:pt idx="0">
                  <c:v>response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sx="3000" sy="3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18-47C1-893B-0573839450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'7-Domains and DI 2'!$D$37:$D$45</c:f>
              <c:strCache>
                <c:ptCount val="9"/>
                <c:pt idx="0">
                  <c:v>Survey data</c:v>
                </c:pt>
                <c:pt idx="1">
                  <c:v>Census data</c:v>
                </c:pt>
                <c:pt idx="2">
                  <c:v>Data from public administration</c:v>
                </c:pt>
                <c:pt idx="3">
                  <c:v>Commercial transactions</c:v>
                </c:pt>
                <c:pt idx="4">
                  <c:v>Internet searches</c:v>
                </c:pt>
                <c:pt idx="5">
                  <c:v>Satellite images</c:v>
                </c:pt>
                <c:pt idx="6">
                  <c:v>Credit cards</c:v>
                </c:pt>
                <c:pt idx="7">
                  <c:v>Automatic identification systems</c:v>
                </c:pt>
                <c:pt idx="8">
                  <c:v>Banking/stock records</c:v>
                </c:pt>
              </c:strCache>
            </c:strRef>
          </c:cat>
          <c:val>
            <c:numRef>
              <c:f>'7-Domains and DI 2'!$E$37:$E$45</c:f>
              <c:numCache>
                <c:formatCode>0%</c:formatCode>
                <c:ptCount val="9"/>
                <c:pt idx="0">
                  <c:v>0.81481481481481477</c:v>
                </c:pt>
                <c:pt idx="1">
                  <c:v>0.66666666666666663</c:v>
                </c:pt>
                <c:pt idx="2">
                  <c:v>0.55555555555555558</c:v>
                </c:pt>
                <c:pt idx="3">
                  <c:v>0.29629629629629628</c:v>
                </c:pt>
                <c:pt idx="4">
                  <c:v>0.22222222222222221</c:v>
                </c:pt>
                <c:pt idx="5">
                  <c:v>0.22222222222222221</c:v>
                </c:pt>
                <c:pt idx="6">
                  <c:v>0.14814814814814814</c:v>
                </c:pt>
                <c:pt idx="7">
                  <c:v>0.14814814814814814</c:v>
                </c:pt>
                <c:pt idx="8">
                  <c:v>0.14814814814814814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18-47C1-893B-0573839450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69"/>
        <c:axId val="302636783"/>
        <c:axId val="302634287"/>
      </c:barChart>
      <c:catAx>
        <c:axId val="302636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34287"/>
        <c:crosses val="autoZero"/>
        <c:auto val="0"/>
        <c:lblAlgn val="ctr"/>
        <c:lblOffset val="100"/>
        <c:noMultiLvlLbl val="0"/>
      </c:catAx>
      <c:valAx>
        <c:axId val="3026342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30263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94840149713581"/>
          <c:y val="3.1052582515583332E-2"/>
          <c:w val="0.7620515985028643"/>
          <c:h val="0.92576773207216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'8-Information technology'!$E$1</c:f>
              <c:strCache>
                <c:ptCount val="1"/>
                <c:pt idx="0">
                  <c:v>response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'8-Information technology'!$D$2:$D$8</c:f>
              <c:strCache>
                <c:ptCount val="7"/>
                <c:pt idx="0">
                  <c:v>SQL</c:v>
                </c:pt>
                <c:pt idx="1">
                  <c:v>SAS</c:v>
                </c:pt>
                <c:pt idx="2">
                  <c:v>SPSS</c:v>
                </c:pt>
                <c:pt idx="3">
                  <c:v>R</c:v>
                </c:pt>
                <c:pt idx="4">
                  <c:v>Oracle</c:v>
                </c:pt>
                <c:pt idx="5">
                  <c:v>Other open 
source tools </c:v>
                </c:pt>
                <c:pt idx="6">
                  <c:v>Other commercial 
tools</c:v>
                </c:pt>
              </c:strCache>
            </c:strRef>
          </c:cat>
          <c:val>
            <c:numRef>
              <c:f>'8-Information technology'!$F$2:$F$8</c:f>
              <c:numCache>
                <c:formatCode>0%</c:formatCode>
                <c:ptCount val="7"/>
                <c:pt idx="0">
                  <c:v>0.70370370370370372</c:v>
                </c:pt>
                <c:pt idx="1">
                  <c:v>0.51851851851851849</c:v>
                </c:pt>
                <c:pt idx="2">
                  <c:v>0.40740740740740738</c:v>
                </c:pt>
                <c:pt idx="3">
                  <c:v>0.37037037037037035</c:v>
                </c:pt>
                <c:pt idx="4">
                  <c:v>0.29629629629629628</c:v>
                </c:pt>
                <c:pt idx="5">
                  <c:v>0.18518518518518517</c:v>
                </c:pt>
                <c:pt idx="6">
                  <c:v>0.14814814814814814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2-46BA-9858-7E501F92AE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9"/>
        <c:axId val="491055247"/>
        <c:axId val="491060239"/>
      </c:barChart>
      <c:catAx>
        <c:axId val="49105524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060239"/>
        <c:crosses val="autoZero"/>
        <c:auto val="1"/>
        <c:lblAlgn val="ctr"/>
        <c:lblOffset val="100"/>
        <c:noMultiLvlLbl val="0"/>
      </c:catAx>
      <c:valAx>
        <c:axId val="491060239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91055247"/>
        <c:crosses val="max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49661452527078"/>
          <c:y val="3.775475579364735E-2"/>
          <c:w val="0.67950338547472922"/>
          <c:h val="0.926703913392041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 9 – Methods'!$C$1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 rad="38100">
                  <a:srgbClr val="E48312">
                    <a:alpha val="40000"/>
                  </a:srgbClr>
                </a:glow>
                <a:outerShdw blurRad="50800" dist="50800" dir="5400000" sx="3000" sy="3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F1-4FEF-84C8-BF938D6D19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9 – Methods'!$A$2:$A$4</c:f>
              <c:strCache>
                <c:ptCount val="3"/>
                <c:pt idx="0">
                  <c:v>Deterministic record linkage</c:v>
                </c:pt>
                <c:pt idx="1">
                  <c:v>Probabilistic record linkage</c:v>
                </c:pt>
                <c:pt idx="2">
                  <c:v>Other </c:v>
                </c:pt>
              </c:strCache>
            </c:strRef>
          </c:cat>
          <c:val>
            <c:numRef>
              <c:f>' 9 – Methods'!$C$2:$C$4</c:f>
              <c:numCache>
                <c:formatCode>0%</c:formatCode>
                <c:ptCount val="3"/>
                <c:pt idx="0">
                  <c:v>0.59259259259259256</c:v>
                </c:pt>
                <c:pt idx="1">
                  <c:v>0.25925925925925924</c:v>
                </c:pt>
                <c:pt idx="2">
                  <c:v>0.18518518518518517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F1-4FEF-84C8-BF938D6D19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69"/>
        <c:axId val="302636783"/>
        <c:axId val="302634287"/>
      </c:barChart>
      <c:catAx>
        <c:axId val="302636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34287"/>
        <c:crosses val="autoZero"/>
        <c:auto val="0"/>
        <c:lblAlgn val="ctr"/>
        <c:lblOffset val="100"/>
        <c:noMultiLvlLbl val="0"/>
      </c:catAx>
      <c:valAx>
        <c:axId val="3026342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30263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780-4426-A3A1-AFB0F2A1706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780-4426-A3A1-AFB0F2A1706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780-4426-A3A1-AFB0F2A1706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780-4426-A3A1-AFB0F2A17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'10 – Quality'!$A$2:$A$5</c:f>
              <c:strCache>
                <c:ptCount val="4"/>
                <c:pt idx="0">
                  <c:v>As integral part of quality reporting</c:v>
                </c:pt>
                <c:pt idx="1">
                  <c:v>NA</c:v>
                </c:pt>
                <c:pt idx="2">
                  <c:v>On an ad-hoc basis</c:v>
                </c:pt>
                <c:pt idx="3">
                  <c:v>Do not measure the quality of the integrated dataset</c:v>
                </c:pt>
              </c:strCache>
            </c:strRef>
          </c:cat>
          <c:val>
            <c:numRef>
              <c:f>'10 – Quality'!$B$2:$B$5</c:f>
              <c:numCache>
                <c:formatCode>General</c:formatCode>
                <c:ptCount val="4"/>
                <c:pt idx="0">
                  <c:v>14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80-4426-A3A1-AFB0F2A17069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18995068798214"/>
          <c:y val="0.16936754852689409"/>
          <c:w val="0.33623429173626024"/>
          <c:h val="0.50060695876345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'10 – Quality'!$B$24</c:f>
              <c:strCache>
                <c:ptCount val="1"/>
                <c:pt idx="0">
                  <c:v>response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29-4FE6-A81F-FA4C92BB748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29-4FE6-A81F-FA4C92BB748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29-4FE6-A81F-FA4C92BB748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29-4FE6-A81F-FA4C92BB74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'10 – Quality'!$A$25:$A$28</c:f>
              <c:strCache>
                <c:ptCount val="4"/>
                <c:pt idx="0">
                  <c:v>Yes</c:v>
                </c:pt>
                <c:pt idx="1">
                  <c:v>No quality framework is used but there is case by case consideration of quality issues</c:v>
                </c:pt>
                <c:pt idx="2">
                  <c:v>NA</c:v>
                </c:pt>
                <c:pt idx="3">
                  <c:v>No</c:v>
                </c:pt>
              </c:strCache>
            </c:strRef>
          </c:cat>
          <c:val>
            <c:numRef>
              <c:f>'10 – Quality'!$B$25:$B$28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29-4FE6-A81F-FA4C92BB7481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65920246262418"/>
          <c:y val="0.21744116239613692"/>
          <c:w val="0.37772448898433153"/>
          <c:h val="0.5299793626879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'11 – Skills'!$B$1</c:f>
              <c:strCache>
                <c:ptCount val="1"/>
                <c:pt idx="0">
                  <c:v>response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13-4338-BE6F-60D4E0C1EF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13-4338-BE6F-60D4E0C1EF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13-4338-BE6F-60D4E0C1EF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13-4338-BE6F-60D4E0C1EF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'11 – Skills'!$A$2:$A$5</c:f>
              <c:strCache>
                <c:ptCount val="4"/>
                <c:pt idx="0">
                  <c:v>Partly</c:v>
                </c:pt>
                <c:pt idx="1">
                  <c:v>NA</c:v>
                </c:pt>
                <c:pt idx="2">
                  <c:v>Yes</c:v>
                </c:pt>
                <c:pt idx="3">
                  <c:v>No</c:v>
                </c:pt>
              </c:strCache>
            </c:strRef>
          </c:cat>
          <c:val>
            <c:numRef>
              <c:f>'11 – Skills'!$B$2:$B$5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13-4338-BE6F-60D4E0C1EFC1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7317410524603"/>
          <c:y val="0.26141046243856414"/>
          <c:w val="0.14137962519323433"/>
          <c:h val="0.48720895232171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712106582532108"/>
          <c:y val="0.11719997299276518"/>
          <c:w val="0.66597044127096783"/>
          <c:h val="0.84462035541195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'11 – Skills'!$B$69</c:f>
              <c:strCache>
                <c:ptCount val="1"/>
                <c:pt idx="0">
                  <c:v>response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sx="3000" sy="3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E8-4241-A054-62B3A97928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 – Skills'!$A$70:$A$77</c:f>
              <c:strCache>
                <c:ptCount val="8"/>
                <c:pt idx="0">
                  <c:v>Methods</c:v>
                </c:pt>
                <c:pt idx="1">
                  <c:v>Quality frameworks</c:v>
                </c:pt>
                <c:pt idx="2">
                  <c:v>Pre-integration practices</c:v>
                </c:pt>
                <c:pt idx="3">
                  <c:v>Tools/Information Technology</c:v>
                </c:pt>
                <c:pt idx="4">
                  <c:v>Strategies for success</c:v>
                </c:pt>
                <c:pt idx="5">
                  <c:v>Developing effective partnerships</c:v>
                </c:pt>
                <c:pt idx="6">
                  <c:v>Legislation issues</c:v>
                </c:pt>
                <c:pt idx="7">
                  <c:v>Governance</c:v>
                </c:pt>
              </c:strCache>
            </c:strRef>
          </c:cat>
          <c:val>
            <c:numRef>
              <c:f>'11 – Skills'!$C$70:$C$77</c:f>
              <c:numCache>
                <c:formatCode>0%</c:formatCode>
                <c:ptCount val="8"/>
                <c:pt idx="0">
                  <c:v>0.70370370370370372</c:v>
                </c:pt>
                <c:pt idx="1">
                  <c:v>0.70370370370370372</c:v>
                </c:pt>
                <c:pt idx="2">
                  <c:v>0.59259259259259256</c:v>
                </c:pt>
                <c:pt idx="3">
                  <c:v>0.59259259259259256</c:v>
                </c:pt>
                <c:pt idx="4">
                  <c:v>0.40740740740740738</c:v>
                </c:pt>
                <c:pt idx="5">
                  <c:v>0.37037037037037035</c:v>
                </c:pt>
                <c:pt idx="6">
                  <c:v>0.37037037037037035</c:v>
                </c:pt>
                <c:pt idx="7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E8-4241-A054-62B3A97928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69"/>
        <c:axId val="302636783"/>
        <c:axId val="302634287"/>
      </c:barChart>
      <c:catAx>
        <c:axId val="302636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34287"/>
        <c:crosses val="autoZero"/>
        <c:auto val="0"/>
        <c:lblAlgn val="ctr"/>
        <c:lblOffset val="100"/>
        <c:noMultiLvlLbl val="0"/>
      </c:catAx>
      <c:valAx>
        <c:axId val="3026342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30263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'12-Geospatial and stat.data'!$B$1</c:f>
              <c:strCache>
                <c:ptCount val="1"/>
                <c:pt idx="0">
                  <c:v>response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D3-4BDA-AA1D-D237F3A66E9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D3-4BDA-AA1D-D237F3A66E9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D3-4BDA-AA1D-D237F3A66E9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9D3-4BDA-AA1D-D237F3A66E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'12-Geospatial and stat.data'!$A$2:$A$5</c:f>
              <c:strCache>
                <c:ptCount val="4"/>
                <c:pt idx="0">
                  <c:v>Yes</c:v>
                </c:pt>
                <c:pt idx="1">
                  <c:v>NA</c:v>
                </c:pt>
                <c:pt idx="2">
                  <c:v>No</c:v>
                </c:pt>
                <c:pt idx="3">
                  <c:v>Don't know</c:v>
                </c:pt>
              </c:strCache>
            </c:strRef>
          </c:cat>
          <c:val>
            <c:numRef>
              <c:f>'12-Geospatial and stat.data'!$B$2:$B$5</c:f>
              <c:numCache>
                <c:formatCode>General</c:formatCode>
                <c:ptCount val="4"/>
                <c:pt idx="0">
                  <c:v>20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D3-4BDA-AA1D-D237F3A66E91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082143947126392"/>
          <c:y val="0.2829509847180704"/>
          <c:w val="0.16194124466656934"/>
          <c:h val="0.32360054440708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131946255062489"/>
          <c:y val="0.11983844911147011"/>
          <c:w val="0.75868053744937514"/>
          <c:h val="0.84462035541195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'12-Geospatial and stat.data'!$C$35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sx="3000" sy="3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E10-47E6-B229-422D200388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'12-Geospatial and stat.data'!$A$36:$A$41</c:f>
              <c:strCache>
                <c:ptCount val="6"/>
                <c:pt idx="0">
                  <c:v>Scale</c:v>
                </c:pt>
                <c:pt idx="1">
                  <c:v>Accuracy</c:v>
                </c:pt>
                <c:pt idx="2">
                  <c:v>Update processes</c:v>
                </c:pt>
                <c:pt idx="3">
                  <c:v>Quality</c:v>
                </c:pt>
                <c:pt idx="4">
                  <c:v>Resolution</c:v>
                </c:pt>
                <c:pt idx="5">
                  <c:v>Don't know </c:v>
                </c:pt>
              </c:strCache>
            </c:strRef>
          </c:cat>
          <c:val>
            <c:numRef>
              <c:f>'12-Geospatial and stat.data'!$C$36:$C$41</c:f>
              <c:numCache>
                <c:formatCode>0%</c:formatCode>
                <c:ptCount val="6"/>
                <c:pt idx="0">
                  <c:v>0.48148148148148145</c:v>
                </c:pt>
                <c:pt idx="1">
                  <c:v>0.40740740740740738</c:v>
                </c:pt>
                <c:pt idx="2">
                  <c:v>0.37037037037037035</c:v>
                </c:pt>
                <c:pt idx="3">
                  <c:v>0.37037037037037035</c:v>
                </c:pt>
                <c:pt idx="4">
                  <c:v>0.37037037037037035</c:v>
                </c:pt>
                <c:pt idx="5">
                  <c:v>0.14814814814814814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0-47E6-B229-422D200388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69"/>
        <c:axId val="302636783"/>
        <c:axId val="302634287"/>
      </c:barChart>
      <c:catAx>
        <c:axId val="302636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34287"/>
        <c:crosses val="autoZero"/>
        <c:auto val="0"/>
        <c:lblAlgn val="ctr"/>
        <c:lblOffset val="100"/>
        <c:noMultiLvlLbl val="0"/>
      </c:catAx>
      <c:valAx>
        <c:axId val="3026342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30263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176837270341201"/>
          <c:y val="0.11983844911147011"/>
          <c:w val="0.74823162729658788"/>
          <c:h val="0.84462035541195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'12-Geospatial and stat.data'!$C$52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sx="3000" sy="3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02-4EBF-9719-229EA77248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'12-Geospatial and stat.data'!$A$53:$A$61</c:f>
              <c:strCache>
                <c:ptCount val="9"/>
                <c:pt idx="0">
                  <c:v>Address</c:v>
                </c:pt>
                <c:pt idx="1">
                  <c:v>Building</c:v>
                </c:pt>
                <c:pt idx="2">
                  <c:v>Statistical units</c:v>
                </c:pt>
                <c:pt idx="3">
                  <c:v>Dwelling</c:v>
                </c:pt>
                <c:pt idx="4">
                  <c:v>Business</c:v>
                </c:pt>
                <c:pt idx="5">
                  <c:v>Person</c:v>
                </c:pt>
                <c:pt idx="6">
                  <c:v>Cadastral parcels</c:v>
                </c:pt>
                <c:pt idx="7">
                  <c:v>Other</c:v>
                </c:pt>
                <c:pt idx="8">
                  <c:v>Don't know </c:v>
                </c:pt>
              </c:strCache>
            </c:strRef>
          </c:cat>
          <c:val>
            <c:numRef>
              <c:f>'12-Geospatial and stat.data'!$C$53:$C$61</c:f>
              <c:numCache>
                <c:formatCode>0%</c:formatCode>
                <c:ptCount val="9"/>
                <c:pt idx="0">
                  <c:v>0.51851851851851849</c:v>
                </c:pt>
                <c:pt idx="1">
                  <c:v>0.48148148148148145</c:v>
                </c:pt>
                <c:pt idx="2">
                  <c:v>0.48148148148148145</c:v>
                </c:pt>
                <c:pt idx="3">
                  <c:v>0.37037037037037035</c:v>
                </c:pt>
                <c:pt idx="4">
                  <c:v>0.29629629629629628</c:v>
                </c:pt>
                <c:pt idx="5">
                  <c:v>0.25925925925925924</c:v>
                </c:pt>
                <c:pt idx="6">
                  <c:v>0.22222222222222221</c:v>
                </c:pt>
                <c:pt idx="7">
                  <c:v>0.1111111111111111</c:v>
                </c:pt>
                <c:pt idx="8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2-4EBF-9719-229EA7724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69"/>
        <c:axId val="302636783"/>
        <c:axId val="302634287"/>
      </c:barChart>
      <c:catAx>
        <c:axId val="302636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34287"/>
        <c:crosses val="autoZero"/>
        <c:auto val="0"/>
        <c:lblAlgn val="ctr"/>
        <c:lblOffset val="100"/>
        <c:noMultiLvlLbl val="0"/>
      </c:catAx>
      <c:valAx>
        <c:axId val="3026342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30263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967359553234354"/>
          <c:y val="3.9236664917273581E-2"/>
          <c:w val="0.60523518749842997"/>
          <c:h val="0.929373304013132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'2-Strategies  '!$C$1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'2-Strategies  '!$A$2:$A$8</c:f>
              <c:strCache>
                <c:ptCount val="7"/>
                <c:pt idx="0">
                  <c:v>Organisation wide strategy in place</c:v>
                </c:pt>
                <c:pt idx="1">
                  <c:v>Organisation wide strategy under development</c:v>
                </c:pt>
                <c:pt idx="2">
                  <c:v>National/whole of government strategy in place</c:v>
                </c:pt>
                <c:pt idx="3">
                  <c:v>No </c:v>
                </c:pt>
                <c:pt idx="4">
                  <c:v>Multi-country/international strategy under development</c:v>
                </c:pt>
                <c:pt idx="5">
                  <c:v>National/whole of government strategy under development</c:v>
                </c:pt>
                <c:pt idx="6">
                  <c:v>Multi-country/international strategy in place</c:v>
                </c:pt>
              </c:strCache>
            </c:strRef>
          </c:cat>
          <c:val>
            <c:numRef>
              <c:f>'2-Strategies  '!$C$2:$C$8</c:f>
              <c:numCache>
                <c:formatCode>0.0%</c:formatCode>
                <c:ptCount val="7"/>
                <c:pt idx="0">
                  <c:v>0.29629629629629628</c:v>
                </c:pt>
                <c:pt idx="1">
                  <c:v>0.25925925925925924</c:v>
                </c:pt>
                <c:pt idx="2">
                  <c:v>0.18518518518518517</c:v>
                </c:pt>
                <c:pt idx="3">
                  <c:v>0.1111111111111111</c:v>
                </c:pt>
                <c:pt idx="4">
                  <c:v>7.407407407407407E-2</c:v>
                </c:pt>
                <c:pt idx="5">
                  <c:v>7.407407407407407E-2</c:v>
                </c:pt>
                <c:pt idx="6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D-4DE5-87E3-A596B998FA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09536032"/>
        <c:axId val="509537280"/>
      </c:barChart>
      <c:catAx>
        <c:axId val="509536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537280"/>
        <c:crosses val="autoZero"/>
        <c:auto val="1"/>
        <c:lblAlgn val="ctr"/>
        <c:lblOffset val="100"/>
        <c:noMultiLvlLbl val="0"/>
      </c:catAx>
      <c:valAx>
        <c:axId val="50953728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high"/>
        <c:crossAx val="50953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841428438137658"/>
          <c:y val="0.11983844911147011"/>
          <c:w val="0.69158571561862336"/>
          <c:h val="0.844620355411954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sx="3000" sy="3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BB-466C-9CEE-E3AA243C0B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'12-Geospatial and stat.data'!$A$70:$A$75</c:f>
              <c:strCache>
                <c:ptCount val="6"/>
                <c:pt idx="0">
                  <c:v>Coordinates</c:v>
                </c:pt>
                <c:pt idx="1">
                  <c:v>Nomenclature of Territorial 
Units for Statistics (NUTS)</c:v>
                </c:pt>
                <c:pt idx="2">
                  <c:v>Statistical units</c:v>
                </c:pt>
                <c:pt idx="3">
                  <c:v>National administrative division</c:v>
                </c:pt>
                <c:pt idx="4">
                  <c:v>Enumeration area / Meshblocks</c:v>
                </c:pt>
                <c:pt idx="5">
                  <c:v>Other</c:v>
                </c:pt>
              </c:strCache>
            </c:strRef>
          </c:cat>
          <c:val>
            <c:numRef>
              <c:f>'12-Geospatial and stat.data'!$C$70:$C$75</c:f>
              <c:numCache>
                <c:formatCode>0%</c:formatCode>
                <c:ptCount val="6"/>
                <c:pt idx="0">
                  <c:v>0.51851851851851849</c:v>
                </c:pt>
                <c:pt idx="1">
                  <c:v>0.40740740740740738</c:v>
                </c:pt>
                <c:pt idx="2">
                  <c:v>0.37037037037037035</c:v>
                </c:pt>
                <c:pt idx="3">
                  <c:v>0.33333333333333331</c:v>
                </c:pt>
                <c:pt idx="4">
                  <c:v>0.22222222222222221</c:v>
                </c:pt>
                <c:pt idx="5">
                  <c:v>7.407407407407407E-2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BB-466C-9CEE-E3AA243C0B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69"/>
        <c:axId val="302636783"/>
        <c:axId val="302634287"/>
      </c:barChart>
      <c:catAx>
        <c:axId val="302636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34287"/>
        <c:crosses val="autoZero"/>
        <c:auto val="0"/>
        <c:lblAlgn val="ctr"/>
        <c:lblOffset val="100"/>
        <c:noMultiLvlLbl val="0"/>
      </c:catAx>
      <c:valAx>
        <c:axId val="3026342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30263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61661688840619"/>
          <c:y val="0.11983844911147011"/>
          <c:w val="0.5638338311159381"/>
          <c:h val="0.844620355411954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sx="3000" sy="3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C9-4226-858A-36DC197DCB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'12-Geospatial and stat.data'!$A$122:$A$129</c:f>
              <c:strCache>
                <c:ptCount val="8"/>
                <c:pt idx="0">
                  <c:v>Lack of geospatial data or data is of poor quality</c:v>
                </c:pt>
                <c:pt idx="1">
                  <c:v>Lack of resources</c:v>
                </c:pt>
                <c:pt idx="2">
                  <c:v>Lack of knowledge</c:v>
                </c:pt>
                <c:pt idx="3">
                  <c:v>Legal or bureaucratic restrictions on 
availability of geospatial data</c:v>
                </c:pt>
                <c:pt idx="4">
                  <c:v>Statistical information is not collected in a way
 that makes geocoding possible or meaningful</c:v>
                </c:pt>
                <c:pt idx="5">
                  <c:v>No uniform reference system between 
different administrative data sources</c:v>
                </c:pt>
                <c:pt idx="6">
                  <c:v>Administrative data stored in a way 
that makes geocoding impossible</c:v>
                </c:pt>
                <c:pt idx="7">
                  <c:v>Geospatial data is available but is too expensive</c:v>
                </c:pt>
              </c:strCache>
            </c:strRef>
          </c:cat>
          <c:val>
            <c:numRef>
              <c:f>'12-Geospatial and stat.data'!$C$122:$C$129</c:f>
              <c:numCache>
                <c:formatCode>0%</c:formatCode>
                <c:ptCount val="8"/>
                <c:pt idx="0">
                  <c:v>0.37037037037037035</c:v>
                </c:pt>
                <c:pt idx="1">
                  <c:v>0.29629629629629628</c:v>
                </c:pt>
                <c:pt idx="2">
                  <c:v>0.25925925925925924</c:v>
                </c:pt>
                <c:pt idx="3">
                  <c:v>0.18518518518518517</c:v>
                </c:pt>
                <c:pt idx="4">
                  <c:v>0.18518518518518517</c:v>
                </c:pt>
                <c:pt idx="5">
                  <c:v>0.14814814814814814</c:v>
                </c:pt>
                <c:pt idx="6">
                  <c:v>0.14814814814814814</c:v>
                </c:pt>
                <c:pt idx="7">
                  <c:v>0.14814814814814814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C9-4226-858A-36DC197DCB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69"/>
        <c:axId val="302636783"/>
        <c:axId val="302634287"/>
      </c:barChart>
      <c:catAx>
        <c:axId val="302636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34287"/>
        <c:crosses val="autoZero"/>
        <c:auto val="0"/>
        <c:lblAlgn val="ctr"/>
        <c:lblOffset val="100"/>
        <c:noMultiLvlLbl val="0"/>
      </c:catAx>
      <c:valAx>
        <c:axId val="3026342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30263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360979877515316"/>
          <c:y val="0.11983844485192777"/>
          <c:w val="0.66618818102282673"/>
          <c:h val="0.844620355411954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sx="3000" sy="3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FE-4D72-969E-CF09C5FB33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'12-Geospatial and stat.data'!$A$157:$A$162</c:f>
              <c:strCache>
                <c:ptCount val="6"/>
                <c:pt idx="0">
                  <c:v>No big problems but there 
is room for improvement</c:v>
                </c:pt>
                <c:pt idx="1">
                  <c:v>Scarce resources</c:v>
                </c:pt>
                <c:pt idx="2">
                  <c:v>Restricted access to geospatial 
information needed for geocoding</c:v>
                </c:pt>
                <c:pt idx="3">
                  <c:v>Restricted access to administrative 
data from other organisations</c:v>
                </c:pt>
                <c:pt idx="4">
                  <c:v>No threats</c:v>
                </c:pt>
                <c:pt idx="5">
                  <c:v>Others</c:v>
                </c:pt>
              </c:strCache>
            </c:strRef>
          </c:cat>
          <c:val>
            <c:numRef>
              <c:f>'12-Geospatial and stat.data'!$C$157:$C$162</c:f>
              <c:numCache>
                <c:formatCode>0%</c:formatCode>
                <c:ptCount val="6"/>
                <c:pt idx="0">
                  <c:v>0.33333333333333331</c:v>
                </c:pt>
                <c:pt idx="1">
                  <c:v>0.25925925925925924</c:v>
                </c:pt>
                <c:pt idx="2">
                  <c:v>0.18518518518518517</c:v>
                </c:pt>
                <c:pt idx="3">
                  <c:v>0.1111111111111111</c:v>
                </c:pt>
                <c:pt idx="4">
                  <c:v>0.1111111111111111</c:v>
                </c:pt>
                <c:pt idx="5">
                  <c:v>0.29629629629629628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FE-4D72-969E-CF09C5FB33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69"/>
        <c:axId val="302636783"/>
        <c:axId val="302634287"/>
      </c:barChart>
      <c:catAx>
        <c:axId val="302636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34287"/>
        <c:crosses val="autoZero"/>
        <c:auto val="0"/>
        <c:lblAlgn val="ctr"/>
        <c:lblOffset val="100"/>
        <c:noMultiLvlLbl val="0"/>
      </c:catAx>
      <c:valAx>
        <c:axId val="3026342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30263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9F-4822-A13E-7D49713339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9F-4822-A13E-7D49713339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9F-4822-A13E-7D49713339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9F-4822-A13E-7D49713339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'12-Geospatial and stat.data'!$A$166:$A$169</c:f>
              <c:strCache>
                <c:ptCount val="4"/>
                <c:pt idx="0">
                  <c:v>NA</c:v>
                </c:pt>
                <c:pt idx="1">
                  <c:v>Single points (coordinates) such as address locations, buildings or locations of real estates (cadastral parcels)</c:v>
                </c:pt>
                <c:pt idx="2">
                  <c:v>Combination of both (different data in different parts of the country)</c:v>
                </c:pt>
                <c:pt idx="3">
                  <c:v>Small geographical areas such as enumeration districts, blocks or small administrate units</c:v>
                </c:pt>
              </c:strCache>
            </c:strRef>
          </c:cat>
          <c:val>
            <c:numRef>
              <c:f>'12-Geospatial and stat.data'!$B$166:$B$169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9F-4822-A13E-7D49713339A9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67135428894014"/>
          <c:y val="5.2391466328200062E-2"/>
          <c:w val="0.38775288956613396"/>
          <c:h val="0.77454553168395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836873979578947"/>
          <c:y val="0.20011080332409972"/>
          <c:w val="0.49663896540062508"/>
          <c:h val="0.759261311172668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'2-Strategies  '!$C$18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'2-Strategies  '!$A$19:$A$24</c:f>
              <c:strCache>
                <c:ptCount val="6"/>
                <c:pt idx="0">
                  <c:v>Data Integration operations unit</c:v>
                </c:pt>
                <c:pt idx="1">
                  <c:v>Management/support of whole of government data integration activity</c:v>
                </c:pt>
                <c:pt idx="2">
                  <c:v>Management/support of international data integration activity</c:v>
                </c:pt>
                <c:pt idx="3">
                  <c:v>Data Integration strategy unit</c:v>
                </c:pt>
                <c:pt idx="4">
                  <c:v>Data integration governance committee</c:v>
                </c:pt>
                <c:pt idx="5">
                  <c:v>Other </c:v>
                </c:pt>
              </c:strCache>
            </c:strRef>
          </c:cat>
          <c:val>
            <c:numRef>
              <c:f>'2-Strategies  '!$C$19:$C$24</c:f>
              <c:numCache>
                <c:formatCode>0.0%</c:formatCode>
                <c:ptCount val="6"/>
                <c:pt idx="0">
                  <c:v>0.29629629629629628</c:v>
                </c:pt>
                <c:pt idx="1">
                  <c:v>0.18518518518518517</c:v>
                </c:pt>
                <c:pt idx="2">
                  <c:v>0.18518518518518517</c:v>
                </c:pt>
                <c:pt idx="3">
                  <c:v>7.407407407407407E-2</c:v>
                </c:pt>
                <c:pt idx="4">
                  <c:v>3.7037037037037035E-2</c:v>
                </c:pt>
                <c:pt idx="5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B-45F1-80DB-D22AFF90C0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27429696"/>
        <c:axId val="627417216"/>
      </c:barChart>
      <c:catAx>
        <c:axId val="627429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417216"/>
        <c:crosses val="autoZero"/>
        <c:auto val="1"/>
        <c:lblAlgn val="ctr"/>
        <c:lblOffset val="100"/>
        <c:noMultiLvlLbl val="0"/>
      </c:catAx>
      <c:valAx>
        <c:axId val="62741721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high"/>
        <c:crossAx val="62742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BARRIERS</a:t>
            </a:r>
          </a:p>
        </c:rich>
      </c:tx>
      <c:layout>
        <c:manualLayout>
          <c:xMode val="edge"/>
          <c:yMode val="edge"/>
          <c:x val="0.57476517390887705"/>
          <c:y val="1.7582421639392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'3-Barriers'!$J$1</c:f>
              <c:strCache>
                <c:ptCount val="1"/>
                <c:pt idx="0">
                  <c:v>Significant barrier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1A-445A-B72E-82B2F378712E}"/>
                </c:ext>
              </c:extLst>
            </c:dLbl>
            <c:spPr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'3-Barriers'!$A$2:$A$12</c:f>
              <c:strCache>
                <c:ptCount val="11"/>
                <c:pt idx="0">
                  <c:v>Public acceptance and trust issues</c:v>
                </c:pt>
                <c:pt idx="1">
                  <c:v>Lack of supporting legislation or 
legislation that blocks data integration</c:v>
                </c:pt>
                <c:pt idx="2">
                  <c:v>Access to new data sources</c:v>
                </c:pt>
                <c:pt idx="3">
                  <c:v>Maintaining access to data sources</c:v>
                </c:pt>
                <c:pt idx="4">
                  <c:v>Quality issues</c:v>
                </c:pt>
                <c:pt idx="5">
                  <c:v>ICT issues</c:v>
                </c:pt>
                <c:pt idx="6">
                  <c:v>Lack of methodologies</c:v>
                </c:pt>
                <c:pt idx="7">
                  <c:v>Lack of common identifier</c:v>
                </c:pt>
                <c:pt idx="8">
                  <c:v>Differing definitions</c:v>
                </c:pt>
                <c:pt idx="9">
                  <c:v>Budget/resources</c:v>
                </c:pt>
                <c:pt idx="10">
                  <c:v>Skills</c:v>
                </c:pt>
              </c:strCache>
            </c:strRef>
          </c:cat>
          <c:val>
            <c:numRef>
              <c:f>'3-Barriers'!$J$2:$J$12</c:f>
              <c:numCache>
                <c:formatCode>0%</c:formatCode>
                <c:ptCount val="11"/>
                <c:pt idx="0">
                  <c:v>0</c:v>
                </c:pt>
                <c:pt idx="1">
                  <c:v>0.1111111111111111</c:v>
                </c:pt>
                <c:pt idx="2">
                  <c:v>0.18518518518518517</c:v>
                </c:pt>
                <c:pt idx="3">
                  <c:v>7.407407407407407E-2</c:v>
                </c:pt>
                <c:pt idx="4">
                  <c:v>0.1111111111111111</c:v>
                </c:pt>
                <c:pt idx="5">
                  <c:v>3.7037037037037035E-2</c:v>
                </c:pt>
                <c:pt idx="6">
                  <c:v>3.7037037037037035E-2</c:v>
                </c:pt>
                <c:pt idx="7">
                  <c:v>0.14814814814814814</c:v>
                </c:pt>
                <c:pt idx="8">
                  <c:v>0.1111111111111111</c:v>
                </c:pt>
                <c:pt idx="9">
                  <c:v>0.14814814814814814</c:v>
                </c:pt>
                <c:pt idx="10">
                  <c:v>7.407407407407407E-2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1A-445A-B72E-82B2F378712E}"/>
            </c:ext>
          </c:extLst>
        </c:ser>
        <c:ser>
          <c:idx val="1"/>
          <c:order val="1"/>
          <c:tx>
            <c:strRef>
              <c:f>'3-Barriers'!$K$1</c:f>
              <c:strCache>
                <c:ptCount val="1"/>
                <c:pt idx="0">
                  <c:v>Moderate barrier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'3-Barriers'!$A$2:$A$12</c:f>
              <c:strCache>
                <c:ptCount val="11"/>
                <c:pt idx="0">
                  <c:v>Public acceptance and trust issues</c:v>
                </c:pt>
                <c:pt idx="1">
                  <c:v>Lack of supporting legislation or 
legislation that blocks data integration</c:v>
                </c:pt>
                <c:pt idx="2">
                  <c:v>Access to new data sources</c:v>
                </c:pt>
                <c:pt idx="3">
                  <c:v>Maintaining access to data sources</c:v>
                </c:pt>
                <c:pt idx="4">
                  <c:v>Quality issues</c:v>
                </c:pt>
                <c:pt idx="5">
                  <c:v>ICT issues</c:v>
                </c:pt>
                <c:pt idx="6">
                  <c:v>Lack of methodologies</c:v>
                </c:pt>
                <c:pt idx="7">
                  <c:v>Lack of common identifier</c:v>
                </c:pt>
                <c:pt idx="8">
                  <c:v>Differing definitions</c:v>
                </c:pt>
                <c:pt idx="9">
                  <c:v>Budget/resources</c:v>
                </c:pt>
                <c:pt idx="10">
                  <c:v>Skills</c:v>
                </c:pt>
              </c:strCache>
            </c:strRef>
          </c:cat>
          <c:val>
            <c:numRef>
              <c:f>'3-Barriers'!$K$2:$K$12</c:f>
              <c:numCache>
                <c:formatCode>0%</c:formatCode>
                <c:ptCount val="11"/>
                <c:pt idx="0">
                  <c:v>0.25925925925925924</c:v>
                </c:pt>
                <c:pt idx="1">
                  <c:v>0.29629629629629628</c:v>
                </c:pt>
                <c:pt idx="2">
                  <c:v>0.37037037037037035</c:v>
                </c:pt>
                <c:pt idx="3">
                  <c:v>0.33333333333333331</c:v>
                </c:pt>
                <c:pt idx="4">
                  <c:v>0.25925925925925924</c:v>
                </c:pt>
                <c:pt idx="5">
                  <c:v>0.14814814814814814</c:v>
                </c:pt>
                <c:pt idx="6">
                  <c:v>0.48148148148148145</c:v>
                </c:pt>
                <c:pt idx="7">
                  <c:v>0.18518518518518517</c:v>
                </c:pt>
                <c:pt idx="8">
                  <c:v>0.29629629629629628</c:v>
                </c:pt>
                <c:pt idx="9">
                  <c:v>0.33333333333333331</c:v>
                </c:pt>
                <c:pt idx="10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1A-445A-B72E-82B2F378712E}"/>
            </c:ext>
          </c:extLst>
        </c:ser>
        <c:ser>
          <c:idx val="2"/>
          <c:order val="2"/>
          <c:tx>
            <c:strRef>
              <c:f>'3-Barriers'!$L$1</c:f>
              <c:strCache>
                <c:ptCount val="1"/>
                <c:pt idx="0">
                  <c:v>Slight barrier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'3-Barriers'!$A$2:$A$12</c:f>
              <c:strCache>
                <c:ptCount val="11"/>
                <c:pt idx="0">
                  <c:v>Public acceptance and trust issues</c:v>
                </c:pt>
                <c:pt idx="1">
                  <c:v>Lack of supporting legislation or 
legislation that blocks data integration</c:v>
                </c:pt>
                <c:pt idx="2">
                  <c:v>Access to new data sources</c:v>
                </c:pt>
                <c:pt idx="3">
                  <c:v>Maintaining access to data sources</c:v>
                </c:pt>
                <c:pt idx="4">
                  <c:v>Quality issues</c:v>
                </c:pt>
                <c:pt idx="5">
                  <c:v>ICT issues</c:v>
                </c:pt>
                <c:pt idx="6">
                  <c:v>Lack of methodologies</c:v>
                </c:pt>
                <c:pt idx="7">
                  <c:v>Lack of common identifier</c:v>
                </c:pt>
                <c:pt idx="8">
                  <c:v>Differing definitions</c:v>
                </c:pt>
                <c:pt idx="9">
                  <c:v>Budget/resources</c:v>
                </c:pt>
                <c:pt idx="10">
                  <c:v>Skills</c:v>
                </c:pt>
              </c:strCache>
            </c:strRef>
          </c:cat>
          <c:val>
            <c:numRef>
              <c:f>'3-Barriers'!$L$2:$L$12</c:f>
              <c:numCache>
                <c:formatCode>0%</c:formatCode>
                <c:ptCount val="11"/>
                <c:pt idx="0">
                  <c:v>0.18518518518518517</c:v>
                </c:pt>
                <c:pt idx="1">
                  <c:v>0.18518518518518517</c:v>
                </c:pt>
                <c:pt idx="2">
                  <c:v>0.22222222222222221</c:v>
                </c:pt>
                <c:pt idx="3">
                  <c:v>0.33333333333333331</c:v>
                </c:pt>
                <c:pt idx="4">
                  <c:v>0.44444444444444442</c:v>
                </c:pt>
                <c:pt idx="5">
                  <c:v>0.55555555555555558</c:v>
                </c:pt>
                <c:pt idx="6">
                  <c:v>0.25925925925925924</c:v>
                </c:pt>
                <c:pt idx="7">
                  <c:v>0.25925925925925924</c:v>
                </c:pt>
                <c:pt idx="8">
                  <c:v>0.40740740740740738</c:v>
                </c:pt>
                <c:pt idx="9">
                  <c:v>0.25925925925925924</c:v>
                </c:pt>
                <c:pt idx="10">
                  <c:v>0.18518518518518517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1A-445A-B72E-82B2F378712E}"/>
            </c:ext>
          </c:extLst>
        </c:ser>
        <c:ser>
          <c:idx val="3"/>
          <c:order val="3"/>
          <c:tx>
            <c:strRef>
              <c:f>'3-Barriers'!$M$1</c:f>
              <c:strCache>
                <c:ptCount val="1"/>
                <c:pt idx="0">
                  <c:v>Not a barrier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1A-445A-B72E-82B2F378712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1A-445A-B72E-82B2F3787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'3-Barriers'!$A$2:$A$12</c:f>
              <c:strCache>
                <c:ptCount val="11"/>
                <c:pt idx="0">
                  <c:v>Public acceptance and trust issues</c:v>
                </c:pt>
                <c:pt idx="1">
                  <c:v>Lack of supporting legislation or 
legislation that blocks data integration</c:v>
                </c:pt>
                <c:pt idx="2">
                  <c:v>Access to new data sources</c:v>
                </c:pt>
                <c:pt idx="3">
                  <c:v>Maintaining access to data sources</c:v>
                </c:pt>
                <c:pt idx="4">
                  <c:v>Quality issues</c:v>
                </c:pt>
                <c:pt idx="5">
                  <c:v>ICT issues</c:v>
                </c:pt>
                <c:pt idx="6">
                  <c:v>Lack of methodologies</c:v>
                </c:pt>
                <c:pt idx="7">
                  <c:v>Lack of common identifier</c:v>
                </c:pt>
                <c:pt idx="8">
                  <c:v>Differing definitions</c:v>
                </c:pt>
                <c:pt idx="9">
                  <c:v>Budget/resources</c:v>
                </c:pt>
                <c:pt idx="10">
                  <c:v>Skills</c:v>
                </c:pt>
              </c:strCache>
            </c:strRef>
          </c:cat>
          <c:val>
            <c:numRef>
              <c:f>'3-Barriers'!$M$2:$M$12</c:f>
              <c:numCache>
                <c:formatCode>0%</c:formatCode>
                <c:ptCount val="11"/>
                <c:pt idx="0">
                  <c:v>0.33333333333333331</c:v>
                </c:pt>
                <c:pt idx="1">
                  <c:v>0.22222222222222221</c:v>
                </c:pt>
                <c:pt idx="2">
                  <c:v>7.407407407407407E-2</c:v>
                </c:pt>
                <c:pt idx="3">
                  <c:v>7.407407407407407E-2</c:v>
                </c:pt>
                <c:pt idx="4">
                  <c:v>0</c:v>
                </c:pt>
                <c:pt idx="5">
                  <c:v>3.7037037037037035E-2</c:v>
                </c:pt>
                <c:pt idx="6">
                  <c:v>7.407407407407407E-2</c:v>
                </c:pt>
                <c:pt idx="7">
                  <c:v>0.25925925925925924</c:v>
                </c:pt>
                <c:pt idx="8">
                  <c:v>0</c:v>
                </c:pt>
                <c:pt idx="9">
                  <c:v>7.407407407407407E-2</c:v>
                </c:pt>
                <c:pt idx="10">
                  <c:v>0.25925925925925924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1A-445A-B72E-82B2F378712E}"/>
            </c:ext>
          </c:extLst>
        </c:ser>
        <c:ser>
          <c:idx val="4"/>
          <c:order val="4"/>
          <c:tx>
            <c:strRef>
              <c:f>'3-Barriers'!$N$1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1A-445A-B72E-82B2F378712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1A-445A-B72E-82B2F378712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1A-445A-B72E-82B2F378712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1A-445A-B72E-82B2F378712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1A-445A-B72E-82B2F378712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1A-445A-B72E-82B2F378712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1A-445A-B72E-82B2F378712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1A-445A-B72E-82B2F378712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'3-Barriers'!$A$2:$A$12</c:f>
              <c:strCache>
                <c:ptCount val="11"/>
                <c:pt idx="0">
                  <c:v>Public acceptance and trust issues</c:v>
                </c:pt>
                <c:pt idx="1">
                  <c:v>Lack of supporting legislation or 
legislation that blocks data integration</c:v>
                </c:pt>
                <c:pt idx="2">
                  <c:v>Access to new data sources</c:v>
                </c:pt>
                <c:pt idx="3">
                  <c:v>Maintaining access to data sources</c:v>
                </c:pt>
                <c:pt idx="4">
                  <c:v>Quality issues</c:v>
                </c:pt>
                <c:pt idx="5">
                  <c:v>ICT issues</c:v>
                </c:pt>
                <c:pt idx="6">
                  <c:v>Lack of methodologies</c:v>
                </c:pt>
                <c:pt idx="7">
                  <c:v>Lack of common identifier</c:v>
                </c:pt>
                <c:pt idx="8">
                  <c:v>Differing definitions</c:v>
                </c:pt>
                <c:pt idx="9">
                  <c:v>Budget/resources</c:v>
                </c:pt>
                <c:pt idx="10">
                  <c:v>Skills</c:v>
                </c:pt>
              </c:strCache>
            </c:strRef>
          </c:cat>
          <c:val>
            <c:numRef>
              <c:f>'3-Barriers'!$N$2:$N$12</c:f>
              <c:numCache>
                <c:formatCode>0%</c:formatCode>
                <c:ptCount val="11"/>
                <c:pt idx="0">
                  <c:v>3.7037037037037035E-2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7.407407407407407E-2</c:v>
                </c:pt>
                <c:pt idx="6">
                  <c:v>0</c:v>
                </c:pt>
                <c:pt idx="7">
                  <c:v>0</c:v>
                </c:pt>
                <c:pt idx="8">
                  <c:v>3.7037037037037035E-2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A1A-445A-B72E-82B2F378712E}"/>
            </c:ext>
          </c:extLst>
        </c:ser>
        <c:ser>
          <c:idx val="5"/>
          <c:order val="5"/>
          <c:tx>
            <c:strRef>
              <c:f>'3-Barriers'!$O$1</c:f>
              <c:strCache>
                <c:ptCount val="1"/>
                <c:pt idx="0">
                  <c:v>NA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'3-Barriers'!$A$2:$A$12</c:f>
              <c:strCache>
                <c:ptCount val="11"/>
                <c:pt idx="0">
                  <c:v>Public acceptance and trust issues</c:v>
                </c:pt>
                <c:pt idx="1">
                  <c:v>Lack of supporting legislation or 
legislation that blocks data integration</c:v>
                </c:pt>
                <c:pt idx="2">
                  <c:v>Access to new data sources</c:v>
                </c:pt>
                <c:pt idx="3">
                  <c:v>Maintaining access to data sources</c:v>
                </c:pt>
                <c:pt idx="4">
                  <c:v>Quality issues</c:v>
                </c:pt>
                <c:pt idx="5">
                  <c:v>ICT issues</c:v>
                </c:pt>
                <c:pt idx="6">
                  <c:v>Lack of methodologies</c:v>
                </c:pt>
                <c:pt idx="7">
                  <c:v>Lack of common identifier</c:v>
                </c:pt>
                <c:pt idx="8">
                  <c:v>Differing definitions</c:v>
                </c:pt>
                <c:pt idx="9">
                  <c:v>Budget/resources</c:v>
                </c:pt>
                <c:pt idx="10">
                  <c:v>Skills</c:v>
                </c:pt>
              </c:strCache>
            </c:strRef>
          </c:cat>
          <c:val>
            <c:numRef>
              <c:f>'3-Barriers'!$O$2:$O$12</c:f>
              <c:numCache>
                <c:formatCode>0%</c:formatCode>
                <c:ptCount val="11"/>
                <c:pt idx="0">
                  <c:v>0.18518518518518517</c:v>
                </c:pt>
                <c:pt idx="1">
                  <c:v>0.18518518518518517</c:v>
                </c:pt>
                <c:pt idx="2">
                  <c:v>0.14814814814814814</c:v>
                </c:pt>
                <c:pt idx="3">
                  <c:v>0.18518518518518517</c:v>
                </c:pt>
                <c:pt idx="4">
                  <c:v>0.18518518518518517</c:v>
                </c:pt>
                <c:pt idx="5">
                  <c:v>0.14814814814814814</c:v>
                </c:pt>
                <c:pt idx="6">
                  <c:v>0.14814814814814814</c:v>
                </c:pt>
                <c:pt idx="7">
                  <c:v>0.14814814814814814</c:v>
                </c:pt>
                <c:pt idx="8">
                  <c:v>0.14814814814814814</c:v>
                </c:pt>
                <c:pt idx="9">
                  <c:v>0.18518518518518517</c:v>
                </c:pt>
                <c:pt idx="10">
                  <c:v>0.14814814814814814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A1A-445A-B72E-82B2F3787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8086240"/>
        <c:axId val="388097056"/>
      </c:barChart>
      <c:catAx>
        <c:axId val="38808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97056"/>
        <c:crosses val="autoZero"/>
        <c:auto val="1"/>
        <c:lblAlgn val="ctr"/>
        <c:lblOffset val="100"/>
        <c:noMultiLvlLbl val="0"/>
      </c:catAx>
      <c:valAx>
        <c:axId val="388097056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880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834054727216436E-2"/>
          <c:y val="0.9449680906078981"/>
          <c:w val="0.73963226064843213"/>
          <c:h val="4.0597384736910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557604191262271"/>
          <c:y val="5.2741860306135771E-2"/>
          <c:w val="0.62530183727034117"/>
          <c:h val="0.84747577823490283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'4-Legislative Environment'!$N$1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'4-Legislative Environment'!$A$2:$A$5</c:f>
              <c:strCache>
                <c:ptCount val="4"/>
                <c:pt idx="0">
                  <c:v>Is your organisation allowed by law 
to use administrative data for statistical purposes</c:v>
                </c:pt>
                <c:pt idx="1">
                  <c:v>Does a legal basis to access data exist</c:v>
                </c:pt>
                <c:pt idx="2">
                  <c:v>Is data free to access for statistical purposes</c:v>
                </c:pt>
                <c:pt idx="3">
                  <c:v>Is your organisation prohibited from access 
or linking of data due to privacy issues  </c:v>
                </c:pt>
              </c:strCache>
            </c:strRef>
          </c:cat>
          <c:val>
            <c:numRef>
              <c:f>'4-Legislative Environment'!$N$2:$N$5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DB-4BB5-B0CE-1E54915288FA}"/>
            </c:ext>
          </c:extLst>
        </c:ser>
        <c:ser>
          <c:idx val="4"/>
          <c:order val="1"/>
          <c:tx>
            <c:strRef>
              <c:f>'4-Legislative Environment'!$O$1</c:f>
              <c:strCache>
                <c:ptCount val="1"/>
                <c:pt idx="0">
                  <c:v>Don't know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'4-Legislative Environment'!$A$2:$A$5</c:f>
              <c:strCache>
                <c:ptCount val="4"/>
                <c:pt idx="0">
                  <c:v>Is your organisation allowed by law 
to use administrative data for statistical purposes</c:v>
                </c:pt>
                <c:pt idx="1">
                  <c:v>Does a legal basis to access data exist</c:v>
                </c:pt>
                <c:pt idx="2">
                  <c:v>Is data free to access for statistical purposes</c:v>
                </c:pt>
                <c:pt idx="3">
                  <c:v>Is your organisation prohibited from access 
or linking of data due to privacy issues  </c:v>
                </c:pt>
              </c:strCache>
              <c:extLst xmlns:c15="http://schemas.microsoft.com/office/drawing/2012/chart"/>
            </c:strRef>
          </c:cat>
          <c:val>
            <c:numRef>
              <c:f>'4-Legislative Environment'!$O$2:$O$5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BDB-4BB5-B0CE-1E54915288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6483728"/>
        <c:axId val="636479984"/>
        <c:extLst/>
      </c:barChart>
      <c:catAx>
        <c:axId val="636483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6479984"/>
        <c:crosses val="autoZero"/>
        <c:auto val="1"/>
        <c:lblAlgn val="ctr"/>
        <c:lblOffset val="100"/>
        <c:noMultiLvlLbl val="0"/>
      </c:catAx>
      <c:valAx>
        <c:axId val="63647998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636483728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>
                <a:solidFill>
                  <a:schemeClr val="tx1"/>
                </a:solidFill>
                <a:latin typeface="+mn-lt"/>
              </a:rPr>
              <a:t>Laws</a:t>
            </a:r>
          </a:p>
        </c:rich>
      </c:tx>
      <c:layout>
        <c:manualLayout>
          <c:xMode val="edge"/>
          <c:yMode val="edge"/>
          <c:x val="0.45678342943864719"/>
          <c:y val="2.6845637583892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557604191262271"/>
          <c:y val="0.15692492636893671"/>
          <c:w val="0.62530183727034117"/>
          <c:h val="0.743292660936466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'4-Legislative Environment'!$K$1</c:f>
              <c:strCache>
                <c:ptCount val="1"/>
                <c:pt idx="0">
                  <c:v>Yes, in all cases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'4-Legislative Environment'!$A$2:$A$5</c:f>
              <c:strCache>
                <c:ptCount val="4"/>
                <c:pt idx="0">
                  <c:v>Is your organisation allowed by law 
to use administrative data for statistical purposes</c:v>
                </c:pt>
                <c:pt idx="1">
                  <c:v>Does a legal basis to access data exist</c:v>
                </c:pt>
                <c:pt idx="2">
                  <c:v>Is data free to access for statistical purposes</c:v>
                </c:pt>
                <c:pt idx="3">
                  <c:v>Is your organisation prohibited from access 
or linking of data due to privacy issues  </c:v>
                </c:pt>
              </c:strCache>
            </c:strRef>
          </c:cat>
          <c:val>
            <c:numRef>
              <c:f>'4-Legislative Environment'!$K$2:$K$5</c:f>
              <c:numCache>
                <c:formatCode>0%</c:formatCode>
                <c:ptCount val="4"/>
                <c:pt idx="0">
                  <c:v>0.81481481481481477</c:v>
                </c:pt>
                <c:pt idx="1">
                  <c:v>0.59259259259259256</c:v>
                </c:pt>
                <c:pt idx="2">
                  <c:v>0.59259259259259256</c:v>
                </c:pt>
                <c:pt idx="3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0-4168-B0EF-881B3068DFAF}"/>
            </c:ext>
          </c:extLst>
        </c:ser>
        <c:ser>
          <c:idx val="1"/>
          <c:order val="1"/>
          <c:tx>
            <c:strRef>
              <c:f>'4-Legislative Environment'!$L$1</c:f>
              <c:strCache>
                <c:ptCount val="1"/>
                <c:pt idx="0">
                  <c:v>Yes, in most cases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'4-Legislative Environment'!$A$2:$A$5</c:f>
              <c:strCache>
                <c:ptCount val="4"/>
                <c:pt idx="0">
                  <c:v>Is your organisation allowed by law 
to use administrative data for statistical purposes</c:v>
                </c:pt>
                <c:pt idx="1">
                  <c:v>Does a legal basis to access data exist</c:v>
                </c:pt>
                <c:pt idx="2">
                  <c:v>Is data free to access for statistical purposes</c:v>
                </c:pt>
                <c:pt idx="3">
                  <c:v>Is your organisation prohibited from access 
or linking of data due to privacy issues  </c:v>
                </c:pt>
              </c:strCache>
            </c:strRef>
          </c:cat>
          <c:val>
            <c:numRef>
              <c:f>'4-Legislative Environment'!$L$2:$L$5</c:f>
              <c:numCache>
                <c:formatCode>0%</c:formatCode>
                <c:ptCount val="4"/>
                <c:pt idx="0">
                  <c:v>7.407407407407407E-2</c:v>
                </c:pt>
                <c:pt idx="1">
                  <c:v>0.22222222222222221</c:v>
                </c:pt>
                <c:pt idx="2">
                  <c:v>0.25925925925925924</c:v>
                </c:pt>
                <c:pt idx="3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B0-4168-B0EF-881B3068DFAF}"/>
            </c:ext>
          </c:extLst>
        </c:ser>
        <c:ser>
          <c:idx val="2"/>
          <c:order val="2"/>
          <c:tx>
            <c:strRef>
              <c:f>'4-Legislative Environment'!$M$1</c:f>
              <c:strCache>
                <c:ptCount val="1"/>
                <c:pt idx="0">
                  <c:v>Yes, in some cases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'4-Legislative Environment'!$A$2:$A$5</c:f>
              <c:strCache>
                <c:ptCount val="4"/>
                <c:pt idx="0">
                  <c:v>Is your organisation allowed by law 
to use administrative data for statistical purposes</c:v>
                </c:pt>
                <c:pt idx="1">
                  <c:v>Does a legal basis to access data exist</c:v>
                </c:pt>
                <c:pt idx="2">
                  <c:v>Is data free to access for statistical purposes</c:v>
                </c:pt>
                <c:pt idx="3">
                  <c:v>Is your organisation prohibited from access 
or linking of data due to privacy issues  </c:v>
                </c:pt>
              </c:strCache>
            </c:strRef>
          </c:cat>
          <c:val>
            <c:numRef>
              <c:f>'4-Legislative Environment'!$M$2:$M$5</c:f>
              <c:numCache>
                <c:formatCode>0%</c:formatCode>
                <c:ptCount val="4"/>
                <c:pt idx="0">
                  <c:v>3.7037037037037035E-2</c:v>
                </c:pt>
                <c:pt idx="1">
                  <c:v>0.1111111111111111</c:v>
                </c:pt>
                <c:pt idx="2">
                  <c:v>7.407407407407407E-2</c:v>
                </c:pt>
                <c:pt idx="3">
                  <c:v>0.40740740740740738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B0-4168-B0EF-881B3068DFAF}"/>
            </c:ext>
          </c:extLst>
        </c:ser>
        <c:ser>
          <c:idx val="3"/>
          <c:order val="3"/>
          <c:tx>
            <c:strRef>
              <c:f>'4-Legislative Environment'!$N$1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B0-4168-B0EF-881B3068DF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B0-4168-B0EF-881B3068DF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B0-4168-B0EF-881B3068D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'4-Legislative Environment'!$A$2:$A$5</c:f>
              <c:strCache>
                <c:ptCount val="4"/>
                <c:pt idx="0">
                  <c:v>Is your organisation allowed by law 
to use administrative data for statistical purposes</c:v>
                </c:pt>
                <c:pt idx="1">
                  <c:v>Does a legal basis to access data exist</c:v>
                </c:pt>
                <c:pt idx="2">
                  <c:v>Is data free to access for statistical purposes</c:v>
                </c:pt>
                <c:pt idx="3">
                  <c:v>Is your organisation prohibited from access 
or linking of data due to privacy issues  </c:v>
                </c:pt>
              </c:strCache>
            </c:strRef>
          </c:cat>
          <c:val>
            <c:numRef>
              <c:f>'4-Legislative Environment'!$N$2:$N$5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B0-4168-B0EF-881B3068DFAF}"/>
            </c:ext>
          </c:extLst>
        </c:ser>
        <c:ser>
          <c:idx val="5"/>
          <c:order val="5"/>
          <c:tx>
            <c:strRef>
              <c:f>'4-Legislative Environment'!$P$1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'4-Legislative Environment'!$A$2:$A$5</c:f>
              <c:strCache>
                <c:ptCount val="4"/>
                <c:pt idx="0">
                  <c:v>Is your organisation allowed by law 
to use administrative data for statistical purposes</c:v>
                </c:pt>
                <c:pt idx="1">
                  <c:v>Does a legal basis to access data exist</c:v>
                </c:pt>
                <c:pt idx="2">
                  <c:v>Is data free to access for statistical purposes</c:v>
                </c:pt>
                <c:pt idx="3">
                  <c:v>Is your organisation prohibited from access 
or linking of data due to privacy issues  </c:v>
                </c:pt>
              </c:strCache>
            </c:strRef>
          </c:cat>
          <c:val>
            <c:numRef>
              <c:f>'4-Legislative Environment'!$P$2:$P$5</c:f>
              <c:numCache>
                <c:formatCode>0%</c:formatCode>
                <c:ptCount val="4"/>
                <c:pt idx="0">
                  <c:v>7.407407407407407E-2</c:v>
                </c:pt>
                <c:pt idx="1">
                  <c:v>7.407407407407407E-2</c:v>
                </c:pt>
                <c:pt idx="2">
                  <c:v>7.407407407407407E-2</c:v>
                </c:pt>
                <c:pt idx="3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B0-4168-B0EF-881B3068DF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6483728"/>
        <c:axId val="63647998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'4-Legislative Environment'!$O$1</c15:sqref>
                        </c15:formulaRef>
                      </c:ext>
                    </c:extLst>
                    <c:strCache>
                      <c:ptCount val="1"/>
                      <c:pt idx="0">
                        <c:v>Don't know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'4-Legislative Environment'!$A$2:$A$5</c15:sqref>
                        </c15:formulaRef>
                      </c:ext>
                    </c:extLst>
                    <c:strCache>
                      <c:ptCount val="4"/>
                      <c:pt idx="0">
                        <c:v>Is your organisation allowed by law 
to use administrative data for statistical purposes</c:v>
                      </c:pt>
                      <c:pt idx="1">
                        <c:v>Does a legal basis to access data exist</c:v>
                      </c:pt>
                      <c:pt idx="2">
                        <c:v>Is data free to access for statistical purposes</c:v>
                      </c:pt>
                      <c:pt idx="3">
                        <c:v>Is your organisation prohibited from access 
or linking of data due to privacy issues 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'4-Legislative Environment'!$O$2:$O$5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AAB0-4168-B0EF-881B3068DFAF}"/>
                  </c:ext>
                </c:extLst>
              </c15:ser>
            </c15:filteredBarSeries>
          </c:ext>
        </c:extLst>
      </c:barChart>
      <c:catAx>
        <c:axId val="63648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479984"/>
        <c:crosses val="autoZero"/>
        <c:auto val="1"/>
        <c:lblAlgn val="ctr"/>
        <c:lblOffset val="100"/>
        <c:noMultiLvlLbl val="0"/>
      </c:catAx>
      <c:valAx>
        <c:axId val="63647998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636483728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5441448880453064"/>
          <c:y val="0.89479205638245551"/>
          <c:w val="0.54101421155471607"/>
          <c:h val="7.3610111713135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Identifiers</a:t>
            </a:r>
            <a:r>
              <a:rPr lang="sr-Latn-RS"/>
              <a:t>:</a:t>
            </a:r>
            <a:endParaRPr lang="en-US"/>
          </a:p>
        </c:rich>
      </c:tx>
      <c:layout>
        <c:manualLayout>
          <c:xMode val="edge"/>
          <c:yMode val="edge"/>
          <c:x val="0.58551474908919965"/>
          <c:y val="2.6845498664354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30359031613585"/>
          <c:y val="0.10363883022615067"/>
          <c:w val="0.74915618756610647"/>
          <c:h val="0.796578509391477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'5-Identifiers'!$K$1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'5-Identifiers'!$A$2:$A$5</c:f>
              <c:strCache>
                <c:ptCount val="4"/>
                <c:pt idx="0">
                  <c:v>Unified personal identity system</c:v>
                </c:pt>
                <c:pt idx="1">
                  <c:v>Unified business identity system</c:v>
                </c:pt>
                <c:pt idx="2">
                  <c:v>Unified farmers identity system</c:v>
                </c:pt>
                <c:pt idx="3">
                  <c:v>Unified address system</c:v>
                </c:pt>
              </c:strCache>
            </c:strRef>
          </c:cat>
          <c:val>
            <c:numRef>
              <c:f>'5-Identifiers'!$K$2:$K$5</c:f>
              <c:numCache>
                <c:formatCode>0%</c:formatCode>
                <c:ptCount val="4"/>
                <c:pt idx="0">
                  <c:v>0.62962962962962965</c:v>
                </c:pt>
                <c:pt idx="1">
                  <c:v>0.7407407407407407</c:v>
                </c:pt>
                <c:pt idx="2">
                  <c:v>0.25925925925925924</c:v>
                </c:pt>
                <c:pt idx="3">
                  <c:v>0.37037037037037035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1-40DE-8C16-14CCE540CCC1}"/>
            </c:ext>
          </c:extLst>
        </c:ser>
        <c:ser>
          <c:idx val="1"/>
          <c:order val="1"/>
          <c:tx>
            <c:strRef>
              <c:f>'5-Identifiers'!$L$1</c:f>
              <c:strCache>
                <c:ptCount val="1"/>
                <c:pt idx="0">
                  <c:v>Yes, partly 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'5-Identifiers'!$A$2:$A$5</c:f>
              <c:strCache>
                <c:ptCount val="4"/>
                <c:pt idx="0">
                  <c:v>Unified personal identity system</c:v>
                </c:pt>
                <c:pt idx="1">
                  <c:v>Unified business identity system</c:v>
                </c:pt>
                <c:pt idx="2">
                  <c:v>Unified farmers identity system</c:v>
                </c:pt>
                <c:pt idx="3">
                  <c:v>Unified address system</c:v>
                </c:pt>
              </c:strCache>
            </c:strRef>
          </c:cat>
          <c:val>
            <c:numRef>
              <c:f>'5-Identifiers'!$L$2:$L$5</c:f>
              <c:numCache>
                <c:formatCode>0%</c:formatCode>
                <c:ptCount val="4"/>
                <c:pt idx="0">
                  <c:v>0.1111111111111111</c:v>
                </c:pt>
                <c:pt idx="1">
                  <c:v>0.1111111111111111</c:v>
                </c:pt>
                <c:pt idx="2">
                  <c:v>0.29629629629629628</c:v>
                </c:pt>
                <c:pt idx="3">
                  <c:v>0.18518518518518517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C1-40DE-8C16-14CCE540CCC1}"/>
            </c:ext>
          </c:extLst>
        </c:ser>
        <c:ser>
          <c:idx val="2"/>
          <c:order val="2"/>
          <c:tx>
            <c:strRef>
              <c:f>'5-Identifiers'!$M$1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C1-40DE-8C16-14CCE540C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'5-Identifiers'!$A$2:$A$5</c:f>
              <c:strCache>
                <c:ptCount val="4"/>
                <c:pt idx="0">
                  <c:v>Unified personal identity system</c:v>
                </c:pt>
                <c:pt idx="1">
                  <c:v>Unified business identity system</c:v>
                </c:pt>
                <c:pt idx="2">
                  <c:v>Unified farmers identity system</c:v>
                </c:pt>
                <c:pt idx="3">
                  <c:v>Unified address system</c:v>
                </c:pt>
              </c:strCache>
            </c:strRef>
          </c:cat>
          <c:val>
            <c:numRef>
              <c:f>'5-Identifiers'!$M$2:$M$5</c:f>
              <c:numCache>
                <c:formatCode>0%</c:formatCode>
                <c:ptCount val="4"/>
                <c:pt idx="0">
                  <c:v>0.1111111111111111</c:v>
                </c:pt>
                <c:pt idx="1">
                  <c:v>0</c:v>
                </c:pt>
                <c:pt idx="2">
                  <c:v>0.18518518518518517</c:v>
                </c:pt>
                <c:pt idx="3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C1-40DE-8C16-14CCE540CCC1}"/>
            </c:ext>
          </c:extLst>
        </c:ser>
        <c:ser>
          <c:idx val="3"/>
          <c:order val="3"/>
          <c:tx>
            <c:strRef>
              <c:f>'5-Identifiers'!$N$1</c:f>
              <c:strCache>
                <c:ptCount val="1"/>
                <c:pt idx="0">
                  <c:v>Not relevant </c:v>
                </c:pt>
              </c:strCache>
            </c:strRef>
          </c:tx>
          <c:spPr>
            <a:solidFill>
              <a:srgbClr val="5B9BD5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'5-Identifiers'!$A$2:$A$5</c:f>
              <c:strCache>
                <c:ptCount val="4"/>
                <c:pt idx="0">
                  <c:v>Unified personal identity system</c:v>
                </c:pt>
                <c:pt idx="1">
                  <c:v>Unified business identity system</c:v>
                </c:pt>
                <c:pt idx="2">
                  <c:v>Unified farmers identity system</c:v>
                </c:pt>
                <c:pt idx="3">
                  <c:v>Unified address system</c:v>
                </c:pt>
              </c:strCache>
            </c:strRef>
          </c:cat>
          <c:val>
            <c:numRef>
              <c:f>'5-Identifiers'!$N$2:$N$5</c:f>
              <c:numCache>
                <c:formatCode>0%</c:formatCode>
                <c:ptCount val="4"/>
                <c:pt idx="0">
                  <c:v>7.407407407407407E-2</c:v>
                </c:pt>
                <c:pt idx="1">
                  <c:v>7.407407407407407E-2</c:v>
                </c:pt>
                <c:pt idx="2">
                  <c:v>7.407407407407407E-2</c:v>
                </c:pt>
                <c:pt idx="3">
                  <c:v>7.407407407407407E-2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C1-40DE-8C16-14CCE540CCC1}"/>
            </c:ext>
          </c:extLst>
        </c:ser>
        <c:ser>
          <c:idx val="5"/>
          <c:order val="4"/>
          <c:tx>
            <c:strRef>
              <c:f>'5-Identifiers'!$O$1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rgbClr val="5B9BD5">
                  <a:lumMod val="40000"/>
                  <a:lumOff val="60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'5-Identifiers'!$A$2:$A$5</c:f>
              <c:strCache>
                <c:ptCount val="4"/>
                <c:pt idx="0">
                  <c:v>Unified personal identity system</c:v>
                </c:pt>
                <c:pt idx="1">
                  <c:v>Unified business identity system</c:v>
                </c:pt>
                <c:pt idx="2">
                  <c:v>Unified farmers identity system</c:v>
                </c:pt>
                <c:pt idx="3">
                  <c:v>Unified address system</c:v>
                </c:pt>
              </c:strCache>
            </c:strRef>
          </c:cat>
          <c:val>
            <c:numRef>
              <c:f>'5-Identifiers'!$O$2:$O$5</c:f>
              <c:numCache>
                <c:formatCode>0%</c:formatCode>
                <c:ptCount val="4"/>
                <c:pt idx="0">
                  <c:v>7.407407407407407E-2</c:v>
                </c:pt>
                <c:pt idx="1">
                  <c:v>7.407407407407407E-2</c:v>
                </c:pt>
                <c:pt idx="2">
                  <c:v>0.18518518518518517</c:v>
                </c:pt>
                <c:pt idx="3">
                  <c:v>0.14814814814814814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C1-40DE-8C16-14CCE540CC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6483728"/>
        <c:axId val="636479984"/>
        <c:extLst/>
      </c:barChart>
      <c:catAx>
        <c:axId val="63648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479984"/>
        <c:crosses val="autoZero"/>
        <c:auto val="1"/>
        <c:lblAlgn val="ctr"/>
        <c:lblOffset val="100"/>
        <c:noMultiLvlLbl val="0"/>
      </c:catAx>
      <c:valAx>
        <c:axId val="63647998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636483728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3473954048654366"/>
          <c:y val="0.90894168763255723"/>
          <c:w val="0.74437242919261948"/>
          <c:h val="7.3610111713135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50" b="1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510162678940498"/>
          <c:y val="0.11983844911147011"/>
          <c:w val="0.46489837321059513"/>
          <c:h val="0.84462035541195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 6–Institutional Environment'!$F$1</c:f>
              <c:strCache>
                <c:ptCount val="1"/>
                <c:pt idx="0">
                  <c:v>response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sx="3000" sy="3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DF-4C38-B106-F72BA164F9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6–Institutional Environment'!$A$2:$A$6</c:f>
              <c:strCache>
                <c:ptCount val="5"/>
                <c:pt idx="0">
                  <c:v>Cooperation agreements for transferring the data</c:v>
                </c:pt>
                <c:pt idx="1">
                  <c:v>Collaboration in the preparation of legal documents establishing and/or maintaining use of data</c:v>
                </c:pt>
                <c:pt idx="2">
                  <c:v>Collaboration in the preparation of administrative 
or statistical classifications used for data</c:v>
                </c:pt>
                <c:pt idx="3">
                  <c:v>Long-term partnerships (formal or informal) which consist of two or more institutions using the same data</c:v>
                </c:pt>
                <c:pt idx="4">
                  <c:v>Collaboration for determining coverage, concepts and/or definitions in the data</c:v>
                </c:pt>
              </c:strCache>
            </c:strRef>
          </c:cat>
          <c:val>
            <c:numRef>
              <c:f>' 6–Institutional Environment'!$F$2:$F$6</c:f>
              <c:numCache>
                <c:formatCode>0%</c:formatCode>
                <c:ptCount val="5"/>
                <c:pt idx="0">
                  <c:v>0.77777777777777779</c:v>
                </c:pt>
                <c:pt idx="1">
                  <c:v>0.62962962962962965</c:v>
                </c:pt>
                <c:pt idx="2">
                  <c:v>0.59259259259259256</c:v>
                </c:pt>
                <c:pt idx="3">
                  <c:v>0.55555555555555558</c:v>
                </c:pt>
                <c:pt idx="4">
                  <c:v>0.51851851851851849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DF-4C38-B106-F72BA164F9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69"/>
        <c:axId val="302636783"/>
        <c:axId val="302634287"/>
      </c:barChart>
      <c:catAx>
        <c:axId val="302636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34287"/>
        <c:crosses val="autoZero"/>
        <c:auto val="0"/>
        <c:lblAlgn val="ctr"/>
        <c:lblOffset val="100"/>
        <c:noMultiLvlLbl val="0"/>
      </c:catAx>
      <c:valAx>
        <c:axId val="3026342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30263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94450772214342"/>
          <c:y val="0.11983844911147011"/>
          <c:w val="0.65055492277856586"/>
          <c:h val="0.84462035541195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'7-Domains and DI 2'!$C$1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sx="3000" sy="3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F6-49C5-8370-A3132AE473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'7-Domains and DI 2'!$A$2:$A$9</c:f>
              <c:strCache>
                <c:ptCount val="8"/>
                <c:pt idx="0">
                  <c:v>As a source for sample frames</c:v>
                </c:pt>
                <c:pt idx="1">
                  <c:v>To supplement surveys </c:v>
                </c:pt>
                <c:pt idx="2">
                  <c:v>For data validation</c:v>
                </c:pt>
                <c:pt idx="3">
                  <c:v>For data editing and/or imputation</c:v>
                </c:pt>
                <c:pt idx="4">
                  <c:v>For maintaining registers</c:v>
                </c:pt>
                <c:pt idx="5">
                  <c:v>For estimation (e.g. small area estimation)</c:v>
                </c:pt>
                <c:pt idx="6">
                  <c:v>To supplement traditional censuses</c:v>
                </c:pt>
                <c:pt idx="7">
                  <c:v>For replacing sample surveys</c:v>
                </c:pt>
              </c:strCache>
            </c:strRef>
          </c:cat>
          <c:val>
            <c:numRef>
              <c:f>'7-Domains and DI 2'!$C$2:$C$9</c:f>
              <c:numCache>
                <c:formatCode>0%</c:formatCode>
                <c:ptCount val="8"/>
                <c:pt idx="0">
                  <c:v>0.70370370370370372</c:v>
                </c:pt>
                <c:pt idx="1">
                  <c:v>0.70370370370370372</c:v>
                </c:pt>
                <c:pt idx="2">
                  <c:v>0.70370370370370372</c:v>
                </c:pt>
                <c:pt idx="3">
                  <c:v>0.59259259259259256</c:v>
                </c:pt>
                <c:pt idx="4">
                  <c:v>0.59259259259259256</c:v>
                </c:pt>
                <c:pt idx="5">
                  <c:v>0.44444444444444442</c:v>
                </c:pt>
                <c:pt idx="6">
                  <c:v>0.44444444444444442</c:v>
                </c:pt>
                <c:pt idx="7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F6-49C5-8370-A3132AE473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69"/>
        <c:axId val="302636783"/>
        <c:axId val="302634287"/>
      </c:barChart>
      <c:catAx>
        <c:axId val="302636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634287"/>
        <c:crosses val="autoZero"/>
        <c:auto val="0"/>
        <c:lblAlgn val="ctr"/>
        <c:lblOffset val="100"/>
        <c:noMultiLvlLbl val="0"/>
      </c:catAx>
      <c:valAx>
        <c:axId val="3026342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30263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153EF-7933-4B4D-A910-6B84A4FB6DC7}" type="datetimeFigureOut">
              <a:rPr lang="en-AU" smtClean="0"/>
              <a:t>22/11/2017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142FC-723E-4277-9F45-9EE5DB5B41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24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142FC-723E-4277-9F45-9EE5DB5B41D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48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Data Integration Project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DE52-3DF3-4D97-BECE-DCF1BF94700A}" type="datetime1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69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D9E8-BC9A-433C-9063-74462D9864D7}" type="datetime1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43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ED9D-9F3C-4ECF-948B-2536E64514BF}" type="datetime1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70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EFC3-1A73-4BDC-B791-8FBCB93E4AF2}" type="datetime1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538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6582-4A2B-420E-8F07-6CD6DE87C21D}" type="datetime1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73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A373-9A33-4C15-AF44-0E72C8970DF2}" type="datetime1">
              <a:rPr lang="en-AU" smtClean="0"/>
              <a:t>22/11/2017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600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4F04-4F00-4186-B578-51EFC61153B1}" type="datetime1">
              <a:rPr lang="en-AU" smtClean="0"/>
              <a:t>22/11/2017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37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11F8-13A7-4AAF-96BD-022C1F1D923E}" type="datetime1">
              <a:rPr lang="en-AU" smtClean="0"/>
              <a:t>22/11/2017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560" y="3643630"/>
            <a:ext cx="262128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8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69D3-ADC1-43C3-9E79-A1546FE0A2E5}" type="datetime1">
              <a:rPr lang="en-AU" smtClean="0"/>
              <a:t>22/11/2017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94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699F-423E-42DE-B10C-8DBD8AFB35BE}" type="datetime1">
              <a:rPr lang="en-AU" smtClean="0"/>
              <a:t>22/11/2017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20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E666-EBD9-4444-B572-0EA4FCF9A1FB}" type="datetime1">
              <a:rPr lang="en-AU" smtClean="0"/>
              <a:t>22/11/2017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181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3DBE-D479-49FB-AA80-296A64A9B1D2}" type="datetime1">
              <a:rPr lang="en-AU" smtClean="0"/>
              <a:t>22/11/2017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7A70-5F0B-4D9B-AEA4-FDE69F188718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5685631"/>
            <a:ext cx="29908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8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99315"/>
            <a:ext cx="12192000" cy="16651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Data Integration in Official Statistics </a:t>
            </a:r>
            <a:br>
              <a:rPr lang="en-AU" dirty="0"/>
            </a:br>
            <a:r>
              <a:rPr lang="en-AU" dirty="0"/>
              <a:t>2017 Project Report</a:t>
            </a:r>
            <a:endParaRPr lang="en-AU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940" y="5577016"/>
            <a:ext cx="5486400" cy="841357"/>
          </a:xfrm>
        </p:spPr>
        <p:txBody>
          <a:bodyPr>
            <a:noAutofit/>
          </a:bodyPr>
          <a:lstStyle/>
          <a:p>
            <a:pPr algn="l"/>
            <a:r>
              <a:rPr lang="en-AU" dirty="0"/>
              <a:t>UNECE Data Integration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87" y="5577016"/>
            <a:ext cx="5046266" cy="982066"/>
          </a:xfrm>
          <a:prstGeom prst="rect">
            <a:avLst/>
          </a:prstGeom>
        </p:spPr>
      </p:pic>
      <p:pic>
        <p:nvPicPr>
          <p:cNvPr id="5" name="Picture 2" descr="http://www1.unece.org/stat/platform/download/attachments/73072641/global.logo?version=7&amp;modificationDate=1439997964057&amp;api=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65125"/>
            <a:ext cx="1121664" cy="11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689E15-7D86-4FA6-9561-152A79A43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" y="93617"/>
            <a:ext cx="2098964" cy="19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2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The survey and request for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Topic coverage – informing the guide</a:t>
            </a:r>
          </a:p>
          <a:p>
            <a:pPr lvl="1"/>
            <a:r>
              <a:rPr lang="en-GB" dirty="0"/>
              <a:t>Strategies</a:t>
            </a:r>
          </a:p>
          <a:p>
            <a:pPr lvl="1"/>
            <a:r>
              <a:rPr lang="en-GB" dirty="0"/>
              <a:t>Barriers</a:t>
            </a:r>
          </a:p>
          <a:p>
            <a:pPr lvl="1"/>
            <a:r>
              <a:rPr lang="en-GB" dirty="0"/>
              <a:t>Legislative environment</a:t>
            </a:r>
          </a:p>
          <a:p>
            <a:pPr lvl="1"/>
            <a:r>
              <a:rPr lang="en-GB" dirty="0"/>
              <a:t>Identifiers</a:t>
            </a:r>
          </a:p>
          <a:p>
            <a:pPr lvl="1"/>
            <a:r>
              <a:rPr lang="en-GB" dirty="0"/>
              <a:t>Institutional environment</a:t>
            </a:r>
          </a:p>
          <a:p>
            <a:pPr lvl="1"/>
            <a:r>
              <a:rPr lang="en-GB" dirty="0"/>
              <a:t>Statistical domains</a:t>
            </a:r>
          </a:p>
          <a:p>
            <a:pPr lvl="1"/>
            <a:r>
              <a:rPr lang="en-GB" dirty="0"/>
              <a:t>Information Technology</a:t>
            </a:r>
          </a:p>
          <a:p>
            <a:pPr lvl="1"/>
            <a:r>
              <a:rPr lang="en-GB" dirty="0"/>
              <a:t>Methods</a:t>
            </a:r>
          </a:p>
          <a:p>
            <a:pPr lvl="1"/>
            <a:r>
              <a:rPr lang="en-GB" dirty="0"/>
              <a:t>Quality</a:t>
            </a:r>
          </a:p>
          <a:p>
            <a:pPr lvl="1"/>
            <a:r>
              <a:rPr lang="en-GB" dirty="0"/>
              <a:t>Skills</a:t>
            </a:r>
          </a:p>
          <a:p>
            <a:pPr lvl="1"/>
            <a:r>
              <a:rPr lang="en-GB" dirty="0"/>
              <a:t>Geospatial data</a:t>
            </a:r>
          </a:p>
          <a:p>
            <a:pPr marL="0" indent="0">
              <a:buNone/>
            </a:pPr>
            <a:r>
              <a:rPr lang="en-GB" dirty="0"/>
              <a:t>Different aspects are of interest to different people</a:t>
            </a:r>
          </a:p>
          <a:p>
            <a:endParaRPr lang="en-GB" dirty="0"/>
          </a:p>
          <a:p>
            <a:endParaRPr lang="en-GB" dirty="0"/>
          </a:p>
          <a:p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BCE022-BC2E-4125-AA31-4656217E37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A lot of categorical questions to aid analysis</a:t>
            </a:r>
          </a:p>
          <a:p>
            <a:r>
              <a:rPr lang="en-AU" dirty="0"/>
              <a:t>Free text fields and case study requests to get more detailed information</a:t>
            </a:r>
          </a:p>
          <a:p>
            <a:r>
              <a:rPr lang="en-AU" dirty="0"/>
              <a:t>All questions optional to avoid deterring response</a:t>
            </a:r>
          </a:p>
          <a:p>
            <a:r>
              <a:rPr lang="en-GB" dirty="0"/>
              <a:t>Specifications developed as wiki version</a:t>
            </a:r>
          </a:p>
          <a:p>
            <a:r>
              <a:rPr lang="en-GB" dirty="0"/>
              <a:t>Technical design and logistics provided by Statistical Office of the Republic of Serbia (SORS)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9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The technical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Technical development team </a:t>
            </a:r>
          </a:p>
          <a:p>
            <a:pPr lvl="1"/>
            <a:r>
              <a:rPr lang="en-GB" dirty="0"/>
              <a:t>Mira Nikic</a:t>
            </a:r>
          </a:p>
          <a:p>
            <a:pPr lvl="1"/>
            <a:r>
              <a:rPr lang="en-GB" dirty="0"/>
              <a:t>Uros Rajcevic</a:t>
            </a:r>
          </a:p>
          <a:p>
            <a:pPr lvl="1"/>
            <a:r>
              <a:rPr lang="fi-FI" dirty="0"/>
              <a:t>Jelena Markovic (Monstat)</a:t>
            </a:r>
          </a:p>
          <a:p>
            <a:r>
              <a:rPr lang="fi-FI" dirty="0"/>
              <a:t>Very agile development and quick response</a:t>
            </a:r>
            <a:endParaRPr lang="en-GB" dirty="0"/>
          </a:p>
          <a:p>
            <a:r>
              <a:rPr lang="en-GB" dirty="0"/>
              <a:t>Microsoft Azure and Integrated Survey Technology (IST)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" name="Picture 2" descr="Bildergebnis für gold star image">
            <a:extLst>
              <a:ext uri="{FF2B5EF4-FFF2-40B4-BE49-F238E27FC236}">
                <a16:creationId xmlns:a16="http://schemas.microsoft.com/office/drawing/2014/main" id="{BD375573-C75E-4F6B-8E3E-7552AF742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3" y="365125"/>
            <a:ext cx="1200149" cy="11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AB8F1-AB79-44C8-B0B3-CAA8E44CD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49" y="1882775"/>
            <a:ext cx="4943475" cy="4351338"/>
          </a:xfrm>
        </p:spPr>
        <p:txBody>
          <a:bodyPr>
            <a:normAutofit/>
          </a:bodyPr>
          <a:lstStyle/>
          <a:p>
            <a:r>
              <a:rPr lang="en-GB" dirty="0"/>
              <a:t>Respondents did not need wiki id and could reopen survey so multiple people within the organisation could contribute </a:t>
            </a:r>
            <a:endParaRPr lang="en-AU" dirty="0"/>
          </a:p>
          <a:p>
            <a:r>
              <a:rPr lang="en-AU" dirty="0"/>
              <a:t>Also a wiki version for people with ids</a:t>
            </a:r>
          </a:p>
          <a:p>
            <a:r>
              <a:rPr lang="en-AU" dirty="0"/>
              <a:t>All data will be migrated to wiki</a:t>
            </a:r>
          </a:p>
          <a:p>
            <a:pPr marL="0" indent="0">
              <a:buNone/>
            </a:pPr>
            <a:r>
              <a:rPr lang="en-AU" dirty="0"/>
              <a:t>   (data integration pages)</a:t>
            </a:r>
          </a:p>
        </p:txBody>
      </p:sp>
    </p:spTree>
    <p:extLst>
      <p:ext uri="{BB962C8B-B14F-4D97-AF65-F5344CB8AC3E}">
        <p14:creationId xmlns:p14="http://schemas.microsoft.com/office/powerpoint/2010/main" val="329395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Preliminary 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069371" cy="4351338"/>
          </a:xfrm>
        </p:spPr>
        <p:txBody>
          <a:bodyPr>
            <a:normAutofit/>
          </a:bodyPr>
          <a:lstStyle/>
          <a:p>
            <a:r>
              <a:rPr lang="en-AU" dirty="0"/>
              <a:t>27 responses to date (3 unidentified)</a:t>
            </a:r>
          </a:p>
          <a:p>
            <a:r>
              <a:rPr lang="en-AU" dirty="0"/>
              <a:t>4 Case studies submitted (more to come)</a:t>
            </a:r>
          </a:p>
          <a:p>
            <a:r>
              <a:rPr lang="en-AU" dirty="0"/>
              <a:t>About 7 additional countries have indicated that they will also respond (need more time) </a:t>
            </a:r>
          </a:p>
          <a:p>
            <a:r>
              <a:rPr lang="en-AU" dirty="0"/>
              <a:t>Now starting to analyse results and incorporate into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079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7074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employees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786744"/>
              </p:ext>
            </p:extLst>
          </p:nvPr>
        </p:nvGraphicFramePr>
        <p:xfrm>
          <a:off x="1418364" y="1899746"/>
          <a:ext cx="9996760" cy="4254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2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70747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 Integration Strategies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097280" y="1757363"/>
          <a:ext cx="10058400" cy="429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961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Units/functions responsible for data integration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972457"/>
          <a:ext cx="10058400" cy="523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80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707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Barriers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766513"/>
              </p:ext>
            </p:extLst>
          </p:nvPr>
        </p:nvGraphicFramePr>
        <p:xfrm>
          <a:off x="801278" y="697584"/>
          <a:ext cx="10293442" cy="556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242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Laws</a:t>
            </a:r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/Legislative Enviro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ment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7280" y="1846263"/>
          <a:ext cx="10058400" cy="436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309595"/>
              </p:ext>
            </p:extLst>
          </p:nvPr>
        </p:nvGraphicFramePr>
        <p:xfrm>
          <a:off x="77002" y="1364381"/>
          <a:ext cx="11078678" cy="448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944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5D3F-D9B6-4D6E-8E55-07DC273D6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158712"/>
              </p:ext>
            </p:extLst>
          </p:nvPr>
        </p:nvGraphicFramePr>
        <p:xfrm>
          <a:off x="749431" y="1679574"/>
          <a:ext cx="10515600" cy="408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97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Pre-integration practices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903839"/>
              </p:ext>
            </p:extLst>
          </p:nvPr>
        </p:nvGraphicFramePr>
        <p:xfrm>
          <a:off x="646914" y="1027906"/>
          <a:ext cx="10584180" cy="486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371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Data Integration Project Proposal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lvl="0"/>
            <a:r>
              <a:rPr lang="en-GB" b="1" dirty="0"/>
              <a:t>Develop an online, adaptive, practical guide to Data Integration for Official Statistics</a:t>
            </a:r>
            <a:r>
              <a:rPr lang="en-GB" dirty="0"/>
              <a:t> which supports successful data integration projects; using lessons learnt within the project and in related work.</a:t>
            </a:r>
            <a:endParaRPr lang="en-AU" dirty="0"/>
          </a:p>
          <a:p>
            <a:r>
              <a:rPr lang="en-GB" b="1" dirty="0"/>
              <a:t>Undertake further joint experiments in high priority practical interest areas</a:t>
            </a:r>
            <a:r>
              <a:rPr lang="en-GB" dirty="0"/>
              <a:t>.  The project has identified a number of areas where working together should bring faster results than working alone.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6595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Prominent reasons to integrate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15221"/>
              </p:ext>
            </p:extLst>
          </p:nvPr>
        </p:nvGraphicFramePr>
        <p:xfrm>
          <a:off x="955561" y="1027906"/>
          <a:ext cx="100584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8034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Types of data being integrated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25714" y="1846263"/>
          <a:ext cx="10429649" cy="448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4599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86603"/>
            <a:ext cx="10615613" cy="145075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Tools used for linking and/or matching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279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235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Quality measures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563020"/>
              </p:ext>
            </p:extLst>
          </p:nvPr>
        </p:nvGraphicFramePr>
        <p:xfrm>
          <a:off x="514667" y="1628775"/>
          <a:ext cx="10641013" cy="452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979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Quality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081740"/>
              </p:ext>
            </p:extLst>
          </p:nvPr>
        </p:nvGraphicFramePr>
        <p:xfrm>
          <a:off x="500063" y="1846263"/>
          <a:ext cx="10655300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270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Have the required skilled resources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236012"/>
              </p:ext>
            </p:extLst>
          </p:nvPr>
        </p:nvGraphicFramePr>
        <p:xfrm>
          <a:off x="-871538" y="1737360"/>
          <a:ext cx="10372726" cy="4391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221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Areas where training is most required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239714"/>
              </p:ext>
            </p:extLst>
          </p:nvPr>
        </p:nvGraphicFramePr>
        <p:xfrm>
          <a:off x="418904" y="1311652"/>
          <a:ext cx="11029950" cy="481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168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Geospatial data used in statistics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543050" y="1737360"/>
          <a:ext cx="11684318" cy="440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2697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Geospatial data meets needs in terms of -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2514" y="1385889"/>
          <a:ext cx="11074400" cy="4637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66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4000" dirty="0">
                <a:solidFill>
                  <a:schemeClr val="accent6"/>
                </a:solidFill>
              </a:rPr>
              <a:t>WPA:  Develop an online, adaptive, practical guide to Data Integration for Official Statistics (WPA)</a:t>
            </a:r>
            <a:br>
              <a:rPr lang="en-GB" sz="3600" b="1" dirty="0">
                <a:solidFill>
                  <a:schemeClr val="accent6"/>
                </a:solidFill>
              </a:rPr>
            </a:br>
            <a:endParaRPr lang="en-AU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069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accent5"/>
                </a:solidFill>
              </a:rPr>
              <a:t>AIM:  Support successful projects and common approaches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AU" dirty="0"/>
          </a:p>
          <a:p>
            <a:r>
              <a:rPr lang="en-GB" dirty="0"/>
              <a:t>Distil lessons learnt from practical experiments and other initiatives</a:t>
            </a:r>
          </a:p>
          <a:p>
            <a:r>
              <a:rPr lang="en-GB" dirty="0"/>
              <a:t>Organise knowledge into simple, easy to consume and adaptable guidance</a:t>
            </a:r>
            <a:endParaRPr lang="en-AU" dirty="0"/>
          </a:p>
          <a:p>
            <a:pPr lvl="0"/>
            <a:r>
              <a:rPr lang="en-AU" dirty="0"/>
              <a:t>Cover how to get started on a data integration project</a:t>
            </a:r>
          </a:p>
          <a:p>
            <a:r>
              <a:rPr lang="en-AU" dirty="0"/>
              <a:t>Describe suggested processes to follow, based on GSBPM.</a:t>
            </a:r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Obtaining datasets, forming partnerships, assessing quality and securing ongoing access (WP0). </a:t>
            </a:r>
          </a:p>
          <a:p>
            <a:pPr lvl="0"/>
            <a:r>
              <a:rPr lang="en-AU" dirty="0"/>
              <a:t>Promote use of </a:t>
            </a:r>
            <a:r>
              <a:rPr lang="en-AU" dirty="0" err="1"/>
              <a:t>ModernStats</a:t>
            </a:r>
            <a:r>
              <a:rPr lang="en-AU" dirty="0"/>
              <a:t> standards and approaches</a:t>
            </a:r>
          </a:p>
          <a:p>
            <a:pPr lvl="0"/>
            <a:r>
              <a:rPr lang="en-AU" dirty="0"/>
              <a:t>Provide a </a:t>
            </a:r>
            <a:r>
              <a:rPr lang="en-AU" dirty="0" err="1"/>
              <a:t>catalog</a:t>
            </a:r>
            <a:r>
              <a:rPr lang="en-AU" dirty="0"/>
              <a:t> of methods described using the </a:t>
            </a:r>
            <a:r>
              <a:rPr lang="en-AU" dirty="0" err="1"/>
              <a:t>Modernstats</a:t>
            </a:r>
            <a:r>
              <a:rPr lang="en-AU" dirty="0"/>
              <a:t> standards  </a:t>
            </a:r>
          </a:p>
          <a:p>
            <a:pPr lvl="0"/>
            <a:r>
              <a:rPr lang="en-AU" dirty="0"/>
              <a:t>Be available online (probably using the UNECE Wiki system)</a:t>
            </a:r>
          </a:p>
          <a:p>
            <a:pPr lvl="0"/>
            <a:r>
              <a:rPr lang="en-AU" dirty="0"/>
              <a:t>Support easy adaptation as new experiences are added.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8138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Type of registers used with geospatial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2" y="1422400"/>
          <a:ext cx="10470923" cy="484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774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Geocoded level of address database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40228" y="1364343"/>
          <a:ext cx="1075508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3308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Main barriers to geocoding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7280" y="1248229"/>
          <a:ext cx="10486571" cy="525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706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Main threats to current geocoding practices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862536"/>
              </p:ext>
            </p:extLst>
          </p:nvPr>
        </p:nvGraphicFramePr>
        <p:xfrm>
          <a:off x="838200" y="859971"/>
          <a:ext cx="10058400" cy="513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333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Lowest possible geographical level for geocoding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039"/>
              </p:ext>
            </p:extLst>
          </p:nvPr>
        </p:nvGraphicFramePr>
        <p:xfrm>
          <a:off x="139338" y="1737360"/>
          <a:ext cx="11016342" cy="452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432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Complete analysis of all material gathered (including survey, case studies, and other material)</a:t>
            </a:r>
          </a:p>
          <a:p>
            <a:r>
              <a:rPr lang="en-AU" dirty="0"/>
              <a:t>Complete guide by end of year</a:t>
            </a:r>
          </a:p>
          <a:p>
            <a:r>
              <a:rPr lang="en-AU" dirty="0"/>
              <a:t>Propose (tomorrow) a way to sustain the value of the work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9207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Thank you </a:t>
            </a:r>
            <a:br>
              <a:rPr lang="en-A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Comments and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344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56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Further develop common approaches in areas of statistics through practical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Provide experience for the guide</a:t>
            </a:r>
          </a:p>
          <a:p>
            <a:r>
              <a:rPr lang="en-GB" dirty="0"/>
              <a:t>Some projects being undertaken by project members, some by other groups</a:t>
            </a:r>
          </a:p>
          <a:p>
            <a:r>
              <a:rPr lang="en-GB" dirty="0"/>
              <a:t>Must include work already being done within and between institutes</a:t>
            </a:r>
          </a:p>
          <a:p>
            <a:r>
              <a:rPr lang="en-GB" dirty="0"/>
              <a:t>Priority should be given to those with active support and commitment from countries and </a:t>
            </a:r>
            <a:r>
              <a:rPr lang="en-GB" dirty="0">
                <a:solidFill>
                  <a:srgbClr val="FF0000"/>
                </a:solidFill>
              </a:rPr>
              <a:t>‘sharp’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concrete</a:t>
            </a:r>
            <a:r>
              <a:rPr lang="en-GB" dirty="0"/>
              <a:t> deliverables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476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Work Packages</a:t>
            </a:r>
            <a:endParaRPr lang="en-AU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4" descr="C:\Users\Gjaltema\Downloads\DataIntegrationDiagra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1" y="1309816"/>
            <a:ext cx="11306214" cy="43990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5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838200" y="5708821"/>
            <a:ext cx="5353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Citro</a:t>
            </a:r>
            <a:r>
              <a:rPr lang="en-GB" sz="1400" dirty="0"/>
              <a:t>, Constance F. (2014), From multiple modes for surveys to multiple data sources for estimates. Survey Methodology, December 2014 137 Vol. 40, No. 2, pp. 137-161. Statistics Canada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9054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Definition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E7A70-5F0B-4D9B-AEA4-FDE69F188718}" type="slidenum">
              <a:rPr lang="en-AU" smtClean="0"/>
              <a:t>6</a:t>
            </a:fld>
            <a:endParaRPr lang="en-AU"/>
          </a:p>
        </p:txBody>
      </p:sp>
      <p:grpSp>
        <p:nvGrpSpPr>
          <p:cNvPr id="17" name="Group 16"/>
          <p:cNvGrpSpPr/>
          <p:nvPr/>
        </p:nvGrpSpPr>
        <p:grpSpPr>
          <a:xfrm>
            <a:off x="342685" y="1395924"/>
            <a:ext cx="9611746" cy="4781038"/>
            <a:chOff x="342685" y="1395924"/>
            <a:chExt cx="9611746" cy="4781038"/>
          </a:xfrm>
        </p:grpSpPr>
        <p:sp>
          <p:nvSpPr>
            <p:cNvPr id="7" name="Freeform: Shape 6"/>
            <p:cNvSpPr/>
            <p:nvPr/>
          </p:nvSpPr>
          <p:spPr>
            <a:xfrm>
              <a:off x="3122909" y="1468498"/>
              <a:ext cx="6831522" cy="2468073"/>
            </a:xfrm>
            <a:custGeom>
              <a:avLst/>
              <a:gdLst>
                <a:gd name="connsiteX0" fmla="*/ 411354 w 2468073"/>
                <a:gd name="connsiteY0" fmla="*/ 0 h 6661055"/>
                <a:gd name="connsiteX1" fmla="*/ 2056719 w 2468073"/>
                <a:gd name="connsiteY1" fmla="*/ 0 h 6661055"/>
                <a:gd name="connsiteX2" fmla="*/ 2468073 w 2468073"/>
                <a:gd name="connsiteY2" fmla="*/ 411354 h 6661055"/>
                <a:gd name="connsiteX3" fmla="*/ 2468073 w 2468073"/>
                <a:gd name="connsiteY3" fmla="*/ 6661055 h 6661055"/>
                <a:gd name="connsiteX4" fmla="*/ 2468073 w 2468073"/>
                <a:gd name="connsiteY4" fmla="*/ 6661055 h 6661055"/>
                <a:gd name="connsiteX5" fmla="*/ 0 w 2468073"/>
                <a:gd name="connsiteY5" fmla="*/ 6661055 h 6661055"/>
                <a:gd name="connsiteX6" fmla="*/ 0 w 2468073"/>
                <a:gd name="connsiteY6" fmla="*/ 6661055 h 6661055"/>
                <a:gd name="connsiteX7" fmla="*/ 0 w 2468073"/>
                <a:gd name="connsiteY7" fmla="*/ 411354 h 6661055"/>
                <a:gd name="connsiteX8" fmla="*/ 411354 w 2468073"/>
                <a:gd name="connsiteY8" fmla="*/ 0 h 66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8073" h="6661055">
                  <a:moveTo>
                    <a:pt x="2468073" y="1110200"/>
                  </a:moveTo>
                  <a:lnTo>
                    <a:pt x="2468073" y="5550855"/>
                  </a:lnTo>
                  <a:cubicBezTo>
                    <a:pt x="2468073" y="6164002"/>
                    <a:pt x="2399834" y="6661054"/>
                    <a:pt x="2315657" y="6661054"/>
                  </a:cubicBezTo>
                  <a:lnTo>
                    <a:pt x="0" y="6661054"/>
                  </a:lnTo>
                  <a:lnTo>
                    <a:pt x="0" y="6661054"/>
                  </a:lnTo>
                  <a:lnTo>
                    <a:pt x="0" y="1"/>
                  </a:lnTo>
                  <a:lnTo>
                    <a:pt x="0" y="1"/>
                  </a:lnTo>
                  <a:lnTo>
                    <a:pt x="2315657" y="1"/>
                  </a:lnTo>
                  <a:cubicBezTo>
                    <a:pt x="2399834" y="1"/>
                    <a:pt x="2468073" y="497053"/>
                    <a:pt x="2468073" y="1110200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44305" rIns="368130" bIns="244307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Support HLG strategic priorities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Common strategic approach (‘spines of integration’)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Common approaches for particular areas of statistics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/>
                <a:t>Approaches for ‘quick response’ integration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Sources secured and risks managed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New sources easily incorporated into our statistics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/>
                <a:t>Guidance easy and effective to use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/>
                <a:t>‘Guide’ easy to maintain and keep relevant</a:t>
              </a:r>
              <a:endParaRPr lang="en-US" sz="2000" kern="1200" dirty="0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343053" y="1395924"/>
              <a:ext cx="2979983" cy="2621105"/>
            </a:xfrm>
            <a:custGeom>
              <a:avLst/>
              <a:gdLst>
                <a:gd name="connsiteX0" fmla="*/ 0 w 2940896"/>
                <a:gd name="connsiteY0" fmla="*/ 436860 h 2621105"/>
                <a:gd name="connsiteX1" fmla="*/ 436860 w 2940896"/>
                <a:gd name="connsiteY1" fmla="*/ 0 h 2621105"/>
                <a:gd name="connsiteX2" fmla="*/ 2504036 w 2940896"/>
                <a:gd name="connsiteY2" fmla="*/ 0 h 2621105"/>
                <a:gd name="connsiteX3" fmla="*/ 2940896 w 2940896"/>
                <a:gd name="connsiteY3" fmla="*/ 436860 h 2621105"/>
                <a:gd name="connsiteX4" fmla="*/ 2940896 w 2940896"/>
                <a:gd name="connsiteY4" fmla="*/ 2184245 h 2621105"/>
                <a:gd name="connsiteX5" fmla="*/ 2504036 w 2940896"/>
                <a:gd name="connsiteY5" fmla="*/ 2621105 h 2621105"/>
                <a:gd name="connsiteX6" fmla="*/ 436860 w 2940896"/>
                <a:gd name="connsiteY6" fmla="*/ 2621105 h 2621105"/>
                <a:gd name="connsiteX7" fmla="*/ 0 w 2940896"/>
                <a:gd name="connsiteY7" fmla="*/ 2184245 h 2621105"/>
                <a:gd name="connsiteX8" fmla="*/ 0 w 2940896"/>
                <a:gd name="connsiteY8" fmla="*/ 436860 h 262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0896" h="2621105">
                  <a:moveTo>
                    <a:pt x="0" y="436860"/>
                  </a:moveTo>
                  <a:cubicBezTo>
                    <a:pt x="0" y="195589"/>
                    <a:pt x="195589" y="0"/>
                    <a:pt x="436860" y="0"/>
                  </a:cubicBezTo>
                  <a:lnTo>
                    <a:pt x="2504036" y="0"/>
                  </a:lnTo>
                  <a:cubicBezTo>
                    <a:pt x="2745307" y="0"/>
                    <a:pt x="2940896" y="195589"/>
                    <a:pt x="2940896" y="436860"/>
                  </a:cubicBezTo>
                  <a:lnTo>
                    <a:pt x="2940896" y="2184245"/>
                  </a:lnTo>
                  <a:cubicBezTo>
                    <a:pt x="2940896" y="2425516"/>
                    <a:pt x="2745307" y="2621105"/>
                    <a:pt x="2504036" y="2621105"/>
                  </a:cubicBezTo>
                  <a:lnTo>
                    <a:pt x="436860" y="2621105"/>
                  </a:lnTo>
                  <a:cubicBezTo>
                    <a:pt x="195589" y="2621105"/>
                    <a:pt x="0" y="2425516"/>
                    <a:pt x="0" y="2184245"/>
                  </a:cubicBezTo>
                  <a:lnTo>
                    <a:pt x="0" y="43686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972" tIns="207962" rIns="287972" bIns="207962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200" kern="1200" dirty="0"/>
                <a:t>Future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122910" y="4146838"/>
              <a:ext cx="6761766" cy="1168000"/>
            </a:xfrm>
            <a:custGeom>
              <a:avLst/>
              <a:gdLst>
                <a:gd name="connsiteX0" fmla="*/ 165052 w 990291"/>
                <a:gd name="connsiteY0" fmla="*/ 0 h 6649352"/>
                <a:gd name="connsiteX1" fmla="*/ 825239 w 990291"/>
                <a:gd name="connsiteY1" fmla="*/ 0 h 6649352"/>
                <a:gd name="connsiteX2" fmla="*/ 990291 w 990291"/>
                <a:gd name="connsiteY2" fmla="*/ 165052 h 6649352"/>
                <a:gd name="connsiteX3" fmla="*/ 990291 w 990291"/>
                <a:gd name="connsiteY3" fmla="*/ 6649352 h 6649352"/>
                <a:gd name="connsiteX4" fmla="*/ 990291 w 990291"/>
                <a:gd name="connsiteY4" fmla="*/ 6649352 h 6649352"/>
                <a:gd name="connsiteX5" fmla="*/ 0 w 990291"/>
                <a:gd name="connsiteY5" fmla="*/ 6649352 h 6649352"/>
                <a:gd name="connsiteX6" fmla="*/ 0 w 990291"/>
                <a:gd name="connsiteY6" fmla="*/ 6649352 h 6649352"/>
                <a:gd name="connsiteX7" fmla="*/ 0 w 990291"/>
                <a:gd name="connsiteY7" fmla="*/ 165052 h 6649352"/>
                <a:gd name="connsiteX8" fmla="*/ 165052 w 990291"/>
                <a:gd name="connsiteY8" fmla="*/ 0 h 664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291" h="6649352">
                  <a:moveTo>
                    <a:pt x="990291" y="1108251"/>
                  </a:moveTo>
                  <a:lnTo>
                    <a:pt x="990291" y="5541101"/>
                  </a:lnTo>
                  <a:cubicBezTo>
                    <a:pt x="990291" y="6153171"/>
                    <a:pt x="979286" y="6649349"/>
                    <a:pt x="965710" y="6649349"/>
                  </a:cubicBezTo>
                  <a:lnTo>
                    <a:pt x="0" y="6649349"/>
                  </a:lnTo>
                  <a:lnTo>
                    <a:pt x="0" y="6649349"/>
                  </a:lnTo>
                  <a:lnTo>
                    <a:pt x="0" y="3"/>
                  </a:lnTo>
                  <a:lnTo>
                    <a:pt x="0" y="3"/>
                  </a:lnTo>
                  <a:lnTo>
                    <a:pt x="965710" y="3"/>
                  </a:lnTo>
                  <a:cubicBezTo>
                    <a:pt x="979286" y="3"/>
                    <a:pt x="990291" y="496181"/>
                    <a:pt x="990291" y="1108251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2167" rIns="295992" bIns="172168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One or more concrete statistics produced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Methods developed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Guidance and quality frameworks created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Modernstats</a:t>
              </a:r>
              <a:r>
                <a:rPr lang="en-US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 standards used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342685" y="4044395"/>
              <a:ext cx="2961653" cy="1270443"/>
            </a:xfrm>
            <a:custGeom>
              <a:avLst/>
              <a:gdLst>
                <a:gd name="connsiteX0" fmla="*/ 0 w 2961653"/>
                <a:gd name="connsiteY0" fmla="*/ 194670 h 1167999"/>
                <a:gd name="connsiteX1" fmla="*/ 194670 w 2961653"/>
                <a:gd name="connsiteY1" fmla="*/ 0 h 1167999"/>
                <a:gd name="connsiteX2" fmla="*/ 2766983 w 2961653"/>
                <a:gd name="connsiteY2" fmla="*/ 0 h 1167999"/>
                <a:gd name="connsiteX3" fmla="*/ 2961653 w 2961653"/>
                <a:gd name="connsiteY3" fmla="*/ 194670 h 1167999"/>
                <a:gd name="connsiteX4" fmla="*/ 2961653 w 2961653"/>
                <a:gd name="connsiteY4" fmla="*/ 973329 h 1167999"/>
                <a:gd name="connsiteX5" fmla="*/ 2766983 w 2961653"/>
                <a:gd name="connsiteY5" fmla="*/ 1167999 h 1167999"/>
                <a:gd name="connsiteX6" fmla="*/ 194670 w 2961653"/>
                <a:gd name="connsiteY6" fmla="*/ 1167999 h 1167999"/>
                <a:gd name="connsiteX7" fmla="*/ 0 w 2961653"/>
                <a:gd name="connsiteY7" fmla="*/ 973329 h 1167999"/>
                <a:gd name="connsiteX8" fmla="*/ 0 w 2961653"/>
                <a:gd name="connsiteY8" fmla="*/ 194670 h 116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653" h="1167999">
                  <a:moveTo>
                    <a:pt x="0" y="194670"/>
                  </a:moveTo>
                  <a:cubicBezTo>
                    <a:pt x="0" y="87157"/>
                    <a:pt x="87157" y="0"/>
                    <a:pt x="194670" y="0"/>
                  </a:cubicBezTo>
                  <a:lnTo>
                    <a:pt x="2766983" y="0"/>
                  </a:lnTo>
                  <a:cubicBezTo>
                    <a:pt x="2874496" y="0"/>
                    <a:pt x="2961653" y="87157"/>
                    <a:pt x="2961653" y="194670"/>
                  </a:cubicBezTo>
                  <a:lnTo>
                    <a:pt x="2961653" y="973329"/>
                  </a:lnTo>
                  <a:cubicBezTo>
                    <a:pt x="2961653" y="1080842"/>
                    <a:pt x="2874496" y="1167999"/>
                    <a:pt x="2766983" y="1167999"/>
                  </a:cubicBezTo>
                  <a:lnTo>
                    <a:pt x="194670" y="1167999"/>
                  </a:lnTo>
                  <a:cubicBezTo>
                    <a:pt x="87157" y="1167999"/>
                    <a:pt x="0" y="1080842"/>
                    <a:pt x="0" y="973329"/>
                  </a:cubicBezTo>
                  <a:lnTo>
                    <a:pt x="0" y="19467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037" tIns="137027" rIns="217037" bIns="137027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200" kern="1200" dirty="0"/>
                <a:t> High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3200400" y="5397141"/>
              <a:ext cx="5074851" cy="672137"/>
            </a:xfrm>
            <a:custGeom>
              <a:avLst/>
              <a:gdLst>
                <a:gd name="connsiteX0" fmla="*/ 112025 w 672136"/>
                <a:gd name="connsiteY0" fmla="*/ 0 h 4930379"/>
                <a:gd name="connsiteX1" fmla="*/ 560111 w 672136"/>
                <a:gd name="connsiteY1" fmla="*/ 0 h 4930379"/>
                <a:gd name="connsiteX2" fmla="*/ 672136 w 672136"/>
                <a:gd name="connsiteY2" fmla="*/ 112025 h 4930379"/>
                <a:gd name="connsiteX3" fmla="*/ 672136 w 672136"/>
                <a:gd name="connsiteY3" fmla="*/ 4930379 h 4930379"/>
                <a:gd name="connsiteX4" fmla="*/ 672136 w 672136"/>
                <a:gd name="connsiteY4" fmla="*/ 4930379 h 4930379"/>
                <a:gd name="connsiteX5" fmla="*/ 0 w 672136"/>
                <a:gd name="connsiteY5" fmla="*/ 4930379 h 4930379"/>
                <a:gd name="connsiteX6" fmla="*/ 0 w 672136"/>
                <a:gd name="connsiteY6" fmla="*/ 4930379 h 4930379"/>
                <a:gd name="connsiteX7" fmla="*/ 0 w 672136"/>
                <a:gd name="connsiteY7" fmla="*/ 112025 h 4930379"/>
                <a:gd name="connsiteX8" fmla="*/ 112025 w 672136"/>
                <a:gd name="connsiteY8" fmla="*/ 0 h 493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136" h="4930379">
                  <a:moveTo>
                    <a:pt x="672136" y="821749"/>
                  </a:moveTo>
                  <a:lnTo>
                    <a:pt x="672136" y="4108630"/>
                  </a:lnTo>
                  <a:cubicBezTo>
                    <a:pt x="672136" y="4562469"/>
                    <a:pt x="665299" y="4930375"/>
                    <a:pt x="656864" y="4930375"/>
                  </a:cubicBezTo>
                  <a:lnTo>
                    <a:pt x="0" y="4930375"/>
                  </a:lnTo>
                  <a:lnTo>
                    <a:pt x="0" y="4930375"/>
                  </a:lnTo>
                  <a:lnTo>
                    <a:pt x="0" y="4"/>
                  </a:lnTo>
                  <a:lnTo>
                    <a:pt x="0" y="4"/>
                  </a:lnTo>
                  <a:lnTo>
                    <a:pt x="656864" y="4"/>
                  </a:lnTo>
                  <a:cubicBezTo>
                    <a:pt x="665299" y="4"/>
                    <a:pt x="672136" y="367910"/>
                    <a:pt x="672136" y="821749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6637" rIns="280461" bIns="15663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Countries share their experience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ea typeface="+mn-ea"/>
                  <a:cs typeface="+mn-cs"/>
                </a:rPr>
                <a:t>Collaborate on approaches in WP1-5</a:t>
              </a: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350805" y="5342204"/>
              <a:ext cx="2972232" cy="834758"/>
            </a:xfrm>
            <a:custGeom>
              <a:avLst/>
              <a:gdLst>
                <a:gd name="connsiteX0" fmla="*/ 0 w 2972232"/>
                <a:gd name="connsiteY0" fmla="*/ 139129 h 834758"/>
                <a:gd name="connsiteX1" fmla="*/ 139129 w 2972232"/>
                <a:gd name="connsiteY1" fmla="*/ 0 h 834758"/>
                <a:gd name="connsiteX2" fmla="*/ 2833103 w 2972232"/>
                <a:gd name="connsiteY2" fmla="*/ 0 h 834758"/>
                <a:gd name="connsiteX3" fmla="*/ 2972232 w 2972232"/>
                <a:gd name="connsiteY3" fmla="*/ 139129 h 834758"/>
                <a:gd name="connsiteX4" fmla="*/ 2972232 w 2972232"/>
                <a:gd name="connsiteY4" fmla="*/ 695629 h 834758"/>
                <a:gd name="connsiteX5" fmla="*/ 2833103 w 2972232"/>
                <a:gd name="connsiteY5" fmla="*/ 834758 h 834758"/>
                <a:gd name="connsiteX6" fmla="*/ 139129 w 2972232"/>
                <a:gd name="connsiteY6" fmla="*/ 834758 h 834758"/>
                <a:gd name="connsiteX7" fmla="*/ 0 w 2972232"/>
                <a:gd name="connsiteY7" fmla="*/ 695629 h 834758"/>
                <a:gd name="connsiteX8" fmla="*/ 0 w 2972232"/>
                <a:gd name="connsiteY8" fmla="*/ 139129 h 8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2232" h="834758">
                  <a:moveTo>
                    <a:pt x="0" y="139129"/>
                  </a:moveTo>
                  <a:cubicBezTo>
                    <a:pt x="0" y="62290"/>
                    <a:pt x="62290" y="0"/>
                    <a:pt x="139129" y="0"/>
                  </a:cubicBezTo>
                  <a:lnTo>
                    <a:pt x="2833103" y="0"/>
                  </a:lnTo>
                  <a:cubicBezTo>
                    <a:pt x="2909942" y="0"/>
                    <a:pt x="2972232" y="62290"/>
                    <a:pt x="2972232" y="139129"/>
                  </a:cubicBezTo>
                  <a:lnTo>
                    <a:pt x="2972232" y="695629"/>
                  </a:lnTo>
                  <a:cubicBezTo>
                    <a:pt x="2972232" y="772468"/>
                    <a:pt x="2909942" y="834758"/>
                    <a:pt x="2833103" y="834758"/>
                  </a:cubicBezTo>
                  <a:lnTo>
                    <a:pt x="139129" y="834758"/>
                  </a:lnTo>
                  <a:cubicBezTo>
                    <a:pt x="62290" y="834758"/>
                    <a:pt x="0" y="772468"/>
                    <a:pt x="0" y="695629"/>
                  </a:cubicBezTo>
                  <a:lnTo>
                    <a:pt x="0" y="139129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770" tIns="120760" rIns="200770" bIns="12076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200" kern="1200" dirty="0"/>
                <a:t>Minimum</a:t>
              </a:r>
            </a:p>
          </p:txBody>
        </p:sp>
      </p:grpSp>
      <p:sp>
        <p:nvSpPr>
          <p:cNvPr id="9" name="Arrow: Up 8"/>
          <p:cNvSpPr/>
          <p:nvPr/>
        </p:nvSpPr>
        <p:spPr>
          <a:xfrm>
            <a:off x="10360830" y="4386107"/>
            <a:ext cx="1069383" cy="1146874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rrow: Up 9"/>
          <p:cNvSpPr/>
          <p:nvPr/>
        </p:nvSpPr>
        <p:spPr>
          <a:xfrm>
            <a:off x="10360830" y="2920402"/>
            <a:ext cx="1069383" cy="1146874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Arrow: Up 13"/>
          <p:cNvSpPr/>
          <p:nvPr/>
        </p:nvSpPr>
        <p:spPr>
          <a:xfrm>
            <a:off x="10360830" y="1423787"/>
            <a:ext cx="1069383" cy="114687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0667353" y="1655708"/>
            <a:ext cx="619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087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What the project has worked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AU" dirty="0"/>
              <a:t>Structure and content of guide</a:t>
            </a:r>
          </a:p>
          <a:p>
            <a:r>
              <a:rPr lang="en-AU" dirty="0"/>
              <a:t>Face to face workshop</a:t>
            </a:r>
          </a:p>
          <a:p>
            <a:r>
              <a:rPr lang="en-AU" dirty="0"/>
              <a:t>Intersections with other projects</a:t>
            </a:r>
          </a:p>
          <a:p>
            <a:r>
              <a:rPr lang="en-AU" dirty="0"/>
              <a:t>Development of survey to inform the guide</a:t>
            </a:r>
          </a:p>
          <a:p>
            <a:r>
              <a:rPr lang="en-AU" dirty="0"/>
              <a:t>Preliminary survey results</a:t>
            </a:r>
          </a:p>
          <a:p>
            <a:r>
              <a:rPr lang="en-AU" dirty="0"/>
              <a:t>Steps to be completed</a:t>
            </a:r>
          </a:p>
          <a:p>
            <a:r>
              <a:rPr lang="en-AU" dirty="0"/>
              <a:t>Next steps –sustaining the value of the work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625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Face to face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Hosted by Statistical Office of the Republic of Serbia</a:t>
            </a:r>
          </a:p>
          <a:p>
            <a:pPr marL="0" indent="0">
              <a:buNone/>
            </a:pPr>
            <a:r>
              <a:rPr lang="en-AU" dirty="0"/>
              <a:t>   27-30 June 2017 Belgrade </a:t>
            </a:r>
          </a:p>
          <a:p>
            <a:r>
              <a:rPr lang="en-AU" dirty="0"/>
              <a:t>Active participation and discussion</a:t>
            </a:r>
          </a:p>
          <a:p>
            <a:r>
              <a:rPr lang="en-AU" dirty="0"/>
              <a:t>Aims – </a:t>
            </a:r>
          </a:p>
          <a:p>
            <a:pPr lvl="1"/>
            <a:r>
              <a:rPr lang="en-AU" dirty="0"/>
              <a:t>Share results and make further progress</a:t>
            </a:r>
          </a:p>
          <a:p>
            <a:pPr lvl="1"/>
            <a:r>
              <a:rPr lang="en-AU" dirty="0"/>
              <a:t>Understand how Data Integration relates to other work and standards such as GSBPM, CSPA, the Data Architecture project, geospatial standards and other groups</a:t>
            </a:r>
          </a:p>
          <a:p>
            <a:pPr lvl="1"/>
            <a:r>
              <a:rPr lang="en-AU" dirty="0"/>
              <a:t>Gather experience and lessons learnt from project participants</a:t>
            </a:r>
          </a:p>
          <a:p>
            <a:pPr lvl="1"/>
            <a:r>
              <a:rPr lang="en-AU" dirty="0"/>
              <a:t>Progress work on individual work packages</a:t>
            </a:r>
          </a:p>
          <a:p>
            <a:pPr lvl="1"/>
            <a:r>
              <a:rPr lang="en-AU" dirty="0"/>
              <a:t>Review and enhance the guide</a:t>
            </a:r>
          </a:p>
          <a:p>
            <a:pPr lvl="1"/>
            <a:r>
              <a:rPr lang="en-AU" dirty="0"/>
              <a:t>Develop content for topics not yet covered in the guide	</a:t>
            </a:r>
          </a:p>
          <a:p>
            <a:pPr lvl="1"/>
            <a:r>
              <a:rPr lang="en-AU" dirty="0"/>
              <a:t>Develop a survey and request for case studies on data integration </a:t>
            </a:r>
          </a:p>
          <a:p>
            <a:endParaRPr lang="en-AU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631BA-E51E-44DE-A467-47EB895C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787" y="362744"/>
            <a:ext cx="3586826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6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>
                <a:solidFill>
                  <a:schemeClr val="accent6">
                    <a:lumMod val="75000"/>
                  </a:schemeClr>
                </a:solidFill>
              </a:rPr>
              <a:t>Some findings/decisions from the workshop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4475"/>
            <a:ext cx="5181600" cy="46624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Need to give every statistical office/group the </a:t>
            </a:r>
            <a:r>
              <a:rPr lang="en-GB" u="sng" dirty="0"/>
              <a:t>opportunity</a:t>
            </a:r>
            <a:r>
              <a:rPr lang="en-GB" dirty="0"/>
              <a:t> to contribute to the guide through the survey and case studies</a:t>
            </a:r>
          </a:p>
          <a:p>
            <a:r>
              <a:rPr lang="en-GB" dirty="0"/>
              <a:t>Determine the survey questions and why they should be asked</a:t>
            </a:r>
          </a:p>
          <a:p>
            <a:r>
              <a:rPr lang="en-GB" dirty="0"/>
              <a:t>Determine which topics are related to individual work packages and which are more general in nature</a:t>
            </a:r>
          </a:p>
          <a:p>
            <a:r>
              <a:rPr lang="en-GB" dirty="0"/>
              <a:t>Determine topics missing from the guide and how to complete them</a:t>
            </a:r>
          </a:p>
          <a:p>
            <a:r>
              <a:rPr lang="en-GB" dirty="0"/>
              <a:t>Agree who does what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A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89A6FD-7344-42CB-97F3-FE32FEB533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F0C93-841F-445B-82E0-D642797C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85887"/>
            <a:ext cx="5999217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statsslides" id="{D1E14F4F-B5EA-4F84-9B90-41556FF50E63}" vid="{469568D4-89F7-4039-9F46-450F5C4B79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</TotalTime>
  <Words>899</Words>
  <Application>Microsoft Office PowerPoint</Application>
  <PresentationFormat>Widescreen</PresentationFormat>
  <Paragraphs>152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       Data Integration in Official Statistics  2017 Project Report</vt:lpstr>
      <vt:lpstr>Data Integration Project Proposal 2017</vt:lpstr>
      <vt:lpstr> WPA:  Develop an online, adaptive, practical guide to Data Integration for Official Statistics (WPA) </vt:lpstr>
      <vt:lpstr>Further develop common approaches in areas of statistics through practical projects</vt:lpstr>
      <vt:lpstr>Work Packages</vt:lpstr>
      <vt:lpstr>Definition of Success</vt:lpstr>
      <vt:lpstr>What the project has worked on</vt:lpstr>
      <vt:lpstr>Face to face meeting</vt:lpstr>
      <vt:lpstr>Some findings/decisions from the workshop</vt:lpstr>
      <vt:lpstr>The survey and request for case studies</vt:lpstr>
      <vt:lpstr>The technical solution</vt:lpstr>
      <vt:lpstr>Preliminary Survey Results</vt:lpstr>
      <vt:lpstr>Number of employees</vt:lpstr>
      <vt:lpstr>Data Integration Strategies</vt:lpstr>
      <vt:lpstr>Units/functions responsible for data integration</vt:lpstr>
      <vt:lpstr>Barriers</vt:lpstr>
      <vt:lpstr>Laws/Legislative Environment </vt:lpstr>
      <vt:lpstr>Identifiers</vt:lpstr>
      <vt:lpstr>Pre-integration practices</vt:lpstr>
      <vt:lpstr>Prominent reasons to integrate data</vt:lpstr>
      <vt:lpstr>Types of data being integrated</vt:lpstr>
      <vt:lpstr>Tools used for linking and/or matching data</vt:lpstr>
      <vt:lpstr>Methods</vt:lpstr>
      <vt:lpstr>Quality measures</vt:lpstr>
      <vt:lpstr>Quality framework</vt:lpstr>
      <vt:lpstr>Have the required skilled resources</vt:lpstr>
      <vt:lpstr>Areas where training is most required</vt:lpstr>
      <vt:lpstr>Geospatial data used in statistics</vt:lpstr>
      <vt:lpstr>Geospatial data meets needs in terms of - </vt:lpstr>
      <vt:lpstr>Type of registers used with geospatial data</vt:lpstr>
      <vt:lpstr>Geocoded level of address database</vt:lpstr>
      <vt:lpstr>Main barriers to geocoding </vt:lpstr>
      <vt:lpstr>Main threats to current geocoding practices</vt:lpstr>
      <vt:lpstr>Lowest possible geographical level for geocoding</vt:lpstr>
      <vt:lpstr>Next steps</vt:lpstr>
      <vt:lpstr>Thank you  Comments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Jenine Borowik</dc:creator>
  <cp:lastModifiedBy>Jenine Borowik</cp:lastModifiedBy>
  <cp:revision>221</cp:revision>
  <dcterms:created xsi:type="dcterms:W3CDTF">2016-09-29T08:17:07Z</dcterms:created>
  <dcterms:modified xsi:type="dcterms:W3CDTF">2017-11-22T07:25:34Z</dcterms:modified>
</cp:coreProperties>
</file>