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64" r:id="rId3"/>
    <p:sldId id="372" r:id="rId4"/>
    <p:sldId id="365" r:id="rId5"/>
    <p:sldId id="371" r:id="rId6"/>
    <p:sldId id="366" r:id="rId7"/>
    <p:sldId id="373" r:id="rId8"/>
    <p:sldId id="367" r:id="rId9"/>
    <p:sldId id="368" r:id="rId10"/>
    <p:sldId id="369" r:id="rId11"/>
    <p:sldId id="370" r:id="rId12"/>
    <p:sldId id="261" r:id="rId13"/>
    <p:sldId id="260" r:id="rId14"/>
    <p:sldId id="3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ányi Zoltán" initials="CZ" lastIdx="4" clrIdx="0">
    <p:extLst>
      <p:ext uri="{19B8F6BF-5375-455C-9EA6-DF929625EA0E}">
        <p15:presenceInfo xmlns:p15="http://schemas.microsoft.com/office/powerpoint/2012/main" userId="S-1-5-21-1757981266-1220945662-682003330-576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3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77112-E77F-4ABA-8C8E-2F99D0D2B89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B7C865-7173-45F4-A1C9-9F82992BC62F}">
      <dgm:prSet phldrT="[Text]"/>
      <dgm:spPr/>
      <dgm:t>
        <a:bodyPr/>
        <a:lstStyle/>
        <a:p>
          <a:r>
            <a:rPr lang="en-US" dirty="0"/>
            <a:t>Direction / priorities</a:t>
          </a:r>
        </a:p>
      </dgm:t>
    </dgm:pt>
    <dgm:pt modelId="{E512BF3D-C5CE-46B6-B802-FD11B61BF5C9}" type="parTrans" cxnId="{F55BE105-4CA0-402F-B836-5978621BA10C}">
      <dgm:prSet/>
      <dgm:spPr/>
      <dgm:t>
        <a:bodyPr/>
        <a:lstStyle/>
        <a:p>
          <a:endParaRPr lang="en-US"/>
        </a:p>
      </dgm:t>
    </dgm:pt>
    <dgm:pt modelId="{EE48B1EA-42ED-4D26-86C3-27AB7C04503B}" type="sibTrans" cxnId="{F55BE105-4CA0-402F-B836-5978621BA10C}">
      <dgm:prSet/>
      <dgm:spPr/>
      <dgm:t>
        <a:bodyPr/>
        <a:lstStyle/>
        <a:p>
          <a:endParaRPr lang="en-US"/>
        </a:p>
      </dgm:t>
    </dgm:pt>
    <dgm:pt modelId="{1F210823-4A2C-4546-BB52-E44ED2E1325B}">
      <dgm:prSet phldrT="[Text]"/>
      <dgm:spPr/>
      <dgm:t>
        <a:bodyPr/>
        <a:lstStyle/>
        <a:p>
          <a:r>
            <a:rPr lang="en-US" dirty="0"/>
            <a:t>Evaluation/Trial use of guide</a:t>
          </a:r>
        </a:p>
      </dgm:t>
    </dgm:pt>
    <dgm:pt modelId="{A4DE9DBA-6A76-48AC-925A-91E0C8E93868}" type="parTrans" cxnId="{D07868E0-4FC9-4355-96AF-2DF1790099C3}">
      <dgm:prSet/>
      <dgm:spPr/>
      <dgm:t>
        <a:bodyPr/>
        <a:lstStyle/>
        <a:p>
          <a:endParaRPr lang="en-US"/>
        </a:p>
      </dgm:t>
    </dgm:pt>
    <dgm:pt modelId="{F090927F-32F5-4724-9925-81783D809608}" type="sibTrans" cxnId="{D07868E0-4FC9-4355-96AF-2DF1790099C3}">
      <dgm:prSet/>
      <dgm:spPr/>
      <dgm:t>
        <a:bodyPr/>
        <a:lstStyle/>
        <a:p>
          <a:endParaRPr lang="en-US"/>
        </a:p>
      </dgm:t>
    </dgm:pt>
    <dgm:pt modelId="{6760BC7B-C837-4582-8D01-BC37AD6EDFF2}">
      <dgm:prSet phldrT="[Text]"/>
      <dgm:spPr/>
      <dgm:t>
        <a:bodyPr/>
        <a:lstStyle/>
        <a:p>
          <a:r>
            <a:rPr lang="en-US" dirty="0"/>
            <a:t>Expert Group member</a:t>
          </a:r>
        </a:p>
      </dgm:t>
    </dgm:pt>
    <dgm:pt modelId="{6F97C93D-5921-43F8-86A9-011AC165FE3F}" type="parTrans" cxnId="{F5695A0D-507E-4DFC-BB8E-1673F9D601CC}">
      <dgm:prSet/>
      <dgm:spPr/>
      <dgm:t>
        <a:bodyPr/>
        <a:lstStyle/>
        <a:p>
          <a:endParaRPr lang="en-US"/>
        </a:p>
      </dgm:t>
    </dgm:pt>
    <dgm:pt modelId="{5ABFDE72-6217-47EC-B9A4-CED398B8DB14}" type="sibTrans" cxnId="{F5695A0D-507E-4DFC-BB8E-1673F9D601CC}">
      <dgm:prSet/>
      <dgm:spPr/>
      <dgm:t>
        <a:bodyPr/>
        <a:lstStyle/>
        <a:p>
          <a:endParaRPr lang="en-US"/>
        </a:p>
      </dgm:t>
    </dgm:pt>
    <dgm:pt modelId="{E01CD799-23A5-422A-ACBF-682CF09BDA4C}">
      <dgm:prSet phldrT="[Text]"/>
      <dgm:spPr/>
      <dgm:t>
        <a:bodyPr/>
        <a:lstStyle/>
        <a:p>
          <a:r>
            <a:rPr lang="en-US" dirty="0"/>
            <a:t> Sharing experience of work already done/underway in your </a:t>
          </a:r>
          <a:r>
            <a:rPr lang="en-US" dirty="0" err="1"/>
            <a:t>organisation</a:t>
          </a:r>
          <a:endParaRPr lang="en-US" dirty="0"/>
        </a:p>
      </dgm:t>
    </dgm:pt>
    <dgm:pt modelId="{D452A77E-D368-464A-820E-91AEB610ED67}" type="parTrans" cxnId="{8CED0E22-8E96-46EC-904D-BC1AED4E1219}">
      <dgm:prSet/>
      <dgm:spPr/>
      <dgm:t>
        <a:bodyPr/>
        <a:lstStyle/>
        <a:p>
          <a:endParaRPr lang="en-US"/>
        </a:p>
      </dgm:t>
    </dgm:pt>
    <dgm:pt modelId="{3F6AFFBD-9D61-445D-8882-A1BA8E3B9D55}" type="sibTrans" cxnId="{8CED0E22-8E96-46EC-904D-BC1AED4E1219}">
      <dgm:prSet/>
      <dgm:spPr/>
      <dgm:t>
        <a:bodyPr/>
        <a:lstStyle/>
        <a:p>
          <a:endParaRPr lang="en-US"/>
        </a:p>
      </dgm:t>
    </dgm:pt>
    <dgm:pt modelId="{91DC1374-06B2-41EA-BA4D-8BCA125CF5F1}">
      <dgm:prSet phldrT="[Text]"/>
      <dgm:spPr/>
      <dgm:t>
        <a:bodyPr/>
        <a:lstStyle/>
        <a:p>
          <a:r>
            <a:rPr lang="en-US" dirty="0"/>
            <a:t>Participation in practical work</a:t>
          </a:r>
        </a:p>
      </dgm:t>
    </dgm:pt>
    <dgm:pt modelId="{4A2E7098-08BA-4C15-85F1-A04D09771A2A}" type="parTrans" cxnId="{EE25AE79-257F-41D8-97A3-467BB1F5CB2A}">
      <dgm:prSet/>
      <dgm:spPr/>
      <dgm:t>
        <a:bodyPr/>
        <a:lstStyle/>
        <a:p>
          <a:endParaRPr lang="en-US"/>
        </a:p>
      </dgm:t>
    </dgm:pt>
    <dgm:pt modelId="{2F94C84D-B1B8-4DB3-9E5F-E9C7794827E2}" type="sibTrans" cxnId="{EE25AE79-257F-41D8-97A3-467BB1F5CB2A}">
      <dgm:prSet/>
      <dgm:spPr/>
      <dgm:t>
        <a:bodyPr/>
        <a:lstStyle/>
        <a:p>
          <a:endParaRPr lang="en-US"/>
        </a:p>
      </dgm:t>
    </dgm:pt>
    <dgm:pt modelId="{FF2CD956-B1CF-412F-86D7-66C57B30A376}">
      <dgm:prSet phldrT="[Text]"/>
      <dgm:spPr/>
      <dgm:t>
        <a:bodyPr/>
        <a:lstStyle/>
        <a:p>
          <a:r>
            <a:rPr lang="en-US" dirty="0"/>
            <a:t>Expertise/responsibility for particular sections of the guide</a:t>
          </a:r>
        </a:p>
      </dgm:t>
    </dgm:pt>
    <dgm:pt modelId="{60AF9AB7-8465-4C6E-B3B2-E784EBEB57B8}" type="parTrans" cxnId="{C64D6692-4AEA-495C-B001-CC780E7AEFCE}">
      <dgm:prSet/>
      <dgm:spPr/>
      <dgm:t>
        <a:bodyPr/>
        <a:lstStyle/>
        <a:p>
          <a:endParaRPr lang="en-US"/>
        </a:p>
      </dgm:t>
    </dgm:pt>
    <dgm:pt modelId="{C654B275-6DAC-4257-A54C-A516C78BE4C0}" type="sibTrans" cxnId="{C64D6692-4AEA-495C-B001-CC780E7AEFCE}">
      <dgm:prSet/>
      <dgm:spPr/>
      <dgm:t>
        <a:bodyPr/>
        <a:lstStyle/>
        <a:p>
          <a:endParaRPr lang="en-US"/>
        </a:p>
      </dgm:t>
    </dgm:pt>
    <dgm:pt modelId="{B2AAD98A-7313-4504-B4DF-697033B70EBE}" type="pres">
      <dgm:prSet presAssocID="{8DC77112-E77F-4ABA-8C8E-2F99D0D2B89C}" presName="diagram" presStyleCnt="0">
        <dgm:presLayoutVars>
          <dgm:dir/>
          <dgm:resizeHandles val="exact"/>
        </dgm:presLayoutVars>
      </dgm:prSet>
      <dgm:spPr/>
    </dgm:pt>
    <dgm:pt modelId="{043D844E-5F3B-4D7C-8800-47036F538F6C}" type="pres">
      <dgm:prSet presAssocID="{FDB7C865-7173-45F4-A1C9-9F82992BC62F}" presName="node" presStyleLbl="node1" presStyleIdx="0" presStyleCnt="6">
        <dgm:presLayoutVars>
          <dgm:bulletEnabled val="1"/>
        </dgm:presLayoutVars>
      </dgm:prSet>
      <dgm:spPr/>
    </dgm:pt>
    <dgm:pt modelId="{3E269043-98DC-439C-9D12-E31F25005FB4}" type="pres">
      <dgm:prSet presAssocID="{EE48B1EA-42ED-4D26-86C3-27AB7C04503B}" presName="sibTrans" presStyleCnt="0"/>
      <dgm:spPr/>
    </dgm:pt>
    <dgm:pt modelId="{D05566C5-7C9D-4B65-8B6F-60127BCB9083}" type="pres">
      <dgm:prSet presAssocID="{E01CD799-23A5-422A-ACBF-682CF09BDA4C}" presName="node" presStyleLbl="node1" presStyleIdx="1" presStyleCnt="6">
        <dgm:presLayoutVars>
          <dgm:bulletEnabled val="1"/>
        </dgm:presLayoutVars>
      </dgm:prSet>
      <dgm:spPr/>
    </dgm:pt>
    <dgm:pt modelId="{84FA6C11-CA2B-4BCC-875A-541B3185D7D8}" type="pres">
      <dgm:prSet presAssocID="{3F6AFFBD-9D61-445D-8882-A1BA8E3B9D55}" presName="sibTrans" presStyleCnt="0"/>
      <dgm:spPr/>
    </dgm:pt>
    <dgm:pt modelId="{9F34B6D2-2F91-4EE6-820B-154AC8F37393}" type="pres">
      <dgm:prSet presAssocID="{91DC1374-06B2-41EA-BA4D-8BCA125CF5F1}" presName="node" presStyleLbl="node1" presStyleIdx="2" presStyleCnt="6">
        <dgm:presLayoutVars>
          <dgm:bulletEnabled val="1"/>
        </dgm:presLayoutVars>
      </dgm:prSet>
      <dgm:spPr/>
    </dgm:pt>
    <dgm:pt modelId="{ED9613FA-9C75-4786-BD88-96C0EFC12526}" type="pres">
      <dgm:prSet presAssocID="{2F94C84D-B1B8-4DB3-9E5F-E9C7794827E2}" presName="sibTrans" presStyleCnt="0"/>
      <dgm:spPr/>
    </dgm:pt>
    <dgm:pt modelId="{4C658F65-B0F3-4354-958B-669C8757FB5D}" type="pres">
      <dgm:prSet presAssocID="{FF2CD956-B1CF-412F-86D7-66C57B30A376}" presName="node" presStyleLbl="node1" presStyleIdx="3" presStyleCnt="6">
        <dgm:presLayoutVars>
          <dgm:bulletEnabled val="1"/>
        </dgm:presLayoutVars>
      </dgm:prSet>
      <dgm:spPr/>
    </dgm:pt>
    <dgm:pt modelId="{E367DECD-FF60-4A08-AE3E-404830E83C10}" type="pres">
      <dgm:prSet presAssocID="{C654B275-6DAC-4257-A54C-A516C78BE4C0}" presName="sibTrans" presStyleCnt="0"/>
      <dgm:spPr/>
    </dgm:pt>
    <dgm:pt modelId="{1B2F4EE4-6E33-4820-A211-A11AA7828F86}" type="pres">
      <dgm:prSet presAssocID="{1F210823-4A2C-4546-BB52-E44ED2E1325B}" presName="node" presStyleLbl="node1" presStyleIdx="4" presStyleCnt="6">
        <dgm:presLayoutVars>
          <dgm:bulletEnabled val="1"/>
        </dgm:presLayoutVars>
      </dgm:prSet>
      <dgm:spPr/>
    </dgm:pt>
    <dgm:pt modelId="{03DBC3BA-0F8F-495F-B768-F1D8853CE7C9}" type="pres">
      <dgm:prSet presAssocID="{F090927F-32F5-4724-9925-81783D809608}" presName="sibTrans" presStyleCnt="0"/>
      <dgm:spPr/>
    </dgm:pt>
    <dgm:pt modelId="{0ADF0C24-C1E0-4756-8BC3-5337E866D0B8}" type="pres">
      <dgm:prSet presAssocID="{6760BC7B-C837-4582-8D01-BC37AD6EDFF2}" presName="node" presStyleLbl="node1" presStyleIdx="5" presStyleCnt="6">
        <dgm:presLayoutVars>
          <dgm:bulletEnabled val="1"/>
        </dgm:presLayoutVars>
      </dgm:prSet>
      <dgm:spPr/>
    </dgm:pt>
  </dgm:ptLst>
  <dgm:cxnLst>
    <dgm:cxn modelId="{C7D1A435-88DB-4B01-B72D-925FDEB5F149}" type="presOf" srcId="{FDB7C865-7173-45F4-A1C9-9F82992BC62F}" destId="{043D844E-5F3B-4D7C-8800-47036F538F6C}" srcOrd="0" destOrd="0" presId="urn:microsoft.com/office/officeart/2005/8/layout/default"/>
    <dgm:cxn modelId="{65A95380-600E-46CD-8D05-498B4BBF117F}" type="presOf" srcId="{FF2CD956-B1CF-412F-86D7-66C57B30A376}" destId="{4C658F65-B0F3-4354-958B-669C8757FB5D}" srcOrd="0" destOrd="0" presId="urn:microsoft.com/office/officeart/2005/8/layout/default"/>
    <dgm:cxn modelId="{DEC70EEE-EC2A-4944-AAB4-09286F4A778C}" type="presOf" srcId="{1F210823-4A2C-4546-BB52-E44ED2E1325B}" destId="{1B2F4EE4-6E33-4820-A211-A11AA7828F86}" srcOrd="0" destOrd="0" presId="urn:microsoft.com/office/officeart/2005/8/layout/default"/>
    <dgm:cxn modelId="{8CED0E22-8E96-46EC-904D-BC1AED4E1219}" srcId="{8DC77112-E77F-4ABA-8C8E-2F99D0D2B89C}" destId="{E01CD799-23A5-422A-ACBF-682CF09BDA4C}" srcOrd="1" destOrd="0" parTransId="{D452A77E-D368-464A-820E-91AEB610ED67}" sibTransId="{3F6AFFBD-9D61-445D-8882-A1BA8E3B9D55}"/>
    <dgm:cxn modelId="{F5695A0D-507E-4DFC-BB8E-1673F9D601CC}" srcId="{8DC77112-E77F-4ABA-8C8E-2F99D0D2B89C}" destId="{6760BC7B-C837-4582-8D01-BC37AD6EDFF2}" srcOrd="5" destOrd="0" parTransId="{6F97C93D-5921-43F8-86A9-011AC165FE3F}" sibTransId="{5ABFDE72-6217-47EC-B9A4-CED398B8DB14}"/>
    <dgm:cxn modelId="{EBEC2FB7-60A9-4072-9079-E027EDC457B0}" type="presOf" srcId="{91DC1374-06B2-41EA-BA4D-8BCA125CF5F1}" destId="{9F34B6D2-2F91-4EE6-820B-154AC8F37393}" srcOrd="0" destOrd="0" presId="urn:microsoft.com/office/officeart/2005/8/layout/default"/>
    <dgm:cxn modelId="{47D6C0C9-68F1-46C8-A3C6-964C38996D28}" type="presOf" srcId="{E01CD799-23A5-422A-ACBF-682CF09BDA4C}" destId="{D05566C5-7C9D-4B65-8B6F-60127BCB9083}" srcOrd="0" destOrd="0" presId="urn:microsoft.com/office/officeart/2005/8/layout/default"/>
    <dgm:cxn modelId="{F55BE105-4CA0-402F-B836-5978621BA10C}" srcId="{8DC77112-E77F-4ABA-8C8E-2F99D0D2B89C}" destId="{FDB7C865-7173-45F4-A1C9-9F82992BC62F}" srcOrd="0" destOrd="0" parTransId="{E512BF3D-C5CE-46B6-B802-FD11B61BF5C9}" sibTransId="{EE48B1EA-42ED-4D26-86C3-27AB7C04503B}"/>
    <dgm:cxn modelId="{8034653E-EF9C-47AF-8707-B9456F5A7DAB}" type="presOf" srcId="{8DC77112-E77F-4ABA-8C8E-2F99D0D2B89C}" destId="{B2AAD98A-7313-4504-B4DF-697033B70EBE}" srcOrd="0" destOrd="0" presId="urn:microsoft.com/office/officeart/2005/8/layout/default"/>
    <dgm:cxn modelId="{D07868E0-4FC9-4355-96AF-2DF1790099C3}" srcId="{8DC77112-E77F-4ABA-8C8E-2F99D0D2B89C}" destId="{1F210823-4A2C-4546-BB52-E44ED2E1325B}" srcOrd="4" destOrd="0" parTransId="{A4DE9DBA-6A76-48AC-925A-91E0C8E93868}" sibTransId="{F090927F-32F5-4724-9925-81783D809608}"/>
    <dgm:cxn modelId="{EE25AE79-257F-41D8-97A3-467BB1F5CB2A}" srcId="{8DC77112-E77F-4ABA-8C8E-2F99D0D2B89C}" destId="{91DC1374-06B2-41EA-BA4D-8BCA125CF5F1}" srcOrd="2" destOrd="0" parTransId="{4A2E7098-08BA-4C15-85F1-A04D09771A2A}" sibTransId="{2F94C84D-B1B8-4DB3-9E5F-E9C7794827E2}"/>
    <dgm:cxn modelId="{13731017-90EC-49AA-9FF3-7D89AC84DE37}" type="presOf" srcId="{6760BC7B-C837-4582-8D01-BC37AD6EDFF2}" destId="{0ADF0C24-C1E0-4756-8BC3-5337E866D0B8}" srcOrd="0" destOrd="0" presId="urn:microsoft.com/office/officeart/2005/8/layout/default"/>
    <dgm:cxn modelId="{C64D6692-4AEA-495C-B001-CC780E7AEFCE}" srcId="{8DC77112-E77F-4ABA-8C8E-2F99D0D2B89C}" destId="{FF2CD956-B1CF-412F-86D7-66C57B30A376}" srcOrd="3" destOrd="0" parTransId="{60AF9AB7-8465-4C6E-B3B2-E784EBEB57B8}" sibTransId="{C654B275-6DAC-4257-A54C-A516C78BE4C0}"/>
    <dgm:cxn modelId="{64FD2F3B-E984-4278-8BB4-A5CAE581A4F2}" type="presParOf" srcId="{B2AAD98A-7313-4504-B4DF-697033B70EBE}" destId="{043D844E-5F3B-4D7C-8800-47036F538F6C}" srcOrd="0" destOrd="0" presId="urn:microsoft.com/office/officeart/2005/8/layout/default"/>
    <dgm:cxn modelId="{0998725B-EE44-40B1-BCF1-22142D77904A}" type="presParOf" srcId="{B2AAD98A-7313-4504-B4DF-697033B70EBE}" destId="{3E269043-98DC-439C-9D12-E31F25005FB4}" srcOrd="1" destOrd="0" presId="urn:microsoft.com/office/officeart/2005/8/layout/default"/>
    <dgm:cxn modelId="{38E92A33-F930-43E7-A95D-EE689452B32F}" type="presParOf" srcId="{B2AAD98A-7313-4504-B4DF-697033B70EBE}" destId="{D05566C5-7C9D-4B65-8B6F-60127BCB9083}" srcOrd="2" destOrd="0" presId="urn:microsoft.com/office/officeart/2005/8/layout/default"/>
    <dgm:cxn modelId="{6A1E2B0C-FBA0-4A8D-99F6-8DA2C1E801ED}" type="presParOf" srcId="{B2AAD98A-7313-4504-B4DF-697033B70EBE}" destId="{84FA6C11-CA2B-4BCC-875A-541B3185D7D8}" srcOrd="3" destOrd="0" presId="urn:microsoft.com/office/officeart/2005/8/layout/default"/>
    <dgm:cxn modelId="{432360FD-B9BF-4A6F-8E43-0800B8CBDC28}" type="presParOf" srcId="{B2AAD98A-7313-4504-B4DF-697033B70EBE}" destId="{9F34B6D2-2F91-4EE6-820B-154AC8F37393}" srcOrd="4" destOrd="0" presId="urn:microsoft.com/office/officeart/2005/8/layout/default"/>
    <dgm:cxn modelId="{3E51940E-4E90-4A54-B0C1-9EC9256BBC15}" type="presParOf" srcId="{B2AAD98A-7313-4504-B4DF-697033B70EBE}" destId="{ED9613FA-9C75-4786-BD88-96C0EFC12526}" srcOrd="5" destOrd="0" presId="urn:microsoft.com/office/officeart/2005/8/layout/default"/>
    <dgm:cxn modelId="{2AE44DAE-362E-484C-9766-7D1D677F13EE}" type="presParOf" srcId="{B2AAD98A-7313-4504-B4DF-697033B70EBE}" destId="{4C658F65-B0F3-4354-958B-669C8757FB5D}" srcOrd="6" destOrd="0" presId="urn:microsoft.com/office/officeart/2005/8/layout/default"/>
    <dgm:cxn modelId="{E32F47FC-DA45-41C4-8A5C-FE42D8AFD88B}" type="presParOf" srcId="{B2AAD98A-7313-4504-B4DF-697033B70EBE}" destId="{E367DECD-FF60-4A08-AE3E-404830E83C10}" srcOrd="7" destOrd="0" presId="urn:microsoft.com/office/officeart/2005/8/layout/default"/>
    <dgm:cxn modelId="{1B905B65-3BDE-4CE8-BF86-0829854C01B3}" type="presParOf" srcId="{B2AAD98A-7313-4504-B4DF-697033B70EBE}" destId="{1B2F4EE4-6E33-4820-A211-A11AA7828F86}" srcOrd="8" destOrd="0" presId="urn:microsoft.com/office/officeart/2005/8/layout/default"/>
    <dgm:cxn modelId="{72F76960-7633-4F19-A382-A3082A2FA530}" type="presParOf" srcId="{B2AAD98A-7313-4504-B4DF-697033B70EBE}" destId="{03DBC3BA-0F8F-495F-B768-F1D8853CE7C9}" srcOrd="9" destOrd="0" presId="urn:microsoft.com/office/officeart/2005/8/layout/default"/>
    <dgm:cxn modelId="{CE89EDC0-A216-4810-9B59-A0DF2DD955F6}" type="presParOf" srcId="{B2AAD98A-7313-4504-B4DF-697033B70EBE}" destId="{0ADF0C24-C1E0-4756-8BC3-5337E866D0B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D844E-5F3B-4D7C-8800-47036F538F6C}">
      <dsp:nvSpPr>
        <dsp:cNvPr id="0" name=""/>
        <dsp:cNvSpPr/>
      </dsp:nvSpPr>
      <dsp:spPr>
        <a:xfrm>
          <a:off x="0" y="826815"/>
          <a:ext cx="2720975" cy="1632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Direction / priorities</a:t>
          </a:r>
        </a:p>
      </dsp:txBody>
      <dsp:txXfrm>
        <a:off x="0" y="826815"/>
        <a:ext cx="2720975" cy="1632585"/>
      </dsp:txXfrm>
    </dsp:sp>
    <dsp:sp modelId="{D05566C5-7C9D-4B65-8B6F-60127BCB9083}">
      <dsp:nvSpPr>
        <dsp:cNvPr id="0" name=""/>
        <dsp:cNvSpPr/>
      </dsp:nvSpPr>
      <dsp:spPr>
        <a:xfrm>
          <a:off x="2993072" y="826815"/>
          <a:ext cx="2720975" cy="1632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Sharing experience of work already done/underway in your </a:t>
          </a:r>
          <a:r>
            <a:rPr lang="en-US" sz="2100" kern="1200" dirty="0" err="1"/>
            <a:t>organisation</a:t>
          </a:r>
          <a:endParaRPr lang="en-US" sz="2100" kern="1200" dirty="0"/>
        </a:p>
      </dsp:txBody>
      <dsp:txXfrm>
        <a:off x="2993072" y="826815"/>
        <a:ext cx="2720975" cy="1632585"/>
      </dsp:txXfrm>
    </dsp:sp>
    <dsp:sp modelId="{9F34B6D2-2F91-4EE6-820B-154AC8F37393}">
      <dsp:nvSpPr>
        <dsp:cNvPr id="0" name=""/>
        <dsp:cNvSpPr/>
      </dsp:nvSpPr>
      <dsp:spPr>
        <a:xfrm>
          <a:off x="5986144" y="826815"/>
          <a:ext cx="2720975" cy="1632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Participation in practical work</a:t>
          </a:r>
        </a:p>
      </dsp:txBody>
      <dsp:txXfrm>
        <a:off x="5986144" y="826815"/>
        <a:ext cx="2720975" cy="1632585"/>
      </dsp:txXfrm>
    </dsp:sp>
    <dsp:sp modelId="{4C658F65-B0F3-4354-958B-669C8757FB5D}">
      <dsp:nvSpPr>
        <dsp:cNvPr id="0" name=""/>
        <dsp:cNvSpPr/>
      </dsp:nvSpPr>
      <dsp:spPr>
        <a:xfrm>
          <a:off x="0" y="2731498"/>
          <a:ext cx="2720975" cy="1632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Expertise/responsibility for particular sections of the guide</a:t>
          </a:r>
        </a:p>
      </dsp:txBody>
      <dsp:txXfrm>
        <a:off x="0" y="2731498"/>
        <a:ext cx="2720975" cy="1632585"/>
      </dsp:txXfrm>
    </dsp:sp>
    <dsp:sp modelId="{1B2F4EE4-6E33-4820-A211-A11AA7828F86}">
      <dsp:nvSpPr>
        <dsp:cNvPr id="0" name=""/>
        <dsp:cNvSpPr/>
      </dsp:nvSpPr>
      <dsp:spPr>
        <a:xfrm>
          <a:off x="2993072" y="2731498"/>
          <a:ext cx="2720975" cy="1632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Evaluation/Trial use of guide</a:t>
          </a:r>
        </a:p>
      </dsp:txBody>
      <dsp:txXfrm>
        <a:off x="2993072" y="2731498"/>
        <a:ext cx="2720975" cy="1632585"/>
      </dsp:txXfrm>
    </dsp:sp>
    <dsp:sp modelId="{0ADF0C24-C1E0-4756-8BC3-5337E866D0B8}">
      <dsp:nvSpPr>
        <dsp:cNvPr id="0" name=""/>
        <dsp:cNvSpPr/>
      </dsp:nvSpPr>
      <dsp:spPr>
        <a:xfrm>
          <a:off x="5986144" y="2731498"/>
          <a:ext cx="2720975" cy="1632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Expert Group member</a:t>
          </a:r>
        </a:p>
      </dsp:txBody>
      <dsp:txXfrm>
        <a:off x="5986144" y="2731498"/>
        <a:ext cx="2720975" cy="1632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153EF-7933-4B4D-A910-6B84A4FB6DC7}" type="datetimeFigureOut">
              <a:rPr lang="en-AU" smtClean="0"/>
              <a:t>23/11/2016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142FC-723E-4277-9F45-9EE5DB5B41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24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142FC-723E-4277-9F45-9EE5DB5B41D4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348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en-US" dirty="0"/>
              <a:t>Data Integration Project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DE52-3DF3-4D97-BECE-DCF1BF94700A}" type="datetime1">
              <a:rPr lang="en-AU" smtClean="0"/>
              <a:t>23/11/2016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69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D9E8-BC9A-433C-9063-74462D9864D7}" type="datetime1">
              <a:rPr lang="en-AU" smtClean="0"/>
              <a:t>23/11/2016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43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ED9D-9F3C-4ECF-948B-2536E64514BF}" type="datetime1">
              <a:rPr lang="en-AU" smtClean="0"/>
              <a:t>23/11/2016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270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EFC3-1A73-4BDC-B791-8FBCB93E4AF2}" type="datetime1">
              <a:rPr lang="en-AU" smtClean="0"/>
              <a:t>23/11/2016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538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6582-4A2B-420E-8F07-6CD6DE87C21D}" type="datetime1">
              <a:rPr lang="en-AU" smtClean="0"/>
              <a:t>23/11/2016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731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A373-9A33-4C15-AF44-0E72C8970DF2}" type="datetime1">
              <a:rPr lang="en-AU" smtClean="0"/>
              <a:t>23/11/2016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600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F04-4F00-4186-B578-51EFC61153B1}" type="datetime1">
              <a:rPr lang="en-AU" smtClean="0"/>
              <a:t>23/11/2016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537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11F8-13A7-4AAF-96BD-022C1F1D923E}" type="datetime1">
              <a:rPr lang="en-AU" smtClean="0"/>
              <a:t>23/11/2016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560" y="3643630"/>
            <a:ext cx="2621280" cy="262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8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69D3-ADC1-43C3-9E79-A1546FE0A2E5}" type="datetime1">
              <a:rPr lang="en-AU" smtClean="0"/>
              <a:t>23/11/2016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94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699F-423E-42DE-B10C-8DBD8AFB35BE}" type="datetime1">
              <a:rPr lang="en-AU" smtClean="0"/>
              <a:t>23/11/2016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20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E666-EBD9-4444-B572-0EA4FCF9A1FB}" type="datetime1">
              <a:rPr lang="en-AU" smtClean="0"/>
              <a:t>23/11/2016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181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3DBE-D479-49FB-AA80-296A64A9B1D2}" type="datetime1">
              <a:rPr lang="en-AU" smtClean="0"/>
              <a:t>23/11/2016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7A70-5F0B-4D9B-AEA4-FDE69F188718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50" y="5685631"/>
            <a:ext cx="299085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8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39589"/>
            <a:ext cx="12192000" cy="166517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AU" dirty="0"/>
            </a:br>
            <a:br>
              <a:rPr lang="en-AU" dirty="0"/>
            </a:br>
            <a:r>
              <a:rPr lang="en-AU" dirty="0"/>
              <a:t>Data Integration in Official Statistics </a:t>
            </a:r>
            <a:br>
              <a:rPr lang="en-AU" dirty="0"/>
            </a:br>
            <a:br>
              <a:rPr lang="en-AU" dirty="0"/>
            </a:br>
            <a:r>
              <a:rPr lang="en-AU" dirty="0"/>
              <a:t>2017 Project Proposal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940" y="5577016"/>
            <a:ext cx="5486400" cy="841357"/>
          </a:xfrm>
        </p:spPr>
        <p:txBody>
          <a:bodyPr>
            <a:noAutofit/>
          </a:bodyPr>
          <a:lstStyle/>
          <a:p>
            <a:pPr algn="l"/>
            <a:r>
              <a:rPr lang="en-AU" dirty="0"/>
              <a:t>UNECE Data Integration Project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987" y="5577016"/>
            <a:ext cx="5046266" cy="982066"/>
          </a:xfrm>
          <a:prstGeom prst="rect">
            <a:avLst/>
          </a:prstGeom>
        </p:spPr>
      </p:pic>
      <p:pic>
        <p:nvPicPr>
          <p:cNvPr id="5" name="Picture 2" descr="http://www1.unece.org/stat/platform/download/attachments/73072641/global.logo?version=7&amp;modificationDate=1439997964057&amp;api=v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365125"/>
            <a:ext cx="1121664" cy="112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124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accent6"/>
                </a:solidFill>
              </a:rPr>
              <a:t>Develop practical guidance on using additional sources to validate official statistics (WP5)</a:t>
            </a:r>
            <a:endParaRPr lang="en-AU" sz="40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1181080" cy="4622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2016 work  identified and documented different applications, methods and issues for validating official statistics</a:t>
            </a:r>
          </a:p>
          <a:p>
            <a:r>
              <a:rPr lang="en-GB" dirty="0"/>
              <a:t>initial guidelines in the use of admin data to validate official statistics</a:t>
            </a:r>
          </a:p>
          <a:p>
            <a:r>
              <a:rPr lang="en-GB" dirty="0"/>
              <a:t>approaches and modelling techniques to resolve issues identified.</a:t>
            </a:r>
            <a:endParaRPr lang="en-AU" dirty="0"/>
          </a:p>
          <a:p>
            <a:pPr marL="0" indent="0">
              <a:buNone/>
            </a:pPr>
            <a:r>
              <a:rPr lang="en-GB" dirty="0"/>
              <a:t>2017 work</a:t>
            </a:r>
            <a:endParaRPr lang="en-AU" dirty="0"/>
          </a:p>
          <a:p>
            <a:pPr lvl="0"/>
            <a:r>
              <a:rPr lang="en-AU" dirty="0"/>
              <a:t>Investigate ESSNET Rules Repository and ESSVIP validation definitions handbook as tools for validation</a:t>
            </a:r>
          </a:p>
          <a:p>
            <a:pPr lvl="0"/>
            <a:r>
              <a:rPr lang="en-AU" dirty="0"/>
              <a:t>Test recommended approaches and modelling techniques </a:t>
            </a:r>
          </a:p>
          <a:p>
            <a:r>
              <a:rPr lang="en-GB" dirty="0"/>
              <a:t>Expand guidelines and include quality indicators to report on validation process. </a:t>
            </a:r>
          </a:p>
          <a:p>
            <a:r>
              <a:rPr lang="en-GB" dirty="0"/>
              <a:t>Communicate findings with HLG GSBPM Quality </a:t>
            </a:r>
            <a:br>
              <a:rPr lang="en-GB" dirty="0"/>
            </a:br>
            <a:r>
              <a:rPr lang="en-GB" dirty="0"/>
              <a:t>Indicators work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093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Estimated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Volunteers from NSOs to work together on common priority areas, to contribute case studies and content and to assess and critique the usefulness of the guide.</a:t>
            </a:r>
            <a:endParaRPr lang="en-AU" dirty="0"/>
          </a:p>
          <a:p>
            <a:r>
              <a:rPr lang="en-GB" dirty="0"/>
              <a:t>Volunteers from modernisation groups (Blue Skies thinking, Supporting Standards, Processes and Skills, Sharing Tools) to contribute to the work packages and the guide in their areas of expertise </a:t>
            </a:r>
            <a:endParaRPr lang="en-AU" dirty="0"/>
          </a:p>
          <a:p>
            <a:r>
              <a:rPr lang="en-GB" dirty="0"/>
              <a:t>6 person months for Project Manager/Editor for Guide</a:t>
            </a:r>
            <a:endParaRPr lang="en-AU" dirty="0"/>
          </a:p>
          <a:p>
            <a:r>
              <a:rPr lang="en-GB" dirty="0"/>
              <a:t>Costs associated with 12-16 participants to attend Integrated Price Measurement and  Integrating Geospatial and Statistical Data Sprints (if possible back to back with other meetings)</a:t>
            </a:r>
            <a:endParaRPr lang="en-AU" dirty="0"/>
          </a:p>
          <a:p>
            <a:r>
              <a:rPr lang="en-GB" dirty="0"/>
              <a:t>Costs associated with 10-12 participants to attend Face to Face project sprint in 2017.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750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solidFill>
                  <a:schemeClr val="accent6"/>
                </a:solidFill>
              </a:rPr>
              <a:t>Your chance to influence and shape </a:t>
            </a:r>
            <a:br>
              <a:rPr lang="en-AU" sz="4000" dirty="0">
                <a:solidFill>
                  <a:schemeClr val="accent6"/>
                </a:solidFill>
              </a:rPr>
            </a:br>
            <a:r>
              <a:rPr lang="en-AU" sz="4000" dirty="0">
                <a:solidFill>
                  <a:schemeClr val="accent6"/>
                </a:solidFill>
              </a:rPr>
              <a:t>the project and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562"/>
            <a:ext cx="10971508" cy="4389120"/>
          </a:xfrm>
        </p:spPr>
        <p:txBody>
          <a:bodyPr>
            <a:normAutofit/>
          </a:bodyPr>
          <a:lstStyle/>
          <a:p>
            <a:r>
              <a:rPr lang="en-AU" dirty="0"/>
              <a:t>What can you contribute?</a:t>
            </a:r>
          </a:p>
        </p:txBody>
      </p:sp>
      <p:pic>
        <p:nvPicPr>
          <p:cNvPr id="1026" name="Picture 2" descr="http://www1.unece.org/stat/platform/download/attachments/73072641/global.logo?version=7&amp;modificationDate=1439997964057&amp;api=v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365125"/>
            <a:ext cx="1121664" cy="112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12</a:t>
            </a:fld>
            <a:endParaRPr lang="en-A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59968302"/>
              </p:ext>
            </p:extLst>
          </p:nvPr>
        </p:nvGraphicFramePr>
        <p:xfrm>
          <a:off x="1371600" y="1348013"/>
          <a:ext cx="8707120" cy="5190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5041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Work Packages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– different WPs needed?</a:t>
            </a:r>
          </a:p>
        </p:txBody>
      </p:sp>
      <p:pic>
        <p:nvPicPr>
          <p:cNvPr id="4" name="Content Placeholder 4" descr="C:\Users\Gjaltema\Downloads\DataIntegrationDiagram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71" y="1309816"/>
            <a:ext cx="11306214" cy="43990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13</a:t>
            </a:fld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838200" y="5708821"/>
            <a:ext cx="53533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Citro</a:t>
            </a:r>
            <a:r>
              <a:rPr lang="en-GB" sz="1400" dirty="0"/>
              <a:t>, Constance F. (2014), From multiple modes for surveys to multiple data sources for estimates. Survey Methodology, December 2014 137 Vol. 40, No. 2, pp. 137-161. Statistics Canada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490543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Some considerations/ideas  to stimulate discussion</a:t>
            </a:r>
            <a:endParaRPr lang="hu-H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562"/>
            <a:ext cx="10971508" cy="4957918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Sharp goals and focus - Year 2 – majority of activities should deliver something concrete </a:t>
            </a:r>
          </a:p>
          <a:p>
            <a:r>
              <a:rPr lang="en-AU" dirty="0"/>
              <a:t>Maintaining the guide long term</a:t>
            </a:r>
          </a:p>
          <a:p>
            <a:pPr lvl="1"/>
            <a:r>
              <a:rPr lang="en-AU" dirty="0"/>
              <a:t>Wikipedia-like?   Crowdsourcing?  Maintained by the community?</a:t>
            </a:r>
          </a:p>
          <a:p>
            <a:r>
              <a:rPr lang="en-AU" dirty="0"/>
              <a:t>Form of the guide (Lydia’s question) – Formal version?</a:t>
            </a:r>
          </a:p>
          <a:p>
            <a:r>
              <a:rPr lang="en-AU" dirty="0"/>
              <a:t>Expert group to assess and lead evolution?</a:t>
            </a:r>
          </a:p>
          <a:p>
            <a:r>
              <a:rPr lang="en-AU" dirty="0"/>
              <a:t>Online inventory of best practices /methods / case studies</a:t>
            </a:r>
          </a:p>
          <a:p>
            <a:r>
              <a:rPr lang="en-AU" dirty="0"/>
              <a:t>Mutual support between this project and other work (</a:t>
            </a:r>
            <a:r>
              <a:rPr lang="en-AU" dirty="0"/>
              <a:t>Link to revision of the standards?)</a:t>
            </a:r>
            <a:endParaRPr lang="en-AU" dirty="0"/>
          </a:p>
          <a:p>
            <a:r>
              <a:rPr lang="en-AU" dirty="0"/>
              <a:t>Evaluating success</a:t>
            </a:r>
          </a:p>
          <a:p>
            <a:r>
              <a:rPr lang="en-AU" dirty="0"/>
              <a:t>A future MOOC (Massive Open Online Course)? </a:t>
            </a:r>
            <a:br>
              <a:rPr lang="en-AU" dirty="0"/>
            </a:br>
            <a:r>
              <a:rPr lang="en-AU" dirty="0"/>
              <a:t>Collaboration with academia?</a:t>
            </a:r>
          </a:p>
          <a:p>
            <a:r>
              <a:rPr lang="en-AU" dirty="0"/>
              <a:t>Community broader than official stats?</a:t>
            </a:r>
          </a:p>
          <a:p>
            <a:r>
              <a:rPr lang="en-AU" dirty="0"/>
              <a:t>Next step to develop project plan.</a:t>
            </a:r>
          </a:p>
          <a:p>
            <a:endParaRPr lang="en-AU" dirty="0"/>
          </a:p>
        </p:txBody>
      </p:sp>
      <p:pic>
        <p:nvPicPr>
          <p:cNvPr id="1026" name="Picture 2" descr="http://www1.unece.org/stat/platform/download/attachments/73072641/global.logo?version=7&amp;modificationDate=1439997964057&amp;api=v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365125"/>
            <a:ext cx="1121664" cy="112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38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Data Integration Project Proposal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lvl="0"/>
            <a:r>
              <a:rPr lang="en-GB" b="1" dirty="0"/>
              <a:t>Develop an online, adaptive, practical guide to Data Integration for Official Statistics</a:t>
            </a:r>
            <a:r>
              <a:rPr lang="en-GB" dirty="0"/>
              <a:t> which supports successful data integration projects; using lessons learnt within the project and in related work.</a:t>
            </a:r>
            <a:endParaRPr lang="en-AU" dirty="0"/>
          </a:p>
          <a:p>
            <a:r>
              <a:rPr lang="en-GB" b="1" dirty="0"/>
              <a:t>Undertake further joint experiments in high priority practical interest areas</a:t>
            </a:r>
            <a:r>
              <a:rPr lang="en-GB" dirty="0"/>
              <a:t>.  The project has identified a number of areas where working together should bring faster results than working alone.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659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Definition of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7A70-5F0B-4D9B-AEA4-FDE69F188718}" type="slidenum">
              <a:rPr lang="en-AU" smtClean="0"/>
              <a:t>3</a:t>
            </a:fld>
            <a:endParaRPr lang="en-AU"/>
          </a:p>
        </p:txBody>
      </p:sp>
      <p:grpSp>
        <p:nvGrpSpPr>
          <p:cNvPr id="17" name="Group 16"/>
          <p:cNvGrpSpPr/>
          <p:nvPr/>
        </p:nvGrpSpPr>
        <p:grpSpPr>
          <a:xfrm>
            <a:off x="342685" y="1395924"/>
            <a:ext cx="9611746" cy="4781038"/>
            <a:chOff x="342685" y="1395924"/>
            <a:chExt cx="9611746" cy="4781038"/>
          </a:xfrm>
        </p:grpSpPr>
        <p:sp>
          <p:nvSpPr>
            <p:cNvPr id="7" name="Freeform: Shape 6"/>
            <p:cNvSpPr/>
            <p:nvPr/>
          </p:nvSpPr>
          <p:spPr>
            <a:xfrm>
              <a:off x="3122909" y="1468498"/>
              <a:ext cx="6831522" cy="2468073"/>
            </a:xfrm>
            <a:custGeom>
              <a:avLst/>
              <a:gdLst>
                <a:gd name="connsiteX0" fmla="*/ 411354 w 2468073"/>
                <a:gd name="connsiteY0" fmla="*/ 0 h 6661055"/>
                <a:gd name="connsiteX1" fmla="*/ 2056719 w 2468073"/>
                <a:gd name="connsiteY1" fmla="*/ 0 h 6661055"/>
                <a:gd name="connsiteX2" fmla="*/ 2468073 w 2468073"/>
                <a:gd name="connsiteY2" fmla="*/ 411354 h 6661055"/>
                <a:gd name="connsiteX3" fmla="*/ 2468073 w 2468073"/>
                <a:gd name="connsiteY3" fmla="*/ 6661055 h 6661055"/>
                <a:gd name="connsiteX4" fmla="*/ 2468073 w 2468073"/>
                <a:gd name="connsiteY4" fmla="*/ 6661055 h 6661055"/>
                <a:gd name="connsiteX5" fmla="*/ 0 w 2468073"/>
                <a:gd name="connsiteY5" fmla="*/ 6661055 h 6661055"/>
                <a:gd name="connsiteX6" fmla="*/ 0 w 2468073"/>
                <a:gd name="connsiteY6" fmla="*/ 6661055 h 6661055"/>
                <a:gd name="connsiteX7" fmla="*/ 0 w 2468073"/>
                <a:gd name="connsiteY7" fmla="*/ 411354 h 6661055"/>
                <a:gd name="connsiteX8" fmla="*/ 411354 w 2468073"/>
                <a:gd name="connsiteY8" fmla="*/ 0 h 666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8073" h="6661055">
                  <a:moveTo>
                    <a:pt x="2468073" y="1110200"/>
                  </a:moveTo>
                  <a:lnTo>
                    <a:pt x="2468073" y="5550855"/>
                  </a:lnTo>
                  <a:cubicBezTo>
                    <a:pt x="2468073" y="6164002"/>
                    <a:pt x="2399834" y="6661054"/>
                    <a:pt x="2315657" y="6661054"/>
                  </a:cubicBezTo>
                  <a:lnTo>
                    <a:pt x="0" y="6661054"/>
                  </a:lnTo>
                  <a:lnTo>
                    <a:pt x="0" y="6661054"/>
                  </a:lnTo>
                  <a:lnTo>
                    <a:pt x="0" y="1"/>
                  </a:lnTo>
                  <a:lnTo>
                    <a:pt x="0" y="1"/>
                  </a:lnTo>
                  <a:lnTo>
                    <a:pt x="2315657" y="1"/>
                  </a:lnTo>
                  <a:cubicBezTo>
                    <a:pt x="2399834" y="1"/>
                    <a:pt x="2468073" y="497053"/>
                    <a:pt x="2468073" y="1110200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244305" rIns="368130" bIns="244307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Support HLG strategic priorities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Common strategic approach (‘spines of integration’)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Common approaches for particular areas of statistics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dirty="0"/>
                <a:t>Approaches for ‘quick response’ integration</a:t>
              </a:r>
              <a:endParaRPr lang="en-US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Sources secured and risks managed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New sources easily incorporated into our statistics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Guidance easy and effective to use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dirty="0"/>
                <a:t>‘Guide’ easy to maintain and keep relevant</a:t>
              </a:r>
              <a:endParaRPr lang="en-US" sz="2000" kern="1200" dirty="0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343053" y="1395924"/>
              <a:ext cx="2979983" cy="2621105"/>
            </a:xfrm>
            <a:custGeom>
              <a:avLst/>
              <a:gdLst>
                <a:gd name="connsiteX0" fmla="*/ 0 w 2940896"/>
                <a:gd name="connsiteY0" fmla="*/ 436860 h 2621105"/>
                <a:gd name="connsiteX1" fmla="*/ 436860 w 2940896"/>
                <a:gd name="connsiteY1" fmla="*/ 0 h 2621105"/>
                <a:gd name="connsiteX2" fmla="*/ 2504036 w 2940896"/>
                <a:gd name="connsiteY2" fmla="*/ 0 h 2621105"/>
                <a:gd name="connsiteX3" fmla="*/ 2940896 w 2940896"/>
                <a:gd name="connsiteY3" fmla="*/ 436860 h 2621105"/>
                <a:gd name="connsiteX4" fmla="*/ 2940896 w 2940896"/>
                <a:gd name="connsiteY4" fmla="*/ 2184245 h 2621105"/>
                <a:gd name="connsiteX5" fmla="*/ 2504036 w 2940896"/>
                <a:gd name="connsiteY5" fmla="*/ 2621105 h 2621105"/>
                <a:gd name="connsiteX6" fmla="*/ 436860 w 2940896"/>
                <a:gd name="connsiteY6" fmla="*/ 2621105 h 2621105"/>
                <a:gd name="connsiteX7" fmla="*/ 0 w 2940896"/>
                <a:gd name="connsiteY7" fmla="*/ 2184245 h 2621105"/>
                <a:gd name="connsiteX8" fmla="*/ 0 w 2940896"/>
                <a:gd name="connsiteY8" fmla="*/ 436860 h 262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0896" h="2621105">
                  <a:moveTo>
                    <a:pt x="0" y="436860"/>
                  </a:moveTo>
                  <a:cubicBezTo>
                    <a:pt x="0" y="195589"/>
                    <a:pt x="195589" y="0"/>
                    <a:pt x="436860" y="0"/>
                  </a:cubicBezTo>
                  <a:lnTo>
                    <a:pt x="2504036" y="0"/>
                  </a:lnTo>
                  <a:cubicBezTo>
                    <a:pt x="2745307" y="0"/>
                    <a:pt x="2940896" y="195589"/>
                    <a:pt x="2940896" y="436860"/>
                  </a:cubicBezTo>
                  <a:lnTo>
                    <a:pt x="2940896" y="2184245"/>
                  </a:lnTo>
                  <a:cubicBezTo>
                    <a:pt x="2940896" y="2425516"/>
                    <a:pt x="2745307" y="2621105"/>
                    <a:pt x="2504036" y="2621105"/>
                  </a:cubicBezTo>
                  <a:lnTo>
                    <a:pt x="436860" y="2621105"/>
                  </a:lnTo>
                  <a:cubicBezTo>
                    <a:pt x="195589" y="2621105"/>
                    <a:pt x="0" y="2425516"/>
                    <a:pt x="0" y="2184245"/>
                  </a:cubicBezTo>
                  <a:lnTo>
                    <a:pt x="0" y="436860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7972" tIns="207962" rIns="287972" bIns="207962" numCol="1" spcCol="1270" anchor="ctr" anchorCtr="0">
              <a:noAutofit/>
            </a:bodyPr>
            <a:lstStyle/>
            <a:p>
              <a:pPr marL="0" lvl="0" indent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200" kern="1200" dirty="0"/>
                <a:t>Future</a:t>
              </a:r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3122910" y="4146838"/>
              <a:ext cx="6761766" cy="1168000"/>
            </a:xfrm>
            <a:custGeom>
              <a:avLst/>
              <a:gdLst>
                <a:gd name="connsiteX0" fmla="*/ 165052 w 990291"/>
                <a:gd name="connsiteY0" fmla="*/ 0 h 6649352"/>
                <a:gd name="connsiteX1" fmla="*/ 825239 w 990291"/>
                <a:gd name="connsiteY1" fmla="*/ 0 h 6649352"/>
                <a:gd name="connsiteX2" fmla="*/ 990291 w 990291"/>
                <a:gd name="connsiteY2" fmla="*/ 165052 h 6649352"/>
                <a:gd name="connsiteX3" fmla="*/ 990291 w 990291"/>
                <a:gd name="connsiteY3" fmla="*/ 6649352 h 6649352"/>
                <a:gd name="connsiteX4" fmla="*/ 990291 w 990291"/>
                <a:gd name="connsiteY4" fmla="*/ 6649352 h 6649352"/>
                <a:gd name="connsiteX5" fmla="*/ 0 w 990291"/>
                <a:gd name="connsiteY5" fmla="*/ 6649352 h 6649352"/>
                <a:gd name="connsiteX6" fmla="*/ 0 w 990291"/>
                <a:gd name="connsiteY6" fmla="*/ 6649352 h 6649352"/>
                <a:gd name="connsiteX7" fmla="*/ 0 w 990291"/>
                <a:gd name="connsiteY7" fmla="*/ 165052 h 6649352"/>
                <a:gd name="connsiteX8" fmla="*/ 165052 w 990291"/>
                <a:gd name="connsiteY8" fmla="*/ 0 h 6649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291" h="6649352">
                  <a:moveTo>
                    <a:pt x="990291" y="1108251"/>
                  </a:moveTo>
                  <a:lnTo>
                    <a:pt x="990291" y="5541101"/>
                  </a:lnTo>
                  <a:cubicBezTo>
                    <a:pt x="990291" y="6153171"/>
                    <a:pt x="979286" y="6649349"/>
                    <a:pt x="965710" y="6649349"/>
                  </a:cubicBezTo>
                  <a:lnTo>
                    <a:pt x="0" y="6649349"/>
                  </a:lnTo>
                  <a:lnTo>
                    <a:pt x="0" y="6649349"/>
                  </a:lnTo>
                  <a:lnTo>
                    <a:pt x="0" y="3"/>
                  </a:lnTo>
                  <a:lnTo>
                    <a:pt x="0" y="3"/>
                  </a:lnTo>
                  <a:lnTo>
                    <a:pt x="965710" y="3"/>
                  </a:lnTo>
                  <a:cubicBezTo>
                    <a:pt x="979286" y="3"/>
                    <a:pt x="990291" y="496181"/>
                    <a:pt x="990291" y="1108251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72167" rIns="295992" bIns="172168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One or more concrete statistics produced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Methods developed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Guidance and quality frameworks created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Modernstats</a:t>
              </a:r>
              <a:r>
                <a:rPr lang="en-US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standards used</a:t>
              </a:r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342685" y="4044395"/>
              <a:ext cx="2961653" cy="1270443"/>
            </a:xfrm>
            <a:custGeom>
              <a:avLst/>
              <a:gdLst>
                <a:gd name="connsiteX0" fmla="*/ 0 w 2961653"/>
                <a:gd name="connsiteY0" fmla="*/ 194670 h 1167999"/>
                <a:gd name="connsiteX1" fmla="*/ 194670 w 2961653"/>
                <a:gd name="connsiteY1" fmla="*/ 0 h 1167999"/>
                <a:gd name="connsiteX2" fmla="*/ 2766983 w 2961653"/>
                <a:gd name="connsiteY2" fmla="*/ 0 h 1167999"/>
                <a:gd name="connsiteX3" fmla="*/ 2961653 w 2961653"/>
                <a:gd name="connsiteY3" fmla="*/ 194670 h 1167999"/>
                <a:gd name="connsiteX4" fmla="*/ 2961653 w 2961653"/>
                <a:gd name="connsiteY4" fmla="*/ 973329 h 1167999"/>
                <a:gd name="connsiteX5" fmla="*/ 2766983 w 2961653"/>
                <a:gd name="connsiteY5" fmla="*/ 1167999 h 1167999"/>
                <a:gd name="connsiteX6" fmla="*/ 194670 w 2961653"/>
                <a:gd name="connsiteY6" fmla="*/ 1167999 h 1167999"/>
                <a:gd name="connsiteX7" fmla="*/ 0 w 2961653"/>
                <a:gd name="connsiteY7" fmla="*/ 973329 h 1167999"/>
                <a:gd name="connsiteX8" fmla="*/ 0 w 2961653"/>
                <a:gd name="connsiteY8" fmla="*/ 194670 h 116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653" h="1167999">
                  <a:moveTo>
                    <a:pt x="0" y="194670"/>
                  </a:moveTo>
                  <a:cubicBezTo>
                    <a:pt x="0" y="87157"/>
                    <a:pt x="87157" y="0"/>
                    <a:pt x="194670" y="0"/>
                  </a:cubicBezTo>
                  <a:lnTo>
                    <a:pt x="2766983" y="0"/>
                  </a:lnTo>
                  <a:cubicBezTo>
                    <a:pt x="2874496" y="0"/>
                    <a:pt x="2961653" y="87157"/>
                    <a:pt x="2961653" y="194670"/>
                  </a:cubicBezTo>
                  <a:lnTo>
                    <a:pt x="2961653" y="973329"/>
                  </a:lnTo>
                  <a:cubicBezTo>
                    <a:pt x="2961653" y="1080842"/>
                    <a:pt x="2874496" y="1167999"/>
                    <a:pt x="2766983" y="1167999"/>
                  </a:cubicBezTo>
                  <a:lnTo>
                    <a:pt x="194670" y="1167999"/>
                  </a:lnTo>
                  <a:cubicBezTo>
                    <a:pt x="87157" y="1167999"/>
                    <a:pt x="0" y="1080842"/>
                    <a:pt x="0" y="973329"/>
                  </a:cubicBezTo>
                  <a:lnTo>
                    <a:pt x="0" y="19467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7037" tIns="137027" rIns="217037" bIns="137027" numCol="1" spcCol="1270" anchor="ctr" anchorCtr="0">
              <a:noAutofit/>
            </a:bodyPr>
            <a:lstStyle/>
            <a:p>
              <a:pPr marL="0" lvl="0" indent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200" kern="1200" dirty="0"/>
                <a:t> High</a:t>
              </a:r>
            </a:p>
          </p:txBody>
        </p:sp>
        <p:sp>
          <p:nvSpPr>
            <p:cNvPr id="15" name="Freeform: Shape 14"/>
            <p:cNvSpPr/>
            <p:nvPr/>
          </p:nvSpPr>
          <p:spPr>
            <a:xfrm>
              <a:off x="3200400" y="5397141"/>
              <a:ext cx="5074851" cy="672137"/>
            </a:xfrm>
            <a:custGeom>
              <a:avLst/>
              <a:gdLst>
                <a:gd name="connsiteX0" fmla="*/ 112025 w 672136"/>
                <a:gd name="connsiteY0" fmla="*/ 0 h 4930379"/>
                <a:gd name="connsiteX1" fmla="*/ 560111 w 672136"/>
                <a:gd name="connsiteY1" fmla="*/ 0 h 4930379"/>
                <a:gd name="connsiteX2" fmla="*/ 672136 w 672136"/>
                <a:gd name="connsiteY2" fmla="*/ 112025 h 4930379"/>
                <a:gd name="connsiteX3" fmla="*/ 672136 w 672136"/>
                <a:gd name="connsiteY3" fmla="*/ 4930379 h 4930379"/>
                <a:gd name="connsiteX4" fmla="*/ 672136 w 672136"/>
                <a:gd name="connsiteY4" fmla="*/ 4930379 h 4930379"/>
                <a:gd name="connsiteX5" fmla="*/ 0 w 672136"/>
                <a:gd name="connsiteY5" fmla="*/ 4930379 h 4930379"/>
                <a:gd name="connsiteX6" fmla="*/ 0 w 672136"/>
                <a:gd name="connsiteY6" fmla="*/ 4930379 h 4930379"/>
                <a:gd name="connsiteX7" fmla="*/ 0 w 672136"/>
                <a:gd name="connsiteY7" fmla="*/ 112025 h 4930379"/>
                <a:gd name="connsiteX8" fmla="*/ 112025 w 672136"/>
                <a:gd name="connsiteY8" fmla="*/ 0 h 493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2136" h="4930379">
                  <a:moveTo>
                    <a:pt x="672136" y="821749"/>
                  </a:moveTo>
                  <a:lnTo>
                    <a:pt x="672136" y="4108630"/>
                  </a:lnTo>
                  <a:cubicBezTo>
                    <a:pt x="672136" y="4562469"/>
                    <a:pt x="665299" y="4930375"/>
                    <a:pt x="656864" y="4930375"/>
                  </a:cubicBezTo>
                  <a:lnTo>
                    <a:pt x="0" y="4930375"/>
                  </a:lnTo>
                  <a:lnTo>
                    <a:pt x="0" y="4930375"/>
                  </a:lnTo>
                  <a:lnTo>
                    <a:pt x="0" y="4"/>
                  </a:lnTo>
                  <a:lnTo>
                    <a:pt x="0" y="4"/>
                  </a:lnTo>
                  <a:lnTo>
                    <a:pt x="656864" y="4"/>
                  </a:lnTo>
                  <a:cubicBezTo>
                    <a:pt x="665299" y="4"/>
                    <a:pt x="672136" y="367910"/>
                    <a:pt x="672136" y="821749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56637" rIns="280461" bIns="156636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Countries share their experience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Collaborate on approaches in WP1-5</a:t>
              </a:r>
            </a:p>
          </p:txBody>
        </p:sp>
        <p:sp>
          <p:nvSpPr>
            <p:cNvPr id="16" name="Freeform: Shape 15"/>
            <p:cNvSpPr/>
            <p:nvPr/>
          </p:nvSpPr>
          <p:spPr>
            <a:xfrm>
              <a:off x="350805" y="5342204"/>
              <a:ext cx="2972232" cy="834758"/>
            </a:xfrm>
            <a:custGeom>
              <a:avLst/>
              <a:gdLst>
                <a:gd name="connsiteX0" fmla="*/ 0 w 2972232"/>
                <a:gd name="connsiteY0" fmla="*/ 139129 h 834758"/>
                <a:gd name="connsiteX1" fmla="*/ 139129 w 2972232"/>
                <a:gd name="connsiteY1" fmla="*/ 0 h 834758"/>
                <a:gd name="connsiteX2" fmla="*/ 2833103 w 2972232"/>
                <a:gd name="connsiteY2" fmla="*/ 0 h 834758"/>
                <a:gd name="connsiteX3" fmla="*/ 2972232 w 2972232"/>
                <a:gd name="connsiteY3" fmla="*/ 139129 h 834758"/>
                <a:gd name="connsiteX4" fmla="*/ 2972232 w 2972232"/>
                <a:gd name="connsiteY4" fmla="*/ 695629 h 834758"/>
                <a:gd name="connsiteX5" fmla="*/ 2833103 w 2972232"/>
                <a:gd name="connsiteY5" fmla="*/ 834758 h 834758"/>
                <a:gd name="connsiteX6" fmla="*/ 139129 w 2972232"/>
                <a:gd name="connsiteY6" fmla="*/ 834758 h 834758"/>
                <a:gd name="connsiteX7" fmla="*/ 0 w 2972232"/>
                <a:gd name="connsiteY7" fmla="*/ 695629 h 834758"/>
                <a:gd name="connsiteX8" fmla="*/ 0 w 2972232"/>
                <a:gd name="connsiteY8" fmla="*/ 139129 h 83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2232" h="834758">
                  <a:moveTo>
                    <a:pt x="0" y="139129"/>
                  </a:moveTo>
                  <a:cubicBezTo>
                    <a:pt x="0" y="62290"/>
                    <a:pt x="62290" y="0"/>
                    <a:pt x="139129" y="0"/>
                  </a:cubicBezTo>
                  <a:lnTo>
                    <a:pt x="2833103" y="0"/>
                  </a:lnTo>
                  <a:cubicBezTo>
                    <a:pt x="2909942" y="0"/>
                    <a:pt x="2972232" y="62290"/>
                    <a:pt x="2972232" y="139129"/>
                  </a:cubicBezTo>
                  <a:lnTo>
                    <a:pt x="2972232" y="695629"/>
                  </a:lnTo>
                  <a:cubicBezTo>
                    <a:pt x="2972232" y="772468"/>
                    <a:pt x="2909942" y="834758"/>
                    <a:pt x="2833103" y="834758"/>
                  </a:cubicBezTo>
                  <a:lnTo>
                    <a:pt x="139129" y="834758"/>
                  </a:lnTo>
                  <a:cubicBezTo>
                    <a:pt x="62290" y="834758"/>
                    <a:pt x="0" y="772468"/>
                    <a:pt x="0" y="695629"/>
                  </a:cubicBezTo>
                  <a:lnTo>
                    <a:pt x="0" y="139129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0770" tIns="120760" rIns="200770" bIns="120760" numCol="1" spcCol="1270" anchor="ctr" anchorCtr="0">
              <a:noAutofit/>
            </a:bodyPr>
            <a:lstStyle/>
            <a:p>
              <a:pPr marL="0" lvl="0" indent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200" kern="1200" dirty="0"/>
                <a:t>Minimum</a:t>
              </a:r>
            </a:p>
          </p:txBody>
        </p:sp>
      </p:grpSp>
      <p:sp>
        <p:nvSpPr>
          <p:cNvPr id="9" name="Arrow: Up 8"/>
          <p:cNvSpPr/>
          <p:nvPr/>
        </p:nvSpPr>
        <p:spPr>
          <a:xfrm>
            <a:off x="10360830" y="4386107"/>
            <a:ext cx="1069383" cy="1146874"/>
          </a:xfrm>
          <a:prstGeom prst="up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Arrow: Up 9"/>
          <p:cNvSpPr/>
          <p:nvPr/>
        </p:nvSpPr>
        <p:spPr>
          <a:xfrm>
            <a:off x="10360830" y="2920402"/>
            <a:ext cx="1069383" cy="1146874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Arrow: Up 13"/>
          <p:cNvSpPr/>
          <p:nvPr/>
        </p:nvSpPr>
        <p:spPr>
          <a:xfrm>
            <a:off x="10360830" y="1423787"/>
            <a:ext cx="1069383" cy="114687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0667353" y="1655708"/>
            <a:ext cx="619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/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087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AU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4000" dirty="0">
                <a:solidFill>
                  <a:schemeClr val="accent6"/>
                </a:solidFill>
              </a:rPr>
              <a:t>WPA:  Develop an online, adaptive, practical guide to Data Integration for Official Statistics (WPA)</a:t>
            </a:r>
            <a:br>
              <a:rPr lang="en-GB" sz="3600" b="1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7069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000" dirty="0">
                <a:solidFill>
                  <a:schemeClr val="accent5"/>
                </a:solidFill>
              </a:rPr>
              <a:t>AIM:  Support successful projects and common approaches</a:t>
            </a:r>
            <a:endParaRPr lang="en-GB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AU" dirty="0"/>
          </a:p>
          <a:p>
            <a:r>
              <a:rPr lang="en-GB" dirty="0" err="1"/>
              <a:t>Distill</a:t>
            </a:r>
            <a:r>
              <a:rPr lang="en-GB" dirty="0"/>
              <a:t> lessons learnt from practical experiments and other initiatives</a:t>
            </a:r>
          </a:p>
          <a:p>
            <a:r>
              <a:rPr lang="en-GB" dirty="0"/>
              <a:t>Organise knowledge into simple, easy to consume and adaptable guidance</a:t>
            </a:r>
            <a:endParaRPr lang="en-AU" dirty="0"/>
          </a:p>
          <a:p>
            <a:pPr lvl="0"/>
            <a:r>
              <a:rPr lang="en-AU" dirty="0"/>
              <a:t>Cover how to get started on a data integration project</a:t>
            </a:r>
          </a:p>
          <a:p>
            <a:r>
              <a:rPr lang="en-AU" dirty="0"/>
              <a:t>describe suggested processes to follow, based on GSBPM.</a:t>
            </a:r>
          </a:p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Obtaining datasets, forming partnerships, assessing quality and securing ongoing access (WP0). </a:t>
            </a:r>
          </a:p>
          <a:p>
            <a:pPr lvl="0"/>
            <a:r>
              <a:rPr lang="en-AU" dirty="0"/>
              <a:t>Promote use of </a:t>
            </a:r>
            <a:r>
              <a:rPr lang="en-AU" dirty="0" err="1"/>
              <a:t>ModernStats</a:t>
            </a:r>
            <a:r>
              <a:rPr lang="en-AU" dirty="0"/>
              <a:t> standards and approaches</a:t>
            </a:r>
          </a:p>
          <a:p>
            <a:pPr lvl="0"/>
            <a:r>
              <a:rPr lang="en-AU" dirty="0"/>
              <a:t>Provide a </a:t>
            </a:r>
            <a:r>
              <a:rPr lang="en-AU" dirty="0" err="1"/>
              <a:t>catalog</a:t>
            </a:r>
            <a:r>
              <a:rPr lang="en-AU" dirty="0"/>
              <a:t> of methods described using the </a:t>
            </a:r>
            <a:r>
              <a:rPr lang="en-AU" dirty="0" err="1"/>
              <a:t>Modernstats</a:t>
            </a:r>
            <a:r>
              <a:rPr lang="en-AU" dirty="0"/>
              <a:t> standards  </a:t>
            </a:r>
          </a:p>
          <a:p>
            <a:pPr lvl="0"/>
            <a:r>
              <a:rPr lang="en-AU" dirty="0"/>
              <a:t>Be available online (probably using the UNECE Wiki system)</a:t>
            </a:r>
          </a:p>
          <a:p>
            <a:pPr lvl="0"/>
            <a:r>
              <a:rPr lang="en-AU" dirty="0"/>
              <a:t>Support easy adaptation as new experiences are added.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813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Further develop common approaches in areas of statistics through practical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Provide experience for the guide</a:t>
            </a:r>
          </a:p>
          <a:p>
            <a:r>
              <a:rPr lang="en-GB" dirty="0"/>
              <a:t>Some projects have been proposed by project members</a:t>
            </a:r>
          </a:p>
          <a:p>
            <a:r>
              <a:rPr lang="en-GB" dirty="0"/>
              <a:t>Others may be proposed at workshop or in the next few months</a:t>
            </a:r>
          </a:p>
          <a:p>
            <a:r>
              <a:rPr lang="en-GB" dirty="0"/>
              <a:t>Can/should include work already being done within institutes</a:t>
            </a:r>
          </a:p>
          <a:p>
            <a:r>
              <a:rPr lang="en-GB" dirty="0"/>
              <a:t>Priority should be given to those with active support and commitment from countries and </a:t>
            </a:r>
            <a:r>
              <a:rPr lang="en-GB" dirty="0">
                <a:solidFill>
                  <a:srgbClr val="FF0000"/>
                </a:solidFill>
              </a:rPr>
              <a:t>‘sharp’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concrete</a:t>
            </a:r>
            <a:r>
              <a:rPr lang="en-GB" dirty="0"/>
              <a:t> deliverables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476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6"/>
                </a:solidFill>
              </a:rPr>
              <a:t>Align approaches to apply new data sources to </a:t>
            </a:r>
            <a:r>
              <a:rPr lang="en-GB" b="1" dirty="0">
                <a:solidFill>
                  <a:schemeClr val="accent6"/>
                </a:solidFill>
              </a:rPr>
              <a:t>integrated price measurement</a:t>
            </a:r>
            <a:r>
              <a:rPr lang="en-GB" dirty="0">
                <a:solidFill>
                  <a:schemeClr val="accent6"/>
                </a:solidFill>
              </a:rPr>
              <a:t> (WP0 and WP2)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70725" cy="4895850"/>
          </a:xfrm>
        </p:spPr>
        <p:txBody>
          <a:bodyPr>
            <a:normAutofit fontScale="70000" lnSpcReduction="20000"/>
          </a:bodyPr>
          <a:lstStyle/>
          <a:p>
            <a:r>
              <a:rPr lang="en-GB" sz="3600" dirty="0"/>
              <a:t>improve quality of the CPI in terms of coverage and real-time quantity.  </a:t>
            </a:r>
          </a:p>
          <a:p>
            <a:r>
              <a:rPr lang="en-GB" sz="3600" dirty="0"/>
              <a:t>Several data providers operate in many countries -&gt; opportunity for common approach</a:t>
            </a:r>
            <a:endParaRPr lang="en-AU" sz="3600" dirty="0"/>
          </a:p>
          <a:p>
            <a:pPr lvl="0"/>
            <a:r>
              <a:rPr lang="en-AU" sz="3600" dirty="0"/>
              <a:t>Extend range of products and data sources</a:t>
            </a:r>
          </a:p>
          <a:p>
            <a:pPr lvl="0"/>
            <a:r>
              <a:rPr lang="en-AU" sz="3600" dirty="0"/>
              <a:t>Sprint of NSOs and data providers -&gt;  mutual understanding and develop data supply agreements</a:t>
            </a:r>
          </a:p>
          <a:p>
            <a:pPr lvl="0"/>
            <a:r>
              <a:rPr lang="en-AU" sz="3600" dirty="0"/>
              <a:t>Test comparability of data across countries and time</a:t>
            </a:r>
          </a:p>
          <a:p>
            <a:pPr lvl="0"/>
            <a:r>
              <a:rPr lang="en-AU" sz="3600" dirty="0"/>
              <a:t>Develop ICT skills to receive load and explore data into the sandbox</a:t>
            </a:r>
          </a:p>
          <a:p>
            <a:pPr lvl="0"/>
            <a:r>
              <a:rPr lang="en-AU" sz="3600" dirty="0"/>
              <a:t>Define common methods required</a:t>
            </a:r>
          </a:p>
          <a:p>
            <a:pPr lvl="0"/>
            <a:r>
              <a:rPr lang="en-AU" sz="3600" dirty="0"/>
              <a:t>Coordinate with related work (e.g. by UN, IMF etc.)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707" y="2051243"/>
            <a:ext cx="1060133" cy="53006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9253780" y="1646269"/>
            <a:ext cx="2100020" cy="1072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/>
              <a:t>ABS scanner data in production and planning  full-coverage soon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53780" y="2802805"/>
            <a:ext cx="2100020" cy="922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CBS Netherlands actively researching  online data and  using scanner data in production</a:t>
            </a:r>
            <a:endParaRPr lang="en-AU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707" y="2861448"/>
            <a:ext cx="1093089" cy="72872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253780" y="3809597"/>
            <a:ext cx="2100020" cy="967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Statistics Canada  </a:t>
            </a:r>
            <a:r>
              <a:rPr lang="en-GB" sz="1600" dirty="0"/>
              <a:t>considering</a:t>
            </a:r>
            <a:r>
              <a:rPr lang="en-GB" sz="1400" dirty="0"/>
              <a:t>  Price Stats data in production;  use of an API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707" y="4005574"/>
            <a:ext cx="1143000" cy="57531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253780" y="4860839"/>
            <a:ext cx="2100020" cy="843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/>
              <a:t>Statistics NZ is using online/scanner data in production.  </a:t>
            </a:r>
            <a:endParaRPr lang="en-AU" sz="16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707" y="4987156"/>
            <a:ext cx="1181291" cy="59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9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Create set of synthetic datasets for sandbox experiments (WP0)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will allow countries to collaborate on developing common methods, removing issues of confidentiality and encouraging use of the same data formats. </a:t>
            </a:r>
          </a:p>
          <a:p>
            <a:r>
              <a:rPr lang="en-GB" dirty="0"/>
              <a:t>reuse outputs from the Big Data Project already lodged in the Sandbox.  </a:t>
            </a:r>
          </a:p>
          <a:p>
            <a:r>
              <a:rPr lang="en-GB" dirty="0"/>
              <a:t>may provide a practical base/examples of the proposed CSPA Data Architecture.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254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6"/>
                </a:solidFill>
              </a:rPr>
              <a:t>Develop practical guidance for integrating survey, administrative data and big data (WP1 and WP2)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During 2016, participants investigated current work in this area (within their own organisations and in other groups (eg ESSNET and the HLG Big Data project)</a:t>
            </a:r>
            <a:endParaRPr lang="en-AU" dirty="0"/>
          </a:p>
          <a:p>
            <a:r>
              <a:rPr lang="hu-HU" dirty="0"/>
              <a:t>specific interest focussed on job vacancies statistics, employment registers and labour force, and geographic location of schools. </a:t>
            </a:r>
            <a:endParaRPr lang="en-AU" dirty="0"/>
          </a:p>
          <a:p>
            <a:r>
              <a:rPr lang="hu-HU" dirty="0"/>
              <a:t>Use the work being done within participating organisations to </a:t>
            </a:r>
            <a:r>
              <a:rPr lang="en-AU" dirty="0"/>
              <a:t>enrich the guide</a:t>
            </a:r>
            <a:r>
              <a:rPr lang="hu-HU" dirty="0"/>
              <a:t> (including case studies)</a:t>
            </a:r>
            <a:endParaRPr lang="en-AU" dirty="0"/>
          </a:p>
          <a:p>
            <a:pPr lvl="0"/>
            <a:r>
              <a:rPr lang="hu-HU" dirty="0"/>
              <a:t>Encourage the involvement of other participants and projects</a:t>
            </a:r>
            <a:endParaRPr lang="en-AU" dirty="0"/>
          </a:p>
          <a:p>
            <a:pPr lvl="0"/>
            <a:r>
              <a:rPr lang="hu-HU" dirty="0"/>
              <a:t>Describe the steps needed using the GSBPM.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205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accent6"/>
                </a:solidFill>
              </a:rPr>
              <a:t>Develop practical guidance on integrating geospatial and statistical information (WP3)</a:t>
            </a:r>
            <a:endParaRPr lang="en-AU" sz="40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AU" dirty="0"/>
              <a:t>Develop decision tree - practical questions to assess maturity  </a:t>
            </a:r>
          </a:p>
          <a:p>
            <a:pPr lvl="0"/>
            <a:r>
              <a:rPr lang="en-AU" dirty="0"/>
              <a:t>Incorporate work of GEOSTAT 2 project  and Australia to reference geospatial capabilities and data standards in GSBPM and GSIM.</a:t>
            </a:r>
          </a:p>
          <a:p>
            <a:pPr lvl="0"/>
            <a:r>
              <a:rPr lang="en-AU" dirty="0"/>
              <a:t>Collaborate with UNGGIM, Europe and Americas to avoid overlap and support</a:t>
            </a:r>
          </a:p>
          <a:p>
            <a:pPr lvl="0"/>
            <a:r>
              <a:rPr lang="en-AU" dirty="0"/>
              <a:t>Analyse the results of surveys conducted in different regions. Conduct additional surveys based on GEOSTAT2 if required </a:t>
            </a:r>
          </a:p>
          <a:p>
            <a:pPr lvl="0"/>
            <a:r>
              <a:rPr lang="en-AU" dirty="0"/>
              <a:t>Analyse common points and divergence between geospatial objects used in statistics and in other geospatial applications and try to harmonise the two reference frameworks</a:t>
            </a:r>
          </a:p>
          <a:p>
            <a:pPr lvl="0"/>
            <a:r>
              <a:rPr lang="en-AU" dirty="0"/>
              <a:t>Identify common risks</a:t>
            </a:r>
          </a:p>
          <a:p>
            <a:r>
              <a:rPr lang="en-GB" dirty="0"/>
              <a:t>Face to face sprint in conjunction with proposed workshop on geospatial and statistical standards (Sweden)</a:t>
            </a:r>
            <a:endParaRPr lang="en-AU" dirty="0"/>
          </a:p>
          <a:p>
            <a:pPr lvl="0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2787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statsslides" id="{D1E14F4F-B5EA-4F84-9B90-41556FF50E63}" vid="{469568D4-89F7-4039-9F46-450F5C4B79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1089</Words>
  <Application>Microsoft Office PowerPoint</Application>
  <PresentationFormat>Widescreen</PresentationFormat>
  <Paragraphs>119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 Data Integration in Official Statistics   2017 Project Proposal</vt:lpstr>
      <vt:lpstr>Data Integration Project Proposal 2017</vt:lpstr>
      <vt:lpstr>Definition of Success</vt:lpstr>
      <vt:lpstr> WPA:  Develop an online, adaptive, practical guide to Data Integration for Official Statistics (WPA) </vt:lpstr>
      <vt:lpstr>Further develop common approaches in areas of statistics through practical projects</vt:lpstr>
      <vt:lpstr>Align approaches to apply new data sources to integrated price measurement (WP0 and WP2)</vt:lpstr>
      <vt:lpstr>Create set of synthetic datasets for sandbox experiments (WP0)</vt:lpstr>
      <vt:lpstr>Develop practical guidance for integrating survey, administrative data and big data (WP1 and WP2)</vt:lpstr>
      <vt:lpstr>Develop practical guidance on integrating geospatial and statistical information (WP3)</vt:lpstr>
      <vt:lpstr>Develop practical guidance on using additional sources to validate official statistics (WP5)</vt:lpstr>
      <vt:lpstr>Estimated resources</vt:lpstr>
      <vt:lpstr>Your chance to influence and shape  the project and outcomes</vt:lpstr>
      <vt:lpstr>Work Packages – different WPs needed?</vt:lpstr>
      <vt:lpstr>Some considerations/ideas  to stimulate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>Jenine Borowik</dc:creator>
  <cp:lastModifiedBy>Jenine Borowik</cp:lastModifiedBy>
  <cp:revision>197</cp:revision>
  <dcterms:created xsi:type="dcterms:W3CDTF">2016-09-29T08:17:07Z</dcterms:created>
  <dcterms:modified xsi:type="dcterms:W3CDTF">2016-11-23T09:11:07Z</dcterms:modified>
</cp:coreProperties>
</file>