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56" r:id="rId2"/>
    <p:sldId id="261" r:id="rId3"/>
    <p:sldId id="259" r:id="rId4"/>
    <p:sldId id="317" r:id="rId5"/>
    <p:sldId id="321" r:id="rId6"/>
    <p:sldId id="285" r:id="rId7"/>
    <p:sldId id="266" r:id="rId8"/>
    <p:sldId id="352" r:id="rId9"/>
    <p:sldId id="260" r:id="rId10"/>
    <p:sldId id="358" r:id="rId11"/>
    <p:sldId id="263" r:id="rId12"/>
    <p:sldId id="354" r:id="rId13"/>
    <p:sldId id="338" r:id="rId14"/>
    <p:sldId id="357" r:id="rId15"/>
    <p:sldId id="344" r:id="rId16"/>
    <p:sldId id="359" r:id="rId17"/>
    <p:sldId id="339" r:id="rId18"/>
    <p:sldId id="345" r:id="rId19"/>
    <p:sldId id="340" r:id="rId20"/>
    <p:sldId id="360" r:id="rId21"/>
    <p:sldId id="349" r:id="rId22"/>
    <p:sldId id="350" r:id="rId23"/>
    <p:sldId id="328" r:id="rId24"/>
    <p:sldId id="346" r:id="rId25"/>
    <p:sldId id="351" r:id="rId26"/>
    <p:sldId id="341" r:id="rId27"/>
    <p:sldId id="361" r:id="rId28"/>
    <p:sldId id="342" r:id="rId29"/>
    <p:sldId id="347" r:id="rId30"/>
    <p:sldId id="362" r:id="rId31"/>
    <p:sldId id="343" r:id="rId32"/>
    <p:sldId id="300" r:id="rId33"/>
    <p:sldId id="348" r:id="rId34"/>
    <p:sldId id="319" r:id="rId35"/>
    <p:sldId id="26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sányi Zoltán" initials="CZ" lastIdx="4" clrIdx="0">
    <p:extLst>
      <p:ext uri="{19B8F6BF-5375-455C-9EA6-DF929625EA0E}">
        <p15:presenceInfo xmlns:p15="http://schemas.microsoft.com/office/powerpoint/2012/main" userId="S-1-5-21-1757981266-1220945662-682003330-576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3" d="100"/>
          <a:sy n="63" d="100"/>
        </p:scale>
        <p:origin x="76" y="560"/>
      </p:cViewPr>
      <p:guideLst/>
    </p:cSldViewPr>
  </p:slideViewPr>
  <p:notesTextViewPr>
    <p:cViewPr>
      <p:scale>
        <a:sx n="1" d="1"/>
        <a:sy n="1" d="1"/>
      </p:scale>
      <p:origin x="0" y="0"/>
    </p:cViewPr>
  </p:notesTextViewPr>
  <p:notesViewPr>
    <p:cSldViewPr snapToGrid="0">
      <p:cViewPr varScale="1">
        <p:scale>
          <a:sx n="70" d="100"/>
          <a:sy n="70" d="100"/>
        </p:scale>
        <p:origin x="238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DB5BCD-630F-44C9-9039-A9625294C17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CDADD9E-B544-4C75-BBD0-73E8F4935C63}">
      <dgm:prSet phldrT="[Text]"/>
      <dgm:spPr>
        <a:solidFill>
          <a:schemeClr val="accent6"/>
        </a:solidFill>
      </dgm:spPr>
      <dgm:t>
        <a:bodyPr/>
        <a:lstStyle/>
        <a:p>
          <a:r>
            <a:rPr lang="en-US" dirty="0"/>
            <a:t>Future</a:t>
          </a:r>
        </a:p>
      </dgm:t>
    </dgm:pt>
    <dgm:pt modelId="{0B569D38-5AB6-41E0-8C35-692D06E1E7EE}" type="parTrans" cxnId="{D2E17268-FC37-453C-B889-A86385990873}">
      <dgm:prSet/>
      <dgm:spPr/>
      <dgm:t>
        <a:bodyPr/>
        <a:lstStyle/>
        <a:p>
          <a:endParaRPr lang="en-US"/>
        </a:p>
      </dgm:t>
    </dgm:pt>
    <dgm:pt modelId="{B4EE18F9-5A2A-41A8-981B-D6E9CD3E8C72}" type="sibTrans" cxnId="{D2E17268-FC37-453C-B889-A86385990873}">
      <dgm:prSet/>
      <dgm:spPr/>
      <dgm:t>
        <a:bodyPr/>
        <a:lstStyle/>
        <a:p>
          <a:endParaRPr lang="en-US"/>
        </a:p>
      </dgm:t>
    </dgm:pt>
    <dgm:pt modelId="{257639E0-77C1-470C-A014-82E2756F8B68}">
      <dgm:prSet phldrT="[Text]" custT="1"/>
      <dgm:spPr/>
      <dgm:t>
        <a:bodyPr/>
        <a:lstStyle/>
        <a:p>
          <a:r>
            <a:rPr lang="en-US" sz="2000" dirty="0"/>
            <a:t>Common approaches for particular areas of statistics</a:t>
          </a:r>
        </a:p>
      </dgm:t>
    </dgm:pt>
    <dgm:pt modelId="{29B3519C-58FA-41BC-AC34-03638E212405}" type="parTrans" cxnId="{C889E496-9CBB-464C-B475-5B1E1A43285C}">
      <dgm:prSet/>
      <dgm:spPr/>
      <dgm:t>
        <a:bodyPr/>
        <a:lstStyle/>
        <a:p>
          <a:endParaRPr lang="en-US"/>
        </a:p>
      </dgm:t>
    </dgm:pt>
    <dgm:pt modelId="{F823E194-66EF-44AB-9AD0-F662F5B79A04}" type="sibTrans" cxnId="{C889E496-9CBB-464C-B475-5B1E1A43285C}">
      <dgm:prSet/>
      <dgm:spPr/>
      <dgm:t>
        <a:bodyPr/>
        <a:lstStyle/>
        <a:p>
          <a:endParaRPr lang="en-US"/>
        </a:p>
      </dgm:t>
    </dgm:pt>
    <dgm:pt modelId="{87C86ACB-6FF4-44EB-BE6E-756B723FB239}">
      <dgm:prSet phldrT="[Text]" custT="1"/>
      <dgm:spPr/>
      <dgm:t>
        <a:bodyPr/>
        <a:lstStyle/>
        <a:p>
          <a:r>
            <a:rPr lang="en-US" sz="2000" dirty="0"/>
            <a:t>Sources secured and risks managed</a:t>
          </a:r>
        </a:p>
      </dgm:t>
    </dgm:pt>
    <dgm:pt modelId="{60899768-0675-4F76-A928-0B491C343616}" type="parTrans" cxnId="{1092F5A7-D1B9-4CBD-B30C-85A8EA3D2084}">
      <dgm:prSet/>
      <dgm:spPr/>
      <dgm:t>
        <a:bodyPr/>
        <a:lstStyle/>
        <a:p>
          <a:endParaRPr lang="en-US"/>
        </a:p>
      </dgm:t>
    </dgm:pt>
    <dgm:pt modelId="{2C888836-0251-4BA4-9312-2259FB1964AE}" type="sibTrans" cxnId="{1092F5A7-D1B9-4CBD-B30C-85A8EA3D2084}">
      <dgm:prSet/>
      <dgm:spPr/>
      <dgm:t>
        <a:bodyPr/>
        <a:lstStyle/>
        <a:p>
          <a:endParaRPr lang="en-US"/>
        </a:p>
      </dgm:t>
    </dgm:pt>
    <dgm:pt modelId="{8AF46F2D-F681-4D05-901F-FBBF930C95E5}">
      <dgm:prSet phldrT="[Text]"/>
      <dgm:spPr/>
      <dgm:t>
        <a:bodyPr/>
        <a:lstStyle/>
        <a:p>
          <a:r>
            <a:rPr lang="en-US" dirty="0"/>
            <a:t> High</a:t>
          </a:r>
        </a:p>
      </dgm:t>
    </dgm:pt>
    <dgm:pt modelId="{FD314676-11F5-4410-B9AF-8538BBBE3976}" type="parTrans" cxnId="{21A3D1BB-C33B-4B0B-9041-04300B064BBB}">
      <dgm:prSet/>
      <dgm:spPr/>
      <dgm:t>
        <a:bodyPr/>
        <a:lstStyle/>
        <a:p>
          <a:endParaRPr lang="en-US"/>
        </a:p>
      </dgm:t>
    </dgm:pt>
    <dgm:pt modelId="{CB79AD43-8E0A-4CD4-9D39-3AAC1C12F37D}" type="sibTrans" cxnId="{21A3D1BB-C33B-4B0B-9041-04300B064BBB}">
      <dgm:prSet/>
      <dgm:spPr/>
      <dgm:t>
        <a:bodyPr/>
        <a:lstStyle/>
        <a:p>
          <a:endParaRPr lang="en-US"/>
        </a:p>
      </dgm:t>
    </dgm:pt>
    <dgm:pt modelId="{2063B8B7-7EA7-4738-AADC-8A2C2C7D526D}">
      <dgm:prSet phldrT="[Text]" custT="1"/>
      <dgm:spPr/>
      <dgm:t>
        <a:bodyPr/>
        <a:lstStyle/>
        <a:p>
          <a:pPr marL="171450" lvl="1" indent="-171450" algn="l" defTabSz="800100">
            <a:lnSpc>
              <a:spcPct val="90000"/>
            </a:lnSpc>
            <a:spcBef>
              <a:spcPct val="0"/>
            </a:spcBef>
            <a:spcAft>
              <a:spcPct val="15000"/>
            </a:spcAft>
            <a:buChar char="•"/>
          </a:pPr>
          <a:r>
            <a:rPr lang="en-US" sz="2000" kern="1200" dirty="0">
              <a:solidFill>
                <a:prstClr val="black">
                  <a:hueOff val="0"/>
                  <a:satOff val="0"/>
                  <a:lumOff val="0"/>
                  <a:alphaOff val="0"/>
                </a:prstClr>
              </a:solidFill>
              <a:latin typeface="Calibri" panose="020F0502020204030204"/>
              <a:ea typeface="+mn-ea"/>
              <a:cs typeface="+mn-cs"/>
            </a:rPr>
            <a:t>One or more concrete statistics produced</a:t>
          </a:r>
        </a:p>
      </dgm:t>
    </dgm:pt>
    <dgm:pt modelId="{3BC00158-3BAB-4709-B42E-5CCDA4FE176A}" type="parTrans" cxnId="{83184974-98E1-4485-BCBE-E037B6646ABE}">
      <dgm:prSet/>
      <dgm:spPr/>
      <dgm:t>
        <a:bodyPr/>
        <a:lstStyle/>
        <a:p>
          <a:endParaRPr lang="en-US"/>
        </a:p>
      </dgm:t>
    </dgm:pt>
    <dgm:pt modelId="{69921E7E-533E-41EE-A988-1DA8726684F4}" type="sibTrans" cxnId="{83184974-98E1-4485-BCBE-E037B6646ABE}">
      <dgm:prSet/>
      <dgm:spPr/>
      <dgm:t>
        <a:bodyPr/>
        <a:lstStyle/>
        <a:p>
          <a:endParaRPr lang="en-US"/>
        </a:p>
      </dgm:t>
    </dgm:pt>
    <dgm:pt modelId="{08FE4C56-5A18-477D-B7B3-1E86AFDCBA16}">
      <dgm:prSet phldrT="[Text]" custT="1"/>
      <dgm:spPr/>
      <dgm:t>
        <a:bodyPr/>
        <a:lstStyle/>
        <a:p>
          <a:pPr marL="171450" lvl="1" indent="-171450" algn="l" defTabSz="800100">
            <a:lnSpc>
              <a:spcPct val="90000"/>
            </a:lnSpc>
            <a:spcBef>
              <a:spcPct val="0"/>
            </a:spcBef>
            <a:spcAft>
              <a:spcPct val="15000"/>
            </a:spcAft>
            <a:buChar char="•"/>
          </a:pPr>
          <a:r>
            <a:rPr lang="en-US" sz="2000" kern="1200" dirty="0">
              <a:solidFill>
                <a:prstClr val="black">
                  <a:hueOff val="0"/>
                  <a:satOff val="0"/>
                  <a:lumOff val="0"/>
                  <a:alphaOff val="0"/>
                </a:prstClr>
              </a:solidFill>
              <a:latin typeface="Calibri" panose="020F0502020204030204"/>
              <a:ea typeface="+mn-ea"/>
              <a:cs typeface="+mn-cs"/>
            </a:rPr>
            <a:t>Guidance and quality frameworks created</a:t>
          </a:r>
        </a:p>
      </dgm:t>
    </dgm:pt>
    <dgm:pt modelId="{F1149638-60D9-4B48-8376-DDA9130B1F00}" type="parTrans" cxnId="{E7BB64AA-2CF4-42C0-AC1F-B66BED8D6E16}">
      <dgm:prSet/>
      <dgm:spPr/>
      <dgm:t>
        <a:bodyPr/>
        <a:lstStyle/>
        <a:p>
          <a:endParaRPr lang="en-US"/>
        </a:p>
      </dgm:t>
    </dgm:pt>
    <dgm:pt modelId="{F88FB6AE-4E05-49C8-88F4-65154A2FEDA7}" type="sibTrans" cxnId="{E7BB64AA-2CF4-42C0-AC1F-B66BED8D6E16}">
      <dgm:prSet/>
      <dgm:spPr/>
      <dgm:t>
        <a:bodyPr/>
        <a:lstStyle/>
        <a:p>
          <a:endParaRPr lang="en-US"/>
        </a:p>
      </dgm:t>
    </dgm:pt>
    <dgm:pt modelId="{9429AB77-FD5F-445F-B42F-E8746F4ED020}">
      <dgm:prSet phldrT="[Text]"/>
      <dgm:spPr>
        <a:solidFill>
          <a:srgbClr val="FFC000"/>
        </a:solidFill>
      </dgm:spPr>
      <dgm:t>
        <a:bodyPr/>
        <a:lstStyle/>
        <a:p>
          <a:r>
            <a:rPr lang="en-US" dirty="0"/>
            <a:t>Minimum</a:t>
          </a:r>
        </a:p>
      </dgm:t>
    </dgm:pt>
    <dgm:pt modelId="{418CFE8B-B168-4941-841A-0C8F573F02BB}" type="parTrans" cxnId="{CD00661E-8B22-4438-8AFE-3FACDF2ABA97}">
      <dgm:prSet/>
      <dgm:spPr/>
      <dgm:t>
        <a:bodyPr/>
        <a:lstStyle/>
        <a:p>
          <a:endParaRPr lang="en-US"/>
        </a:p>
      </dgm:t>
    </dgm:pt>
    <dgm:pt modelId="{A52D222D-BAB3-4CD2-A251-4769865BBF53}" type="sibTrans" cxnId="{CD00661E-8B22-4438-8AFE-3FACDF2ABA97}">
      <dgm:prSet/>
      <dgm:spPr/>
      <dgm:t>
        <a:bodyPr/>
        <a:lstStyle/>
        <a:p>
          <a:endParaRPr lang="en-US"/>
        </a:p>
      </dgm:t>
    </dgm:pt>
    <dgm:pt modelId="{B4217A9A-D413-4347-A50C-FF868C7861D9}">
      <dgm:prSet phldrT="[Text]" custT="1"/>
      <dgm:spPr/>
      <dgm:t>
        <a:bodyPr/>
        <a:lstStyle/>
        <a:p>
          <a:pPr marL="171450" lvl="1" indent="-171450" algn="l" defTabSz="800100">
            <a:lnSpc>
              <a:spcPct val="90000"/>
            </a:lnSpc>
            <a:spcBef>
              <a:spcPct val="0"/>
            </a:spcBef>
            <a:spcAft>
              <a:spcPct val="15000"/>
            </a:spcAft>
            <a:buChar char="•"/>
          </a:pPr>
          <a:r>
            <a:rPr lang="en-US" sz="2000" kern="1200" dirty="0">
              <a:solidFill>
                <a:prstClr val="black">
                  <a:hueOff val="0"/>
                  <a:satOff val="0"/>
                  <a:lumOff val="0"/>
                  <a:alphaOff val="0"/>
                </a:prstClr>
              </a:solidFill>
              <a:latin typeface="Calibri" panose="020F0502020204030204"/>
              <a:ea typeface="+mn-ea"/>
              <a:cs typeface="+mn-cs"/>
            </a:rPr>
            <a:t>Countries share their experience</a:t>
          </a:r>
        </a:p>
      </dgm:t>
    </dgm:pt>
    <dgm:pt modelId="{649F58CA-0333-455F-916B-3E01A80218AC}" type="parTrans" cxnId="{F39F4261-7D2A-4548-9A01-C212270F9459}">
      <dgm:prSet/>
      <dgm:spPr/>
      <dgm:t>
        <a:bodyPr/>
        <a:lstStyle/>
        <a:p>
          <a:endParaRPr lang="en-US"/>
        </a:p>
      </dgm:t>
    </dgm:pt>
    <dgm:pt modelId="{82A423C0-EDBD-439A-980D-2CD0329D1655}" type="sibTrans" cxnId="{F39F4261-7D2A-4548-9A01-C212270F9459}">
      <dgm:prSet/>
      <dgm:spPr/>
      <dgm:t>
        <a:bodyPr/>
        <a:lstStyle/>
        <a:p>
          <a:endParaRPr lang="en-US"/>
        </a:p>
      </dgm:t>
    </dgm:pt>
    <dgm:pt modelId="{119BDFD2-E608-4AB5-92D2-FB779DA6CB56}">
      <dgm:prSet phldrT="[Text]" custT="1"/>
      <dgm:spPr/>
      <dgm:t>
        <a:bodyPr/>
        <a:lstStyle/>
        <a:p>
          <a:pPr marL="171450" lvl="1" indent="-171450" algn="l" defTabSz="800100">
            <a:lnSpc>
              <a:spcPct val="90000"/>
            </a:lnSpc>
            <a:spcBef>
              <a:spcPct val="0"/>
            </a:spcBef>
            <a:spcAft>
              <a:spcPct val="15000"/>
            </a:spcAft>
            <a:buChar char="•"/>
          </a:pPr>
          <a:r>
            <a:rPr lang="en-US" sz="2000" kern="1200" dirty="0">
              <a:solidFill>
                <a:prstClr val="black">
                  <a:hueOff val="0"/>
                  <a:satOff val="0"/>
                  <a:lumOff val="0"/>
                  <a:alphaOff val="0"/>
                </a:prstClr>
              </a:solidFill>
              <a:latin typeface="Calibri" panose="020F0502020204030204"/>
              <a:ea typeface="+mn-ea"/>
              <a:cs typeface="+mn-cs"/>
            </a:rPr>
            <a:t>Collaborate on approaches in WP1-5</a:t>
          </a:r>
        </a:p>
      </dgm:t>
    </dgm:pt>
    <dgm:pt modelId="{21B3965A-ED58-485E-92FA-EF15D8BA7E5C}" type="parTrans" cxnId="{CD9E73E4-BF94-4391-B70D-3DA79CD48282}">
      <dgm:prSet/>
      <dgm:spPr/>
      <dgm:t>
        <a:bodyPr/>
        <a:lstStyle/>
        <a:p>
          <a:endParaRPr lang="en-US"/>
        </a:p>
      </dgm:t>
    </dgm:pt>
    <dgm:pt modelId="{F6ACD4C6-1FE2-4FC7-9BD9-64A59F638801}" type="sibTrans" cxnId="{CD9E73E4-BF94-4391-B70D-3DA79CD48282}">
      <dgm:prSet/>
      <dgm:spPr/>
      <dgm:t>
        <a:bodyPr/>
        <a:lstStyle/>
        <a:p>
          <a:endParaRPr lang="en-US"/>
        </a:p>
      </dgm:t>
    </dgm:pt>
    <dgm:pt modelId="{51175C5A-8B9B-4E6B-9921-67A826D619D8}">
      <dgm:prSet phldrT="[Text]" custT="1"/>
      <dgm:spPr/>
      <dgm:t>
        <a:bodyPr/>
        <a:lstStyle/>
        <a:p>
          <a:pPr marL="171450" lvl="1" indent="-171450" algn="l" defTabSz="800100">
            <a:lnSpc>
              <a:spcPct val="90000"/>
            </a:lnSpc>
            <a:spcBef>
              <a:spcPct val="0"/>
            </a:spcBef>
            <a:spcAft>
              <a:spcPct val="15000"/>
            </a:spcAft>
            <a:buChar char="•"/>
          </a:pPr>
          <a:r>
            <a:rPr lang="en-US" sz="2000" kern="1200" dirty="0">
              <a:solidFill>
                <a:prstClr val="black">
                  <a:hueOff val="0"/>
                  <a:satOff val="0"/>
                  <a:lumOff val="0"/>
                  <a:alphaOff val="0"/>
                </a:prstClr>
              </a:solidFill>
              <a:latin typeface="Calibri" panose="020F0502020204030204"/>
              <a:ea typeface="+mn-ea"/>
              <a:cs typeface="+mn-cs"/>
            </a:rPr>
            <a:t>Methods developed</a:t>
          </a:r>
        </a:p>
      </dgm:t>
    </dgm:pt>
    <dgm:pt modelId="{E0861003-81B4-4395-9583-6852FB88E7E2}" type="parTrans" cxnId="{6537F62D-B2F0-4703-8A61-7583F8EA3396}">
      <dgm:prSet/>
      <dgm:spPr/>
      <dgm:t>
        <a:bodyPr/>
        <a:lstStyle/>
        <a:p>
          <a:endParaRPr lang="en-US"/>
        </a:p>
      </dgm:t>
    </dgm:pt>
    <dgm:pt modelId="{FE7296B4-99E4-4407-9C88-6F2F56DF119C}" type="sibTrans" cxnId="{6537F62D-B2F0-4703-8A61-7583F8EA3396}">
      <dgm:prSet/>
      <dgm:spPr/>
      <dgm:t>
        <a:bodyPr/>
        <a:lstStyle/>
        <a:p>
          <a:endParaRPr lang="en-US"/>
        </a:p>
      </dgm:t>
    </dgm:pt>
    <dgm:pt modelId="{0BFF10E4-D8A6-4D9D-AFAD-A0A8B1D42A77}">
      <dgm:prSet phldrT="[Text]" custT="1"/>
      <dgm:spPr/>
      <dgm:t>
        <a:bodyPr/>
        <a:lstStyle/>
        <a:p>
          <a:r>
            <a:rPr lang="en-US" sz="2000" dirty="0"/>
            <a:t>New sources easily incorporated into our statistics</a:t>
          </a:r>
        </a:p>
      </dgm:t>
    </dgm:pt>
    <dgm:pt modelId="{17CA3EC4-1AB3-48FB-826C-1D8CB9EB6181}" type="parTrans" cxnId="{109A4226-89D1-4BAD-9EA7-AC4373E62BD8}">
      <dgm:prSet/>
      <dgm:spPr/>
      <dgm:t>
        <a:bodyPr/>
        <a:lstStyle/>
        <a:p>
          <a:endParaRPr lang="en-US"/>
        </a:p>
      </dgm:t>
    </dgm:pt>
    <dgm:pt modelId="{A4012900-01E9-46CF-B58E-054727905BB9}" type="sibTrans" cxnId="{109A4226-89D1-4BAD-9EA7-AC4373E62BD8}">
      <dgm:prSet/>
      <dgm:spPr/>
      <dgm:t>
        <a:bodyPr/>
        <a:lstStyle/>
        <a:p>
          <a:endParaRPr lang="en-US"/>
        </a:p>
      </dgm:t>
    </dgm:pt>
    <dgm:pt modelId="{25FA2CFA-AF46-4417-BD4D-2E73CDB06D74}">
      <dgm:prSet phldrT="[Text]" custT="1"/>
      <dgm:spPr/>
      <dgm:t>
        <a:bodyPr/>
        <a:lstStyle/>
        <a:p>
          <a:pPr marL="171450" lvl="1" indent="-171450" algn="l" defTabSz="800100">
            <a:lnSpc>
              <a:spcPct val="90000"/>
            </a:lnSpc>
            <a:spcBef>
              <a:spcPct val="0"/>
            </a:spcBef>
            <a:spcAft>
              <a:spcPct val="15000"/>
            </a:spcAft>
            <a:buChar char="•"/>
          </a:pPr>
          <a:r>
            <a:rPr lang="en-US" sz="2000" kern="1200" dirty="0" err="1">
              <a:solidFill>
                <a:prstClr val="black">
                  <a:hueOff val="0"/>
                  <a:satOff val="0"/>
                  <a:lumOff val="0"/>
                  <a:alphaOff val="0"/>
                </a:prstClr>
              </a:solidFill>
              <a:latin typeface="Calibri" panose="020F0502020204030204"/>
              <a:ea typeface="+mn-ea"/>
              <a:cs typeface="+mn-cs"/>
            </a:rPr>
            <a:t>Modernstats</a:t>
          </a:r>
          <a:r>
            <a:rPr lang="en-US" sz="2000" kern="1200" dirty="0">
              <a:solidFill>
                <a:prstClr val="black">
                  <a:hueOff val="0"/>
                  <a:satOff val="0"/>
                  <a:lumOff val="0"/>
                  <a:alphaOff val="0"/>
                </a:prstClr>
              </a:solidFill>
              <a:latin typeface="Calibri" panose="020F0502020204030204"/>
              <a:ea typeface="+mn-ea"/>
              <a:cs typeface="+mn-cs"/>
            </a:rPr>
            <a:t> standards used</a:t>
          </a:r>
        </a:p>
      </dgm:t>
    </dgm:pt>
    <dgm:pt modelId="{4179B554-6075-4D61-920A-D79E09A9719B}" type="parTrans" cxnId="{1B791FD5-BF35-4F15-9DB0-7957796DC4CF}">
      <dgm:prSet/>
      <dgm:spPr/>
      <dgm:t>
        <a:bodyPr/>
        <a:lstStyle/>
        <a:p>
          <a:endParaRPr lang="en-US"/>
        </a:p>
      </dgm:t>
    </dgm:pt>
    <dgm:pt modelId="{5A412CC6-D4D1-4E37-92C1-77A71B259E67}" type="sibTrans" cxnId="{1B791FD5-BF35-4F15-9DB0-7957796DC4CF}">
      <dgm:prSet/>
      <dgm:spPr/>
      <dgm:t>
        <a:bodyPr/>
        <a:lstStyle/>
        <a:p>
          <a:endParaRPr lang="en-US"/>
        </a:p>
      </dgm:t>
    </dgm:pt>
    <dgm:pt modelId="{30D1EEB4-50F9-4002-9C79-6EED929AB78B}">
      <dgm:prSet phldrT="[Text]" custT="1"/>
      <dgm:spPr/>
      <dgm:t>
        <a:bodyPr/>
        <a:lstStyle/>
        <a:p>
          <a:r>
            <a:rPr lang="en-US" sz="2000" dirty="0"/>
            <a:t>Guidance easy and effective to use</a:t>
          </a:r>
        </a:p>
      </dgm:t>
    </dgm:pt>
    <dgm:pt modelId="{278D945C-E38B-4E7A-9495-06ADEFF633D1}" type="parTrans" cxnId="{2D65063A-CD28-467D-9536-D04B4C0202B2}">
      <dgm:prSet/>
      <dgm:spPr/>
      <dgm:t>
        <a:bodyPr/>
        <a:lstStyle/>
        <a:p>
          <a:endParaRPr lang="en-US"/>
        </a:p>
      </dgm:t>
    </dgm:pt>
    <dgm:pt modelId="{02FE2C15-2CAA-49EF-A1C5-D9E8665354C8}" type="sibTrans" cxnId="{2D65063A-CD28-467D-9536-D04B4C0202B2}">
      <dgm:prSet/>
      <dgm:spPr/>
      <dgm:t>
        <a:bodyPr/>
        <a:lstStyle/>
        <a:p>
          <a:endParaRPr lang="en-US"/>
        </a:p>
      </dgm:t>
    </dgm:pt>
    <dgm:pt modelId="{B5513D56-4BF5-4F2B-A452-71BA9733D611}" type="pres">
      <dgm:prSet presAssocID="{4ADB5BCD-630F-44C9-9039-A9625294C177}" presName="Name0" presStyleCnt="0">
        <dgm:presLayoutVars>
          <dgm:dir/>
          <dgm:animLvl val="lvl"/>
          <dgm:resizeHandles val="exact"/>
        </dgm:presLayoutVars>
      </dgm:prSet>
      <dgm:spPr/>
    </dgm:pt>
    <dgm:pt modelId="{321D82F0-1014-4D8F-B51B-C99692760277}" type="pres">
      <dgm:prSet presAssocID="{ECDADD9E-B544-4C75-BBD0-73E8F4935C63}" presName="linNode" presStyleCnt="0"/>
      <dgm:spPr/>
    </dgm:pt>
    <dgm:pt modelId="{1A3C47DB-7120-434B-9957-47E827AA0D54}" type="pres">
      <dgm:prSet presAssocID="{ECDADD9E-B544-4C75-BBD0-73E8F4935C63}" presName="parentText" presStyleLbl="node1" presStyleIdx="0" presStyleCnt="3" custScaleX="89034" custScaleY="109494">
        <dgm:presLayoutVars>
          <dgm:chMax val="1"/>
          <dgm:bulletEnabled val="1"/>
        </dgm:presLayoutVars>
      </dgm:prSet>
      <dgm:spPr/>
    </dgm:pt>
    <dgm:pt modelId="{43327029-F777-46A8-8A52-927C184A0881}" type="pres">
      <dgm:prSet presAssocID="{ECDADD9E-B544-4C75-BBD0-73E8F4935C63}" presName="descendantText" presStyleLbl="alignAccFollowNode1" presStyleIdx="0" presStyleCnt="3" custScaleX="113411" custScaleY="119562" custLinFactNeighborX="390" custLinFactNeighborY="-316">
        <dgm:presLayoutVars>
          <dgm:bulletEnabled val="1"/>
        </dgm:presLayoutVars>
      </dgm:prSet>
      <dgm:spPr/>
    </dgm:pt>
    <dgm:pt modelId="{95E6E867-DF31-42CC-8665-37A72323FF47}" type="pres">
      <dgm:prSet presAssocID="{B4EE18F9-5A2A-41A8-981B-D6E9CD3E8C72}" presName="sp" presStyleCnt="0"/>
      <dgm:spPr/>
    </dgm:pt>
    <dgm:pt modelId="{1CF185F5-9E28-4E6C-A702-B1D518118442}" type="pres">
      <dgm:prSet presAssocID="{8AF46F2D-F681-4D05-901F-FBBF930C95E5}" presName="linNode" presStyleCnt="0"/>
      <dgm:spPr/>
    </dgm:pt>
    <dgm:pt modelId="{C3CB093B-4B05-4BCB-B08B-4B94EFBF674B}" type="pres">
      <dgm:prSet presAssocID="{8AF46F2D-F681-4D05-901F-FBBF930C95E5}" presName="parentText" presStyleLbl="node1" presStyleIdx="1" presStyleCnt="3" custScaleX="89252" custScaleY="116634">
        <dgm:presLayoutVars>
          <dgm:chMax val="1"/>
          <dgm:bulletEnabled val="1"/>
        </dgm:presLayoutVars>
      </dgm:prSet>
      <dgm:spPr/>
    </dgm:pt>
    <dgm:pt modelId="{3361CB1F-860B-40C1-B493-AFEA0012B964}" type="pres">
      <dgm:prSet presAssocID="{8AF46F2D-F681-4D05-901F-FBBF930C95E5}" presName="descendantText" presStyleLbl="alignAccFollowNode1" presStyleIdx="1" presStyleCnt="3" custScaleX="112716" custScaleY="129759" custLinFactNeighborX="1162" custLinFactNeighborY="-2654">
        <dgm:presLayoutVars>
          <dgm:bulletEnabled val="1"/>
        </dgm:presLayoutVars>
      </dgm:prSet>
      <dgm:spPr/>
    </dgm:pt>
    <dgm:pt modelId="{23F9AFF4-465D-4CC6-AD06-48BC424EA694}" type="pres">
      <dgm:prSet presAssocID="{CB79AD43-8E0A-4CD4-9D39-3AAC1C12F37D}" presName="sp" presStyleCnt="0"/>
      <dgm:spPr/>
    </dgm:pt>
    <dgm:pt modelId="{C221F202-162C-4287-B87C-DC32AF1ABEC4}" type="pres">
      <dgm:prSet presAssocID="{9429AB77-FD5F-445F-B42F-E8746F4ED020}" presName="linNode" presStyleCnt="0"/>
      <dgm:spPr/>
    </dgm:pt>
    <dgm:pt modelId="{5830FB28-6103-4D04-9CBE-D3D97C8FA912}" type="pres">
      <dgm:prSet presAssocID="{9429AB77-FD5F-445F-B42F-E8746F4ED020}" presName="parentText" presStyleLbl="node1" presStyleIdx="2" presStyleCnt="3" custScaleX="85897">
        <dgm:presLayoutVars>
          <dgm:chMax val="1"/>
          <dgm:bulletEnabled val="1"/>
        </dgm:presLayoutVars>
      </dgm:prSet>
      <dgm:spPr/>
    </dgm:pt>
    <dgm:pt modelId="{5A4318F5-5DDD-4CF0-BB8E-E490315B1C9C}" type="pres">
      <dgm:prSet presAssocID="{9429AB77-FD5F-445F-B42F-E8746F4ED020}" presName="descendantText" presStyleLbl="alignAccFollowNode1" presStyleIdx="2" presStyleCnt="3" custScaleX="108221">
        <dgm:presLayoutVars>
          <dgm:bulletEnabled val="1"/>
        </dgm:presLayoutVars>
      </dgm:prSet>
      <dgm:spPr/>
    </dgm:pt>
  </dgm:ptLst>
  <dgm:cxnLst>
    <dgm:cxn modelId="{7471496A-F069-45CC-9B3B-C6D4E27B13FF}" type="presOf" srcId="{257639E0-77C1-470C-A014-82E2756F8B68}" destId="{43327029-F777-46A8-8A52-927C184A0881}" srcOrd="0" destOrd="0" presId="urn:microsoft.com/office/officeart/2005/8/layout/vList5"/>
    <dgm:cxn modelId="{EBF0DF7A-D4E2-44D9-B43A-A3A819FD6AE2}" type="presOf" srcId="{87C86ACB-6FF4-44EB-BE6E-756B723FB239}" destId="{43327029-F777-46A8-8A52-927C184A0881}" srcOrd="0" destOrd="1" presId="urn:microsoft.com/office/officeart/2005/8/layout/vList5"/>
    <dgm:cxn modelId="{2D65063A-CD28-467D-9536-D04B4C0202B2}" srcId="{ECDADD9E-B544-4C75-BBD0-73E8F4935C63}" destId="{30D1EEB4-50F9-4002-9C79-6EED929AB78B}" srcOrd="3" destOrd="0" parTransId="{278D945C-E38B-4E7A-9495-06ADEFF633D1}" sibTransId="{02FE2C15-2CAA-49EF-A1C5-D9E8665354C8}"/>
    <dgm:cxn modelId="{1092F5A7-D1B9-4CBD-B30C-85A8EA3D2084}" srcId="{ECDADD9E-B544-4C75-BBD0-73E8F4935C63}" destId="{87C86ACB-6FF4-44EB-BE6E-756B723FB239}" srcOrd="1" destOrd="0" parTransId="{60899768-0675-4F76-A928-0B491C343616}" sibTransId="{2C888836-0251-4BA4-9312-2259FB1964AE}"/>
    <dgm:cxn modelId="{6E6337A9-8E91-4C9A-A1E7-48D78EA73D3F}" type="presOf" srcId="{0BFF10E4-D8A6-4D9D-AFAD-A0A8B1D42A77}" destId="{43327029-F777-46A8-8A52-927C184A0881}" srcOrd="0" destOrd="2" presId="urn:microsoft.com/office/officeart/2005/8/layout/vList5"/>
    <dgm:cxn modelId="{E2F53958-D60E-4407-883D-6649FAC03FC8}" type="presOf" srcId="{30D1EEB4-50F9-4002-9C79-6EED929AB78B}" destId="{43327029-F777-46A8-8A52-927C184A0881}" srcOrd="0" destOrd="3" presId="urn:microsoft.com/office/officeart/2005/8/layout/vList5"/>
    <dgm:cxn modelId="{83184974-98E1-4485-BCBE-E037B6646ABE}" srcId="{8AF46F2D-F681-4D05-901F-FBBF930C95E5}" destId="{2063B8B7-7EA7-4738-AADC-8A2C2C7D526D}" srcOrd="0" destOrd="0" parTransId="{3BC00158-3BAB-4709-B42E-5CCDA4FE176A}" sibTransId="{69921E7E-533E-41EE-A988-1DA8726684F4}"/>
    <dgm:cxn modelId="{109A4226-89D1-4BAD-9EA7-AC4373E62BD8}" srcId="{ECDADD9E-B544-4C75-BBD0-73E8F4935C63}" destId="{0BFF10E4-D8A6-4D9D-AFAD-A0A8B1D42A77}" srcOrd="2" destOrd="0" parTransId="{17CA3EC4-1AB3-48FB-826C-1D8CB9EB6181}" sibTransId="{A4012900-01E9-46CF-B58E-054727905BB9}"/>
    <dgm:cxn modelId="{2A9A1F86-079A-4D4F-A044-C7DC86E74B7B}" type="presOf" srcId="{08FE4C56-5A18-477D-B7B3-1E86AFDCBA16}" destId="{3361CB1F-860B-40C1-B493-AFEA0012B964}" srcOrd="0" destOrd="3" presId="urn:microsoft.com/office/officeart/2005/8/layout/vList5"/>
    <dgm:cxn modelId="{7817D2B2-913E-45C4-9E3D-C6EC215A32B2}" type="presOf" srcId="{8AF46F2D-F681-4D05-901F-FBBF930C95E5}" destId="{C3CB093B-4B05-4BCB-B08B-4B94EFBF674B}" srcOrd="0" destOrd="0" presId="urn:microsoft.com/office/officeart/2005/8/layout/vList5"/>
    <dgm:cxn modelId="{14C33264-1C10-4F23-8112-EA9919AD997D}" type="presOf" srcId="{119BDFD2-E608-4AB5-92D2-FB779DA6CB56}" destId="{5A4318F5-5DDD-4CF0-BB8E-E490315B1C9C}" srcOrd="0" destOrd="1" presId="urn:microsoft.com/office/officeart/2005/8/layout/vList5"/>
    <dgm:cxn modelId="{C889E496-9CBB-464C-B475-5B1E1A43285C}" srcId="{ECDADD9E-B544-4C75-BBD0-73E8F4935C63}" destId="{257639E0-77C1-470C-A014-82E2756F8B68}" srcOrd="0" destOrd="0" parTransId="{29B3519C-58FA-41BC-AC34-03638E212405}" sibTransId="{F823E194-66EF-44AB-9AD0-F662F5B79A04}"/>
    <dgm:cxn modelId="{CD9E73E4-BF94-4391-B70D-3DA79CD48282}" srcId="{9429AB77-FD5F-445F-B42F-E8746F4ED020}" destId="{119BDFD2-E608-4AB5-92D2-FB779DA6CB56}" srcOrd="1" destOrd="0" parTransId="{21B3965A-ED58-485E-92FA-EF15D8BA7E5C}" sibTransId="{F6ACD4C6-1FE2-4FC7-9BD9-64A59F638801}"/>
    <dgm:cxn modelId="{AE001D64-5119-48DE-A731-4D0CDCC0FC01}" type="presOf" srcId="{B4217A9A-D413-4347-A50C-FF868C7861D9}" destId="{5A4318F5-5DDD-4CF0-BB8E-E490315B1C9C}" srcOrd="0" destOrd="0" presId="urn:microsoft.com/office/officeart/2005/8/layout/vList5"/>
    <dgm:cxn modelId="{3192DEC1-E163-45FC-B49D-C70AFB5B148C}" type="presOf" srcId="{25FA2CFA-AF46-4417-BD4D-2E73CDB06D74}" destId="{3361CB1F-860B-40C1-B493-AFEA0012B964}" srcOrd="0" destOrd="2" presId="urn:microsoft.com/office/officeart/2005/8/layout/vList5"/>
    <dgm:cxn modelId="{D8378857-DC64-46B2-9BD2-5ACCBC9B45C6}" type="presOf" srcId="{9429AB77-FD5F-445F-B42F-E8746F4ED020}" destId="{5830FB28-6103-4D04-9CBE-D3D97C8FA912}" srcOrd="0" destOrd="0" presId="urn:microsoft.com/office/officeart/2005/8/layout/vList5"/>
    <dgm:cxn modelId="{21A3D1BB-C33B-4B0B-9041-04300B064BBB}" srcId="{4ADB5BCD-630F-44C9-9039-A9625294C177}" destId="{8AF46F2D-F681-4D05-901F-FBBF930C95E5}" srcOrd="1" destOrd="0" parTransId="{FD314676-11F5-4410-B9AF-8538BBBE3976}" sibTransId="{CB79AD43-8E0A-4CD4-9D39-3AAC1C12F37D}"/>
    <dgm:cxn modelId="{8B9BD659-9FEE-4241-8EC4-B7EE7F9E8CF5}" type="presOf" srcId="{ECDADD9E-B544-4C75-BBD0-73E8F4935C63}" destId="{1A3C47DB-7120-434B-9957-47E827AA0D54}" srcOrd="0" destOrd="0" presId="urn:microsoft.com/office/officeart/2005/8/layout/vList5"/>
    <dgm:cxn modelId="{E7BB64AA-2CF4-42C0-AC1F-B66BED8D6E16}" srcId="{8AF46F2D-F681-4D05-901F-FBBF930C95E5}" destId="{08FE4C56-5A18-477D-B7B3-1E86AFDCBA16}" srcOrd="3" destOrd="0" parTransId="{F1149638-60D9-4B48-8376-DDA9130B1F00}" sibTransId="{F88FB6AE-4E05-49C8-88F4-65154A2FEDA7}"/>
    <dgm:cxn modelId="{1970AEAF-D51D-46E5-BC6A-F08222D2D93A}" type="presOf" srcId="{4ADB5BCD-630F-44C9-9039-A9625294C177}" destId="{B5513D56-4BF5-4F2B-A452-71BA9733D611}" srcOrd="0" destOrd="0" presId="urn:microsoft.com/office/officeart/2005/8/layout/vList5"/>
    <dgm:cxn modelId="{1B791FD5-BF35-4F15-9DB0-7957796DC4CF}" srcId="{8AF46F2D-F681-4D05-901F-FBBF930C95E5}" destId="{25FA2CFA-AF46-4417-BD4D-2E73CDB06D74}" srcOrd="2" destOrd="0" parTransId="{4179B554-6075-4D61-920A-D79E09A9719B}" sibTransId="{5A412CC6-D4D1-4E37-92C1-77A71B259E67}"/>
    <dgm:cxn modelId="{F39F4261-7D2A-4548-9A01-C212270F9459}" srcId="{9429AB77-FD5F-445F-B42F-E8746F4ED020}" destId="{B4217A9A-D413-4347-A50C-FF868C7861D9}" srcOrd="0" destOrd="0" parTransId="{649F58CA-0333-455F-916B-3E01A80218AC}" sibTransId="{82A423C0-EDBD-439A-980D-2CD0329D1655}"/>
    <dgm:cxn modelId="{F35ECC4A-613C-42BF-9FAC-3DCDC11D2239}" type="presOf" srcId="{51175C5A-8B9B-4E6B-9921-67A826D619D8}" destId="{3361CB1F-860B-40C1-B493-AFEA0012B964}" srcOrd="0" destOrd="1" presId="urn:microsoft.com/office/officeart/2005/8/layout/vList5"/>
    <dgm:cxn modelId="{CD00661E-8B22-4438-8AFE-3FACDF2ABA97}" srcId="{4ADB5BCD-630F-44C9-9039-A9625294C177}" destId="{9429AB77-FD5F-445F-B42F-E8746F4ED020}" srcOrd="2" destOrd="0" parTransId="{418CFE8B-B168-4941-841A-0C8F573F02BB}" sibTransId="{A52D222D-BAB3-4CD2-A251-4769865BBF53}"/>
    <dgm:cxn modelId="{1FD10FD2-DDD6-4405-9796-F0D6C7D3FDBC}" type="presOf" srcId="{2063B8B7-7EA7-4738-AADC-8A2C2C7D526D}" destId="{3361CB1F-860B-40C1-B493-AFEA0012B964}" srcOrd="0" destOrd="0" presId="urn:microsoft.com/office/officeart/2005/8/layout/vList5"/>
    <dgm:cxn modelId="{6537F62D-B2F0-4703-8A61-7583F8EA3396}" srcId="{8AF46F2D-F681-4D05-901F-FBBF930C95E5}" destId="{51175C5A-8B9B-4E6B-9921-67A826D619D8}" srcOrd="1" destOrd="0" parTransId="{E0861003-81B4-4395-9583-6852FB88E7E2}" sibTransId="{FE7296B4-99E4-4407-9C88-6F2F56DF119C}"/>
    <dgm:cxn modelId="{D2E17268-FC37-453C-B889-A86385990873}" srcId="{4ADB5BCD-630F-44C9-9039-A9625294C177}" destId="{ECDADD9E-B544-4C75-BBD0-73E8F4935C63}" srcOrd="0" destOrd="0" parTransId="{0B569D38-5AB6-41E0-8C35-692D06E1E7EE}" sibTransId="{B4EE18F9-5A2A-41A8-981B-D6E9CD3E8C72}"/>
    <dgm:cxn modelId="{EEF532CA-1FF9-4C83-BE1C-6EFDB2D1FB8E}" type="presParOf" srcId="{B5513D56-4BF5-4F2B-A452-71BA9733D611}" destId="{321D82F0-1014-4D8F-B51B-C99692760277}" srcOrd="0" destOrd="0" presId="urn:microsoft.com/office/officeart/2005/8/layout/vList5"/>
    <dgm:cxn modelId="{A53D6FE3-DD93-4613-93C2-975319BE80D9}" type="presParOf" srcId="{321D82F0-1014-4D8F-B51B-C99692760277}" destId="{1A3C47DB-7120-434B-9957-47E827AA0D54}" srcOrd="0" destOrd="0" presId="urn:microsoft.com/office/officeart/2005/8/layout/vList5"/>
    <dgm:cxn modelId="{C9EE4E66-9C2C-4FB5-B697-93AB9E114669}" type="presParOf" srcId="{321D82F0-1014-4D8F-B51B-C99692760277}" destId="{43327029-F777-46A8-8A52-927C184A0881}" srcOrd="1" destOrd="0" presId="urn:microsoft.com/office/officeart/2005/8/layout/vList5"/>
    <dgm:cxn modelId="{FFDCEEC9-FB82-4667-9DC7-D97EAC03620D}" type="presParOf" srcId="{B5513D56-4BF5-4F2B-A452-71BA9733D611}" destId="{95E6E867-DF31-42CC-8665-37A72323FF47}" srcOrd="1" destOrd="0" presId="urn:microsoft.com/office/officeart/2005/8/layout/vList5"/>
    <dgm:cxn modelId="{524098A0-901C-4451-8217-795BE1428FD7}" type="presParOf" srcId="{B5513D56-4BF5-4F2B-A452-71BA9733D611}" destId="{1CF185F5-9E28-4E6C-A702-B1D518118442}" srcOrd="2" destOrd="0" presId="urn:microsoft.com/office/officeart/2005/8/layout/vList5"/>
    <dgm:cxn modelId="{988C894E-2445-4B58-AAF4-DA180E560CCD}" type="presParOf" srcId="{1CF185F5-9E28-4E6C-A702-B1D518118442}" destId="{C3CB093B-4B05-4BCB-B08B-4B94EFBF674B}" srcOrd="0" destOrd="0" presId="urn:microsoft.com/office/officeart/2005/8/layout/vList5"/>
    <dgm:cxn modelId="{E5C0E2A3-820B-425F-BB5B-489274EE5A84}" type="presParOf" srcId="{1CF185F5-9E28-4E6C-A702-B1D518118442}" destId="{3361CB1F-860B-40C1-B493-AFEA0012B964}" srcOrd="1" destOrd="0" presId="urn:microsoft.com/office/officeart/2005/8/layout/vList5"/>
    <dgm:cxn modelId="{B46BBF05-D92D-4987-8FAB-503100E4C1CB}" type="presParOf" srcId="{B5513D56-4BF5-4F2B-A452-71BA9733D611}" destId="{23F9AFF4-465D-4CC6-AD06-48BC424EA694}" srcOrd="3" destOrd="0" presId="urn:microsoft.com/office/officeart/2005/8/layout/vList5"/>
    <dgm:cxn modelId="{EFF6CBD1-9C31-4312-BE10-239D64C7459E}" type="presParOf" srcId="{B5513D56-4BF5-4F2B-A452-71BA9733D611}" destId="{C221F202-162C-4287-B87C-DC32AF1ABEC4}" srcOrd="4" destOrd="0" presId="urn:microsoft.com/office/officeart/2005/8/layout/vList5"/>
    <dgm:cxn modelId="{1BA093DD-819F-4EC6-B012-8D3D2484AD92}" type="presParOf" srcId="{C221F202-162C-4287-B87C-DC32AF1ABEC4}" destId="{5830FB28-6103-4D04-9CBE-D3D97C8FA912}" srcOrd="0" destOrd="0" presId="urn:microsoft.com/office/officeart/2005/8/layout/vList5"/>
    <dgm:cxn modelId="{62691BC5-BB9F-4486-AFAB-5C07984ABC72}" type="presParOf" srcId="{C221F202-162C-4287-B87C-DC32AF1ABEC4}" destId="{5A4318F5-5DDD-4CF0-BB8E-E490315B1C9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327029-F777-46A8-8A52-927C184A0881}">
      <dsp:nvSpPr>
        <dsp:cNvPr id="0" name=""/>
        <dsp:cNvSpPr/>
      </dsp:nvSpPr>
      <dsp:spPr>
        <a:xfrm rot="5400000">
          <a:off x="5662971" y="-2622779"/>
          <a:ext cx="1236514" cy="665659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Common approaches for particular areas of statistics</a:t>
          </a:r>
        </a:p>
        <a:p>
          <a:pPr marL="228600" lvl="1" indent="-228600" algn="l" defTabSz="889000">
            <a:lnSpc>
              <a:spcPct val="90000"/>
            </a:lnSpc>
            <a:spcBef>
              <a:spcPct val="0"/>
            </a:spcBef>
            <a:spcAft>
              <a:spcPct val="15000"/>
            </a:spcAft>
            <a:buChar char="•"/>
          </a:pPr>
          <a:r>
            <a:rPr lang="en-US" sz="2000" kern="1200" dirty="0"/>
            <a:t>Sources secured and risks managed</a:t>
          </a:r>
        </a:p>
        <a:p>
          <a:pPr marL="228600" lvl="1" indent="-228600" algn="l" defTabSz="889000">
            <a:lnSpc>
              <a:spcPct val="90000"/>
            </a:lnSpc>
            <a:spcBef>
              <a:spcPct val="0"/>
            </a:spcBef>
            <a:spcAft>
              <a:spcPct val="15000"/>
            </a:spcAft>
            <a:buChar char="•"/>
          </a:pPr>
          <a:r>
            <a:rPr lang="en-US" sz="2000" kern="1200" dirty="0"/>
            <a:t>New sources easily incorporated into our statistics</a:t>
          </a:r>
        </a:p>
        <a:p>
          <a:pPr marL="228600" lvl="1" indent="-228600" algn="l" defTabSz="889000">
            <a:lnSpc>
              <a:spcPct val="90000"/>
            </a:lnSpc>
            <a:spcBef>
              <a:spcPct val="0"/>
            </a:spcBef>
            <a:spcAft>
              <a:spcPct val="15000"/>
            </a:spcAft>
            <a:buChar char="•"/>
          </a:pPr>
          <a:r>
            <a:rPr lang="en-US" sz="2000" kern="1200" dirty="0"/>
            <a:t>Guidance easy and effective to use</a:t>
          </a:r>
        </a:p>
      </dsp:txBody>
      <dsp:txXfrm rot="-5400000">
        <a:off x="2952932" y="147622"/>
        <a:ext cx="6596231" cy="1115790"/>
      </dsp:txXfrm>
    </dsp:sp>
    <dsp:sp modelId="{1A3C47DB-7120-434B-9957-47E827AA0D54}">
      <dsp:nvSpPr>
        <dsp:cNvPr id="0" name=""/>
        <dsp:cNvSpPr/>
      </dsp:nvSpPr>
      <dsp:spPr>
        <a:xfrm>
          <a:off x="543" y="1040"/>
          <a:ext cx="2939512" cy="1415488"/>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t>Future</a:t>
          </a:r>
        </a:p>
      </dsp:txBody>
      <dsp:txXfrm>
        <a:off x="69641" y="70138"/>
        <a:ext cx="2801316" cy="1277292"/>
      </dsp:txXfrm>
    </dsp:sp>
    <dsp:sp modelId="{3361CB1F-860B-40C1-B493-AFEA0012B964}">
      <dsp:nvSpPr>
        <dsp:cNvPr id="0" name=""/>
        <dsp:cNvSpPr/>
      </dsp:nvSpPr>
      <dsp:spPr>
        <a:xfrm rot="5400000">
          <a:off x="5619330" y="-1113815"/>
          <a:ext cx="1341971" cy="664285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2000" kern="1200" dirty="0">
              <a:solidFill>
                <a:prstClr val="black">
                  <a:hueOff val="0"/>
                  <a:satOff val="0"/>
                  <a:lumOff val="0"/>
                  <a:alphaOff val="0"/>
                </a:prstClr>
              </a:solidFill>
              <a:latin typeface="Calibri" panose="020F0502020204030204"/>
              <a:ea typeface="+mn-ea"/>
              <a:cs typeface="+mn-cs"/>
            </a:rPr>
            <a:t>One or more concrete statistics produced</a:t>
          </a:r>
        </a:p>
        <a:p>
          <a:pPr marL="171450" lvl="1" indent="-171450" algn="l" defTabSz="800100">
            <a:lnSpc>
              <a:spcPct val="90000"/>
            </a:lnSpc>
            <a:spcBef>
              <a:spcPct val="0"/>
            </a:spcBef>
            <a:spcAft>
              <a:spcPct val="15000"/>
            </a:spcAft>
            <a:buChar char="•"/>
          </a:pPr>
          <a:r>
            <a:rPr lang="en-US" sz="2000" kern="1200" dirty="0">
              <a:solidFill>
                <a:prstClr val="black">
                  <a:hueOff val="0"/>
                  <a:satOff val="0"/>
                  <a:lumOff val="0"/>
                  <a:alphaOff val="0"/>
                </a:prstClr>
              </a:solidFill>
              <a:latin typeface="Calibri" panose="020F0502020204030204"/>
              <a:ea typeface="+mn-ea"/>
              <a:cs typeface="+mn-cs"/>
            </a:rPr>
            <a:t>Methods developed</a:t>
          </a:r>
        </a:p>
        <a:p>
          <a:pPr marL="171450" lvl="1" indent="-171450" algn="l" defTabSz="800100">
            <a:lnSpc>
              <a:spcPct val="90000"/>
            </a:lnSpc>
            <a:spcBef>
              <a:spcPct val="0"/>
            </a:spcBef>
            <a:spcAft>
              <a:spcPct val="15000"/>
            </a:spcAft>
            <a:buChar char="•"/>
          </a:pPr>
          <a:r>
            <a:rPr lang="en-US" sz="2000" kern="1200" dirty="0" err="1">
              <a:solidFill>
                <a:prstClr val="black">
                  <a:hueOff val="0"/>
                  <a:satOff val="0"/>
                  <a:lumOff val="0"/>
                  <a:alphaOff val="0"/>
                </a:prstClr>
              </a:solidFill>
              <a:latin typeface="Calibri" panose="020F0502020204030204"/>
              <a:ea typeface="+mn-ea"/>
              <a:cs typeface="+mn-cs"/>
            </a:rPr>
            <a:t>Modernstats</a:t>
          </a:r>
          <a:r>
            <a:rPr lang="en-US" sz="2000" kern="1200" dirty="0">
              <a:solidFill>
                <a:prstClr val="black">
                  <a:hueOff val="0"/>
                  <a:satOff val="0"/>
                  <a:lumOff val="0"/>
                  <a:alphaOff val="0"/>
                </a:prstClr>
              </a:solidFill>
              <a:latin typeface="Calibri" panose="020F0502020204030204"/>
              <a:ea typeface="+mn-ea"/>
              <a:cs typeface="+mn-cs"/>
            </a:rPr>
            <a:t> standards used</a:t>
          </a:r>
        </a:p>
        <a:p>
          <a:pPr marL="171450" lvl="1" indent="-171450" algn="l" defTabSz="800100">
            <a:lnSpc>
              <a:spcPct val="90000"/>
            </a:lnSpc>
            <a:spcBef>
              <a:spcPct val="0"/>
            </a:spcBef>
            <a:spcAft>
              <a:spcPct val="15000"/>
            </a:spcAft>
            <a:buChar char="•"/>
          </a:pPr>
          <a:r>
            <a:rPr lang="en-US" sz="2000" kern="1200" dirty="0">
              <a:solidFill>
                <a:prstClr val="black">
                  <a:hueOff val="0"/>
                  <a:satOff val="0"/>
                  <a:lumOff val="0"/>
                  <a:alphaOff val="0"/>
                </a:prstClr>
              </a:solidFill>
              <a:latin typeface="Calibri" panose="020F0502020204030204"/>
              <a:ea typeface="+mn-ea"/>
              <a:cs typeface="+mn-cs"/>
            </a:rPr>
            <a:t>Guidance and quality frameworks created</a:t>
          </a:r>
        </a:p>
      </dsp:txBody>
      <dsp:txXfrm rot="-5400000">
        <a:off x="2968886" y="1602139"/>
        <a:ext cx="6577349" cy="1210951"/>
      </dsp:txXfrm>
    </dsp:sp>
    <dsp:sp modelId="{C3CB093B-4B05-4BCB-B08B-4B94EFBF674B}">
      <dsp:nvSpPr>
        <dsp:cNvPr id="0" name=""/>
        <dsp:cNvSpPr/>
      </dsp:nvSpPr>
      <dsp:spPr>
        <a:xfrm>
          <a:off x="543" y="1481166"/>
          <a:ext cx="2958761" cy="1507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t> High</a:t>
          </a:r>
        </a:p>
      </dsp:txBody>
      <dsp:txXfrm>
        <a:off x="74147" y="1554770"/>
        <a:ext cx="2811553" cy="1360582"/>
      </dsp:txXfrm>
    </dsp:sp>
    <dsp:sp modelId="{5A4318F5-5DDD-4CF0-BB8E-E490315B1C9C}">
      <dsp:nvSpPr>
        <dsp:cNvPr id="0" name=""/>
        <dsp:cNvSpPr/>
      </dsp:nvSpPr>
      <dsp:spPr>
        <a:xfrm rot="5400000">
          <a:off x="5771985" y="377856"/>
          <a:ext cx="1034203" cy="664423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2000" kern="1200" dirty="0">
              <a:solidFill>
                <a:prstClr val="black">
                  <a:hueOff val="0"/>
                  <a:satOff val="0"/>
                  <a:lumOff val="0"/>
                  <a:alphaOff val="0"/>
                </a:prstClr>
              </a:solidFill>
              <a:latin typeface="Calibri" panose="020F0502020204030204"/>
              <a:ea typeface="+mn-ea"/>
              <a:cs typeface="+mn-cs"/>
            </a:rPr>
            <a:t>Countries share their experience</a:t>
          </a:r>
        </a:p>
        <a:p>
          <a:pPr marL="171450" lvl="1" indent="-171450" algn="l" defTabSz="800100">
            <a:lnSpc>
              <a:spcPct val="90000"/>
            </a:lnSpc>
            <a:spcBef>
              <a:spcPct val="0"/>
            </a:spcBef>
            <a:spcAft>
              <a:spcPct val="15000"/>
            </a:spcAft>
            <a:buChar char="•"/>
          </a:pPr>
          <a:r>
            <a:rPr lang="en-US" sz="2000" kern="1200" dirty="0">
              <a:solidFill>
                <a:prstClr val="black">
                  <a:hueOff val="0"/>
                  <a:satOff val="0"/>
                  <a:lumOff val="0"/>
                  <a:alphaOff val="0"/>
                </a:prstClr>
              </a:solidFill>
              <a:latin typeface="Calibri" panose="020F0502020204030204"/>
              <a:ea typeface="+mn-ea"/>
              <a:cs typeface="+mn-cs"/>
            </a:rPr>
            <a:t>Collaborate on approaches in WP1-5</a:t>
          </a:r>
        </a:p>
      </dsp:txBody>
      <dsp:txXfrm rot="-5400000">
        <a:off x="2966971" y="3233356"/>
        <a:ext cx="6593745" cy="933231"/>
      </dsp:txXfrm>
    </dsp:sp>
    <dsp:sp modelId="{5830FB28-6103-4D04-9CBE-D3D97C8FA912}">
      <dsp:nvSpPr>
        <dsp:cNvPr id="0" name=""/>
        <dsp:cNvSpPr/>
      </dsp:nvSpPr>
      <dsp:spPr>
        <a:xfrm>
          <a:off x="543" y="3053595"/>
          <a:ext cx="2966427" cy="1292754"/>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87630" rIns="175260" bIns="87630" numCol="1" spcCol="1270" anchor="ctr" anchorCtr="0">
          <a:noAutofit/>
        </a:bodyPr>
        <a:lstStyle/>
        <a:p>
          <a:pPr marL="0" lvl="0" indent="0" algn="ctr" defTabSz="2044700">
            <a:lnSpc>
              <a:spcPct val="90000"/>
            </a:lnSpc>
            <a:spcBef>
              <a:spcPct val="0"/>
            </a:spcBef>
            <a:spcAft>
              <a:spcPct val="35000"/>
            </a:spcAft>
            <a:buNone/>
          </a:pPr>
          <a:r>
            <a:rPr lang="en-US" sz="4600" kern="1200" dirty="0"/>
            <a:t>Minimum</a:t>
          </a:r>
        </a:p>
      </dsp:txBody>
      <dsp:txXfrm>
        <a:off x="63650" y="3116702"/>
        <a:ext cx="2840213" cy="116654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D153EF-7933-4B4D-A910-6B84A4FB6DC7}" type="datetimeFigureOut">
              <a:rPr lang="en-AU" smtClean="0"/>
              <a:t>22/11/2016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142FC-723E-4277-9F45-9EE5DB5B41D4}" type="slidenum">
              <a:rPr lang="en-AU" smtClean="0"/>
              <a:t>‹#›</a:t>
            </a:fld>
            <a:endParaRPr lang="en-AU"/>
          </a:p>
        </p:txBody>
      </p:sp>
    </p:spTree>
    <p:extLst>
      <p:ext uri="{BB962C8B-B14F-4D97-AF65-F5344CB8AC3E}">
        <p14:creationId xmlns:p14="http://schemas.microsoft.com/office/powerpoint/2010/main" val="3984249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1863" y="1314450"/>
            <a:ext cx="5486400"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85142FC-723E-4277-9F45-9EE5DB5B41D4}" type="slidenum">
              <a:rPr lang="en-AU" smtClean="0"/>
              <a:t>3</a:t>
            </a:fld>
            <a:endParaRPr lang="en-AU"/>
          </a:p>
        </p:txBody>
      </p:sp>
    </p:spTree>
    <p:extLst>
      <p:ext uri="{BB962C8B-B14F-4D97-AF65-F5344CB8AC3E}">
        <p14:creationId xmlns:p14="http://schemas.microsoft.com/office/powerpoint/2010/main" val="2310272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142FC-723E-4277-9F45-9EE5DB5B41D4}" type="slidenum">
              <a:rPr lang="en-AU" smtClean="0"/>
              <a:t>18</a:t>
            </a:fld>
            <a:endParaRPr lang="en-AU"/>
          </a:p>
        </p:txBody>
      </p:sp>
    </p:spTree>
    <p:extLst>
      <p:ext uri="{BB962C8B-B14F-4D97-AF65-F5344CB8AC3E}">
        <p14:creationId xmlns:p14="http://schemas.microsoft.com/office/powerpoint/2010/main" val="3166642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142FC-723E-4277-9F45-9EE5DB5B41D4}" type="slidenum">
              <a:rPr lang="en-AU" smtClean="0"/>
              <a:t>19</a:t>
            </a:fld>
            <a:endParaRPr lang="en-AU"/>
          </a:p>
        </p:txBody>
      </p:sp>
    </p:spTree>
    <p:extLst>
      <p:ext uri="{BB962C8B-B14F-4D97-AF65-F5344CB8AC3E}">
        <p14:creationId xmlns:p14="http://schemas.microsoft.com/office/powerpoint/2010/main" val="1507294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142FC-723E-4277-9F45-9EE5DB5B41D4}" type="slidenum">
              <a:rPr lang="en-AU" smtClean="0"/>
              <a:t>21</a:t>
            </a:fld>
            <a:endParaRPr lang="en-AU"/>
          </a:p>
        </p:txBody>
      </p:sp>
    </p:spTree>
    <p:extLst>
      <p:ext uri="{BB962C8B-B14F-4D97-AF65-F5344CB8AC3E}">
        <p14:creationId xmlns:p14="http://schemas.microsoft.com/office/powerpoint/2010/main" val="2046901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142FC-723E-4277-9F45-9EE5DB5B41D4}" type="slidenum">
              <a:rPr lang="en-AU" smtClean="0"/>
              <a:t>22</a:t>
            </a:fld>
            <a:endParaRPr lang="en-AU"/>
          </a:p>
        </p:txBody>
      </p:sp>
    </p:spTree>
    <p:extLst>
      <p:ext uri="{BB962C8B-B14F-4D97-AF65-F5344CB8AC3E}">
        <p14:creationId xmlns:p14="http://schemas.microsoft.com/office/powerpoint/2010/main" val="325460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142FC-723E-4277-9F45-9EE5DB5B41D4}" type="slidenum">
              <a:rPr lang="en-AU" smtClean="0"/>
              <a:t>24</a:t>
            </a:fld>
            <a:endParaRPr lang="en-AU"/>
          </a:p>
        </p:txBody>
      </p:sp>
    </p:spTree>
    <p:extLst>
      <p:ext uri="{BB962C8B-B14F-4D97-AF65-F5344CB8AC3E}">
        <p14:creationId xmlns:p14="http://schemas.microsoft.com/office/powerpoint/2010/main" val="3574182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142FC-723E-4277-9F45-9EE5DB5B41D4}" type="slidenum">
              <a:rPr lang="en-AU" smtClean="0"/>
              <a:t>25</a:t>
            </a:fld>
            <a:endParaRPr lang="en-AU"/>
          </a:p>
        </p:txBody>
      </p:sp>
    </p:spTree>
    <p:extLst>
      <p:ext uri="{BB962C8B-B14F-4D97-AF65-F5344CB8AC3E}">
        <p14:creationId xmlns:p14="http://schemas.microsoft.com/office/powerpoint/2010/main" val="1718655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142FC-723E-4277-9F45-9EE5DB5B41D4}" type="slidenum">
              <a:rPr lang="en-AU" smtClean="0"/>
              <a:t>26</a:t>
            </a:fld>
            <a:endParaRPr lang="en-AU"/>
          </a:p>
        </p:txBody>
      </p:sp>
    </p:spTree>
    <p:extLst>
      <p:ext uri="{BB962C8B-B14F-4D97-AF65-F5344CB8AC3E}">
        <p14:creationId xmlns:p14="http://schemas.microsoft.com/office/powerpoint/2010/main" val="4239902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142FC-723E-4277-9F45-9EE5DB5B41D4}" type="slidenum">
              <a:rPr lang="en-AU" smtClean="0"/>
              <a:t>28</a:t>
            </a:fld>
            <a:endParaRPr lang="en-AU"/>
          </a:p>
        </p:txBody>
      </p:sp>
    </p:spTree>
    <p:extLst>
      <p:ext uri="{BB962C8B-B14F-4D97-AF65-F5344CB8AC3E}">
        <p14:creationId xmlns:p14="http://schemas.microsoft.com/office/powerpoint/2010/main" val="120598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142FC-723E-4277-9F45-9EE5DB5B41D4}" type="slidenum">
              <a:rPr lang="en-AU" smtClean="0"/>
              <a:t>29</a:t>
            </a:fld>
            <a:endParaRPr lang="en-AU"/>
          </a:p>
        </p:txBody>
      </p:sp>
    </p:spTree>
    <p:extLst>
      <p:ext uri="{BB962C8B-B14F-4D97-AF65-F5344CB8AC3E}">
        <p14:creationId xmlns:p14="http://schemas.microsoft.com/office/powerpoint/2010/main" val="3829828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142FC-723E-4277-9F45-9EE5DB5B41D4}" type="slidenum">
              <a:rPr lang="en-AU" smtClean="0"/>
              <a:t>30</a:t>
            </a:fld>
            <a:endParaRPr lang="en-AU"/>
          </a:p>
        </p:txBody>
      </p:sp>
    </p:spTree>
    <p:extLst>
      <p:ext uri="{BB962C8B-B14F-4D97-AF65-F5344CB8AC3E}">
        <p14:creationId xmlns:p14="http://schemas.microsoft.com/office/powerpoint/2010/main" val="3379674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142FC-723E-4277-9F45-9EE5DB5B41D4}" type="slidenum">
              <a:rPr lang="en-AU" smtClean="0"/>
              <a:t>7</a:t>
            </a:fld>
            <a:endParaRPr lang="en-AU"/>
          </a:p>
        </p:txBody>
      </p:sp>
    </p:spTree>
    <p:extLst>
      <p:ext uri="{BB962C8B-B14F-4D97-AF65-F5344CB8AC3E}">
        <p14:creationId xmlns:p14="http://schemas.microsoft.com/office/powerpoint/2010/main" val="2633878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142FC-723E-4277-9F45-9EE5DB5B41D4}" type="slidenum">
              <a:rPr lang="en-AU" smtClean="0"/>
              <a:t>31</a:t>
            </a:fld>
            <a:endParaRPr lang="en-AU"/>
          </a:p>
        </p:txBody>
      </p:sp>
    </p:spTree>
    <p:extLst>
      <p:ext uri="{BB962C8B-B14F-4D97-AF65-F5344CB8AC3E}">
        <p14:creationId xmlns:p14="http://schemas.microsoft.com/office/powerpoint/2010/main" val="593318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142FC-723E-4277-9F45-9EE5DB5B41D4}" type="slidenum">
              <a:rPr lang="en-AU" smtClean="0"/>
              <a:t>33</a:t>
            </a:fld>
            <a:endParaRPr lang="en-AU"/>
          </a:p>
        </p:txBody>
      </p:sp>
    </p:spTree>
    <p:extLst>
      <p:ext uri="{BB962C8B-B14F-4D97-AF65-F5344CB8AC3E}">
        <p14:creationId xmlns:p14="http://schemas.microsoft.com/office/powerpoint/2010/main" val="1882162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142FC-723E-4277-9F45-9EE5DB5B41D4}" type="slidenum">
              <a:rPr lang="en-AU" smtClean="0"/>
              <a:t>35</a:t>
            </a:fld>
            <a:endParaRPr lang="en-AU"/>
          </a:p>
        </p:txBody>
      </p:sp>
    </p:spTree>
    <p:extLst>
      <p:ext uri="{BB962C8B-B14F-4D97-AF65-F5344CB8AC3E}">
        <p14:creationId xmlns:p14="http://schemas.microsoft.com/office/powerpoint/2010/main" val="3865255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142FC-723E-4277-9F45-9EE5DB5B41D4}" type="slidenum">
              <a:rPr lang="en-AU" smtClean="0"/>
              <a:t>8</a:t>
            </a:fld>
            <a:endParaRPr lang="en-AU"/>
          </a:p>
        </p:txBody>
      </p:sp>
    </p:spTree>
    <p:extLst>
      <p:ext uri="{BB962C8B-B14F-4D97-AF65-F5344CB8AC3E}">
        <p14:creationId xmlns:p14="http://schemas.microsoft.com/office/powerpoint/2010/main" val="3585442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142FC-723E-4277-9F45-9EE5DB5B41D4}" type="slidenum">
              <a:rPr lang="en-AU" smtClean="0"/>
              <a:t>9</a:t>
            </a:fld>
            <a:endParaRPr lang="en-AU"/>
          </a:p>
        </p:txBody>
      </p:sp>
    </p:spTree>
    <p:extLst>
      <p:ext uri="{BB962C8B-B14F-4D97-AF65-F5344CB8AC3E}">
        <p14:creationId xmlns:p14="http://schemas.microsoft.com/office/powerpoint/2010/main" val="3653484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142FC-723E-4277-9F45-9EE5DB5B41D4}" type="slidenum">
              <a:rPr lang="en-AU" smtClean="0"/>
              <a:t>11</a:t>
            </a:fld>
            <a:endParaRPr lang="en-AU"/>
          </a:p>
        </p:txBody>
      </p:sp>
    </p:spTree>
    <p:extLst>
      <p:ext uri="{BB962C8B-B14F-4D97-AF65-F5344CB8AC3E}">
        <p14:creationId xmlns:p14="http://schemas.microsoft.com/office/powerpoint/2010/main" val="2728620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142FC-723E-4277-9F45-9EE5DB5B41D4}" type="slidenum">
              <a:rPr lang="en-AU" smtClean="0"/>
              <a:t>13</a:t>
            </a:fld>
            <a:endParaRPr lang="en-AU"/>
          </a:p>
        </p:txBody>
      </p:sp>
    </p:spTree>
    <p:extLst>
      <p:ext uri="{BB962C8B-B14F-4D97-AF65-F5344CB8AC3E}">
        <p14:creationId xmlns:p14="http://schemas.microsoft.com/office/powerpoint/2010/main" val="2202406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142FC-723E-4277-9F45-9EE5DB5B41D4}" type="slidenum">
              <a:rPr lang="en-AU" smtClean="0"/>
              <a:t>14</a:t>
            </a:fld>
            <a:endParaRPr lang="en-AU"/>
          </a:p>
        </p:txBody>
      </p:sp>
    </p:spTree>
    <p:extLst>
      <p:ext uri="{BB962C8B-B14F-4D97-AF65-F5344CB8AC3E}">
        <p14:creationId xmlns:p14="http://schemas.microsoft.com/office/powerpoint/2010/main" val="4099135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142FC-723E-4277-9F45-9EE5DB5B41D4}" type="slidenum">
              <a:rPr lang="en-AU" smtClean="0"/>
              <a:t>15</a:t>
            </a:fld>
            <a:endParaRPr lang="en-AU"/>
          </a:p>
        </p:txBody>
      </p:sp>
    </p:spTree>
    <p:extLst>
      <p:ext uri="{BB962C8B-B14F-4D97-AF65-F5344CB8AC3E}">
        <p14:creationId xmlns:p14="http://schemas.microsoft.com/office/powerpoint/2010/main" val="3860224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142FC-723E-4277-9F45-9EE5DB5B41D4}" type="slidenum">
              <a:rPr lang="en-AU" smtClean="0"/>
              <a:t>17</a:t>
            </a:fld>
            <a:endParaRPr lang="en-AU"/>
          </a:p>
        </p:txBody>
      </p:sp>
    </p:spTree>
    <p:extLst>
      <p:ext uri="{BB962C8B-B14F-4D97-AF65-F5344CB8AC3E}">
        <p14:creationId xmlns:p14="http://schemas.microsoft.com/office/powerpoint/2010/main" val="354089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aseline="0"/>
            </a:lvl1pPr>
          </a:lstStyle>
          <a:p>
            <a:r>
              <a:rPr lang="en-US" dirty="0"/>
              <a:t>Data Integration Project Master title style</a:t>
            </a:r>
            <a:endParaRPr lang="en-AU"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4" name="Date Placeholder 3"/>
          <p:cNvSpPr>
            <a:spLocks noGrp="1"/>
          </p:cNvSpPr>
          <p:nvPr>
            <p:ph type="dt" sz="half" idx="10"/>
          </p:nvPr>
        </p:nvSpPr>
        <p:spPr/>
        <p:txBody>
          <a:bodyPr/>
          <a:lstStyle/>
          <a:p>
            <a:fld id="{85F2DE52-3DF3-4D97-BECE-DCF1BF94700A}" type="datetime1">
              <a:rPr lang="en-AU" smtClean="0"/>
              <a:t>22/11/2016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8FE7A70-5F0B-4D9B-AEA4-FDE69F188718}" type="slidenum">
              <a:rPr lang="en-AU" smtClean="0"/>
              <a:t>‹#›</a:t>
            </a:fld>
            <a:endParaRPr lang="en-AU"/>
          </a:p>
        </p:txBody>
      </p:sp>
    </p:spTree>
    <p:extLst>
      <p:ext uri="{BB962C8B-B14F-4D97-AF65-F5344CB8AC3E}">
        <p14:creationId xmlns:p14="http://schemas.microsoft.com/office/powerpoint/2010/main" val="787694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94A1D9E8-BC9A-433C-9063-74462D9864D7}" type="datetime1">
              <a:rPr lang="en-AU" smtClean="0"/>
              <a:t>22/11/2016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8FE7A70-5F0B-4D9B-AEA4-FDE69F188718}" type="slidenum">
              <a:rPr lang="en-AU" smtClean="0"/>
              <a:t>‹#›</a:t>
            </a:fld>
            <a:endParaRPr lang="en-AU"/>
          </a:p>
        </p:txBody>
      </p:sp>
    </p:spTree>
    <p:extLst>
      <p:ext uri="{BB962C8B-B14F-4D97-AF65-F5344CB8AC3E}">
        <p14:creationId xmlns:p14="http://schemas.microsoft.com/office/powerpoint/2010/main" val="3603435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709ED9D-9F3C-4ECF-948B-2536E64514BF}" type="datetime1">
              <a:rPr lang="en-AU" smtClean="0"/>
              <a:t>22/11/2016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8FE7A70-5F0B-4D9B-AEA4-FDE69F188718}" type="slidenum">
              <a:rPr lang="en-AU" smtClean="0"/>
              <a:t>‹#›</a:t>
            </a:fld>
            <a:endParaRPr lang="en-AU"/>
          </a:p>
        </p:txBody>
      </p:sp>
    </p:spTree>
    <p:extLst>
      <p:ext uri="{BB962C8B-B14F-4D97-AF65-F5344CB8AC3E}">
        <p14:creationId xmlns:p14="http://schemas.microsoft.com/office/powerpoint/2010/main" val="249270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AD7EFC3-1A73-4BDC-B791-8FBCB93E4AF2}" type="datetime1">
              <a:rPr lang="en-AU" smtClean="0"/>
              <a:t>22/11/2016</a:t>
            </a:fld>
            <a:endParaRPr lang="en-AU"/>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endParaRPr lang="en-AU" dirty="0"/>
          </a:p>
        </p:txBody>
      </p:sp>
    </p:spTree>
    <p:extLst>
      <p:ext uri="{BB962C8B-B14F-4D97-AF65-F5344CB8AC3E}">
        <p14:creationId xmlns:p14="http://schemas.microsoft.com/office/powerpoint/2010/main" val="835385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A06582-4A2B-420E-8F07-6CD6DE87C21D}" type="datetime1">
              <a:rPr lang="en-AU" smtClean="0"/>
              <a:t>22/11/2016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8FE7A70-5F0B-4D9B-AEA4-FDE69F188718}" type="slidenum">
              <a:rPr lang="en-AU" smtClean="0"/>
              <a:t>‹#›</a:t>
            </a:fld>
            <a:endParaRPr lang="en-AU"/>
          </a:p>
        </p:txBody>
      </p:sp>
    </p:spTree>
    <p:extLst>
      <p:ext uri="{BB962C8B-B14F-4D97-AF65-F5344CB8AC3E}">
        <p14:creationId xmlns:p14="http://schemas.microsoft.com/office/powerpoint/2010/main" val="3727312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5ABA373-9A33-4C15-AF44-0E72C8970DF2}" type="datetime1">
              <a:rPr lang="en-AU" smtClean="0"/>
              <a:t>22/11/2016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8FE7A70-5F0B-4D9B-AEA4-FDE69F188718}" type="slidenum">
              <a:rPr lang="en-AU" smtClean="0"/>
              <a:t>‹#›</a:t>
            </a:fld>
            <a:endParaRPr lang="en-AU"/>
          </a:p>
        </p:txBody>
      </p:sp>
    </p:spTree>
    <p:extLst>
      <p:ext uri="{BB962C8B-B14F-4D97-AF65-F5344CB8AC3E}">
        <p14:creationId xmlns:p14="http://schemas.microsoft.com/office/powerpoint/2010/main" val="102600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B7A34F04-4F00-4186-B578-51EFC61153B1}" type="datetime1">
              <a:rPr lang="en-AU" smtClean="0"/>
              <a:t>22/11/2016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8FE7A70-5F0B-4D9B-AEA4-FDE69F188718}" type="slidenum">
              <a:rPr lang="en-AU" smtClean="0"/>
              <a:t>‹#›</a:t>
            </a:fld>
            <a:endParaRPr lang="en-AU"/>
          </a:p>
        </p:txBody>
      </p:sp>
    </p:spTree>
    <p:extLst>
      <p:ext uri="{BB962C8B-B14F-4D97-AF65-F5344CB8AC3E}">
        <p14:creationId xmlns:p14="http://schemas.microsoft.com/office/powerpoint/2010/main" val="2985370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1D811F8-13A7-4AAF-96BD-022C1F1D923E}" type="datetime1">
              <a:rPr lang="en-AU" smtClean="0"/>
              <a:t>22/11/2016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8FE7A70-5F0B-4D9B-AEA4-FDE69F188718}" type="slidenum">
              <a:rPr lang="en-AU" smtClean="0"/>
              <a:t>‹#›</a:t>
            </a:fld>
            <a:endParaRPr lang="en-AU"/>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71560" y="3643630"/>
            <a:ext cx="2621280" cy="2621280"/>
          </a:xfrm>
          <a:prstGeom prst="rect">
            <a:avLst/>
          </a:prstGeom>
        </p:spPr>
      </p:pic>
    </p:spTree>
    <p:extLst>
      <p:ext uri="{BB962C8B-B14F-4D97-AF65-F5344CB8AC3E}">
        <p14:creationId xmlns:p14="http://schemas.microsoft.com/office/powerpoint/2010/main" val="1967782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E69D3-ADC1-43C3-9E79-A1546FE0A2E5}" type="datetime1">
              <a:rPr lang="en-AU" smtClean="0"/>
              <a:t>22/11/2016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8FE7A70-5F0B-4D9B-AEA4-FDE69F188718}" type="slidenum">
              <a:rPr lang="en-AU" smtClean="0"/>
              <a:t>‹#›</a:t>
            </a:fld>
            <a:endParaRPr lang="en-AU"/>
          </a:p>
        </p:txBody>
      </p:sp>
    </p:spTree>
    <p:extLst>
      <p:ext uri="{BB962C8B-B14F-4D97-AF65-F5344CB8AC3E}">
        <p14:creationId xmlns:p14="http://schemas.microsoft.com/office/powerpoint/2010/main" val="2113943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D0699F-423E-42DE-B10C-8DBD8AFB35BE}" type="datetime1">
              <a:rPr lang="en-AU" smtClean="0"/>
              <a:t>22/11/2016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8FE7A70-5F0B-4D9B-AEA4-FDE69F188718}" type="slidenum">
              <a:rPr lang="en-AU" smtClean="0"/>
              <a:t>‹#›</a:t>
            </a:fld>
            <a:endParaRPr lang="en-AU"/>
          </a:p>
        </p:txBody>
      </p:sp>
    </p:spTree>
    <p:extLst>
      <p:ext uri="{BB962C8B-B14F-4D97-AF65-F5344CB8AC3E}">
        <p14:creationId xmlns:p14="http://schemas.microsoft.com/office/powerpoint/2010/main" val="2417200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33E666-EBD9-4444-B572-0EA4FCF9A1FB}" type="datetime1">
              <a:rPr lang="en-AU" smtClean="0"/>
              <a:t>22/11/2016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8FE7A70-5F0B-4D9B-AEA4-FDE69F188718}" type="slidenum">
              <a:rPr lang="en-AU" smtClean="0"/>
              <a:t>‹#›</a:t>
            </a:fld>
            <a:endParaRPr lang="en-AU"/>
          </a:p>
        </p:txBody>
      </p:sp>
    </p:spTree>
    <p:extLst>
      <p:ext uri="{BB962C8B-B14F-4D97-AF65-F5344CB8AC3E}">
        <p14:creationId xmlns:p14="http://schemas.microsoft.com/office/powerpoint/2010/main" val="1221819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C3DBE-D479-49FB-AA80-296A64A9B1D2}" type="datetime1">
              <a:rPr lang="en-AU" smtClean="0"/>
              <a:t>22/11/2016</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E7A70-5F0B-4D9B-AEA4-FDE69F188718}" type="slidenum">
              <a:rPr lang="en-AU" smtClean="0"/>
              <a:t>‹#›</a:t>
            </a:fld>
            <a:endParaRPr lang="en-AU"/>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362950" y="5685631"/>
            <a:ext cx="2990850" cy="581025"/>
          </a:xfrm>
          <a:prstGeom prst="rect">
            <a:avLst/>
          </a:prstGeom>
        </p:spPr>
      </p:pic>
    </p:spTree>
    <p:extLst>
      <p:ext uri="{BB962C8B-B14F-4D97-AF65-F5344CB8AC3E}">
        <p14:creationId xmlns:p14="http://schemas.microsoft.com/office/powerpoint/2010/main" val="2127781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2.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3.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stats.govt.nz/methods/data-integration/guide-to-reporting-on-admin-data-quality.asp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39589"/>
            <a:ext cx="12192000" cy="1665174"/>
          </a:xfrm>
        </p:spPr>
        <p:txBody>
          <a:bodyPr>
            <a:normAutofit fontScale="90000"/>
          </a:bodyPr>
          <a:lstStyle/>
          <a:p>
            <a:pPr>
              <a:lnSpc>
                <a:spcPct val="100000"/>
              </a:lnSpc>
            </a:pPr>
            <a:br>
              <a:rPr lang="en-AU" dirty="0"/>
            </a:br>
            <a:br>
              <a:rPr lang="en-AU" dirty="0"/>
            </a:br>
            <a:r>
              <a:rPr lang="en-AU" dirty="0"/>
              <a:t>Data Integration in Official Statistics – Collaborating for Success</a:t>
            </a:r>
            <a:br>
              <a:rPr lang="en-AU" dirty="0"/>
            </a:br>
            <a:br>
              <a:rPr lang="en-AU" dirty="0"/>
            </a:br>
            <a:r>
              <a:rPr lang="en-AU" dirty="0"/>
              <a:t>2016 Results</a:t>
            </a:r>
            <a:endParaRPr lang="en-AU" sz="4800" dirty="0"/>
          </a:p>
        </p:txBody>
      </p:sp>
      <p:sp>
        <p:nvSpPr>
          <p:cNvPr id="3" name="Subtitle 2"/>
          <p:cNvSpPr>
            <a:spLocks noGrp="1"/>
          </p:cNvSpPr>
          <p:nvPr>
            <p:ph type="subTitle" idx="1"/>
          </p:nvPr>
        </p:nvSpPr>
        <p:spPr>
          <a:xfrm>
            <a:off x="557940" y="5577016"/>
            <a:ext cx="5486400" cy="841357"/>
          </a:xfrm>
        </p:spPr>
        <p:txBody>
          <a:bodyPr>
            <a:noAutofit/>
          </a:bodyPr>
          <a:lstStyle/>
          <a:p>
            <a:pPr algn="l"/>
            <a:r>
              <a:rPr lang="en-AU" dirty="0"/>
              <a:t>UNECE Data Integration Project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2987" y="5577016"/>
            <a:ext cx="5046266" cy="982066"/>
          </a:xfrm>
          <a:prstGeom prst="rect">
            <a:avLst/>
          </a:prstGeom>
        </p:spPr>
      </p:pic>
    </p:spTree>
    <p:extLst>
      <p:ext uri="{BB962C8B-B14F-4D97-AF65-F5344CB8AC3E}">
        <p14:creationId xmlns:p14="http://schemas.microsoft.com/office/powerpoint/2010/main" val="4282124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sz="3600" dirty="0"/>
              <a:t>WP</a:t>
            </a:r>
            <a:r>
              <a:rPr lang="en-AU" sz="3600" dirty="0"/>
              <a:t>0 </a:t>
            </a:r>
            <a:r>
              <a:rPr lang="en-AU" sz="3200" dirty="0">
                <a:solidFill>
                  <a:srgbClr val="0070C0"/>
                </a:solidFill>
              </a:rPr>
              <a:t>Data Sets for Common Approaches</a:t>
            </a:r>
            <a:endParaRPr lang="en-US" sz="3200" dirty="0"/>
          </a:p>
        </p:txBody>
      </p:sp>
      <p:sp>
        <p:nvSpPr>
          <p:cNvPr id="3" name="Tartalom helye 2"/>
          <p:cNvSpPr>
            <a:spLocks noGrp="1"/>
          </p:cNvSpPr>
          <p:nvPr>
            <p:ph idx="1"/>
          </p:nvPr>
        </p:nvSpPr>
        <p:spPr/>
        <p:txBody>
          <a:bodyPr>
            <a:normAutofit/>
          </a:bodyPr>
          <a:lstStyle/>
          <a:p>
            <a:pPr marL="0" indent="0">
              <a:lnSpc>
                <a:spcPct val="100000"/>
              </a:lnSpc>
              <a:spcBef>
                <a:spcPts val="0"/>
              </a:spcBef>
              <a:buNone/>
            </a:pPr>
            <a:r>
              <a:rPr lang="en-AU" sz="3300" dirty="0">
                <a:solidFill>
                  <a:schemeClr val="accent6">
                    <a:lumMod val="75000"/>
                  </a:schemeClr>
                </a:solidFill>
              </a:rPr>
              <a:t>Participants</a:t>
            </a:r>
          </a:p>
          <a:p>
            <a:pPr marL="0" indent="0">
              <a:buNone/>
            </a:pPr>
            <a:r>
              <a:rPr lang="en-AU" dirty="0"/>
              <a:t>Frances </a:t>
            </a:r>
            <a:r>
              <a:rPr lang="en-AU" dirty="0" err="1"/>
              <a:t>Krsinich</a:t>
            </a:r>
            <a:r>
              <a:rPr lang="en-AU" dirty="0"/>
              <a:t> Statistics New Zealand (Coordinator)</a:t>
            </a:r>
          </a:p>
          <a:p>
            <a:pPr marL="0" indent="0">
              <a:buNone/>
            </a:pPr>
            <a:r>
              <a:rPr lang="en-AU" dirty="0" err="1"/>
              <a:t>Gergely</a:t>
            </a:r>
            <a:r>
              <a:rPr lang="en-AU" dirty="0"/>
              <a:t> </a:t>
            </a:r>
            <a:r>
              <a:rPr lang="en-AU" dirty="0" err="1"/>
              <a:t>Bagó</a:t>
            </a:r>
            <a:r>
              <a:rPr lang="en-AU" dirty="0"/>
              <a:t> HCSO Hungary</a:t>
            </a:r>
          </a:p>
          <a:p>
            <a:pPr marL="0" indent="0">
              <a:buNone/>
            </a:pPr>
            <a:r>
              <a:rPr lang="en-AU" dirty="0" err="1"/>
              <a:t>Zoltán</a:t>
            </a:r>
            <a:r>
              <a:rPr lang="en-AU" dirty="0"/>
              <a:t> </a:t>
            </a:r>
            <a:r>
              <a:rPr lang="en-AU" dirty="0" err="1"/>
              <a:t>Csányi</a:t>
            </a:r>
            <a:r>
              <a:rPr lang="en-AU" dirty="0"/>
              <a:t> HCSO Hungary</a:t>
            </a:r>
          </a:p>
          <a:p>
            <a:pPr marL="0" indent="0">
              <a:buNone/>
            </a:pPr>
            <a:r>
              <a:rPr lang="en-AU" dirty="0" err="1"/>
              <a:t>Tiziana</a:t>
            </a:r>
            <a:r>
              <a:rPr lang="en-AU" dirty="0"/>
              <a:t> </a:t>
            </a:r>
            <a:r>
              <a:rPr lang="en-AU" dirty="0" err="1"/>
              <a:t>Tuoto</a:t>
            </a:r>
            <a:r>
              <a:rPr lang="en-AU" dirty="0"/>
              <a:t> ISTAT Italy</a:t>
            </a:r>
          </a:p>
          <a:p>
            <a:pPr marL="0" indent="0">
              <a:buNone/>
            </a:pPr>
            <a:r>
              <a:rPr lang="en-AU" dirty="0"/>
              <a:t>Jon Wylie Statistics Canada </a:t>
            </a:r>
          </a:p>
          <a:p>
            <a:pPr marL="0" indent="0">
              <a:buNone/>
            </a:pPr>
            <a:endParaRPr lang="hu-HU"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6927" y="1440121"/>
            <a:ext cx="1090214" cy="725618"/>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4246" y="1449811"/>
            <a:ext cx="1093089" cy="72872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4441" y="1449811"/>
            <a:ext cx="1295400" cy="652018"/>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7077" y="1440117"/>
            <a:ext cx="1272159" cy="636080"/>
          </a:xfrm>
          <a:prstGeom prst="rect">
            <a:avLst/>
          </a:prstGeom>
        </p:spPr>
      </p:pic>
    </p:spTree>
    <p:extLst>
      <p:ext uri="{BB962C8B-B14F-4D97-AF65-F5344CB8AC3E}">
        <p14:creationId xmlns:p14="http://schemas.microsoft.com/office/powerpoint/2010/main" val="1977433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WP</a:t>
            </a:r>
            <a:r>
              <a:rPr lang="en-AU" sz="3600" dirty="0"/>
              <a:t>0 </a:t>
            </a:r>
            <a:r>
              <a:rPr lang="hu-HU" sz="3200" b="1" dirty="0">
                <a:solidFill>
                  <a:srgbClr val="0070C0"/>
                </a:solidFill>
              </a:rPr>
              <a:t>Data sets for common approaches</a:t>
            </a:r>
            <a:endParaRPr lang="en-AU" sz="3200" dirty="0"/>
          </a:p>
        </p:txBody>
      </p:sp>
      <p:sp>
        <p:nvSpPr>
          <p:cNvPr id="3" name="Tartalom helye 2"/>
          <p:cNvSpPr>
            <a:spLocks noGrp="1"/>
          </p:cNvSpPr>
          <p:nvPr>
            <p:ph idx="1"/>
          </p:nvPr>
        </p:nvSpPr>
        <p:spPr>
          <a:xfrm>
            <a:off x="838200" y="1394847"/>
            <a:ext cx="10515600" cy="4961503"/>
          </a:xfrm>
        </p:spPr>
        <p:txBody>
          <a:bodyPr>
            <a:noAutofit/>
          </a:bodyPr>
          <a:lstStyle/>
          <a:p>
            <a:pPr marL="0" indent="0">
              <a:lnSpc>
                <a:spcPct val="100000"/>
              </a:lnSpc>
              <a:spcBef>
                <a:spcPts val="0"/>
              </a:spcBef>
              <a:buNone/>
            </a:pPr>
            <a:r>
              <a:rPr lang="en-US" dirty="0">
                <a:solidFill>
                  <a:schemeClr val="accent6">
                    <a:lumMod val="75000"/>
                  </a:schemeClr>
                </a:solidFill>
              </a:rPr>
              <a:t>Activities</a:t>
            </a:r>
          </a:p>
          <a:p>
            <a:pPr>
              <a:lnSpc>
                <a:spcPct val="100000"/>
              </a:lnSpc>
              <a:spcBef>
                <a:spcPts val="0"/>
              </a:spcBef>
            </a:pPr>
            <a:r>
              <a:rPr lang="en-US" dirty="0"/>
              <a:t>Identify and obtain data sets that can be used for testing in a collaborative environment</a:t>
            </a:r>
            <a:endParaRPr lang="hu-HU" dirty="0"/>
          </a:p>
          <a:p>
            <a:pPr>
              <a:lnSpc>
                <a:spcPct val="100000"/>
              </a:lnSpc>
              <a:spcBef>
                <a:spcPts val="0"/>
              </a:spcBef>
            </a:pPr>
            <a:r>
              <a:rPr lang="en-US" dirty="0"/>
              <a:t>Prepare and make data sets available, in the Sandbox environment, if possible</a:t>
            </a:r>
          </a:p>
          <a:p>
            <a:pPr marL="0" indent="0">
              <a:lnSpc>
                <a:spcPct val="100000"/>
              </a:lnSpc>
              <a:spcBef>
                <a:spcPts val="0"/>
              </a:spcBef>
              <a:buNone/>
            </a:pPr>
            <a:r>
              <a:rPr lang="en-US" dirty="0">
                <a:solidFill>
                  <a:schemeClr val="accent6">
                    <a:lumMod val="75000"/>
                  </a:schemeClr>
                </a:solidFill>
              </a:rPr>
              <a:t>Experiments</a:t>
            </a:r>
          </a:p>
          <a:p>
            <a:pPr>
              <a:lnSpc>
                <a:spcPct val="100000"/>
              </a:lnSpc>
              <a:spcBef>
                <a:spcPts val="0"/>
              </a:spcBef>
            </a:pPr>
            <a:r>
              <a:rPr lang="en-US" dirty="0"/>
              <a:t>Online and scanner data for integrated price measurement</a:t>
            </a:r>
            <a:endParaRPr lang="en-AU" sz="2000" dirty="0"/>
          </a:p>
          <a:p>
            <a:pPr marL="0" indent="0">
              <a:lnSpc>
                <a:spcPct val="100000"/>
              </a:lnSpc>
              <a:spcBef>
                <a:spcPts val="0"/>
              </a:spcBef>
              <a:buNone/>
            </a:pPr>
            <a:r>
              <a:rPr lang="en-US" dirty="0">
                <a:solidFill>
                  <a:schemeClr val="accent6">
                    <a:lumMod val="75000"/>
                  </a:schemeClr>
                </a:solidFill>
              </a:rPr>
              <a:t>Results to date</a:t>
            </a:r>
          </a:p>
          <a:p>
            <a:pPr>
              <a:lnSpc>
                <a:spcPct val="100000"/>
              </a:lnSpc>
              <a:spcBef>
                <a:spcPts val="0"/>
              </a:spcBef>
            </a:pPr>
            <a:r>
              <a:rPr lang="en-US" dirty="0"/>
              <a:t>Confirmed with providers that they would provide experimental data</a:t>
            </a:r>
          </a:p>
          <a:p>
            <a:pPr>
              <a:lnSpc>
                <a:spcPct val="100000"/>
              </a:lnSpc>
              <a:spcBef>
                <a:spcPts val="0"/>
              </a:spcBef>
            </a:pPr>
            <a:r>
              <a:rPr lang="en-US" dirty="0"/>
              <a:t>Started familiarization with Sandbox</a:t>
            </a:r>
          </a:p>
          <a:p>
            <a:pPr>
              <a:lnSpc>
                <a:spcPct val="100000"/>
              </a:lnSpc>
              <a:spcBef>
                <a:spcPts val="0"/>
              </a:spcBef>
            </a:pPr>
            <a:r>
              <a:rPr lang="en-US" dirty="0"/>
              <a:t>Provided initial guidance for approaches</a:t>
            </a:r>
            <a:endParaRPr lang="hu-HU" dirty="0"/>
          </a:p>
        </p:txBody>
      </p:sp>
      <p:sp>
        <p:nvSpPr>
          <p:cNvPr id="5" name="Slide Number Placeholder 4"/>
          <p:cNvSpPr>
            <a:spLocks noGrp="1"/>
          </p:cNvSpPr>
          <p:nvPr>
            <p:ph type="sldNum" sz="quarter" idx="12"/>
          </p:nvPr>
        </p:nvSpPr>
        <p:spPr/>
        <p:txBody>
          <a:bodyPr/>
          <a:lstStyle/>
          <a:p>
            <a:fld id="{C8FE7A70-5F0B-4D9B-AEA4-FDE69F188718}" type="slidenum">
              <a:rPr lang="en-AU" smtClean="0"/>
              <a:t>11</a:t>
            </a:fld>
            <a:endParaRPr lang="en-AU"/>
          </a:p>
        </p:txBody>
      </p:sp>
    </p:spTree>
    <p:extLst>
      <p:ext uri="{BB962C8B-B14F-4D97-AF65-F5344CB8AC3E}">
        <p14:creationId xmlns:p14="http://schemas.microsoft.com/office/powerpoint/2010/main" val="3778129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en-US" sz="4800" dirty="0"/>
              <a:t>WP</a:t>
            </a:r>
            <a:r>
              <a:rPr lang="en-AU" sz="4800" dirty="0"/>
              <a:t>1 </a:t>
            </a:r>
            <a:r>
              <a:rPr lang="en-AU" b="1" dirty="0">
                <a:solidFill>
                  <a:srgbClr val="0070C0"/>
                </a:solidFill>
              </a:rPr>
              <a:t>Integrating survey and administrative sources</a:t>
            </a:r>
            <a:endParaRPr lang="en-US" dirty="0"/>
          </a:p>
        </p:txBody>
      </p:sp>
      <p:sp>
        <p:nvSpPr>
          <p:cNvPr id="3" name="Tartalom helye 2"/>
          <p:cNvSpPr>
            <a:spLocks noGrp="1"/>
          </p:cNvSpPr>
          <p:nvPr>
            <p:ph sz="half" idx="1"/>
          </p:nvPr>
        </p:nvSpPr>
        <p:spPr/>
        <p:txBody>
          <a:bodyPr>
            <a:normAutofit/>
          </a:bodyPr>
          <a:lstStyle/>
          <a:p>
            <a:pPr marL="0" indent="0">
              <a:lnSpc>
                <a:spcPct val="100000"/>
              </a:lnSpc>
              <a:spcBef>
                <a:spcPts val="0"/>
              </a:spcBef>
              <a:buNone/>
            </a:pPr>
            <a:r>
              <a:rPr lang="en-AU" sz="3300" dirty="0">
                <a:solidFill>
                  <a:schemeClr val="accent6">
                    <a:lumMod val="75000"/>
                  </a:schemeClr>
                </a:solidFill>
              </a:rPr>
              <a:t>Participants</a:t>
            </a:r>
          </a:p>
          <a:p>
            <a:pPr marL="0" indent="0">
              <a:buNone/>
            </a:pPr>
            <a:r>
              <a:rPr lang="en-AU" dirty="0" err="1"/>
              <a:t>Kaja</a:t>
            </a:r>
            <a:r>
              <a:rPr lang="en-AU" dirty="0"/>
              <a:t> </a:t>
            </a:r>
            <a:r>
              <a:rPr lang="en-AU" dirty="0" err="1"/>
              <a:t>Malesic</a:t>
            </a:r>
            <a:r>
              <a:rPr lang="en-AU" dirty="0"/>
              <a:t>  SURS Slovenia(Coordinator)     </a:t>
            </a:r>
          </a:p>
          <a:p>
            <a:pPr marL="0" indent="0">
              <a:buNone/>
            </a:pPr>
            <a:r>
              <a:rPr lang="en-AU" dirty="0" err="1"/>
              <a:t>Zvone</a:t>
            </a:r>
            <a:r>
              <a:rPr lang="en-AU" dirty="0"/>
              <a:t> </a:t>
            </a:r>
            <a:r>
              <a:rPr lang="en-AU" dirty="0" err="1"/>
              <a:t>Klun</a:t>
            </a:r>
            <a:r>
              <a:rPr lang="en-AU" dirty="0"/>
              <a:t> SURS Slovenia</a:t>
            </a:r>
          </a:p>
          <a:p>
            <a:pPr marL="0" indent="0">
              <a:buNone/>
            </a:pPr>
            <a:r>
              <a:rPr lang="en-AU" dirty="0"/>
              <a:t>Ton de Waal CBS Netherland</a:t>
            </a:r>
          </a:p>
          <a:p>
            <a:pPr marL="0" indent="0">
              <a:buNone/>
            </a:pPr>
            <a:r>
              <a:rPr lang="en-AU" dirty="0" err="1"/>
              <a:t>Zoltán</a:t>
            </a:r>
            <a:r>
              <a:rPr lang="en-AU" dirty="0"/>
              <a:t> </a:t>
            </a:r>
            <a:r>
              <a:rPr lang="en-AU" dirty="0" err="1"/>
              <a:t>Vereczkei</a:t>
            </a:r>
            <a:r>
              <a:rPr lang="en-AU" dirty="0"/>
              <a:t> HCSO Hungary</a:t>
            </a:r>
          </a:p>
          <a:p>
            <a:pPr marL="0" indent="0">
              <a:buNone/>
            </a:pPr>
            <a:r>
              <a:rPr lang="en-AU" dirty="0" err="1"/>
              <a:t>Gergely</a:t>
            </a:r>
            <a:r>
              <a:rPr lang="en-AU" dirty="0"/>
              <a:t> </a:t>
            </a:r>
            <a:r>
              <a:rPr lang="en-AU" dirty="0" err="1"/>
              <a:t>Bagó</a:t>
            </a:r>
            <a:r>
              <a:rPr lang="en-AU" dirty="0"/>
              <a:t>  HCSO Hungary</a:t>
            </a:r>
          </a:p>
          <a:p>
            <a:pPr marL="0" indent="0">
              <a:buNone/>
            </a:pPr>
            <a:r>
              <a:rPr lang="en-AU" dirty="0" err="1"/>
              <a:t>Zoltán</a:t>
            </a:r>
            <a:r>
              <a:rPr lang="en-AU" dirty="0"/>
              <a:t> </a:t>
            </a:r>
            <a:r>
              <a:rPr lang="en-AU" dirty="0" err="1"/>
              <a:t>Csányi</a:t>
            </a:r>
            <a:r>
              <a:rPr lang="en-AU" dirty="0"/>
              <a:t>  HCSO Hungary</a:t>
            </a:r>
          </a:p>
          <a:p>
            <a:pPr marL="0" indent="0">
              <a:buNone/>
            </a:pPr>
            <a:endParaRPr lang="hu-HU" dirty="0"/>
          </a:p>
        </p:txBody>
      </p:sp>
      <p:sp>
        <p:nvSpPr>
          <p:cNvPr id="8" name="Content Placeholder 7"/>
          <p:cNvSpPr>
            <a:spLocks noGrp="1"/>
          </p:cNvSpPr>
          <p:nvPr>
            <p:ph sz="half" idx="2"/>
          </p:nvPr>
        </p:nvSpPr>
        <p:spPr>
          <a:xfrm>
            <a:off x="6172200" y="1825625"/>
            <a:ext cx="5613400" cy="4351338"/>
          </a:xfrm>
        </p:spPr>
        <p:txBody>
          <a:bodyPr>
            <a:normAutofit/>
          </a:bodyPr>
          <a:lstStyle/>
          <a:p>
            <a:pPr marL="0" indent="0">
              <a:buNone/>
            </a:pPr>
            <a:endParaRPr lang="en-AU" dirty="0"/>
          </a:p>
          <a:p>
            <a:pPr marL="0" indent="0">
              <a:buNone/>
            </a:pPr>
            <a:r>
              <a:rPr lang="en-AU" dirty="0" err="1"/>
              <a:t>Julieth</a:t>
            </a:r>
            <a:r>
              <a:rPr lang="en-AU" dirty="0"/>
              <a:t> </a:t>
            </a:r>
            <a:r>
              <a:rPr lang="en-AU" dirty="0" err="1"/>
              <a:t>Solano</a:t>
            </a:r>
            <a:r>
              <a:rPr lang="en-AU" dirty="0"/>
              <a:t> DANE Colombia</a:t>
            </a:r>
          </a:p>
          <a:p>
            <a:pPr marL="0" indent="0">
              <a:buNone/>
            </a:pPr>
            <a:r>
              <a:rPr lang="en-AU" dirty="0" err="1"/>
              <a:t>Miodrag</a:t>
            </a:r>
            <a:r>
              <a:rPr lang="en-AU" dirty="0"/>
              <a:t> </a:t>
            </a:r>
            <a:r>
              <a:rPr lang="en-AU" dirty="0" err="1"/>
              <a:t>Cerovina</a:t>
            </a:r>
            <a:r>
              <a:rPr lang="en-AU" dirty="0"/>
              <a:t> DANE Colombia</a:t>
            </a:r>
          </a:p>
          <a:p>
            <a:pPr marL="0" indent="0">
              <a:buNone/>
            </a:pPr>
            <a:r>
              <a:rPr lang="en-AU" dirty="0" err="1"/>
              <a:t>Sinisa</a:t>
            </a:r>
            <a:r>
              <a:rPr lang="en-AU" dirty="0"/>
              <a:t> </a:t>
            </a:r>
            <a:r>
              <a:rPr lang="en-AU" dirty="0" err="1"/>
              <a:t>Cimbaljevic</a:t>
            </a:r>
            <a:r>
              <a:rPr lang="en-AU" dirty="0"/>
              <a:t> DANE Colombia</a:t>
            </a:r>
          </a:p>
          <a:p>
            <a:pPr marL="0" indent="0">
              <a:buNone/>
            </a:pPr>
            <a:r>
              <a:rPr lang="en-AU" dirty="0"/>
              <a:t>Mara Brigitte Bravo DANE Colombia</a:t>
            </a:r>
          </a:p>
          <a:p>
            <a:pPr marL="0" indent="0">
              <a:buNone/>
            </a:pPr>
            <a:r>
              <a:rPr lang="en-AU" dirty="0"/>
              <a:t>Melinda Tokai SORS Serbia</a:t>
            </a:r>
          </a:p>
          <a:p>
            <a:pPr marL="0" indent="0">
              <a:buNone/>
            </a:pPr>
            <a:r>
              <a:rPr lang="en-AU" dirty="0"/>
              <a:t>Katarina </a:t>
            </a:r>
            <a:r>
              <a:rPr lang="en-AU" dirty="0" err="1"/>
              <a:t>Marjanovic</a:t>
            </a:r>
            <a:r>
              <a:rPr lang="en-AU" dirty="0"/>
              <a:t> SORS Serbia</a:t>
            </a:r>
          </a:p>
          <a:p>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6437" y="1336266"/>
            <a:ext cx="1118711" cy="7458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1024" y="1336266"/>
            <a:ext cx="1304036" cy="652018"/>
          </a:xfrm>
          <a:prstGeom prst="rect">
            <a:avLst/>
          </a:prstGeom>
          <a:ln>
            <a:solidFill>
              <a:schemeClr val="accent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32043" y="1327879"/>
            <a:ext cx="1090214" cy="72561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9240" y="1327879"/>
            <a:ext cx="1090214" cy="72561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42131" y="1327879"/>
            <a:ext cx="1069848" cy="711037"/>
          </a:xfrm>
          <a:prstGeom prst="rect">
            <a:avLst/>
          </a:prstGeom>
        </p:spPr>
      </p:pic>
    </p:spTree>
    <p:extLst>
      <p:ext uri="{BB962C8B-B14F-4D97-AF65-F5344CB8AC3E}">
        <p14:creationId xmlns:p14="http://schemas.microsoft.com/office/powerpoint/2010/main" val="2838485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WP</a:t>
            </a:r>
            <a:r>
              <a:rPr lang="en-AU" sz="3600" dirty="0"/>
              <a:t>1 </a:t>
            </a:r>
            <a:r>
              <a:rPr lang="en-AU" sz="3200" b="1" dirty="0">
                <a:solidFill>
                  <a:srgbClr val="0070C0"/>
                </a:solidFill>
              </a:rPr>
              <a:t>Integrating survey and administrative sources</a:t>
            </a:r>
            <a:endParaRPr lang="en-AU" sz="3200" dirty="0"/>
          </a:p>
        </p:txBody>
      </p:sp>
      <p:sp>
        <p:nvSpPr>
          <p:cNvPr id="3" name="Tartalom helye 2"/>
          <p:cNvSpPr>
            <a:spLocks noGrp="1"/>
          </p:cNvSpPr>
          <p:nvPr>
            <p:ph idx="1"/>
          </p:nvPr>
        </p:nvSpPr>
        <p:spPr>
          <a:xfrm>
            <a:off x="838200" y="1270001"/>
            <a:ext cx="10515600" cy="5086350"/>
          </a:xfrm>
        </p:spPr>
        <p:txBody>
          <a:bodyPr>
            <a:noAutofit/>
          </a:bodyPr>
          <a:lstStyle/>
          <a:p>
            <a:pPr marL="0" indent="0">
              <a:lnSpc>
                <a:spcPct val="100000"/>
              </a:lnSpc>
              <a:spcBef>
                <a:spcPts val="0"/>
              </a:spcBef>
              <a:buNone/>
            </a:pPr>
            <a:r>
              <a:rPr lang="en-US" dirty="0">
                <a:solidFill>
                  <a:schemeClr val="accent6">
                    <a:lumMod val="75000"/>
                  </a:schemeClr>
                </a:solidFill>
              </a:rPr>
              <a:t>Activities</a:t>
            </a:r>
          </a:p>
          <a:p>
            <a:r>
              <a:rPr lang="en-US" dirty="0"/>
              <a:t>Literature review on data integration methods</a:t>
            </a:r>
          </a:p>
          <a:p>
            <a:r>
              <a:rPr lang="en-US" dirty="0"/>
              <a:t>Design expected outputs of the integration</a:t>
            </a:r>
          </a:p>
          <a:p>
            <a:r>
              <a:rPr lang="en-US" dirty="0"/>
              <a:t>Design and test of transformation of the administrative dataset into the statistical dataset</a:t>
            </a:r>
            <a:endParaRPr lang="hu-HU" dirty="0"/>
          </a:p>
          <a:p>
            <a:r>
              <a:rPr lang="en-US" dirty="0"/>
              <a:t>Design and test of the integration of administrative data and survey data.</a:t>
            </a:r>
          </a:p>
          <a:p>
            <a:r>
              <a:rPr lang="en-US" dirty="0"/>
              <a:t>Evaluation of statistical outputs obtained from the integration of administrative datasets and survey datasets</a:t>
            </a:r>
          </a:p>
          <a:p>
            <a:r>
              <a:rPr lang="en-US" dirty="0"/>
              <a:t>Producing recommendations (initial guideline)</a:t>
            </a:r>
          </a:p>
        </p:txBody>
      </p:sp>
      <p:sp>
        <p:nvSpPr>
          <p:cNvPr id="5" name="Slide Number Placeholder 4"/>
          <p:cNvSpPr>
            <a:spLocks noGrp="1"/>
          </p:cNvSpPr>
          <p:nvPr>
            <p:ph type="sldNum" sz="quarter" idx="12"/>
          </p:nvPr>
        </p:nvSpPr>
        <p:spPr/>
        <p:txBody>
          <a:bodyPr/>
          <a:lstStyle/>
          <a:p>
            <a:fld id="{C8FE7A70-5F0B-4D9B-AEA4-FDE69F188718}" type="slidenum">
              <a:rPr lang="en-AU" smtClean="0"/>
              <a:t>13</a:t>
            </a:fld>
            <a:endParaRPr lang="en-AU"/>
          </a:p>
        </p:txBody>
      </p:sp>
    </p:spTree>
    <p:extLst>
      <p:ext uri="{BB962C8B-B14F-4D97-AF65-F5344CB8AC3E}">
        <p14:creationId xmlns:p14="http://schemas.microsoft.com/office/powerpoint/2010/main" val="3970997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WP</a:t>
            </a:r>
            <a:r>
              <a:rPr lang="en-AU" sz="3600" dirty="0"/>
              <a:t>1 </a:t>
            </a:r>
            <a:r>
              <a:rPr lang="en-AU" sz="3200" b="1" dirty="0">
                <a:solidFill>
                  <a:srgbClr val="0070C0"/>
                </a:solidFill>
              </a:rPr>
              <a:t>Integrating survey and administrative sources</a:t>
            </a:r>
            <a:endParaRPr lang="en-AU" sz="3200" dirty="0"/>
          </a:p>
        </p:txBody>
      </p:sp>
      <p:sp>
        <p:nvSpPr>
          <p:cNvPr id="3" name="Tartalom helye 2"/>
          <p:cNvSpPr>
            <a:spLocks noGrp="1"/>
          </p:cNvSpPr>
          <p:nvPr>
            <p:ph idx="1"/>
          </p:nvPr>
        </p:nvSpPr>
        <p:spPr>
          <a:xfrm>
            <a:off x="838200" y="1270001"/>
            <a:ext cx="10515600" cy="5086350"/>
          </a:xfrm>
        </p:spPr>
        <p:txBody>
          <a:bodyPr>
            <a:noAutofit/>
          </a:bodyPr>
          <a:lstStyle/>
          <a:p>
            <a:pPr marL="0" indent="0">
              <a:lnSpc>
                <a:spcPct val="100000"/>
              </a:lnSpc>
              <a:spcBef>
                <a:spcPts val="0"/>
              </a:spcBef>
              <a:buNone/>
            </a:pPr>
            <a:r>
              <a:rPr lang="en-US" dirty="0">
                <a:solidFill>
                  <a:schemeClr val="accent6">
                    <a:lumMod val="75000"/>
                  </a:schemeClr>
                </a:solidFill>
              </a:rPr>
              <a:t>Experiments</a:t>
            </a:r>
          </a:p>
          <a:p>
            <a:pPr>
              <a:spcBef>
                <a:spcPts val="600"/>
              </a:spcBef>
            </a:pPr>
            <a:r>
              <a:rPr lang="en-US" dirty="0"/>
              <a:t>Integrating potential information sources for the statistical data production on job vacancies</a:t>
            </a:r>
            <a:endParaRPr lang="hu-HU" dirty="0"/>
          </a:p>
          <a:p>
            <a:pPr>
              <a:spcBef>
                <a:spcPts val="600"/>
              </a:spcBef>
            </a:pPr>
            <a:r>
              <a:rPr lang="en-US" dirty="0"/>
              <a:t>Linking the Statistical Register of Employment and the </a:t>
            </a:r>
            <a:r>
              <a:rPr lang="en-US" dirty="0" err="1"/>
              <a:t>Labour</a:t>
            </a:r>
            <a:r>
              <a:rPr lang="en-US" dirty="0"/>
              <a:t> Force Survey</a:t>
            </a:r>
          </a:p>
          <a:p>
            <a:pPr>
              <a:spcBef>
                <a:spcPts val="600"/>
              </a:spcBef>
            </a:pPr>
            <a:r>
              <a:rPr lang="en-US" dirty="0"/>
              <a:t>System of Consultation &amp; Geographic Location </a:t>
            </a:r>
            <a:br>
              <a:rPr lang="en-US" dirty="0"/>
            </a:br>
            <a:r>
              <a:rPr lang="en-US" dirty="0"/>
              <a:t>of Schools (also WP3)</a:t>
            </a:r>
            <a:endParaRPr lang="hu-HU" dirty="0"/>
          </a:p>
        </p:txBody>
      </p:sp>
      <p:sp>
        <p:nvSpPr>
          <p:cNvPr id="5" name="Slide Number Placeholder 4"/>
          <p:cNvSpPr>
            <a:spLocks noGrp="1"/>
          </p:cNvSpPr>
          <p:nvPr>
            <p:ph type="sldNum" sz="quarter" idx="12"/>
          </p:nvPr>
        </p:nvSpPr>
        <p:spPr/>
        <p:txBody>
          <a:bodyPr/>
          <a:lstStyle/>
          <a:p>
            <a:fld id="{C8FE7A70-5F0B-4D9B-AEA4-FDE69F188718}" type="slidenum">
              <a:rPr lang="en-AU" smtClean="0"/>
              <a:t>14</a:t>
            </a:fld>
            <a:endParaRPr lang="en-AU"/>
          </a:p>
        </p:txBody>
      </p:sp>
    </p:spTree>
    <p:extLst>
      <p:ext uri="{BB962C8B-B14F-4D97-AF65-F5344CB8AC3E}">
        <p14:creationId xmlns:p14="http://schemas.microsoft.com/office/powerpoint/2010/main" val="1272296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WP</a:t>
            </a:r>
            <a:r>
              <a:rPr lang="en-AU" sz="3600" dirty="0"/>
              <a:t>1 </a:t>
            </a:r>
            <a:r>
              <a:rPr lang="en-AU" sz="3200" b="1" dirty="0">
                <a:solidFill>
                  <a:srgbClr val="0070C0"/>
                </a:solidFill>
              </a:rPr>
              <a:t>Integrating survey and administrative sources</a:t>
            </a:r>
            <a:endParaRPr lang="en-AU" sz="3200" dirty="0"/>
          </a:p>
        </p:txBody>
      </p:sp>
      <p:sp>
        <p:nvSpPr>
          <p:cNvPr id="3" name="Tartalom helye 2"/>
          <p:cNvSpPr>
            <a:spLocks noGrp="1"/>
          </p:cNvSpPr>
          <p:nvPr>
            <p:ph idx="1"/>
          </p:nvPr>
        </p:nvSpPr>
        <p:spPr>
          <a:xfrm>
            <a:off x="838200" y="1270001"/>
            <a:ext cx="10515600" cy="5086350"/>
          </a:xfrm>
        </p:spPr>
        <p:txBody>
          <a:bodyPr>
            <a:noAutofit/>
          </a:bodyPr>
          <a:lstStyle/>
          <a:p>
            <a:pPr marL="0" indent="0">
              <a:lnSpc>
                <a:spcPct val="100000"/>
              </a:lnSpc>
              <a:spcBef>
                <a:spcPts val="0"/>
              </a:spcBef>
              <a:buNone/>
            </a:pPr>
            <a:r>
              <a:rPr lang="en-US" dirty="0">
                <a:solidFill>
                  <a:schemeClr val="accent6">
                    <a:lumMod val="75000"/>
                  </a:schemeClr>
                </a:solidFill>
              </a:rPr>
              <a:t>Results to date</a:t>
            </a:r>
          </a:p>
          <a:p>
            <a:r>
              <a:rPr lang="en-US" dirty="0"/>
              <a:t>Three countries identified benefit of working together on common approaches </a:t>
            </a:r>
            <a:r>
              <a:rPr lang="hu-HU" dirty="0"/>
              <a:t>for </a:t>
            </a:r>
            <a:r>
              <a:rPr lang="en-US" dirty="0"/>
              <a:t>JVS </a:t>
            </a:r>
          </a:p>
          <a:p>
            <a:r>
              <a:rPr lang="en-US" dirty="0"/>
              <a:t>Tentative list of the steps of the involvement of secondary sources has been prepared </a:t>
            </a:r>
          </a:p>
          <a:p>
            <a:r>
              <a:rPr lang="en-US" dirty="0"/>
              <a:t>Test dataset has been accessed /Hungary/ </a:t>
            </a:r>
          </a:p>
          <a:p>
            <a:r>
              <a:rPr lang="en-US" dirty="0"/>
              <a:t>Evaluation is under process   </a:t>
            </a:r>
          </a:p>
          <a:p>
            <a:pPr>
              <a:lnSpc>
                <a:spcPct val="100000"/>
              </a:lnSpc>
              <a:spcBef>
                <a:spcPts val="0"/>
              </a:spcBef>
            </a:pPr>
            <a:endParaRPr lang="en-US" dirty="0"/>
          </a:p>
          <a:p>
            <a:pPr>
              <a:lnSpc>
                <a:spcPct val="100000"/>
              </a:lnSpc>
              <a:spcBef>
                <a:spcPts val="0"/>
              </a:spcBef>
            </a:pPr>
            <a:endParaRPr lang="en-US" dirty="0"/>
          </a:p>
        </p:txBody>
      </p:sp>
      <p:sp>
        <p:nvSpPr>
          <p:cNvPr id="5" name="Slide Number Placeholder 4"/>
          <p:cNvSpPr>
            <a:spLocks noGrp="1"/>
          </p:cNvSpPr>
          <p:nvPr>
            <p:ph type="sldNum" sz="quarter" idx="12"/>
          </p:nvPr>
        </p:nvSpPr>
        <p:spPr/>
        <p:txBody>
          <a:bodyPr/>
          <a:lstStyle/>
          <a:p>
            <a:fld id="{C8FE7A70-5F0B-4D9B-AEA4-FDE69F188718}" type="slidenum">
              <a:rPr lang="en-AU" smtClean="0"/>
              <a:t>15</a:t>
            </a:fld>
            <a:endParaRPr lang="en-AU"/>
          </a:p>
        </p:txBody>
      </p:sp>
    </p:spTree>
    <p:extLst>
      <p:ext uri="{BB962C8B-B14F-4D97-AF65-F5344CB8AC3E}">
        <p14:creationId xmlns:p14="http://schemas.microsoft.com/office/powerpoint/2010/main" val="376216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sz="3600" dirty="0"/>
              <a:t>WP2</a:t>
            </a:r>
            <a:r>
              <a:rPr lang="en-AU" sz="4800" dirty="0"/>
              <a:t> </a:t>
            </a:r>
            <a:r>
              <a:rPr lang="en-AU" sz="3200" b="1" dirty="0">
                <a:solidFill>
                  <a:srgbClr val="0070C0"/>
                </a:solidFill>
              </a:rPr>
              <a:t>New data sources (</a:t>
            </a:r>
            <a:r>
              <a:rPr lang="en-AU" sz="3200" b="1" dirty="0" err="1">
                <a:solidFill>
                  <a:srgbClr val="0070C0"/>
                </a:solidFill>
              </a:rPr>
              <a:t>eg</a:t>
            </a:r>
            <a:r>
              <a:rPr lang="en-AU" sz="3200" b="1" dirty="0">
                <a:solidFill>
                  <a:srgbClr val="0070C0"/>
                </a:solidFill>
              </a:rPr>
              <a:t> big data) and traditional sources</a:t>
            </a:r>
            <a:r>
              <a:rPr lang="en-AU" sz="3200" b="1" dirty="0"/>
              <a:t> </a:t>
            </a:r>
            <a:endParaRPr lang="en-US" b="1" dirty="0"/>
          </a:p>
        </p:txBody>
      </p:sp>
      <p:sp>
        <p:nvSpPr>
          <p:cNvPr id="3" name="Tartalom helye 2"/>
          <p:cNvSpPr>
            <a:spLocks noGrp="1"/>
          </p:cNvSpPr>
          <p:nvPr>
            <p:ph idx="1"/>
          </p:nvPr>
        </p:nvSpPr>
        <p:spPr/>
        <p:txBody>
          <a:bodyPr>
            <a:normAutofit fontScale="77500" lnSpcReduction="20000"/>
          </a:bodyPr>
          <a:lstStyle/>
          <a:p>
            <a:pPr marL="0" indent="0">
              <a:lnSpc>
                <a:spcPct val="100000"/>
              </a:lnSpc>
              <a:spcBef>
                <a:spcPts val="0"/>
              </a:spcBef>
              <a:buNone/>
            </a:pPr>
            <a:endParaRPr lang="en-AU" sz="3300" dirty="0">
              <a:solidFill>
                <a:schemeClr val="accent6">
                  <a:lumMod val="75000"/>
                </a:schemeClr>
              </a:solidFill>
            </a:endParaRPr>
          </a:p>
          <a:p>
            <a:pPr marL="0" indent="0">
              <a:lnSpc>
                <a:spcPct val="100000"/>
              </a:lnSpc>
              <a:spcBef>
                <a:spcPts val="0"/>
              </a:spcBef>
              <a:buNone/>
            </a:pPr>
            <a:r>
              <a:rPr lang="en-AU" sz="3300" dirty="0">
                <a:solidFill>
                  <a:schemeClr val="accent6">
                    <a:lumMod val="75000"/>
                  </a:schemeClr>
                </a:solidFill>
              </a:rPr>
              <a:t>Participants</a:t>
            </a:r>
          </a:p>
          <a:p>
            <a:pPr marL="0" indent="0">
              <a:buNone/>
            </a:pPr>
            <a:r>
              <a:rPr lang="en-AU" dirty="0" err="1"/>
              <a:t>Tiziana</a:t>
            </a:r>
            <a:r>
              <a:rPr lang="en-AU" dirty="0"/>
              <a:t> </a:t>
            </a:r>
            <a:r>
              <a:rPr lang="en-AU" dirty="0" err="1"/>
              <a:t>Tuoto</a:t>
            </a:r>
            <a:r>
              <a:rPr lang="en-AU" dirty="0"/>
              <a:t>   ISTAT Italy (Coordinator)</a:t>
            </a:r>
          </a:p>
          <a:p>
            <a:pPr marL="0" indent="0">
              <a:buNone/>
            </a:pPr>
            <a:r>
              <a:rPr lang="en-AU" dirty="0" err="1"/>
              <a:t>Zoltán</a:t>
            </a:r>
            <a:r>
              <a:rPr lang="en-AU" dirty="0"/>
              <a:t> </a:t>
            </a:r>
            <a:r>
              <a:rPr lang="en-AU" dirty="0" err="1"/>
              <a:t>Vereczkei</a:t>
            </a:r>
            <a:r>
              <a:rPr lang="en-AU" dirty="0"/>
              <a:t> HCSO Hungary</a:t>
            </a:r>
          </a:p>
          <a:p>
            <a:pPr marL="0" indent="0">
              <a:buNone/>
            </a:pPr>
            <a:r>
              <a:rPr lang="en-AU" dirty="0" err="1"/>
              <a:t>Gergely</a:t>
            </a:r>
            <a:r>
              <a:rPr lang="en-AU" dirty="0"/>
              <a:t> </a:t>
            </a:r>
            <a:r>
              <a:rPr lang="en-AU" dirty="0" err="1"/>
              <a:t>Bagó</a:t>
            </a:r>
            <a:r>
              <a:rPr lang="en-AU" dirty="0"/>
              <a:t> HCSO Hungary</a:t>
            </a:r>
          </a:p>
          <a:p>
            <a:pPr marL="0" indent="0">
              <a:buNone/>
            </a:pPr>
            <a:r>
              <a:rPr lang="en-AU" dirty="0" err="1"/>
              <a:t>Julieth</a:t>
            </a:r>
            <a:r>
              <a:rPr lang="en-AU" dirty="0"/>
              <a:t> </a:t>
            </a:r>
            <a:r>
              <a:rPr lang="en-AU" dirty="0" err="1"/>
              <a:t>Solano</a:t>
            </a:r>
            <a:r>
              <a:rPr lang="en-AU" dirty="0"/>
              <a:t>  DANE Colombia</a:t>
            </a:r>
          </a:p>
          <a:p>
            <a:pPr marL="0" indent="0">
              <a:buNone/>
            </a:pPr>
            <a:r>
              <a:rPr lang="en-AU" dirty="0" err="1"/>
              <a:t>Tijana</a:t>
            </a:r>
            <a:r>
              <a:rPr lang="en-AU" dirty="0"/>
              <a:t> Comic SORS Serbia</a:t>
            </a:r>
          </a:p>
          <a:p>
            <a:pPr marL="0" indent="0">
              <a:buNone/>
            </a:pPr>
            <a:r>
              <a:rPr lang="en-AU" dirty="0" err="1"/>
              <a:t>Anapapa</a:t>
            </a:r>
            <a:r>
              <a:rPr lang="en-AU" dirty="0"/>
              <a:t> </a:t>
            </a:r>
            <a:r>
              <a:rPr lang="en-AU" dirty="0" err="1"/>
              <a:t>Mulitalo</a:t>
            </a:r>
            <a:r>
              <a:rPr lang="en-AU" dirty="0"/>
              <a:t> Statistics New Zealand </a:t>
            </a:r>
          </a:p>
          <a:p>
            <a:pPr marL="0" indent="0">
              <a:buNone/>
            </a:pPr>
            <a:r>
              <a:rPr lang="en-AU" dirty="0"/>
              <a:t>Frances </a:t>
            </a:r>
            <a:r>
              <a:rPr lang="en-AU" dirty="0" err="1"/>
              <a:t>Krsinich</a:t>
            </a:r>
            <a:r>
              <a:rPr lang="en-AU" dirty="0"/>
              <a:t> Statistics New Zealand </a:t>
            </a:r>
          </a:p>
          <a:p>
            <a:pPr marL="0" indent="0">
              <a:buNone/>
            </a:pPr>
            <a:r>
              <a:rPr lang="en-AU" dirty="0"/>
              <a:t>Ricardo Lujan INEGI Mexico</a:t>
            </a:r>
          </a:p>
          <a:p>
            <a:pPr marL="0" indent="0">
              <a:buNone/>
            </a:pPr>
            <a:r>
              <a:rPr lang="en-AU" dirty="0"/>
              <a:t>Juan Munoz-Lopez INEGI Mexico</a:t>
            </a:r>
          </a:p>
          <a:p>
            <a:pPr marL="0" indent="0">
              <a:buNone/>
            </a:pPr>
            <a:r>
              <a:rPr lang="en-AU" dirty="0"/>
              <a:t>Jon Wylie Statistics Canada</a:t>
            </a:r>
          </a:p>
          <a:p>
            <a:pPr marL="0" indent="0">
              <a:buNone/>
            </a:pPr>
            <a:endParaRPr lang="hu-HU"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54452" y="1325630"/>
            <a:ext cx="1090214" cy="72561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2459" y="1336266"/>
            <a:ext cx="1131570" cy="75438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137" y="1358260"/>
            <a:ext cx="1211580" cy="60579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6533" y="1336266"/>
            <a:ext cx="1093089" cy="72872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3894" y="1336266"/>
            <a:ext cx="1119378" cy="743956"/>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64582" y="1316350"/>
            <a:ext cx="1131570" cy="647700"/>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36017" y="1312032"/>
            <a:ext cx="1295400" cy="652018"/>
          </a:xfrm>
          <a:prstGeom prst="rect">
            <a:avLst/>
          </a:prstGeom>
        </p:spPr>
      </p:pic>
    </p:spTree>
    <p:extLst>
      <p:ext uri="{BB962C8B-B14F-4D97-AF65-F5344CB8AC3E}">
        <p14:creationId xmlns:p14="http://schemas.microsoft.com/office/powerpoint/2010/main" val="2647855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WP2</a:t>
            </a:r>
            <a:r>
              <a:rPr lang="en-AU" sz="3600" dirty="0"/>
              <a:t> </a:t>
            </a:r>
            <a:r>
              <a:rPr lang="en-AU" sz="3200" b="1" dirty="0">
                <a:solidFill>
                  <a:srgbClr val="0070C0"/>
                </a:solidFill>
              </a:rPr>
              <a:t>New data sources (</a:t>
            </a:r>
            <a:r>
              <a:rPr lang="en-AU" sz="3200" b="1" dirty="0" err="1">
                <a:solidFill>
                  <a:srgbClr val="0070C0"/>
                </a:solidFill>
              </a:rPr>
              <a:t>eg</a:t>
            </a:r>
            <a:r>
              <a:rPr lang="en-AU" sz="3200" b="1" dirty="0">
                <a:solidFill>
                  <a:srgbClr val="0070C0"/>
                </a:solidFill>
              </a:rPr>
              <a:t> big data) and traditional sources</a:t>
            </a:r>
            <a:r>
              <a:rPr lang="en-AU" sz="3200" dirty="0"/>
              <a:t> </a:t>
            </a:r>
          </a:p>
        </p:txBody>
      </p:sp>
      <p:sp>
        <p:nvSpPr>
          <p:cNvPr id="3" name="Tartalom helye 2"/>
          <p:cNvSpPr>
            <a:spLocks noGrp="1"/>
          </p:cNvSpPr>
          <p:nvPr>
            <p:ph idx="1"/>
          </p:nvPr>
        </p:nvSpPr>
        <p:spPr>
          <a:xfrm>
            <a:off x="838200" y="1394847"/>
            <a:ext cx="10515600" cy="4961503"/>
          </a:xfrm>
        </p:spPr>
        <p:txBody>
          <a:bodyPr>
            <a:noAutofit/>
          </a:bodyPr>
          <a:lstStyle/>
          <a:p>
            <a:pPr marL="0" indent="0">
              <a:lnSpc>
                <a:spcPct val="100000"/>
              </a:lnSpc>
              <a:spcBef>
                <a:spcPts val="0"/>
              </a:spcBef>
              <a:buNone/>
            </a:pPr>
            <a:r>
              <a:rPr lang="en-US" dirty="0">
                <a:solidFill>
                  <a:schemeClr val="accent6">
                    <a:lumMod val="75000"/>
                  </a:schemeClr>
                </a:solidFill>
              </a:rPr>
              <a:t>Activities</a:t>
            </a:r>
          </a:p>
          <a:p>
            <a:pPr>
              <a:spcBef>
                <a:spcPts val="600"/>
              </a:spcBef>
            </a:pPr>
            <a:r>
              <a:rPr lang="en-AU" dirty="0"/>
              <a:t>Design and test integration between Internet‐scraped data and traditional statistical datasets. </a:t>
            </a:r>
          </a:p>
          <a:p>
            <a:pPr>
              <a:spcBef>
                <a:spcPts val="600"/>
              </a:spcBef>
            </a:pPr>
            <a:r>
              <a:rPr lang="en-AU" dirty="0"/>
              <a:t>Include entity extraction and recognition and object matching </a:t>
            </a:r>
          </a:p>
          <a:p>
            <a:pPr>
              <a:spcBef>
                <a:spcPts val="600"/>
              </a:spcBef>
            </a:pPr>
            <a:r>
              <a:rPr lang="en-AU" dirty="0"/>
              <a:t>Explore new techniques - record linkage -&gt; object matching (i.e. where an object can have a looser structure than a record)</a:t>
            </a:r>
          </a:p>
          <a:p>
            <a:pPr marL="0" indent="0">
              <a:lnSpc>
                <a:spcPct val="100000"/>
              </a:lnSpc>
              <a:spcBef>
                <a:spcPts val="0"/>
              </a:spcBef>
              <a:buNone/>
            </a:pPr>
            <a:r>
              <a:rPr lang="en-US" dirty="0">
                <a:solidFill>
                  <a:schemeClr val="accent6">
                    <a:lumMod val="75000"/>
                  </a:schemeClr>
                </a:solidFill>
              </a:rPr>
              <a:t>Experiments</a:t>
            </a:r>
          </a:p>
          <a:p>
            <a:pPr>
              <a:spcBef>
                <a:spcPts val="600"/>
              </a:spcBef>
            </a:pPr>
            <a:r>
              <a:rPr lang="en-US" dirty="0"/>
              <a:t>Integrating potential information sources for the statistical data production on job vacancies</a:t>
            </a:r>
            <a:endParaRPr lang="hu-HU" dirty="0"/>
          </a:p>
          <a:p>
            <a:pPr>
              <a:spcBef>
                <a:spcPts val="600"/>
              </a:spcBef>
            </a:pPr>
            <a:r>
              <a:rPr lang="en-US" dirty="0"/>
              <a:t>Linking the Statistical Employment Register and </a:t>
            </a:r>
            <a:r>
              <a:rPr lang="en-US" dirty="0" err="1"/>
              <a:t>abour</a:t>
            </a:r>
            <a:r>
              <a:rPr lang="en-US" dirty="0"/>
              <a:t> Force Survey</a:t>
            </a:r>
            <a:endParaRPr lang="hu-HU" dirty="0"/>
          </a:p>
          <a:p>
            <a:pPr>
              <a:spcBef>
                <a:spcPts val="600"/>
              </a:spcBef>
            </a:pPr>
            <a:r>
              <a:rPr lang="en-US" dirty="0"/>
              <a:t>A System of Consultation and Geographic </a:t>
            </a:r>
          </a:p>
          <a:p>
            <a:pPr marL="0" indent="0">
              <a:spcBef>
                <a:spcPts val="600"/>
              </a:spcBef>
              <a:buNone/>
            </a:pPr>
            <a:r>
              <a:rPr lang="en-US" dirty="0"/>
              <a:t>	Location of Schools</a:t>
            </a:r>
            <a:endParaRPr lang="hu-HU" dirty="0"/>
          </a:p>
        </p:txBody>
      </p:sp>
      <p:sp>
        <p:nvSpPr>
          <p:cNvPr id="5" name="Slide Number Placeholder 4"/>
          <p:cNvSpPr>
            <a:spLocks noGrp="1"/>
          </p:cNvSpPr>
          <p:nvPr>
            <p:ph type="sldNum" sz="quarter" idx="12"/>
          </p:nvPr>
        </p:nvSpPr>
        <p:spPr/>
        <p:txBody>
          <a:bodyPr/>
          <a:lstStyle/>
          <a:p>
            <a:fld id="{C8FE7A70-5F0B-4D9B-AEA4-FDE69F188718}" type="slidenum">
              <a:rPr lang="en-AU" smtClean="0"/>
              <a:t>17</a:t>
            </a:fld>
            <a:endParaRPr lang="en-AU"/>
          </a:p>
        </p:txBody>
      </p:sp>
    </p:spTree>
    <p:extLst>
      <p:ext uri="{BB962C8B-B14F-4D97-AF65-F5344CB8AC3E}">
        <p14:creationId xmlns:p14="http://schemas.microsoft.com/office/powerpoint/2010/main" val="2048592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WP2</a:t>
            </a:r>
            <a:r>
              <a:rPr lang="en-AU" sz="3600" dirty="0"/>
              <a:t> </a:t>
            </a:r>
            <a:r>
              <a:rPr lang="en-AU" sz="3200" b="1" dirty="0">
                <a:solidFill>
                  <a:srgbClr val="0070C0"/>
                </a:solidFill>
              </a:rPr>
              <a:t>New data sources (</a:t>
            </a:r>
            <a:r>
              <a:rPr lang="en-AU" sz="3200" b="1" dirty="0" err="1">
                <a:solidFill>
                  <a:srgbClr val="0070C0"/>
                </a:solidFill>
              </a:rPr>
              <a:t>eg</a:t>
            </a:r>
            <a:r>
              <a:rPr lang="en-AU" sz="3200" b="1" dirty="0">
                <a:solidFill>
                  <a:srgbClr val="0070C0"/>
                </a:solidFill>
              </a:rPr>
              <a:t> big data) and traditional sources</a:t>
            </a:r>
            <a:r>
              <a:rPr lang="en-AU" sz="3200" dirty="0"/>
              <a:t> </a:t>
            </a:r>
          </a:p>
        </p:txBody>
      </p:sp>
      <p:sp>
        <p:nvSpPr>
          <p:cNvPr id="3" name="Tartalom helye 2"/>
          <p:cNvSpPr>
            <a:spLocks noGrp="1"/>
          </p:cNvSpPr>
          <p:nvPr>
            <p:ph idx="1"/>
          </p:nvPr>
        </p:nvSpPr>
        <p:spPr>
          <a:xfrm>
            <a:off x="838200" y="1394847"/>
            <a:ext cx="10515600" cy="4961503"/>
          </a:xfrm>
        </p:spPr>
        <p:txBody>
          <a:bodyPr>
            <a:noAutofit/>
          </a:bodyPr>
          <a:lstStyle/>
          <a:p>
            <a:pPr marL="0" indent="0">
              <a:lnSpc>
                <a:spcPct val="100000"/>
              </a:lnSpc>
              <a:spcBef>
                <a:spcPts val="0"/>
              </a:spcBef>
              <a:buNone/>
            </a:pPr>
            <a:r>
              <a:rPr lang="en-US" dirty="0">
                <a:solidFill>
                  <a:schemeClr val="accent6">
                    <a:lumMod val="75000"/>
                  </a:schemeClr>
                </a:solidFill>
              </a:rPr>
              <a:t>Results to date</a:t>
            </a:r>
          </a:p>
          <a:p>
            <a:pPr>
              <a:lnSpc>
                <a:spcPct val="100000"/>
              </a:lnSpc>
              <a:spcBef>
                <a:spcPts val="0"/>
              </a:spcBef>
            </a:pPr>
            <a:r>
              <a:rPr lang="en-US" dirty="0"/>
              <a:t>Dependent on sourcing the appropriate data (in progress)</a:t>
            </a:r>
          </a:p>
          <a:p>
            <a:pPr>
              <a:lnSpc>
                <a:spcPct val="100000"/>
              </a:lnSpc>
              <a:spcBef>
                <a:spcPts val="0"/>
              </a:spcBef>
            </a:pPr>
            <a:r>
              <a:rPr lang="en-US" dirty="0"/>
              <a:t>Haven’t used the big data lab this year but participants are keen to use it in the next 12 months</a:t>
            </a:r>
          </a:p>
          <a:p>
            <a:pPr>
              <a:lnSpc>
                <a:spcPct val="100000"/>
              </a:lnSpc>
              <a:spcBef>
                <a:spcPts val="0"/>
              </a:spcBef>
            </a:pPr>
            <a:r>
              <a:rPr lang="en-US" dirty="0"/>
              <a:t>Created an initial list of the issues for the guide</a:t>
            </a:r>
          </a:p>
          <a:p>
            <a:pPr>
              <a:lnSpc>
                <a:spcPct val="100000"/>
              </a:lnSpc>
              <a:spcBef>
                <a:spcPts val="0"/>
              </a:spcBef>
            </a:pPr>
            <a:r>
              <a:rPr lang="en-US" dirty="0"/>
              <a:t>Initial consideration of methodological changes required (</a:t>
            </a:r>
            <a:r>
              <a:rPr lang="en-US" dirty="0" err="1"/>
              <a:t>eg</a:t>
            </a:r>
            <a:r>
              <a:rPr lang="en-US" dirty="0"/>
              <a:t> if item attributes are missing from new sources) (Statistics Canada Paper)</a:t>
            </a:r>
          </a:p>
          <a:p>
            <a:pPr>
              <a:lnSpc>
                <a:spcPct val="100000"/>
              </a:lnSpc>
              <a:spcBef>
                <a:spcPts val="0"/>
              </a:spcBef>
            </a:pPr>
            <a:r>
              <a:rPr lang="en-US" dirty="0" err="1"/>
              <a:t>Recognised</a:t>
            </a:r>
            <a:r>
              <a:rPr lang="en-US" dirty="0"/>
              <a:t> changes required anyway because of changes in shopping habits (</a:t>
            </a:r>
            <a:r>
              <a:rPr lang="en-US" dirty="0" err="1"/>
              <a:t>eg</a:t>
            </a:r>
            <a:r>
              <a:rPr lang="en-US" dirty="0"/>
              <a:t> towards online sales)</a:t>
            </a:r>
          </a:p>
          <a:p>
            <a:pPr>
              <a:lnSpc>
                <a:spcPct val="100000"/>
              </a:lnSpc>
              <a:spcBef>
                <a:spcPts val="0"/>
              </a:spcBef>
            </a:pPr>
            <a:endParaRPr lang="hu-HU" dirty="0"/>
          </a:p>
        </p:txBody>
      </p:sp>
      <p:sp>
        <p:nvSpPr>
          <p:cNvPr id="5" name="Slide Number Placeholder 4"/>
          <p:cNvSpPr>
            <a:spLocks noGrp="1"/>
          </p:cNvSpPr>
          <p:nvPr>
            <p:ph type="sldNum" sz="quarter" idx="12"/>
          </p:nvPr>
        </p:nvSpPr>
        <p:spPr/>
        <p:txBody>
          <a:bodyPr/>
          <a:lstStyle/>
          <a:p>
            <a:fld id="{C8FE7A70-5F0B-4D9B-AEA4-FDE69F188718}" type="slidenum">
              <a:rPr lang="en-AU" smtClean="0"/>
              <a:t>18</a:t>
            </a:fld>
            <a:endParaRPr lang="en-AU"/>
          </a:p>
        </p:txBody>
      </p:sp>
    </p:spTree>
    <p:extLst>
      <p:ext uri="{BB962C8B-B14F-4D97-AF65-F5344CB8AC3E}">
        <p14:creationId xmlns:p14="http://schemas.microsoft.com/office/powerpoint/2010/main" val="2516735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WP3</a:t>
            </a:r>
            <a:r>
              <a:rPr lang="en-AU" sz="3600" dirty="0"/>
              <a:t> </a:t>
            </a:r>
            <a:r>
              <a:rPr lang="en-AU" sz="3200" b="1" dirty="0">
                <a:solidFill>
                  <a:srgbClr val="0070C0"/>
                </a:solidFill>
              </a:rPr>
              <a:t>Integrating Geospatial and Statistical Information</a:t>
            </a:r>
            <a:endParaRPr lang="en-AU" sz="3200" dirty="0"/>
          </a:p>
        </p:txBody>
      </p:sp>
      <p:sp>
        <p:nvSpPr>
          <p:cNvPr id="3" name="Tartalom helye 2"/>
          <p:cNvSpPr>
            <a:spLocks noGrp="1"/>
          </p:cNvSpPr>
          <p:nvPr>
            <p:ph idx="1"/>
          </p:nvPr>
        </p:nvSpPr>
        <p:spPr>
          <a:xfrm>
            <a:off x="838200" y="1394847"/>
            <a:ext cx="10515600" cy="4961503"/>
          </a:xfrm>
        </p:spPr>
        <p:txBody>
          <a:bodyPr>
            <a:noAutofit/>
          </a:bodyPr>
          <a:lstStyle/>
          <a:p>
            <a:pPr marL="0" indent="0">
              <a:lnSpc>
                <a:spcPct val="100000"/>
              </a:lnSpc>
              <a:spcBef>
                <a:spcPts val="0"/>
              </a:spcBef>
              <a:buNone/>
            </a:pPr>
            <a:r>
              <a:rPr lang="en-US" dirty="0">
                <a:solidFill>
                  <a:schemeClr val="accent6">
                    <a:lumMod val="75000"/>
                  </a:schemeClr>
                </a:solidFill>
              </a:rPr>
              <a:t>Activities</a:t>
            </a:r>
          </a:p>
          <a:p>
            <a:r>
              <a:rPr lang="en-AU" dirty="0"/>
              <a:t>Review other efforts (like Eurostat’s GEOSTAT,GISCO,UN’s GGIM)</a:t>
            </a:r>
          </a:p>
          <a:p>
            <a:r>
              <a:rPr lang="en-AU" dirty="0"/>
              <a:t>An inventory of sources and projects</a:t>
            </a:r>
          </a:p>
          <a:p>
            <a:r>
              <a:rPr lang="en-AU" dirty="0"/>
              <a:t>Determine what valuable information could be produced by integrating statistical and geographical information</a:t>
            </a:r>
          </a:p>
          <a:p>
            <a:r>
              <a:rPr lang="en-AU" dirty="0"/>
              <a:t>Research methodologies to produce new information products</a:t>
            </a:r>
          </a:p>
          <a:p>
            <a:r>
              <a:rPr lang="en-AU" dirty="0"/>
              <a:t>Conduct some experiments and pilots to assess the value and adjust scope</a:t>
            </a:r>
          </a:p>
          <a:p>
            <a:pPr marL="0" indent="0">
              <a:buNone/>
            </a:pPr>
            <a:r>
              <a:rPr lang="en-AU" dirty="0"/>
              <a:t>Not expected to cover all the activities in just one year. </a:t>
            </a:r>
          </a:p>
          <a:p>
            <a:endParaRPr lang="en-AU" dirty="0"/>
          </a:p>
          <a:p>
            <a:pPr marL="0" indent="0">
              <a:lnSpc>
                <a:spcPct val="100000"/>
              </a:lnSpc>
              <a:spcBef>
                <a:spcPts val="0"/>
              </a:spcBef>
              <a:buNone/>
            </a:pPr>
            <a:endParaRPr lang="en-US" dirty="0">
              <a:solidFill>
                <a:schemeClr val="accent6"/>
              </a:solidFill>
            </a:endParaRPr>
          </a:p>
        </p:txBody>
      </p:sp>
      <p:sp>
        <p:nvSpPr>
          <p:cNvPr id="5" name="Slide Number Placeholder 4"/>
          <p:cNvSpPr>
            <a:spLocks noGrp="1"/>
          </p:cNvSpPr>
          <p:nvPr>
            <p:ph type="sldNum" sz="quarter" idx="12"/>
          </p:nvPr>
        </p:nvSpPr>
        <p:spPr/>
        <p:txBody>
          <a:bodyPr/>
          <a:lstStyle/>
          <a:p>
            <a:fld id="{C8FE7A70-5F0B-4D9B-AEA4-FDE69F188718}" type="slidenum">
              <a:rPr lang="en-AU" smtClean="0"/>
              <a:t>19</a:t>
            </a:fld>
            <a:endParaRPr lang="en-AU"/>
          </a:p>
        </p:txBody>
      </p:sp>
    </p:spTree>
    <p:extLst>
      <p:ext uri="{BB962C8B-B14F-4D97-AF65-F5344CB8AC3E}">
        <p14:creationId xmlns:p14="http://schemas.microsoft.com/office/powerpoint/2010/main" val="1720380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Data Integration Project</a:t>
            </a:r>
            <a:endParaRPr lang="hu-HU" dirty="0">
              <a:solidFill>
                <a:schemeClr val="accent6"/>
              </a:solidFill>
            </a:endParaRPr>
          </a:p>
        </p:txBody>
      </p:sp>
      <p:sp>
        <p:nvSpPr>
          <p:cNvPr id="3" name="Content Placeholder 2"/>
          <p:cNvSpPr>
            <a:spLocks noGrp="1"/>
          </p:cNvSpPr>
          <p:nvPr>
            <p:ph idx="1"/>
          </p:nvPr>
        </p:nvSpPr>
        <p:spPr>
          <a:xfrm>
            <a:off x="838200" y="1600588"/>
            <a:ext cx="10971508" cy="4389120"/>
          </a:xfrm>
        </p:spPr>
        <p:txBody>
          <a:bodyPr>
            <a:normAutofit/>
          </a:bodyPr>
          <a:lstStyle/>
          <a:p>
            <a:pPr marL="0" indent="0">
              <a:buNone/>
            </a:pPr>
            <a:r>
              <a:rPr lang="en-AU" dirty="0"/>
              <a:t>Proposed by the </a:t>
            </a:r>
            <a:r>
              <a:rPr lang="en-AU" b="1" dirty="0">
                <a:solidFill>
                  <a:schemeClr val="accent1">
                    <a:lumMod val="50000"/>
                  </a:schemeClr>
                </a:solidFill>
              </a:rPr>
              <a:t>Modernisation Committee on Products and Sources</a:t>
            </a:r>
          </a:p>
          <a:p>
            <a:pPr marL="0" indent="0">
              <a:buNone/>
            </a:pPr>
            <a:r>
              <a:rPr lang="hu-HU" dirty="0">
                <a:solidFill>
                  <a:schemeClr val="accent6"/>
                </a:solidFill>
              </a:rPr>
              <a:t>Main objectives:</a:t>
            </a:r>
            <a:endParaRPr lang="en-AU" dirty="0">
              <a:solidFill>
                <a:schemeClr val="accent6"/>
              </a:solidFill>
            </a:endParaRPr>
          </a:p>
          <a:p>
            <a:r>
              <a:rPr lang="en-AU" dirty="0">
                <a:solidFill>
                  <a:schemeClr val="accent1">
                    <a:lumMod val="50000"/>
                  </a:schemeClr>
                </a:solidFill>
              </a:rPr>
              <a:t>gain experience by collaborating on joint practical activities (experiments)</a:t>
            </a:r>
          </a:p>
          <a:p>
            <a:r>
              <a:rPr lang="en-AU" dirty="0">
                <a:solidFill>
                  <a:schemeClr val="accent1">
                    <a:lumMod val="50000"/>
                  </a:schemeClr>
                </a:solidFill>
              </a:rPr>
              <a:t>translate experience into general recommendations</a:t>
            </a:r>
          </a:p>
          <a:p>
            <a:r>
              <a:rPr lang="en-AU" dirty="0">
                <a:solidFill>
                  <a:schemeClr val="accent1">
                    <a:lumMod val="50000"/>
                  </a:schemeClr>
                </a:solidFill>
              </a:rPr>
              <a:t>provide initial guidance for a quality framework</a:t>
            </a:r>
          </a:p>
          <a:p>
            <a:pPr marL="0" indent="0">
              <a:lnSpc>
                <a:spcPct val="110000"/>
              </a:lnSpc>
              <a:buNone/>
            </a:pPr>
            <a:r>
              <a:rPr lang="en-US" dirty="0"/>
              <a:t>12 countries involved so far</a:t>
            </a:r>
            <a:r>
              <a:rPr lang="hu-HU" dirty="0"/>
              <a:t>: </a:t>
            </a:r>
            <a:r>
              <a:rPr lang="en-US" dirty="0"/>
              <a:t>Australia, Brazil, Canada, Colombia, Hungary, Italy, Mexico, New Zealand, Netherlands, Poland, Serbia, Slovenia</a:t>
            </a:r>
            <a:endParaRPr lang="en-AU" dirty="0"/>
          </a:p>
          <a:p>
            <a:endParaRPr lang="en-AU" dirty="0"/>
          </a:p>
          <a:p>
            <a:endParaRPr lang="en-AU" dirty="0"/>
          </a:p>
        </p:txBody>
      </p:sp>
      <p:pic>
        <p:nvPicPr>
          <p:cNvPr id="1026" name="Picture 2" descr="http://www1.unece.org/stat/platform/download/attachments/73072641/global.logo?version=7&amp;modificationDate=1439997964057&amp;api=v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82200" y="365125"/>
            <a:ext cx="1121664" cy="112166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8FE7A70-5F0B-4D9B-AEA4-FDE69F188718}" type="slidenum">
              <a:rPr lang="en-AU" smtClean="0"/>
              <a:t>2</a:t>
            </a:fld>
            <a:endParaRPr lang="en-AU"/>
          </a:p>
        </p:txBody>
      </p:sp>
    </p:spTree>
    <p:extLst>
      <p:ext uri="{BB962C8B-B14F-4D97-AF65-F5344CB8AC3E}">
        <p14:creationId xmlns:p14="http://schemas.microsoft.com/office/powerpoint/2010/main" val="3315041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sz="4000" dirty="0"/>
              <a:t>WP3</a:t>
            </a:r>
            <a:r>
              <a:rPr lang="en-AU" sz="4000" dirty="0"/>
              <a:t> </a:t>
            </a:r>
            <a:r>
              <a:rPr lang="en-AU" sz="3600" b="1" dirty="0">
                <a:solidFill>
                  <a:srgbClr val="0070C0"/>
                </a:solidFill>
              </a:rPr>
              <a:t>Integrating Geospatial and Statistical Information</a:t>
            </a:r>
            <a:endParaRPr lang="en-US" b="1" dirty="0"/>
          </a:p>
        </p:txBody>
      </p:sp>
      <p:sp>
        <p:nvSpPr>
          <p:cNvPr id="3" name="Tartalom helye 2"/>
          <p:cNvSpPr>
            <a:spLocks noGrp="1"/>
          </p:cNvSpPr>
          <p:nvPr>
            <p:ph idx="1"/>
          </p:nvPr>
        </p:nvSpPr>
        <p:spPr/>
        <p:txBody>
          <a:bodyPr>
            <a:normAutofit fontScale="92500" lnSpcReduction="10000"/>
          </a:bodyPr>
          <a:lstStyle/>
          <a:p>
            <a:pPr marL="0" indent="0">
              <a:lnSpc>
                <a:spcPct val="100000"/>
              </a:lnSpc>
              <a:spcBef>
                <a:spcPts val="0"/>
              </a:spcBef>
              <a:buNone/>
            </a:pPr>
            <a:endParaRPr lang="en-AU" sz="3300" dirty="0">
              <a:solidFill>
                <a:schemeClr val="accent6">
                  <a:lumMod val="75000"/>
                </a:schemeClr>
              </a:solidFill>
            </a:endParaRPr>
          </a:p>
          <a:p>
            <a:pPr marL="0" indent="0">
              <a:lnSpc>
                <a:spcPct val="100000"/>
              </a:lnSpc>
              <a:spcBef>
                <a:spcPts val="0"/>
              </a:spcBef>
              <a:buNone/>
            </a:pPr>
            <a:r>
              <a:rPr lang="en-AU" sz="3300" dirty="0">
                <a:solidFill>
                  <a:schemeClr val="accent6">
                    <a:lumMod val="75000"/>
                  </a:schemeClr>
                </a:solidFill>
              </a:rPr>
              <a:t>Participants</a:t>
            </a:r>
          </a:p>
          <a:p>
            <a:pPr marL="0" indent="0">
              <a:buNone/>
            </a:pPr>
            <a:r>
              <a:rPr lang="en-US" dirty="0"/>
              <a:t>Monika </a:t>
            </a:r>
            <a:r>
              <a:rPr lang="en-US" dirty="0" err="1"/>
              <a:t>Sekular</a:t>
            </a:r>
            <a:r>
              <a:rPr lang="en-US" dirty="0"/>
              <a:t> </a:t>
            </a:r>
            <a:r>
              <a:rPr lang="pl-PL" dirty="0"/>
              <a:t>CSO Poland </a:t>
            </a:r>
            <a:r>
              <a:rPr lang="en-US" dirty="0"/>
              <a:t>(Coordinator)</a:t>
            </a:r>
          </a:p>
          <a:p>
            <a:pPr marL="0" indent="0">
              <a:buNone/>
            </a:pPr>
            <a:r>
              <a:rPr lang="en-US" dirty="0" err="1"/>
              <a:t>Julieth</a:t>
            </a:r>
            <a:r>
              <a:rPr lang="en-US" dirty="0"/>
              <a:t> Solano</a:t>
            </a:r>
            <a:r>
              <a:rPr lang="pl-PL" dirty="0"/>
              <a:t>  DANE Colombia </a:t>
            </a:r>
            <a:endParaRPr lang="en-US" dirty="0"/>
          </a:p>
          <a:p>
            <a:pPr marL="0" indent="0">
              <a:buNone/>
            </a:pPr>
            <a:r>
              <a:rPr lang="en-US" dirty="0"/>
              <a:t>Angel Alberto Arellano Rincon</a:t>
            </a:r>
            <a:r>
              <a:rPr lang="pl-PL" dirty="0"/>
              <a:t>  DANE Colombia</a:t>
            </a:r>
            <a:endParaRPr lang="en-US" dirty="0"/>
          </a:p>
          <a:p>
            <a:pPr marL="0" indent="0">
              <a:buNone/>
            </a:pPr>
            <a:r>
              <a:rPr lang="en-US" dirty="0"/>
              <a:t>Sandra Patricia </a:t>
            </a:r>
            <a:r>
              <a:rPr lang="en-US" dirty="0" err="1"/>
              <a:t>Rincón</a:t>
            </a:r>
            <a:r>
              <a:rPr lang="en-US" dirty="0"/>
              <a:t> Méndez</a:t>
            </a:r>
            <a:r>
              <a:rPr lang="pl-PL" dirty="0"/>
              <a:t>  DANE Colombia</a:t>
            </a:r>
            <a:endParaRPr lang="en-US" dirty="0"/>
          </a:p>
          <a:p>
            <a:pPr marL="0" indent="0">
              <a:buNone/>
            </a:pPr>
            <a:r>
              <a:rPr lang="en-US" dirty="0"/>
              <a:t>Mara Brigitte Bravo</a:t>
            </a:r>
            <a:r>
              <a:rPr lang="pl-PL" dirty="0"/>
              <a:t>  DANE Colombia</a:t>
            </a:r>
            <a:endParaRPr lang="en-US" dirty="0"/>
          </a:p>
          <a:p>
            <a:pPr marL="0" indent="0">
              <a:buNone/>
            </a:pPr>
            <a:r>
              <a:rPr lang="en-US" dirty="0"/>
              <a:t>Ricardo Lujan </a:t>
            </a:r>
            <a:r>
              <a:rPr lang="pl-PL" dirty="0"/>
              <a:t> I</a:t>
            </a:r>
            <a:r>
              <a:rPr lang="en-AU" dirty="0"/>
              <a:t>NEGI</a:t>
            </a:r>
            <a:r>
              <a:rPr lang="pl-PL" dirty="0"/>
              <a:t> Mexico </a:t>
            </a:r>
            <a:endParaRPr lang="en-US" dirty="0"/>
          </a:p>
          <a:p>
            <a:pPr marL="0" indent="0">
              <a:buNone/>
            </a:pPr>
            <a:r>
              <a:rPr lang="en-US" dirty="0"/>
              <a:t>Juan Munoz-Lopez</a:t>
            </a:r>
            <a:r>
              <a:rPr lang="pl-PL" dirty="0"/>
              <a:t> I</a:t>
            </a:r>
            <a:r>
              <a:rPr lang="en-AU" dirty="0"/>
              <a:t>NEGI</a:t>
            </a:r>
            <a:r>
              <a:rPr lang="pl-PL" dirty="0"/>
              <a:t> Mexico</a:t>
            </a:r>
            <a:endParaRPr lang="en-US" dirty="0"/>
          </a:p>
          <a:p>
            <a:pPr marL="0" indent="0">
              <a:buNone/>
            </a:pPr>
            <a:endParaRPr lang="hu-HU" dirty="0"/>
          </a:p>
        </p:txBody>
      </p:sp>
      <p:pic>
        <p:nvPicPr>
          <p:cNvPr id="14" name="Obraz 4"/>
          <p:cNvPicPr>
            <a:picLocks noChangeAspect="1"/>
          </p:cNvPicPr>
          <p:nvPr/>
        </p:nvPicPr>
        <p:blipFill>
          <a:blip r:embed="rId2"/>
          <a:stretch>
            <a:fillRect/>
          </a:stretch>
        </p:blipFill>
        <p:spPr>
          <a:xfrm>
            <a:off x="4580752" y="1321657"/>
            <a:ext cx="1318927" cy="877348"/>
          </a:xfrm>
          <a:prstGeom prst="rect">
            <a:avLst/>
          </a:prstGeom>
        </p:spPr>
      </p:pic>
      <p:pic>
        <p:nvPicPr>
          <p:cNvPr id="15" name="Obraz 5"/>
          <p:cNvPicPr>
            <a:picLocks noChangeAspect="1"/>
          </p:cNvPicPr>
          <p:nvPr/>
        </p:nvPicPr>
        <p:blipFill>
          <a:blip r:embed="rId3"/>
          <a:stretch>
            <a:fillRect/>
          </a:stretch>
        </p:blipFill>
        <p:spPr>
          <a:xfrm>
            <a:off x="6096000" y="1326610"/>
            <a:ext cx="1535144" cy="872395"/>
          </a:xfrm>
          <a:prstGeom prst="rect">
            <a:avLst/>
          </a:prstGeom>
        </p:spPr>
      </p:pic>
      <p:pic>
        <p:nvPicPr>
          <p:cNvPr id="16" name="Obraz 6"/>
          <p:cNvPicPr>
            <a:picLocks noChangeAspect="1"/>
          </p:cNvPicPr>
          <p:nvPr/>
        </p:nvPicPr>
        <p:blipFill>
          <a:blip r:embed="rId4"/>
          <a:stretch>
            <a:fillRect/>
          </a:stretch>
        </p:blipFill>
        <p:spPr>
          <a:xfrm>
            <a:off x="2846142" y="1352545"/>
            <a:ext cx="1420749" cy="886397"/>
          </a:xfrm>
          <a:prstGeom prst="rect">
            <a:avLst/>
          </a:prstGeom>
          <a:ln w="3175">
            <a:solidFill>
              <a:schemeClr val="bg2">
                <a:lumMod val="90000"/>
              </a:schemeClr>
            </a:solidFill>
          </a:ln>
        </p:spPr>
      </p:pic>
    </p:spTree>
    <p:extLst>
      <p:ext uri="{BB962C8B-B14F-4D97-AF65-F5344CB8AC3E}">
        <p14:creationId xmlns:p14="http://schemas.microsoft.com/office/powerpoint/2010/main" val="3904119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WP3</a:t>
            </a:r>
            <a:r>
              <a:rPr lang="en-AU" sz="3600" dirty="0"/>
              <a:t> </a:t>
            </a:r>
            <a:r>
              <a:rPr lang="en-AU" sz="3200" b="1" dirty="0">
                <a:solidFill>
                  <a:srgbClr val="0070C0"/>
                </a:solidFill>
              </a:rPr>
              <a:t>Integrating Geospatial and Statistical Information</a:t>
            </a:r>
            <a:endParaRPr lang="en-AU" sz="3200" dirty="0"/>
          </a:p>
        </p:txBody>
      </p:sp>
      <p:sp>
        <p:nvSpPr>
          <p:cNvPr id="3" name="Tartalom helye 2"/>
          <p:cNvSpPr>
            <a:spLocks noGrp="1"/>
          </p:cNvSpPr>
          <p:nvPr>
            <p:ph idx="1"/>
          </p:nvPr>
        </p:nvSpPr>
        <p:spPr>
          <a:xfrm>
            <a:off x="838200" y="1394847"/>
            <a:ext cx="10515600" cy="4961503"/>
          </a:xfrm>
        </p:spPr>
        <p:txBody>
          <a:bodyPr>
            <a:noAutofit/>
          </a:bodyPr>
          <a:lstStyle/>
          <a:p>
            <a:pPr marL="0" indent="0">
              <a:lnSpc>
                <a:spcPct val="100000"/>
              </a:lnSpc>
              <a:spcBef>
                <a:spcPts val="0"/>
              </a:spcBef>
              <a:buNone/>
            </a:pPr>
            <a:r>
              <a:rPr lang="en-US" dirty="0">
                <a:solidFill>
                  <a:schemeClr val="accent6">
                    <a:lumMod val="75000"/>
                  </a:schemeClr>
                </a:solidFill>
              </a:rPr>
              <a:t>Experiments</a:t>
            </a:r>
          </a:p>
          <a:p>
            <a:pPr>
              <a:lnSpc>
                <a:spcPct val="100000"/>
              </a:lnSpc>
              <a:spcBef>
                <a:spcPts val="0"/>
              </a:spcBef>
            </a:pPr>
            <a:r>
              <a:rPr lang="en-US" dirty="0"/>
              <a:t>Conduct work in purpose to inventory the level of integration spatial objects used in statistics and geodesy - The 10 Level Model for harmonization of statistical and geodesy reference framework</a:t>
            </a:r>
            <a:endParaRPr lang="hu-HU" dirty="0"/>
          </a:p>
          <a:p>
            <a:pPr>
              <a:lnSpc>
                <a:spcPct val="100000"/>
              </a:lnSpc>
              <a:spcBef>
                <a:spcPts val="0"/>
              </a:spcBef>
            </a:pPr>
            <a:r>
              <a:rPr lang="en-US" dirty="0"/>
              <a:t>Analysis over a scheme of integration of geospatial and statistical information</a:t>
            </a:r>
          </a:p>
          <a:p>
            <a:pPr marL="0" indent="0">
              <a:lnSpc>
                <a:spcPct val="100000"/>
              </a:lnSpc>
              <a:spcBef>
                <a:spcPts val="0"/>
              </a:spcBef>
              <a:buNone/>
            </a:pPr>
            <a:r>
              <a:rPr lang="en-US" dirty="0">
                <a:solidFill>
                  <a:schemeClr val="accent6">
                    <a:lumMod val="75000"/>
                  </a:schemeClr>
                </a:solidFill>
              </a:rPr>
              <a:t>Aim: </a:t>
            </a:r>
            <a:r>
              <a:rPr lang="en-AU" sz="2000" b="1" dirty="0">
                <a:solidFill>
                  <a:schemeClr val="accent5">
                    <a:lumMod val="75000"/>
                  </a:schemeClr>
                </a:solidFill>
              </a:rPr>
              <a:t>“T</a:t>
            </a:r>
            <a:r>
              <a:rPr lang="en-US" sz="2000" b="1" dirty="0">
                <a:solidFill>
                  <a:schemeClr val="accent5">
                    <a:lumMod val="75000"/>
                  </a:schemeClr>
                </a:solidFill>
              </a:rPr>
              <a:t>o establish one model or schema that allows countries to compare, analyze and monitor socio-economic phenomena, not only at national level but global level.</a:t>
            </a:r>
          </a:p>
          <a:p>
            <a:pPr marL="0" indent="0">
              <a:lnSpc>
                <a:spcPct val="100000"/>
              </a:lnSpc>
              <a:spcBef>
                <a:spcPts val="0"/>
              </a:spcBef>
              <a:buNone/>
            </a:pPr>
            <a:r>
              <a:rPr lang="en-US" sz="2000" b="1" dirty="0">
                <a:solidFill>
                  <a:schemeClr val="accent5">
                    <a:lumMod val="75000"/>
                  </a:schemeClr>
                </a:solidFill>
              </a:rPr>
              <a:t>The project proposes the study of the existing models so that it can be determined which one is of better qualities to be applied globally, or which schemes or mixtures of them could be more adequate.</a:t>
            </a:r>
            <a:r>
              <a:rPr lang="pl-PL" sz="2000" b="1" dirty="0">
                <a:solidFill>
                  <a:schemeClr val="accent5">
                    <a:lumMod val="75000"/>
                  </a:schemeClr>
                </a:solidFill>
              </a:rPr>
              <a:t>”</a:t>
            </a:r>
            <a:endParaRPr lang="en-US" sz="2000" b="1" dirty="0">
              <a:solidFill>
                <a:schemeClr val="accent5">
                  <a:lumMod val="75000"/>
                </a:schemeClr>
              </a:solidFill>
            </a:endParaRPr>
          </a:p>
          <a:p>
            <a:pPr marL="0" indent="0">
              <a:lnSpc>
                <a:spcPct val="100000"/>
              </a:lnSpc>
              <a:spcBef>
                <a:spcPts val="0"/>
              </a:spcBef>
              <a:buNone/>
            </a:pPr>
            <a:endParaRPr lang="hu-HU" dirty="0">
              <a:solidFill>
                <a:schemeClr val="accent6">
                  <a:lumMod val="75000"/>
                </a:schemeClr>
              </a:solidFill>
            </a:endParaRPr>
          </a:p>
          <a:p>
            <a:pPr marL="0" indent="0">
              <a:lnSpc>
                <a:spcPct val="100000"/>
              </a:lnSpc>
              <a:spcBef>
                <a:spcPts val="0"/>
              </a:spcBef>
              <a:buNone/>
            </a:pPr>
            <a:endParaRPr lang="en-US" dirty="0">
              <a:solidFill>
                <a:schemeClr val="accent6"/>
              </a:solidFill>
            </a:endParaRPr>
          </a:p>
        </p:txBody>
      </p:sp>
      <p:sp>
        <p:nvSpPr>
          <p:cNvPr id="5" name="Slide Number Placeholder 4"/>
          <p:cNvSpPr>
            <a:spLocks noGrp="1"/>
          </p:cNvSpPr>
          <p:nvPr>
            <p:ph type="sldNum" sz="quarter" idx="12"/>
          </p:nvPr>
        </p:nvSpPr>
        <p:spPr/>
        <p:txBody>
          <a:bodyPr/>
          <a:lstStyle/>
          <a:p>
            <a:fld id="{C8FE7A70-5F0B-4D9B-AEA4-FDE69F188718}" type="slidenum">
              <a:rPr lang="en-AU" smtClean="0"/>
              <a:t>21</a:t>
            </a:fld>
            <a:endParaRPr lang="en-AU"/>
          </a:p>
        </p:txBody>
      </p:sp>
    </p:spTree>
    <p:extLst>
      <p:ext uri="{BB962C8B-B14F-4D97-AF65-F5344CB8AC3E}">
        <p14:creationId xmlns:p14="http://schemas.microsoft.com/office/powerpoint/2010/main" val="887326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WP3</a:t>
            </a:r>
            <a:r>
              <a:rPr lang="en-AU" sz="3600" dirty="0"/>
              <a:t> </a:t>
            </a:r>
            <a:r>
              <a:rPr lang="en-AU" sz="3200" b="1" dirty="0">
                <a:solidFill>
                  <a:srgbClr val="0070C0"/>
                </a:solidFill>
              </a:rPr>
              <a:t>Integrating Geospatial and Statistical Information</a:t>
            </a:r>
            <a:endParaRPr lang="en-AU" sz="3200" dirty="0"/>
          </a:p>
        </p:txBody>
      </p:sp>
      <p:sp>
        <p:nvSpPr>
          <p:cNvPr id="3" name="Tartalom helye 2"/>
          <p:cNvSpPr>
            <a:spLocks noGrp="1"/>
          </p:cNvSpPr>
          <p:nvPr>
            <p:ph idx="1"/>
          </p:nvPr>
        </p:nvSpPr>
        <p:spPr>
          <a:xfrm>
            <a:off x="838200" y="1394847"/>
            <a:ext cx="10515600" cy="4961503"/>
          </a:xfrm>
        </p:spPr>
        <p:txBody>
          <a:bodyPr>
            <a:noAutofit/>
          </a:bodyPr>
          <a:lstStyle/>
          <a:p>
            <a:pPr marL="0" indent="0">
              <a:lnSpc>
                <a:spcPct val="100000"/>
              </a:lnSpc>
              <a:spcBef>
                <a:spcPts val="0"/>
              </a:spcBef>
              <a:buNone/>
            </a:pPr>
            <a:endParaRPr lang="hu-HU" dirty="0">
              <a:solidFill>
                <a:schemeClr val="accent6">
                  <a:lumMod val="75000"/>
                </a:schemeClr>
              </a:solidFill>
            </a:endParaRPr>
          </a:p>
          <a:p>
            <a:pPr marL="0" indent="0">
              <a:lnSpc>
                <a:spcPct val="100000"/>
              </a:lnSpc>
              <a:spcBef>
                <a:spcPts val="0"/>
              </a:spcBef>
              <a:buNone/>
            </a:pPr>
            <a:endParaRPr lang="en-US" dirty="0">
              <a:solidFill>
                <a:schemeClr val="accent6"/>
              </a:solidFill>
            </a:endParaRPr>
          </a:p>
        </p:txBody>
      </p:sp>
      <p:sp>
        <p:nvSpPr>
          <p:cNvPr id="5" name="Slide Number Placeholder 4"/>
          <p:cNvSpPr>
            <a:spLocks noGrp="1"/>
          </p:cNvSpPr>
          <p:nvPr>
            <p:ph type="sldNum" sz="quarter" idx="12"/>
          </p:nvPr>
        </p:nvSpPr>
        <p:spPr/>
        <p:txBody>
          <a:bodyPr/>
          <a:lstStyle/>
          <a:p>
            <a:fld id="{C8FE7A70-5F0B-4D9B-AEA4-FDE69F188718}" type="slidenum">
              <a:rPr lang="en-AU" smtClean="0"/>
              <a:t>22</a:t>
            </a:fld>
            <a:endParaRPr lang="en-AU"/>
          </a:p>
        </p:txBody>
      </p:sp>
      <p:pic>
        <p:nvPicPr>
          <p:cNvPr id="6" name="Obraz 3"/>
          <p:cNvPicPr>
            <a:picLocks noChangeAspect="1"/>
          </p:cNvPicPr>
          <p:nvPr/>
        </p:nvPicPr>
        <p:blipFill>
          <a:blip r:embed="rId3"/>
          <a:stretch>
            <a:fillRect/>
          </a:stretch>
        </p:blipFill>
        <p:spPr>
          <a:xfrm>
            <a:off x="1127761" y="1577321"/>
            <a:ext cx="6583680" cy="4433087"/>
          </a:xfrm>
          <a:prstGeom prst="rect">
            <a:avLst/>
          </a:prstGeom>
        </p:spPr>
      </p:pic>
    </p:spTree>
    <p:extLst>
      <p:ext uri="{BB962C8B-B14F-4D97-AF65-F5344CB8AC3E}">
        <p14:creationId xmlns:p14="http://schemas.microsoft.com/office/powerpoint/2010/main" val="2689614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3200" dirty="0"/>
              <a:t>WP3</a:t>
            </a:r>
            <a:endParaRPr lang="pl-PL" sz="3200" b="1" dirty="0">
              <a:latin typeface="+mn-lt"/>
            </a:endParaRPr>
          </a:p>
        </p:txBody>
      </p:sp>
      <p:sp>
        <p:nvSpPr>
          <p:cNvPr id="5" name="Text Placeholder 4"/>
          <p:cNvSpPr>
            <a:spLocks noGrp="1"/>
          </p:cNvSpPr>
          <p:nvPr>
            <p:ph type="body" idx="1"/>
          </p:nvPr>
        </p:nvSpPr>
        <p:spPr/>
        <p:txBody>
          <a:bodyPr/>
          <a:lstStyle/>
          <a:p>
            <a:endParaRPr lang="en-AU"/>
          </a:p>
        </p:txBody>
      </p:sp>
      <p:sp>
        <p:nvSpPr>
          <p:cNvPr id="3" name="Symbol zastępczy zawartości 2"/>
          <p:cNvSpPr>
            <a:spLocks noGrp="1"/>
          </p:cNvSpPr>
          <p:nvPr>
            <p:ph sz="half" idx="2"/>
          </p:nvPr>
        </p:nvSpPr>
        <p:spPr>
          <a:xfrm>
            <a:off x="839788" y="1808480"/>
            <a:ext cx="5157787" cy="4381183"/>
          </a:xfrm>
        </p:spPr>
        <p:txBody>
          <a:bodyPr>
            <a:normAutofit/>
          </a:bodyPr>
          <a:lstStyle/>
          <a:p>
            <a:pPr marL="0" indent="0">
              <a:buNone/>
            </a:pPr>
            <a:r>
              <a:rPr lang="pl-PL" dirty="0"/>
              <a:t>T</a:t>
            </a:r>
            <a:r>
              <a:rPr lang="en-US" dirty="0"/>
              <a:t>he pro</a:t>
            </a:r>
            <a:r>
              <a:rPr lang="pl-PL" dirty="0" err="1"/>
              <a:t>posal</a:t>
            </a:r>
            <a:r>
              <a:rPr lang="en-US" dirty="0"/>
              <a:t> submitted by Colombia fits within the Polish proposal, because ‘The 10 level model’ is referenced to the</a:t>
            </a:r>
            <a:r>
              <a:rPr lang="pl-PL" dirty="0"/>
              <a:t> </a:t>
            </a:r>
            <a:r>
              <a:rPr lang="pl-PL" dirty="0" err="1"/>
              <a:t>three</a:t>
            </a:r>
            <a:r>
              <a:rPr lang="en-US" dirty="0"/>
              <a:t> lower components of the Statistical Spatial Framework (SSF)</a:t>
            </a:r>
            <a:r>
              <a:rPr lang="pl-PL" dirty="0"/>
              <a:t>: </a:t>
            </a:r>
          </a:p>
        </p:txBody>
      </p:sp>
      <p:sp>
        <p:nvSpPr>
          <p:cNvPr id="6" name="Text Placeholder 5"/>
          <p:cNvSpPr>
            <a:spLocks noGrp="1"/>
          </p:cNvSpPr>
          <p:nvPr>
            <p:ph type="body" sz="quarter" idx="3"/>
          </p:nvPr>
        </p:nvSpPr>
        <p:spPr/>
        <p:txBody>
          <a:bodyPr/>
          <a:lstStyle/>
          <a:p>
            <a:endParaRPr lang="en-AU"/>
          </a:p>
        </p:txBody>
      </p:sp>
      <p:sp>
        <p:nvSpPr>
          <p:cNvPr id="7" name="Content Placeholder 6"/>
          <p:cNvSpPr>
            <a:spLocks noGrp="1"/>
          </p:cNvSpPr>
          <p:nvPr>
            <p:ph sz="quarter" idx="4"/>
          </p:nvPr>
        </p:nvSpPr>
        <p:spPr/>
        <p:txBody>
          <a:bodyPr/>
          <a:lstStyle/>
          <a:p>
            <a:endParaRPr lang="en-AU"/>
          </a:p>
        </p:txBody>
      </p:sp>
      <p:pic>
        <p:nvPicPr>
          <p:cNvPr id="4" name="Obraz 3"/>
          <p:cNvPicPr>
            <a:picLocks noChangeAspect="1"/>
          </p:cNvPicPr>
          <p:nvPr/>
        </p:nvPicPr>
        <p:blipFill>
          <a:blip r:embed="rId2"/>
          <a:stretch>
            <a:fillRect/>
          </a:stretch>
        </p:blipFill>
        <p:spPr>
          <a:xfrm>
            <a:off x="5052247" y="405128"/>
            <a:ext cx="7139753" cy="5111115"/>
          </a:xfrm>
          <a:prstGeom prst="rect">
            <a:avLst/>
          </a:prstGeom>
        </p:spPr>
      </p:pic>
    </p:spTree>
    <p:extLst>
      <p:ext uri="{BB962C8B-B14F-4D97-AF65-F5344CB8AC3E}">
        <p14:creationId xmlns:p14="http://schemas.microsoft.com/office/powerpoint/2010/main" val="39957196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WP3</a:t>
            </a:r>
            <a:r>
              <a:rPr lang="en-AU" sz="3600" dirty="0"/>
              <a:t> </a:t>
            </a:r>
            <a:r>
              <a:rPr lang="en-AU" sz="3200" b="1" dirty="0">
                <a:solidFill>
                  <a:srgbClr val="0070C0"/>
                </a:solidFill>
              </a:rPr>
              <a:t>Integrating Geospatial and Statistical Information</a:t>
            </a:r>
            <a:endParaRPr lang="en-AU" sz="3200" dirty="0"/>
          </a:p>
        </p:txBody>
      </p:sp>
      <p:sp>
        <p:nvSpPr>
          <p:cNvPr id="3" name="Tartalom helye 2"/>
          <p:cNvSpPr>
            <a:spLocks noGrp="1"/>
          </p:cNvSpPr>
          <p:nvPr>
            <p:ph idx="1"/>
          </p:nvPr>
        </p:nvSpPr>
        <p:spPr>
          <a:xfrm>
            <a:off x="838200" y="1394847"/>
            <a:ext cx="10515600" cy="4961503"/>
          </a:xfrm>
        </p:spPr>
        <p:txBody>
          <a:bodyPr>
            <a:noAutofit/>
          </a:bodyPr>
          <a:lstStyle/>
          <a:p>
            <a:pPr marL="0" indent="0">
              <a:lnSpc>
                <a:spcPct val="100000"/>
              </a:lnSpc>
              <a:spcBef>
                <a:spcPts val="0"/>
              </a:spcBef>
              <a:buNone/>
            </a:pPr>
            <a:r>
              <a:rPr lang="en-US" dirty="0">
                <a:solidFill>
                  <a:schemeClr val="accent6">
                    <a:lumMod val="75000"/>
                  </a:schemeClr>
                </a:solidFill>
              </a:rPr>
              <a:t>Results to date</a:t>
            </a:r>
          </a:p>
          <a:p>
            <a:r>
              <a:rPr lang="en-US" dirty="0"/>
              <a:t>The assumption of the project notified by Poland </a:t>
            </a:r>
            <a:r>
              <a:rPr lang="pl-PL" dirty="0"/>
              <a:t>was</a:t>
            </a:r>
            <a:r>
              <a:rPr lang="en-US" dirty="0"/>
              <a:t> to carry out work aimed at making the synchronization of the cadastral and statistical division, which in consequence will unify the two systems. </a:t>
            </a:r>
            <a:endParaRPr lang="pl-PL" dirty="0"/>
          </a:p>
          <a:p>
            <a:r>
              <a:rPr lang="en-US" dirty="0"/>
              <a:t>This work </a:t>
            </a:r>
            <a:r>
              <a:rPr lang="pl-PL" dirty="0"/>
              <a:t>was </a:t>
            </a:r>
            <a:r>
              <a:rPr lang="en-US" dirty="0"/>
              <a:t>concentrated on examining whether a unified model is universal and possible to acceptable by other countries and to what extent it is possible to make it spread within creation the spatial at the national level. </a:t>
            </a:r>
            <a:endParaRPr lang="pl-PL" dirty="0"/>
          </a:p>
          <a:p>
            <a:r>
              <a:rPr lang="en-US" dirty="0"/>
              <a:t>A coherent model w</a:t>
            </a:r>
            <a:r>
              <a:rPr lang="pl-PL" dirty="0"/>
              <a:t>ould</a:t>
            </a:r>
            <a:r>
              <a:rPr lang="en-US" dirty="0"/>
              <a:t> increase the consistency of statistical data based on the integration of geospatial information.</a:t>
            </a:r>
          </a:p>
          <a:p>
            <a:pPr marL="0" indent="0">
              <a:lnSpc>
                <a:spcPct val="100000"/>
              </a:lnSpc>
              <a:spcBef>
                <a:spcPts val="0"/>
              </a:spcBef>
              <a:buNone/>
            </a:pPr>
            <a:endParaRPr lang="hu-HU" dirty="0"/>
          </a:p>
        </p:txBody>
      </p:sp>
      <p:sp>
        <p:nvSpPr>
          <p:cNvPr id="5" name="Slide Number Placeholder 4"/>
          <p:cNvSpPr>
            <a:spLocks noGrp="1"/>
          </p:cNvSpPr>
          <p:nvPr>
            <p:ph type="sldNum" sz="quarter" idx="12"/>
          </p:nvPr>
        </p:nvSpPr>
        <p:spPr/>
        <p:txBody>
          <a:bodyPr/>
          <a:lstStyle/>
          <a:p>
            <a:fld id="{C8FE7A70-5F0B-4D9B-AEA4-FDE69F188718}" type="slidenum">
              <a:rPr lang="en-AU" smtClean="0"/>
              <a:t>24</a:t>
            </a:fld>
            <a:endParaRPr lang="en-AU"/>
          </a:p>
        </p:txBody>
      </p:sp>
    </p:spTree>
    <p:extLst>
      <p:ext uri="{BB962C8B-B14F-4D97-AF65-F5344CB8AC3E}">
        <p14:creationId xmlns:p14="http://schemas.microsoft.com/office/powerpoint/2010/main" val="1663187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WP3</a:t>
            </a:r>
            <a:r>
              <a:rPr lang="en-AU" sz="3600" dirty="0"/>
              <a:t> </a:t>
            </a:r>
            <a:r>
              <a:rPr lang="en-AU" sz="3200" b="1" dirty="0">
                <a:solidFill>
                  <a:srgbClr val="0070C0"/>
                </a:solidFill>
              </a:rPr>
              <a:t>Integrating Geospatial and Statistical Information</a:t>
            </a:r>
            <a:endParaRPr lang="en-AU" sz="3200" dirty="0"/>
          </a:p>
        </p:txBody>
      </p:sp>
      <p:sp>
        <p:nvSpPr>
          <p:cNvPr id="3" name="Tartalom helye 2"/>
          <p:cNvSpPr>
            <a:spLocks noGrp="1"/>
          </p:cNvSpPr>
          <p:nvPr>
            <p:ph idx="1"/>
          </p:nvPr>
        </p:nvSpPr>
        <p:spPr>
          <a:xfrm>
            <a:off x="838200" y="1394847"/>
            <a:ext cx="10515600" cy="4961503"/>
          </a:xfrm>
        </p:spPr>
        <p:txBody>
          <a:bodyPr>
            <a:noAutofit/>
          </a:bodyPr>
          <a:lstStyle/>
          <a:p>
            <a:pPr marL="0" indent="0">
              <a:lnSpc>
                <a:spcPct val="100000"/>
              </a:lnSpc>
              <a:spcBef>
                <a:spcPts val="0"/>
              </a:spcBef>
              <a:buNone/>
            </a:pPr>
            <a:r>
              <a:rPr lang="en-US" dirty="0">
                <a:solidFill>
                  <a:schemeClr val="accent6">
                    <a:lumMod val="75000"/>
                  </a:schemeClr>
                </a:solidFill>
              </a:rPr>
              <a:t>Results to date</a:t>
            </a:r>
          </a:p>
          <a:p>
            <a:r>
              <a:rPr lang="en-US" dirty="0"/>
              <a:t>This work </a:t>
            </a:r>
            <a:r>
              <a:rPr lang="pl-PL" dirty="0"/>
              <a:t>was </a:t>
            </a:r>
            <a:r>
              <a:rPr lang="en-US" dirty="0"/>
              <a:t>preceded by collecting the necessary information about the status of digitization through a questionnaire similar to which was carried out in Europe</a:t>
            </a:r>
            <a:r>
              <a:rPr lang="pl-PL" dirty="0"/>
              <a:t> in Geostat 2 project</a:t>
            </a:r>
            <a:r>
              <a:rPr lang="en-US" dirty="0"/>
              <a:t>. </a:t>
            </a:r>
            <a:endParaRPr lang="pl-PL" dirty="0"/>
          </a:p>
          <a:p>
            <a:r>
              <a:rPr lang="pl-PL" dirty="0"/>
              <a:t>In the first step </a:t>
            </a:r>
            <a:r>
              <a:rPr lang="en-US" dirty="0"/>
              <a:t>work </a:t>
            </a:r>
            <a:r>
              <a:rPr lang="pl-PL" dirty="0"/>
              <a:t>is</a:t>
            </a:r>
            <a:r>
              <a:rPr lang="en-US" dirty="0"/>
              <a:t> consist on answering to the questions in the survey by the project’s participants.</a:t>
            </a:r>
            <a:endParaRPr lang="pl-PL" dirty="0"/>
          </a:p>
          <a:p>
            <a:r>
              <a:rPr lang="en-US" dirty="0"/>
              <a:t>These countries </a:t>
            </a:r>
            <a:r>
              <a:rPr lang="pl-PL" dirty="0"/>
              <a:t>will be </a:t>
            </a:r>
            <a:r>
              <a:rPr lang="en-US" dirty="0"/>
              <a:t>the coordinators to carry out the same survey among the countries of South America and possibly North and Central</a:t>
            </a:r>
            <a:r>
              <a:rPr lang="pl-PL" dirty="0"/>
              <a:t>.</a:t>
            </a:r>
          </a:p>
          <a:p>
            <a:pPr marL="0" indent="0">
              <a:buNone/>
            </a:pPr>
            <a:endParaRPr lang="en-US" dirty="0"/>
          </a:p>
          <a:p>
            <a:pPr marL="0" indent="0">
              <a:lnSpc>
                <a:spcPct val="100000"/>
              </a:lnSpc>
              <a:spcBef>
                <a:spcPts val="0"/>
              </a:spcBef>
              <a:buNone/>
            </a:pPr>
            <a:endParaRPr lang="hu-HU" dirty="0"/>
          </a:p>
        </p:txBody>
      </p:sp>
      <p:sp>
        <p:nvSpPr>
          <p:cNvPr id="5" name="Slide Number Placeholder 4"/>
          <p:cNvSpPr>
            <a:spLocks noGrp="1"/>
          </p:cNvSpPr>
          <p:nvPr>
            <p:ph type="sldNum" sz="quarter" idx="12"/>
          </p:nvPr>
        </p:nvSpPr>
        <p:spPr/>
        <p:txBody>
          <a:bodyPr/>
          <a:lstStyle/>
          <a:p>
            <a:fld id="{C8FE7A70-5F0B-4D9B-AEA4-FDE69F188718}" type="slidenum">
              <a:rPr lang="en-AU" smtClean="0"/>
              <a:t>25</a:t>
            </a:fld>
            <a:endParaRPr lang="en-AU"/>
          </a:p>
        </p:txBody>
      </p:sp>
    </p:spTree>
    <p:extLst>
      <p:ext uri="{BB962C8B-B14F-4D97-AF65-F5344CB8AC3E}">
        <p14:creationId xmlns:p14="http://schemas.microsoft.com/office/powerpoint/2010/main" val="3790140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WP4 </a:t>
            </a:r>
            <a:r>
              <a:rPr lang="en-AU" sz="3200" b="1" dirty="0">
                <a:solidFill>
                  <a:srgbClr val="0070C0"/>
                </a:solidFill>
              </a:rPr>
              <a:t>Micro – Macro integration</a:t>
            </a:r>
            <a:r>
              <a:rPr lang="en-AU" sz="3200" dirty="0"/>
              <a:t> </a:t>
            </a:r>
          </a:p>
        </p:txBody>
      </p:sp>
      <p:sp>
        <p:nvSpPr>
          <p:cNvPr id="3" name="Tartalom helye 2"/>
          <p:cNvSpPr>
            <a:spLocks noGrp="1"/>
          </p:cNvSpPr>
          <p:nvPr>
            <p:ph idx="1"/>
          </p:nvPr>
        </p:nvSpPr>
        <p:spPr>
          <a:xfrm>
            <a:off x="838200" y="1394847"/>
            <a:ext cx="10515600" cy="4961503"/>
          </a:xfrm>
        </p:spPr>
        <p:txBody>
          <a:bodyPr>
            <a:noAutofit/>
          </a:bodyPr>
          <a:lstStyle/>
          <a:p>
            <a:pPr marL="0" indent="0">
              <a:lnSpc>
                <a:spcPct val="100000"/>
              </a:lnSpc>
              <a:spcBef>
                <a:spcPts val="0"/>
              </a:spcBef>
              <a:buNone/>
            </a:pPr>
            <a:r>
              <a:rPr lang="en-US" dirty="0">
                <a:solidFill>
                  <a:schemeClr val="accent6">
                    <a:lumMod val="75000"/>
                  </a:schemeClr>
                </a:solidFill>
              </a:rPr>
              <a:t>Activities</a:t>
            </a:r>
          </a:p>
          <a:p>
            <a:r>
              <a:rPr lang="en-AU" dirty="0"/>
              <a:t>Identify potential sources and statistics that can benefit from micro‐macro integration</a:t>
            </a:r>
          </a:p>
          <a:p>
            <a:r>
              <a:rPr lang="en-AU" dirty="0"/>
              <a:t>Road test existing guidelines in particular national settings and review, refine and further develop them</a:t>
            </a:r>
          </a:p>
          <a:p>
            <a:pPr marL="0" indent="0">
              <a:lnSpc>
                <a:spcPct val="100000"/>
              </a:lnSpc>
              <a:spcBef>
                <a:spcPts val="0"/>
              </a:spcBef>
              <a:buNone/>
            </a:pPr>
            <a:r>
              <a:rPr lang="en-US" dirty="0">
                <a:solidFill>
                  <a:schemeClr val="accent6">
                    <a:lumMod val="75000"/>
                  </a:schemeClr>
                </a:solidFill>
              </a:rPr>
              <a:t>Experiments</a:t>
            </a:r>
          </a:p>
          <a:p>
            <a:pPr>
              <a:lnSpc>
                <a:spcPct val="100000"/>
              </a:lnSpc>
              <a:spcBef>
                <a:spcPts val="0"/>
              </a:spcBef>
            </a:pPr>
            <a:r>
              <a:rPr lang="en-AU" dirty="0"/>
              <a:t>Nil in 2016</a:t>
            </a:r>
            <a:endParaRPr lang="hu-HU" dirty="0"/>
          </a:p>
        </p:txBody>
      </p:sp>
      <p:sp>
        <p:nvSpPr>
          <p:cNvPr id="5" name="Slide Number Placeholder 4"/>
          <p:cNvSpPr>
            <a:spLocks noGrp="1"/>
          </p:cNvSpPr>
          <p:nvPr>
            <p:ph type="sldNum" sz="quarter" idx="12"/>
          </p:nvPr>
        </p:nvSpPr>
        <p:spPr/>
        <p:txBody>
          <a:bodyPr/>
          <a:lstStyle/>
          <a:p>
            <a:fld id="{C8FE7A70-5F0B-4D9B-AEA4-FDE69F188718}" type="slidenum">
              <a:rPr lang="en-AU" smtClean="0"/>
              <a:t>26</a:t>
            </a:fld>
            <a:endParaRPr lang="en-AU"/>
          </a:p>
        </p:txBody>
      </p:sp>
    </p:spTree>
    <p:extLst>
      <p:ext uri="{BB962C8B-B14F-4D97-AF65-F5344CB8AC3E}">
        <p14:creationId xmlns:p14="http://schemas.microsoft.com/office/powerpoint/2010/main" val="1626187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en-US" sz="4000" dirty="0"/>
              <a:t>WP5</a:t>
            </a:r>
            <a:r>
              <a:rPr lang="en-AU" sz="4000" dirty="0"/>
              <a:t> </a:t>
            </a:r>
            <a:r>
              <a:rPr lang="en-AU" sz="3600" b="1" dirty="0">
                <a:solidFill>
                  <a:srgbClr val="0070C0"/>
                </a:solidFill>
              </a:rPr>
              <a:t>Validating Official Statistics</a:t>
            </a:r>
            <a:endParaRPr lang="en-US" b="1" dirty="0"/>
          </a:p>
        </p:txBody>
      </p:sp>
      <p:sp>
        <p:nvSpPr>
          <p:cNvPr id="3" name="Tartalom helye 2"/>
          <p:cNvSpPr>
            <a:spLocks noGrp="1"/>
          </p:cNvSpPr>
          <p:nvPr>
            <p:ph idx="1"/>
          </p:nvPr>
        </p:nvSpPr>
        <p:spPr/>
        <p:txBody>
          <a:bodyPr>
            <a:normAutofit/>
          </a:bodyPr>
          <a:lstStyle/>
          <a:p>
            <a:pPr marL="0" indent="0">
              <a:lnSpc>
                <a:spcPct val="100000"/>
              </a:lnSpc>
              <a:spcBef>
                <a:spcPts val="0"/>
              </a:spcBef>
              <a:buNone/>
            </a:pPr>
            <a:endParaRPr lang="en-AU" sz="3300" dirty="0">
              <a:solidFill>
                <a:schemeClr val="accent6">
                  <a:lumMod val="75000"/>
                </a:schemeClr>
              </a:solidFill>
            </a:endParaRPr>
          </a:p>
          <a:p>
            <a:pPr marL="0" indent="0">
              <a:lnSpc>
                <a:spcPct val="100000"/>
              </a:lnSpc>
              <a:spcBef>
                <a:spcPts val="0"/>
              </a:spcBef>
              <a:buNone/>
            </a:pPr>
            <a:r>
              <a:rPr lang="en-AU" sz="3300" dirty="0">
                <a:solidFill>
                  <a:schemeClr val="accent6">
                    <a:lumMod val="75000"/>
                  </a:schemeClr>
                </a:solidFill>
              </a:rPr>
              <a:t>Participants</a:t>
            </a:r>
          </a:p>
          <a:p>
            <a:pPr marL="0" indent="0">
              <a:buNone/>
            </a:pPr>
            <a:r>
              <a:rPr lang="en-AU" dirty="0"/>
              <a:t>Felipa </a:t>
            </a:r>
            <a:r>
              <a:rPr lang="en-AU" dirty="0" err="1"/>
              <a:t>Zabala</a:t>
            </a:r>
            <a:r>
              <a:rPr lang="en-AU" dirty="0"/>
              <a:t> Statistics New Zealand (Coordinator)</a:t>
            </a:r>
          </a:p>
          <a:p>
            <a:pPr marL="0" indent="0">
              <a:buNone/>
            </a:pPr>
            <a:r>
              <a:rPr lang="en-AU" dirty="0" err="1"/>
              <a:t>Zvone</a:t>
            </a:r>
            <a:r>
              <a:rPr lang="en-AU" dirty="0"/>
              <a:t> </a:t>
            </a:r>
            <a:r>
              <a:rPr lang="en-AU" dirty="0" err="1"/>
              <a:t>Klun</a:t>
            </a:r>
            <a:r>
              <a:rPr lang="en-AU" dirty="0"/>
              <a:t>  SURS Slovenia</a:t>
            </a:r>
          </a:p>
          <a:p>
            <a:pPr marL="0" indent="0">
              <a:buNone/>
            </a:pPr>
            <a:r>
              <a:rPr lang="en-AU" dirty="0" err="1"/>
              <a:t>Kaja</a:t>
            </a:r>
            <a:r>
              <a:rPr lang="en-AU" dirty="0"/>
              <a:t> </a:t>
            </a:r>
            <a:r>
              <a:rPr lang="en-AU" dirty="0" err="1"/>
              <a:t>Malesic</a:t>
            </a:r>
            <a:r>
              <a:rPr lang="en-AU" dirty="0"/>
              <a:t>  SURS Slovenia</a:t>
            </a:r>
          </a:p>
          <a:p>
            <a:pPr marL="0" indent="0">
              <a:buNone/>
            </a:pPr>
            <a:endParaRPr lang="hu-HU"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6497" y="1522730"/>
            <a:ext cx="1211580" cy="60579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2399" y="1522730"/>
            <a:ext cx="1380744" cy="690372"/>
          </a:xfrm>
          <a:prstGeom prst="rect">
            <a:avLst/>
          </a:prstGeom>
        </p:spPr>
      </p:pic>
    </p:spTree>
    <p:extLst>
      <p:ext uri="{BB962C8B-B14F-4D97-AF65-F5344CB8AC3E}">
        <p14:creationId xmlns:p14="http://schemas.microsoft.com/office/powerpoint/2010/main" val="772141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WP5 </a:t>
            </a:r>
            <a:r>
              <a:rPr lang="hu-HU" sz="3200" b="1" dirty="0">
                <a:solidFill>
                  <a:srgbClr val="0070C0"/>
                </a:solidFill>
              </a:rPr>
              <a:t>Validating official statistics</a:t>
            </a:r>
            <a:endParaRPr lang="en-AU" sz="3200" dirty="0"/>
          </a:p>
        </p:txBody>
      </p:sp>
      <p:sp>
        <p:nvSpPr>
          <p:cNvPr id="3" name="Tartalom helye 2"/>
          <p:cNvSpPr>
            <a:spLocks noGrp="1"/>
          </p:cNvSpPr>
          <p:nvPr>
            <p:ph idx="1"/>
          </p:nvPr>
        </p:nvSpPr>
        <p:spPr>
          <a:xfrm>
            <a:off x="838200" y="1394847"/>
            <a:ext cx="10515600" cy="4961503"/>
          </a:xfrm>
        </p:spPr>
        <p:txBody>
          <a:bodyPr>
            <a:noAutofit/>
          </a:bodyPr>
          <a:lstStyle/>
          <a:p>
            <a:pPr marL="0" indent="0">
              <a:lnSpc>
                <a:spcPct val="100000"/>
              </a:lnSpc>
              <a:spcBef>
                <a:spcPts val="0"/>
              </a:spcBef>
              <a:buNone/>
            </a:pPr>
            <a:r>
              <a:rPr lang="en-US" dirty="0">
                <a:solidFill>
                  <a:schemeClr val="accent6">
                    <a:lumMod val="75000"/>
                  </a:schemeClr>
                </a:solidFill>
              </a:rPr>
              <a:t>Activities</a:t>
            </a:r>
          </a:p>
          <a:p>
            <a:pPr>
              <a:lnSpc>
                <a:spcPct val="100000"/>
              </a:lnSpc>
              <a:spcBef>
                <a:spcPts val="0"/>
              </a:spcBef>
            </a:pPr>
            <a:r>
              <a:rPr lang="en-US" dirty="0"/>
              <a:t>Identify issues related to systematically using data from other sources in the validation of official statistics</a:t>
            </a:r>
            <a:endParaRPr lang="hu-HU" dirty="0"/>
          </a:p>
          <a:p>
            <a:pPr>
              <a:lnSpc>
                <a:spcPct val="100000"/>
              </a:lnSpc>
              <a:spcBef>
                <a:spcPts val="0"/>
              </a:spcBef>
            </a:pPr>
            <a:r>
              <a:rPr lang="en-US" dirty="0"/>
              <a:t>Recommend potential approaches and modelling techniques</a:t>
            </a:r>
            <a:endParaRPr lang="hu-HU" dirty="0"/>
          </a:p>
          <a:p>
            <a:pPr marL="0" indent="0">
              <a:lnSpc>
                <a:spcPct val="100000"/>
              </a:lnSpc>
              <a:spcBef>
                <a:spcPts val="0"/>
              </a:spcBef>
              <a:buNone/>
            </a:pPr>
            <a:r>
              <a:rPr lang="en-US" dirty="0">
                <a:solidFill>
                  <a:schemeClr val="accent6">
                    <a:lumMod val="75000"/>
                  </a:schemeClr>
                </a:solidFill>
              </a:rPr>
              <a:t>Experiments</a:t>
            </a:r>
          </a:p>
          <a:p>
            <a:pPr>
              <a:lnSpc>
                <a:spcPct val="100000"/>
              </a:lnSpc>
              <a:spcBef>
                <a:spcPts val="0"/>
              </a:spcBef>
            </a:pPr>
            <a:r>
              <a:rPr lang="en-US" dirty="0"/>
              <a:t>A comparative analysis of income data from New Zealand Income Survey with administrative data</a:t>
            </a:r>
            <a:endParaRPr lang="hu-HU" dirty="0"/>
          </a:p>
          <a:p>
            <a:pPr>
              <a:lnSpc>
                <a:spcPct val="100000"/>
              </a:lnSpc>
              <a:spcBef>
                <a:spcPts val="0"/>
              </a:spcBef>
            </a:pPr>
            <a:r>
              <a:rPr lang="en-US" dirty="0"/>
              <a:t>Linking the Statistical Register of Employment and the </a:t>
            </a:r>
            <a:r>
              <a:rPr lang="en-US" dirty="0" err="1"/>
              <a:t>Labour</a:t>
            </a:r>
            <a:r>
              <a:rPr lang="en-US" dirty="0"/>
              <a:t> Force Survey</a:t>
            </a:r>
            <a:endParaRPr lang="hu-HU" dirty="0"/>
          </a:p>
        </p:txBody>
      </p:sp>
      <p:sp>
        <p:nvSpPr>
          <p:cNvPr id="5" name="Slide Number Placeholder 4"/>
          <p:cNvSpPr>
            <a:spLocks noGrp="1"/>
          </p:cNvSpPr>
          <p:nvPr>
            <p:ph type="sldNum" sz="quarter" idx="12"/>
          </p:nvPr>
        </p:nvSpPr>
        <p:spPr/>
        <p:txBody>
          <a:bodyPr/>
          <a:lstStyle/>
          <a:p>
            <a:fld id="{C8FE7A70-5F0B-4D9B-AEA4-FDE69F188718}" type="slidenum">
              <a:rPr lang="en-AU" smtClean="0"/>
              <a:t>28</a:t>
            </a:fld>
            <a:endParaRPr lang="en-AU"/>
          </a:p>
        </p:txBody>
      </p:sp>
    </p:spTree>
    <p:extLst>
      <p:ext uri="{BB962C8B-B14F-4D97-AF65-F5344CB8AC3E}">
        <p14:creationId xmlns:p14="http://schemas.microsoft.com/office/powerpoint/2010/main" val="1661080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WP5 </a:t>
            </a:r>
            <a:r>
              <a:rPr lang="hu-HU" sz="3200" b="1" dirty="0">
                <a:solidFill>
                  <a:srgbClr val="0070C0"/>
                </a:solidFill>
              </a:rPr>
              <a:t>Validating official statistics</a:t>
            </a:r>
            <a:endParaRPr lang="en-AU" sz="3200" dirty="0"/>
          </a:p>
        </p:txBody>
      </p:sp>
      <p:sp>
        <p:nvSpPr>
          <p:cNvPr id="3" name="Tartalom helye 2"/>
          <p:cNvSpPr>
            <a:spLocks noGrp="1"/>
          </p:cNvSpPr>
          <p:nvPr>
            <p:ph idx="1"/>
          </p:nvPr>
        </p:nvSpPr>
        <p:spPr>
          <a:xfrm>
            <a:off x="838200" y="1394847"/>
            <a:ext cx="10515600" cy="4961503"/>
          </a:xfrm>
        </p:spPr>
        <p:txBody>
          <a:bodyPr>
            <a:noAutofit/>
          </a:bodyPr>
          <a:lstStyle/>
          <a:p>
            <a:pPr marL="0" indent="0">
              <a:lnSpc>
                <a:spcPct val="100000"/>
              </a:lnSpc>
              <a:spcBef>
                <a:spcPts val="0"/>
              </a:spcBef>
              <a:buNone/>
            </a:pPr>
            <a:r>
              <a:rPr lang="en-US" dirty="0">
                <a:solidFill>
                  <a:schemeClr val="accent6">
                    <a:lumMod val="75000"/>
                  </a:schemeClr>
                </a:solidFill>
              </a:rPr>
              <a:t>Results to date</a:t>
            </a:r>
          </a:p>
          <a:p>
            <a:pPr marL="0" indent="0">
              <a:lnSpc>
                <a:spcPct val="100000"/>
              </a:lnSpc>
              <a:spcBef>
                <a:spcPts val="0"/>
              </a:spcBef>
              <a:buNone/>
            </a:pPr>
            <a:endParaRPr lang="en-US" dirty="0">
              <a:solidFill>
                <a:schemeClr val="accent6">
                  <a:lumMod val="75000"/>
                </a:schemeClr>
              </a:solidFill>
            </a:endParaRPr>
          </a:p>
        </p:txBody>
      </p:sp>
      <p:sp>
        <p:nvSpPr>
          <p:cNvPr id="5" name="Slide Number Placeholder 4"/>
          <p:cNvSpPr>
            <a:spLocks noGrp="1"/>
          </p:cNvSpPr>
          <p:nvPr>
            <p:ph type="sldNum" sz="quarter" idx="12"/>
          </p:nvPr>
        </p:nvSpPr>
        <p:spPr/>
        <p:txBody>
          <a:bodyPr/>
          <a:lstStyle/>
          <a:p>
            <a:fld id="{C8FE7A70-5F0B-4D9B-AEA4-FDE69F188718}" type="slidenum">
              <a:rPr lang="en-AU" smtClean="0"/>
              <a:t>29</a:t>
            </a:fld>
            <a:endParaRPr lang="en-AU"/>
          </a:p>
        </p:txBody>
      </p:sp>
      <p:sp>
        <p:nvSpPr>
          <p:cNvPr id="9" name="Text Placeholder 2"/>
          <p:cNvSpPr txBox="1">
            <a:spLocks/>
          </p:cNvSpPr>
          <p:nvPr/>
        </p:nvSpPr>
        <p:spPr>
          <a:xfrm>
            <a:off x="284480" y="1949178"/>
            <a:ext cx="3078480" cy="44071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Use of the Total Survey Error framework as implemented in Statistics NZ’s </a:t>
            </a:r>
            <a:r>
              <a:rPr lang="en-NZ" sz="2400" u="sng" dirty="0">
                <a:hlinkClick r:id="rId3"/>
              </a:rPr>
              <a:t>quality assessment framework</a:t>
            </a:r>
            <a:r>
              <a:rPr lang="en-NZ" sz="2400" u="sng" dirty="0"/>
              <a:t>: </a:t>
            </a:r>
            <a:r>
              <a:rPr lang="en-NZ" sz="2400" dirty="0"/>
              <a:t>based on Li-Chun Zhang’s two-phase life-cycle model for integrated statistical microdata</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000" dirty="0"/>
          </a:p>
          <a:p>
            <a:pPr marL="0" indent="0">
              <a:buFont typeface="Arial" panose="020B0604020202020204" pitchFamily="34" charset="0"/>
              <a:buNone/>
            </a:pPr>
            <a:r>
              <a:rPr lang="en-US" sz="2000" dirty="0"/>
              <a:t>				</a:t>
            </a:r>
          </a:p>
          <a:p>
            <a:endParaRPr lang="en-US" sz="2400" dirty="0"/>
          </a:p>
          <a:p>
            <a:endParaRPr lang="en-NZ" sz="2400" dirty="0"/>
          </a:p>
        </p:txBody>
      </p:sp>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7508" y="2451969"/>
            <a:ext cx="4084319" cy="2726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1827" y="1949178"/>
            <a:ext cx="4207549" cy="3345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96828" y="5350779"/>
            <a:ext cx="3159760" cy="646331"/>
          </a:xfrm>
          <a:prstGeom prst="rect">
            <a:avLst/>
          </a:prstGeom>
          <a:noFill/>
        </p:spPr>
        <p:txBody>
          <a:bodyPr wrap="square" rtlCol="0">
            <a:spAutoFit/>
          </a:bodyPr>
          <a:lstStyle/>
          <a:p>
            <a:r>
              <a:rPr lang="en-US" dirty="0"/>
              <a:t>Phase 2 error framework</a:t>
            </a:r>
          </a:p>
          <a:p>
            <a:endParaRPr lang="en-AU" dirty="0"/>
          </a:p>
        </p:txBody>
      </p:sp>
      <p:sp>
        <p:nvSpPr>
          <p:cNvPr id="12" name="TextBox 11"/>
          <p:cNvSpPr txBox="1"/>
          <p:nvPr/>
        </p:nvSpPr>
        <p:spPr>
          <a:xfrm>
            <a:off x="4561840" y="5350779"/>
            <a:ext cx="2550160" cy="369332"/>
          </a:xfrm>
          <a:prstGeom prst="rect">
            <a:avLst/>
          </a:prstGeom>
          <a:noFill/>
        </p:spPr>
        <p:txBody>
          <a:bodyPr wrap="square" rtlCol="0">
            <a:spAutoFit/>
          </a:bodyPr>
          <a:lstStyle/>
          <a:p>
            <a:r>
              <a:rPr lang="en-US" dirty="0"/>
              <a:t>Phase 1 error framework</a:t>
            </a:r>
            <a:endParaRPr lang="en-AU" dirty="0"/>
          </a:p>
        </p:txBody>
      </p:sp>
    </p:spTree>
    <p:extLst>
      <p:ext uri="{BB962C8B-B14F-4D97-AF65-F5344CB8AC3E}">
        <p14:creationId xmlns:p14="http://schemas.microsoft.com/office/powerpoint/2010/main" val="616031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956" y="365125"/>
            <a:ext cx="10950844" cy="1325563"/>
          </a:xfrm>
        </p:spPr>
        <p:txBody>
          <a:bodyPr/>
          <a:lstStyle/>
          <a:p>
            <a:r>
              <a:rPr lang="en-US" dirty="0">
                <a:solidFill>
                  <a:schemeClr val="accent6"/>
                </a:solidFill>
              </a:rPr>
              <a:t>Data Integration Project</a:t>
            </a:r>
            <a:br>
              <a:rPr lang="en-US" dirty="0"/>
            </a:br>
            <a:r>
              <a:rPr lang="en-US" dirty="0"/>
              <a:t>  </a:t>
            </a:r>
            <a:endParaRPr lang="en-AU" dirty="0"/>
          </a:p>
        </p:txBody>
      </p:sp>
      <p:sp>
        <p:nvSpPr>
          <p:cNvPr id="3" name="Content Placeholder 2"/>
          <p:cNvSpPr>
            <a:spLocks noGrp="1"/>
          </p:cNvSpPr>
          <p:nvPr>
            <p:ph sz="half" idx="1"/>
          </p:nvPr>
        </p:nvSpPr>
        <p:spPr>
          <a:xfrm>
            <a:off x="838200" y="1123628"/>
            <a:ext cx="7291953" cy="5494148"/>
          </a:xfrm>
        </p:spPr>
        <p:txBody>
          <a:bodyPr>
            <a:normAutofit fontScale="70000" lnSpcReduction="20000"/>
          </a:bodyPr>
          <a:lstStyle/>
          <a:p>
            <a:pPr marL="0" indent="0">
              <a:buNone/>
            </a:pPr>
            <a:endParaRPr lang="en-AU" dirty="0"/>
          </a:p>
          <a:p>
            <a:pPr marL="0" indent="0">
              <a:buNone/>
            </a:pPr>
            <a:r>
              <a:rPr lang="en-US" sz="6300" dirty="0">
                <a:solidFill>
                  <a:schemeClr val="accent6"/>
                </a:solidFill>
                <a:latin typeface="+mj-lt"/>
              </a:rPr>
              <a:t>Motivation:</a:t>
            </a:r>
            <a:r>
              <a:rPr lang="en-US" sz="6300" b="1" dirty="0">
                <a:latin typeface="+mj-lt"/>
              </a:rPr>
              <a:t> </a:t>
            </a:r>
          </a:p>
          <a:p>
            <a:pPr marL="0" indent="0">
              <a:buNone/>
            </a:pPr>
            <a:r>
              <a:rPr lang="en-AU" sz="4500" b="1" dirty="0"/>
              <a:t>Integrating different types of data </a:t>
            </a:r>
            <a:r>
              <a:rPr lang="en-AU" sz="4500" dirty="0"/>
              <a:t>can</a:t>
            </a:r>
          </a:p>
          <a:p>
            <a:pPr>
              <a:spcBef>
                <a:spcPts val="1200"/>
              </a:spcBef>
            </a:pPr>
            <a:r>
              <a:rPr lang="en-AU" sz="4500" dirty="0"/>
              <a:t>Provide more timely &amp; more detailed statistics</a:t>
            </a:r>
          </a:p>
          <a:p>
            <a:r>
              <a:rPr lang="en-AU" sz="4500" dirty="0"/>
              <a:t>Provide new official statistics</a:t>
            </a:r>
          </a:p>
          <a:p>
            <a:r>
              <a:rPr lang="en-AU" sz="4500" dirty="0"/>
              <a:t>Meet new and unmet data needs</a:t>
            </a:r>
          </a:p>
          <a:p>
            <a:r>
              <a:rPr lang="en-AU" sz="4500" dirty="0"/>
              <a:t>Lower response burden</a:t>
            </a:r>
          </a:p>
          <a:p>
            <a:r>
              <a:rPr lang="en-AU" sz="4500" dirty="0"/>
              <a:t>Overcome effects of reducing response rates</a:t>
            </a:r>
          </a:p>
          <a:p>
            <a:r>
              <a:rPr lang="en-AU" sz="4500" dirty="0"/>
              <a:t>Address quality and bias issues in surveys</a:t>
            </a:r>
          </a:p>
          <a:p>
            <a:pPr marL="0" indent="0">
              <a:buNone/>
            </a:pPr>
            <a:endParaRPr lang="en-AU" dirty="0"/>
          </a:p>
        </p:txBody>
      </p:sp>
      <p:sp>
        <p:nvSpPr>
          <p:cNvPr id="7" name="Content Placeholder 6"/>
          <p:cNvSpPr>
            <a:spLocks noGrp="1"/>
          </p:cNvSpPr>
          <p:nvPr>
            <p:ph sz="half" idx="2"/>
          </p:nvPr>
        </p:nvSpPr>
        <p:spPr>
          <a:xfrm>
            <a:off x="6172200" y="1690688"/>
            <a:ext cx="5181600" cy="4486275"/>
          </a:xfrm>
        </p:spPr>
        <p:txBody>
          <a:bodyPr>
            <a:normAutofit fontScale="70000" lnSpcReduction="20000"/>
          </a:bodyPr>
          <a:lstStyle/>
          <a:p>
            <a:pPr marL="0" indent="0">
              <a:spcBef>
                <a:spcPts val="1800"/>
              </a:spcBef>
              <a:buNone/>
            </a:pPr>
            <a:endParaRPr lang="en-GB" dirty="0"/>
          </a:p>
          <a:p>
            <a:endParaRPr lang="en-AU" dirty="0"/>
          </a:p>
        </p:txBody>
      </p:sp>
      <p:sp>
        <p:nvSpPr>
          <p:cNvPr id="4" name="Slide Number Placeholder 3"/>
          <p:cNvSpPr>
            <a:spLocks noGrp="1"/>
          </p:cNvSpPr>
          <p:nvPr>
            <p:ph type="sldNum" sz="quarter" idx="12"/>
          </p:nvPr>
        </p:nvSpPr>
        <p:spPr/>
        <p:txBody>
          <a:bodyPr/>
          <a:lstStyle/>
          <a:p>
            <a:fld id="{C8FE7A70-5F0B-4D9B-AEA4-FDE69F188718}" type="slidenum">
              <a:rPr lang="en-AU" smtClean="0"/>
              <a:t>3</a:t>
            </a:fld>
            <a:endParaRPr lang="en-AU"/>
          </a:p>
        </p:txBody>
      </p:sp>
      <p:sp>
        <p:nvSpPr>
          <p:cNvPr id="5" name="TextBox 4"/>
          <p:cNvSpPr txBox="1"/>
          <p:nvPr/>
        </p:nvSpPr>
        <p:spPr>
          <a:xfrm>
            <a:off x="759417" y="1247614"/>
            <a:ext cx="184731" cy="369332"/>
          </a:xfrm>
          <a:prstGeom prst="rect">
            <a:avLst/>
          </a:prstGeom>
          <a:noFill/>
        </p:spPr>
        <p:txBody>
          <a:bodyPr wrap="none" rtlCol="0">
            <a:spAutoFit/>
          </a:bodyPr>
          <a:lstStyle/>
          <a:p>
            <a:endParaRPr lang="en-AU" dirty="0"/>
          </a:p>
        </p:txBody>
      </p:sp>
      <p:sp>
        <p:nvSpPr>
          <p:cNvPr id="6" name="TextBox 5"/>
          <p:cNvSpPr txBox="1"/>
          <p:nvPr/>
        </p:nvSpPr>
        <p:spPr>
          <a:xfrm>
            <a:off x="8468532" y="1690688"/>
            <a:ext cx="3223647" cy="2031325"/>
          </a:xfrm>
          <a:prstGeom prst="rect">
            <a:avLst/>
          </a:prstGeom>
          <a:noFill/>
        </p:spPr>
        <p:txBody>
          <a:bodyPr wrap="square" rtlCol="0">
            <a:spAutoFit/>
          </a:bodyPr>
          <a:lstStyle/>
          <a:p>
            <a:pPr algn="ctr"/>
            <a:r>
              <a:rPr lang="en-GB" i="1" dirty="0">
                <a:solidFill>
                  <a:srgbClr val="0070C0"/>
                </a:solidFill>
              </a:rPr>
              <a:t>“We must move from a paradigm of producing the best estimates possible from a </a:t>
            </a:r>
            <a:r>
              <a:rPr lang="en-GB" b="1" i="1" dirty="0">
                <a:solidFill>
                  <a:srgbClr val="0070C0"/>
                </a:solidFill>
              </a:rPr>
              <a:t>survey</a:t>
            </a:r>
            <a:r>
              <a:rPr lang="en-GB" i="1" dirty="0">
                <a:solidFill>
                  <a:srgbClr val="0070C0"/>
                </a:solidFill>
              </a:rPr>
              <a:t> to that of producing the best possible estimates to meet user needs from </a:t>
            </a:r>
            <a:r>
              <a:rPr lang="en-GB" b="1" i="1" dirty="0">
                <a:solidFill>
                  <a:srgbClr val="0070C0"/>
                </a:solidFill>
              </a:rPr>
              <a:t>multiple data sources</a:t>
            </a:r>
            <a:r>
              <a:rPr lang="en-GB" dirty="0">
                <a:solidFill>
                  <a:srgbClr val="0070C0"/>
                </a:solidFill>
              </a:rPr>
              <a:t>” (Connie </a:t>
            </a:r>
            <a:r>
              <a:rPr lang="en-GB" dirty="0" err="1">
                <a:solidFill>
                  <a:srgbClr val="0070C0"/>
                </a:solidFill>
              </a:rPr>
              <a:t>Citro</a:t>
            </a:r>
            <a:r>
              <a:rPr lang="en-GB" dirty="0">
                <a:solidFill>
                  <a:srgbClr val="0070C0"/>
                </a:solidFill>
              </a:rPr>
              <a:t>)</a:t>
            </a:r>
            <a:endParaRPr lang="en-AU" dirty="0">
              <a:solidFill>
                <a:srgbClr val="0070C0"/>
              </a:solidFill>
            </a:endParaRPr>
          </a:p>
        </p:txBody>
      </p:sp>
    </p:spTree>
    <p:extLst>
      <p:ext uri="{BB962C8B-B14F-4D97-AF65-F5344CB8AC3E}">
        <p14:creationId xmlns:p14="http://schemas.microsoft.com/office/powerpoint/2010/main" val="2263330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WP5 </a:t>
            </a:r>
            <a:r>
              <a:rPr lang="hu-HU" sz="3200" b="1" dirty="0">
                <a:solidFill>
                  <a:srgbClr val="0070C0"/>
                </a:solidFill>
              </a:rPr>
              <a:t>Validating official statistics</a:t>
            </a:r>
            <a:endParaRPr lang="en-AU" sz="3200" dirty="0"/>
          </a:p>
        </p:txBody>
      </p:sp>
      <p:sp>
        <p:nvSpPr>
          <p:cNvPr id="3" name="Tartalom helye 2"/>
          <p:cNvSpPr>
            <a:spLocks noGrp="1"/>
          </p:cNvSpPr>
          <p:nvPr>
            <p:ph idx="1"/>
          </p:nvPr>
        </p:nvSpPr>
        <p:spPr>
          <a:xfrm>
            <a:off x="838200" y="1394847"/>
            <a:ext cx="10515600" cy="4961503"/>
          </a:xfrm>
        </p:spPr>
        <p:txBody>
          <a:bodyPr>
            <a:noAutofit/>
          </a:bodyPr>
          <a:lstStyle/>
          <a:p>
            <a:pPr marL="0" indent="0">
              <a:lnSpc>
                <a:spcPct val="100000"/>
              </a:lnSpc>
              <a:spcBef>
                <a:spcPts val="0"/>
              </a:spcBef>
              <a:buNone/>
            </a:pPr>
            <a:r>
              <a:rPr lang="en-US" dirty="0">
                <a:solidFill>
                  <a:schemeClr val="accent6">
                    <a:lumMod val="75000"/>
                  </a:schemeClr>
                </a:solidFill>
              </a:rPr>
              <a:t>Results to date</a:t>
            </a:r>
          </a:p>
          <a:p>
            <a:r>
              <a:rPr lang="en-GB" dirty="0"/>
              <a:t>Identified some different applications and methods for validating official statistics. </a:t>
            </a:r>
          </a:p>
          <a:p>
            <a:r>
              <a:rPr lang="en-GB" dirty="0"/>
              <a:t>Documented issues with use of administrative data to validate official statistics and lessons learnt from experiments and other  validation projects to provide </a:t>
            </a:r>
          </a:p>
          <a:p>
            <a:pPr lvl="1"/>
            <a:r>
              <a:rPr lang="en-GB" dirty="0"/>
              <a:t>initial guidelines in the use of administrative data to validate official statistics</a:t>
            </a:r>
          </a:p>
          <a:p>
            <a:pPr lvl="1"/>
            <a:r>
              <a:rPr lang="en-GB" dirty="0"/>
              <a:t>recommend approaches and modelling techniques to resolve issues </a:t>
            </a:r>
            <a:endParaRPr lang="en-AU" dirty="0"/>
          </a:p>
          <a:p>
            <a:r>
              <a:rPr lang="en-AU" dirty="0"/>
              <a:t>Some examples of issues</a:t>
            </a:r>
          </a:p>
          <a:p>
            <a:pPr lvl="1"/>
            <a:r>
              <a:rPr lang="en-AU" sz="2000" dirty="0"/>
              <a:t>Need for a weight to adjust for missed links</a:t>
            </a:r>
          </a:p>
          <a:p>
            <a:pPr lvl="1"/>
            <a:r>
              <a:rPr lang="en-AU" sz="2000" dirty="0"/>
              <a:t>Better method to estimate linkage errors</a:t>
            </a:r>
          </a:p>
          <a:p>
            <a:pPr lvl="1"/>
            <a:r>
              <a:rPr lang="en-AU" sz="2000" dirty="0"/>
              <a:t>Methods to adjust for linkage errors</a:t>
            </a:r>
            <a:endParaRPr lang="en-NZ" sz="2000" dirty="0"/>
          </a:p>
          <a:p>
            <a:endParaRPr lang="en-US" sz="2400" dirty="0"/>
          </a:p>
          <a:p>
            <a:pPr marL="0" indent="0">
              <a:lnSpc>
                <a:spcPct val="100000"/>
              </a:lnSpc>
              <a:spcBef>
                <a:spcPts val="0"/>
              </a:spcBef>
              <a:buNone/>
            </a:pPr>
            <a:endParaRPr lang="en-US" dirty="0">
              <a:solidFill>
                <a:schemeClr val="accent6">
                  <a:lumMod val="75000"/>
                </a:schemeClr>
              </a:solidFill>
            </a:endParaRPr>
          </a:p>
        </p:txBody>
      </p:sp>
      <p:sp>
        <p:nvSpPr>
          <p:cNvPr id="5" name="Slide Number Placeholder 4"/>
          <p:cNvSpPr>
            <a:spLocks noGrp="1"/>
          </p:cNvSpPr>
          <p:nvPr>
            <p:ph type="sldNum" sz="quarter" idx="12"/>
          </p:nvPr>
        </p:nvSpPr>
        <p:spPr/>
        <p:txBody>
          <a:bodyPr/>
          <a:lstStyle/>
          <a:p>
            <a:fld id="{C8FE7A70-5F0B-4D9B-AEA4-FDE69F188718}" type="slidenum">
              <a:rPr lang="en-AU" smtClean="0"/>
              <a:t>30</a:t>
            </a:fld>
            <a:endParaRPr lang="en-AU"/>
          </a:p>
        </p:txBody>
      </p:sp>
    </p:spTree>
    <p:extLst>
      <p:ext uri="{BB962C8B-B14F-4D97-AF65-F5344CB8AC3E}">
        <p14:creationId xmlns:p14="http://schemas.microsoft.com/office/powerpoint/2010/main" val="3498398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WPA </a:t>
            </a:r>
            <a:r>
              <a:rPr lang="en-AU" sz="3200" b="1" dirty="0">
                <a:solidFill>
                  <a:srgbClr val="0070C0"/>
                </a:solidFill>
              </a:rPr>
              <a:t>Synthesize lessons learn</a:t>
            </a:r>
            <a:r>
              <a:rPr lang="hu-HU" sz="3200" b="1" dirty="0">
                <a:solidFill>
                  <a:srgbClr val="0070C0"/>
                </a:solidFill>
              </a:rPr>
              <a:t>ed</a:t>
            </a:r>
            <a:r>
              <a:rPr lang="en-AU" sz="3200" b="1" dirty="0">
                <a:solidFill>
                  <a:srgbClr val="0070C0"/>
                </a:solidFill>
              </a:rPr>
              <a:t> from new working methods</a:t>
            </a:r>
            <a:endParaRPr lang="en-AU" sz="3200" dirty="0"/>
          </a:p>
        </p:txBody>
      </p:sp>
      <p:sp>
        <p:nvSpPr>
          <p:cNvPr id="3" name="Tartalom helye 2"/>
          <p:cNvSpPr>
            <a:spLocks noGrp="1"/>
          </p:cNvSpPr>
          <p:nvPr>
            <p:ph idx="1"/>
          </p:nvPr>
        </p:nvSpPr>
        <p:spPr>
          <a:xfrm>
            <a:off x="838200" y="1394847"/>
            <a:ext cx="10515600" cy="4961503"/>
          </a:xfrm>
        </p:spPr>
        <p:txBody>
          <a:bodyPr>
            <a:noAutofit/>
          </a:bodyPr>
          <a:lstStyle/>
          <a:p>
            <a:pPr marL="0" indent="0">
              <a:lnSpc>
                <a:spcPct val="100000"/>
              </a:lnSpc>
              <a:spcBef>
                <a:spcPts val="0"/>
              </a:spcBef>
              <a:buNone/>
            </a:pPr>
            <a:r>
              <a:rPr lang="en-US" dirty="0">
                <a:solidFill>
                  <a:schemeClr val="accent6">
                    <a:lumMod val="75000"/>
                  </a:schemeClr>
                </a:solidFill>
              </a:rPr>
              <a:t>Activities</a:t>
            </a:r>
          </a:p>
          <a:p>
            <a:pPr>
              <a:lnSpc>
                <a:spcPct val="100000"/>
              </a:lnSpc>
              <a:spcBef>
                <a:spcPts val="0"/>
              </a:spcBef>
            </a:pPr>
            <a:r>
              <a:rPr lang="hu-HU" dirty="0"/>
              <a:t>Synthesi</a:t>
            </a:r>
            <a:r>
              <a:rPr lang="en-AU" dirty="0" err="1"/>
              <a:t>ze</a:t>
            </a:r>
            <a:r>
              <a:rPr lang="hu-HU" dirty="0"/>
              <a:t> in a clear and standard structure (guideline)</a:t>
            </a:r>
          </a:p>
          <a:p>
            <a:pPr>
              <a:lnSpc>
                <a:spcPct val="100000"/>
              </a:lnSpc>
              <a:spcBef>
                <a:spcPts val="0"/>
              </a:spcBef>
            </a:pPr>
            <a:r>
              <a:rPr lang="en-US" b="1" dirty="0"/>
              <a:t>Seek input from others with experience   </a:t>
            </a:r>
          </a:p>
          <a:p>
            <a:pPr marL="0" indent="0">
              <a:lnSpc>
                <a:spcPct val="100000"/>
              </a:lnSpc>
              <a:spcBef>
                <a:spcPts val="0"/>
              </a:spcBef>
              <a:buNone/>
            </a:pPr>
            <a:endParaRPr lang="hu-HU" dirty="0"/>
          </a:p>
          <a:p>
            <a:pPr marL="0" indent="0">
              <a:lnSpc>
                <a:spcPct val="100000"/>
              </a:lnSpc>
              <a:spcBef>
                <a:spcPts val="0"/>
              </a:spcBef>
              <a:buNone/>
            </a:pPr>
            <a:r>
              <a:rPr lang="en-US" dirty="0">
                <a:solidFill>
                  <a:schemeClr val="accent6">
                    <a:lumMod val="75000"/>
                  </a:schemeClr>
                </a:solidFill>
              </a:rPr>
              <a:t>Results to Date</a:t>
            </a:r>
          </a:p>
          <a:p>
            <a:pPr>
              <a:lnSpc>
                <a:spcPct val="100000"/>
              </a:lnSpc>
              <a:spcBef>
                <a:spcPts val="0"/>
              </a:spcBef>
            </a:pPr>
            <a:r>
              <a:rPr lang="en-AU" dirty="0"/>
              <a:t>Group agreed on structure for a Guide to Data Integration for Official Statistics</a:t>
            </a:r>
          </a:p>
          <a:p>
            <a:pPr>
              <a:lnSpc>
                <a:spcPct val="100000"/>
              </a:lnSpc>
              <a:spcBef>
                <a:spcPts val="0"/>
              </a:spcBef>
            </a:pPr>
            <a:r>
              <a:rPr lang="en-AU" dirty="0"/>
              <a:t>Initial content provided</a:t>
            </a:r>
          </a:p>
          <a:p>
            <a:pPr>
              <a:lnSpc>
                <a:spcPct val="100000"/>
              </a:lnSpc>
              <a:spcBef>
                <a:spcPts val="0"/>
              </a:spcBef>
            </a:pPr>
            <a:endParaRPr lang="en-AU" dirty="0"/>
          </a:p>
          <a:p>
            <a:pPr>
              <a:lnSpc>
                <a:spcPct val="100000"/>
              </a:lnSpc>
              <a:spcBef>
                <a:spcPts val="0"/>
              </a:spcBef>
            </a:pPr>
            <a:endParaRPr lang="hu-HU" dirty="0"/>
          </a:p>
        </p:txBody>
      </p:sp>
      <p:sp>
        <p:nvSpPr>
          <p:cNvPr id="5" name="Slide Number Placeholder 4"/>
          <p:cNvSpPr>
            <a:spLocks noGrp="1"/>
          </p:cNvSpPr>
          <p:nvPr>
            <p:ph type="sldNum" sz="quarter" idx="12"/>
          </p:nvPr>
        </p:nvSpPr>
        <p:spPr/>
        <p:txBody>
          <a:bodyPr/>
          <a:lstStyle/>
          <a:p>
            <a:fld id="{C8FE7A70-5F0B-4D9B-AEA4-FDE69F188718}" type="slidenum">
              <a:rPr lang="en-AU" smtClean="0"/>
              <a:t>31</a:t>
            </a:fld>
            <a:endParaRPr lang="en-AU"/>
          </a:p>
        </p:txBody>
      </p:sp>
    </p:spTree>
    <p:extLst>
      <p:ext uri="{BB962C8B-B14F-4D97-AF65-F5344CB8AC3E}">
        <p14:creationId xmlns:p14="http://schemas.microsoft.com/office/powerpoint/2010/main" val="1300507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WPA </a:t>
            </a:r>
            <a:r>
              <a:rPr lang="en-AU" sz="3200" b="1" dirty="0">
                <a:solidFill>
                  <a:srgbClr val="0070C0"/>
                </a:solidFill>
              </a:rPr>
              <a:t>Synthesize lessons learn</a:t>
            </a:r>
            <a:r>
              <a:rPr lang="hu-HU" sz="3200" b="1" dirty="0">
                <a:solidFill>
                  <a:srgbClr val="0070C0"/>
                </a:solidFill>
              </a:rPr>
              <a:t>ed</a:t>
            </a:r>
            <a:r>
              <a:rPr lang="en-AU" sz="3200" b="1" dirty="0">
                <a:solidFill>
                  <a:srgbClr val="0070C0"/>
                </a:solidFill>
              </a:rPr>
              <a:t> from new working methods</a:t>
            </a:r>
            <a:endParaRPr lang="en-AU" sz="3200" dirty="0"/>
          </a:p>
        </p:txBody>
      </p:sp>
      <p:pic>
        <p:nvPicPr>
          <p:cNvPr id="5" name="Content Placeholder 4"/>
          <p:cNvPicPr>
            <a:picLocks noGrp="1" noChangeAspect="1"/>
          </p:cNvPicPr>
          <p:nvPr>
            <p:ph sz="half" idx="1"/>
          </p:nvPr>
        </p:nvPicPr>
        <p:blipFill>
          <a:blip r:embed="rId2"/>
          <a:stretch>
            <a:fillRect/>
          </a:stretch>
        </p:blipFill>
        <p:spPr>
          <a:xfrm>
            <a:off x="7920037" y="1690688"/>
            <a:ext cx="4124325" cy="3457575"/>
          </a:xfrm>
          <a:prstGeom prst="rect">
            <a:avLst/>
          </a:prstGeom>
        </p:spPr>
      </p:pic>
      <p:sp>
        <p:nvSpPr>
          <p:cNvPr id="6" name="Content Placeholder 5"/>
          <p:cNvSpPr>
            <a:spLocks noGrp="1"/>
          </p:cNvSpPr>
          <p:nvPr>
            <p:ph sz="half" idx="2"/>
          </p:nvPr>
        </p:nvSpPr>
        <p:spPr>
          <a:xfrm>
            <a:off x="670302" y="1690688"/>
            <a:ext cx="7249332" cy="4351338"/>
          </a:xfrm>
        </p:spPr>
        <p:txBody>
          <a:bodyPr>
            <a:normAutofit lnSpcReduction="10000"/>
          </a:bodyPr>
          <a:lstStyle/>
          <a:p>
            <a:r>
              <a:rPr lang="en-AU" dirty="0"/>
              <a:t>Produce an online, adaptive, practical guide</a:t>
            </a:r>
          </a:p>
          <a:p>
            <a:r>
              <a:rPr lang="en-AU" dirty="0"/>
              <a:t>Give a starting point</a:t>
            </a:r>
          </a:p>
          <a:p>
            <a:r>
              <a:rPr lang="en-AU" dirty="0"/>
              <a:t>Simple structure if possible</a:t>
            </a:r>
          </a:p>
          <a:p>
            <a:r>
              <a:rPr lang="en-AU" dirty="0"/>
              <a:t>Cover all relevant issues, risks </a:t>
            </a:r>
            <a:r>
              <a:rPr lang="en-AU" dirty="0" err="1"/>
              <a:t>etc</a:t>
            </a:r>
            <a:endParaRPr lang="en-AU" dirty="0"/>
          </a:p>
          <a:p>
            <a:r>
              <a:rPr lang="en-AU" dirty="0"/>
              <a:t>Promote the </a:t>
            </a:r>
            <a:r>
              <a:rPr lang="en-AU" dirty="0" err="1"/>
              <a:t>modernstats</a:t>
            </a:r>
            <a:r>
              <a:rPr lang="en-AU" dirty="0"/>
              <a:t> standards</a:t>
            </a:r>
          </a:p>
          <a:p>
            <a:r>
              <a:rPr lang="en-AU" dirty="0"/>
              <a:t>Promote the international work on integrating geospatial and statistical information</a:t>
            </a:r>
          </a:p>
          <a:p>
            <a:r>
              <a:rPr lang="en-AU" dirty="0"/>
              <a:t>Reuse not redevelop!</a:t>
            </a:r>
          </a:p>
          <a:p>
            <a:r>
              <a:rPr lang="en-AU" dirty="0"/>
              <a:t>Case studies</a:t>
            </a:r>
          </a:p>
          <a:p>
            <a:pPr marL="0" indent="0">
              <a:buNone/>
            </a:pPr>
            <a:endParaRPr lang="en-AU" dirty="0"/>
          </a:p>
        </p:txBody>
      </p:sp>
      <p:sp>
        <p:nvSpPr>
          <p:cNvPr id="4" name="Slide Number Placeholder 3"/>
          <p:cNvSpPr>
            <a:spLocks noGrp="1"/>
          </p:cNvSpPr>
          <p:nvPr>
            <p:ph type="sldNum" sz="quarter" idx="12"/>
          </p:nvPr>
        </p:nvSpPr>
        <p:spPr/>
        <p:txBody>
          <a:bodyPr/>
          <a:lstStyle/>
          <a:p>
            <a:fld id="{C8FE7A70-5F0B-4D9B-AEA4-FDE69F188718}" type="slidenum">
              <a:rPr lang="en-AU" smtClean="0"/>
              <a:t>32</a:t>
            </a:fld>
            <a:endParaRPr lang="en-AU"/>
          </a:p>
        </p:txBody>
      </p:sp>
    </p:spTree>
    <p:extLst>
      <p:ext uri="{BB962C8B-B14F-4D97-AF65-F5344CB8AC3E}">
        <p14:creationId xmlns:p14="http://schemas.microsoft.com/office/powerpoint/2010/main" val="909521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AU" sz="3200" dirty="0"/>
          </a:p>
        </p:txBody>
      </p:sp>
      <p:sp>
        <p:nvSpPr>
          <p:cNvPr id="3" name="Tartalom helye 2"/>
          <p:cNvSpPr>
            <a:spLocks noGrp="1"/>
          </p:cNvSpPr>
          <p:nvPr>
            <p:ph idx="1"/>
          </p:nvPr>
        </p:nvSpPr>
        <p:spPr>
          <a:xfrm>
            <a:off x="838200" y="1394847"/>
            <a:ext cx="10515600" cy="4961503"/>
          </a:xfrm>
        </p:spPr>
        <p:txBody>
          <a:bodyPr>
            <a:noAutofit/>
          </a:bodyPr>
          <a:lstStyle/>
          <a:p>
            <a:pPr>
              <a:lnSpc>
                <a:spcPct val="100000"/>
              </a:lnSpc>
              <a:spcBef>
                <a:spcPts val="0"/>
              </a:spcBef>
            </a:pPr>
            <a:endParaRPr lang="en-AU" dirty="0"/>
          </a:p>
          <a:p>
            <a:pPr>
              <a:lnSpc>
                <a:spcPct val="100000"/>
              </a:lnSpc>
              <a:spcBef>
                <a:spcPts val="0"/>
              </a:spcBef>
            </a:pPr>
            <a:endParaRPr lang="hu-HU" dirty="0"/>
          </a:p>
        </p:txBody>
      </p:sp>
      <p:sp>
        <p:nvSpPr>
          <p:cNvPr id="5" name="Slide Number Placeholder 4"/>
          <p:cNvSpPr>
            <a:spLocks noGrp="1"/>
          </p:cNvSpPr>
          <p:nvPr>
            <p:ph type="sldNum" sz="quarter" idx="12"/>
          </p:nvPr>
        </p:nvSpPr>
        <p:spPr/>
        <p:txBody>
          <a:bodyPr/>
          <a:lstStyle/>
          <a:p>
            <a:fld id="{C8FE7A70-5F0B-4D9B-AEA4-FDE69F188718}" type="slidenum">
              <a:rPr lang="en-AU" smtClean="0"/>
              <a:t>33</a:t>
            </a:fld>
            <a:endParaRPr lang="en-AU"/>
          </a:p>
        </p:txBody>
      </p:sp>
      <p:sp>
        <p:nvSpPr>
          <p:cNvPr id="6" name="TextBox 5"/>
          <p:cNvSpPr txBox="1"/>
          <p:nvPr/>
        </p:nvSpPr>
        <p:spPr>
          <a:xfrm>
            <a:off x="7945120" y="2392679"/>
            <a:ext cx="4328160" cy="707886"/>
          </a:xfrm>
          <a:prstGeom prst="rect">
            <a:avLst/>
          </a:prstGeom>
          <a:noFill/>
        </p:spPr>
        <p:txBody>
          <a:bodyPr wrap="square" rtlCol="0">
            <a:spAutoFit/>
          </a:bodyPr>
          <a:lstStyle/>
          <a:p>
            <a:r>
              <a:rPr lang="en-AU" sz="4000" dirty="0">
                <a:solidFill>
                  <a:schemeClr val="accent6">
                    <a:lumMod val="75000"/>
                  </a:schemeClr>
                </a:solidFill>
              </a:rPr>
              <a:t>Structure of Guide</a:t>
            </a:r>
          </a:p>
        </p:txBody>
      </p:sp>
      <p:pic>
        <p:nvPicPr>
          <p:cNvPr id="7" name="Picture 6"/>
          <p:cNvPicPr>
            <a:picLocks noChangeAspect="1"/>
          </p:cNvPicPr>
          <p:nvPr/>
        </p:nvPicPr>
        <p:blipFill>
          <a:blip r:embed="rId3"/>
          <a:stretch>
            <a:fillRect/>
          </a:stretch>
        </p:blipFill>
        <p:spPr>
          <a:xfrm>
            <a:off x="979805" y="310742"/>
            <a:ext cx="6686550" cy="6276975"/>
          </a:xfrm>
          <a:prstGeom prst="rect">
            <a:avLst/>
          </a:prstGeom>
          <a:ln w="41275">
            <a:solidFill>
              <a:schemeClr val="accent1"/>
            </a:solidFill>
          </a:ln>
        </p:spPr>
      </p:pic>
    </p:spTree>
    <p:extLst>
      <p:ext uri="{BB962C8B-B14F-4D97-AF65-F5344CB8AC3E}">
        <p14:creationId xmlns:p14="http://schemas.microsoft.com/office/powerpoint/2010/main" val="1152653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Definition of Success</a:t>
            </a:r>
          </a:p>
        </p:txBody>
      </p:sp>
      <p:sp>
        <p:nvSpPr>
          <p:cNvPr id="3" name="Content Placeholder 2"/>
          <p:cNvSpPr>
            <a:spLocks noGrp="1"/>
          </p:cNvSpPr>
          <p:nvPr>
            <p:ph idx="1"/>
          </p:nvPr>
        </p:nvSpPr>
        <p:spPr/>
        <p:txBody>
          <a:bodyPr/>
          <a:lstStyle/>
          <a:p>
            <a:endParaRPr lang="en-AU" dirty="0"/>
          </a:p>
        </p:txBody>
      </p:sp>
      <p:sp>
        <p:nvSpPr>
          <p:cNvPr id="4" name="Slide Number Placeholder 3"/>
          <p:cNvSpPr>
            <a:spLocks noGrp="1"/>
          </p:cNvSpPr>
          <p:nvPr>
            <p:ph type="sldNum" sz="quarter" idx="12"/>
          </p:nvPr>
        </p:nvSpPr>
        <p:spPr/>
        <p:txBody>
          <a:bodyPr/>
          <a:lstStyle/>
          <a:p>
            <a:fld id="{C8FE7A70-5F0B-4D9B-AEA4-FDE69F188718}" type="slidenum">
              <a:rPr lang="en-AU" smtClean="0"/>
              <a:t>34</a:t>
            </a:fld>
            <a:endParaRPr lang="en-AU"/>
          </a:p>
        </p:txBody>
      </p:sp>
      <p:graphicFrame>
        <p:nvGraphicFramePr>
          <p:cNvPr id="8" name="Diagram 7"/>
          <p:cNvGraphicFramePr/>
          <p:nvPr>
            <p:extLst>
              <p:ext uri="{D42A27DB-BD31-4B8C-83A1-F6EECF244321}">
                <p14:modId xmlns:p14="http://schemas.microsoft.com/office/powerpoint/2010/main" val="2866089140"/>
              </p:ext>
            </p:extLst>
          </p:nvPr>
        </p:nvGraphicFramePr>
        <p:xfrm>
          <a:off x="342685" y="1394733"/>
          <a:ext cx="9611746" cy="43473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Arrow: Up 8"/>
          <p:cNvSpPr/>
          <p:nvPr/>
        </p:nvSpPr>
        <p:spPr>
          <a:xfrm>
            <a:off x="10360830" y="4386107"/>
            <a:ext cx="1069383" cy="1146874"/>
          </a:xfrm>
          <a:prstGeom prst="up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Arrow: Up 9"/>
          <p:cNvSpPr/>
          <p:nvPr/>
        </p:nvSpPr>
        <p:spPr>
          <a:xfrm>
            <a:off x="10360830" y="2920402"/>
            <a:ext cx="1069383" cy="1146874"/>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5">
                  <a:lumMod val="40000"/>
                  <a:lumOff val="60000"/>
                </a:schemeClr>
              </a:solidFill>
            </a:endParaRPr>
          </a:p>
        </p:txBody>
      </p:sp>
      <p:sp>
        <p:nvSpPr>
          <p:cNvPr id="14" name="Arrow: Up 13"/>
          <p:cNvSpPr/>
          <p:nvPr/>
        </p:nvSpPr>
        <p:spPr>
          <a:xfrm>
            <a:off x="10360830" y="1423787"/>
            <a:ext cx="1069383" cy="1146874"/>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92053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690688"/>
          </a:xfrm>
        </p:spPr>
        <p:txBody>
          <a:bodyPr>
            <a:normAutofit/>
          </a:bodyPr>
          <a:lstStyle/>
          <a:p>
            <a:r>
              <a:rPr lang="en-AU" sz="4000" dirty="0"/>
              <a:t>Concluding </a:t>
            </a:r>
            <a:r>
              <a:rPr lang="hu-HU" sz="4000" dirty="0"/>
              <a:t>Messages</a:t>
            </a:r>
            <a:endParaRPr lang="en-AU" sz="4000" dirty="0"/>
          </a:p>
        </p:txBody>
      </p:sp>
      <p:sp>
        <p:nvSpPr>
          <p:cNvPr id="5" name="Tartalom helye 2"/>
          <p:cNvSpPr>
            <a:spLocks noGrp="1"/>
          </p:cNvSpPr>
          <p:nvPr>
            <p:ph sz="half" idx="1"/>
          </p:nvPr>
        </p:nvSpPr>
        <p:spPr>
          <a:xfrm>
            <a:off x="838199" y="1229360"/>
            <a:ext cx="8926127" cy="5134611"/>
          </a:xfrm>
        </p:spPr>
        <p:txBody>
          <a:bodyPr>
            <a:noAutofit/>
          </a:bodyPr>
          <a:lstStyle/>
          <a:p>
            <a:r>
              <a:rPr lang="en-AU" sz="2400" dirty="0"/>
              <a:t>Enormous range of potential data sources</a:t>
            </a:r>
          </a:p>
          <a:p>
            <a:r>
              <a:rPr lang="en-AU" sz="2400" dirty="0"/>
              <a:t>Need new methods and approaches to quality</a:t>
            </a:r>
          </a:p>
          <a:p>
            <a:r>
              <a:rPr lang="en-AU" sz="2400" dirty="0"/>
              <a:t>Many countries are working on integrating multiple data sources</a:t>
            </a:r>
          </a:p>
          <a:p>
            <a:r>
              <a:rPr lang="en-AU" sz="2400" dirty="0"/>
              <a:t>Working together can </a:t>
            </a:r>
            <a:r>
              <a:rPr lang="en-AU" sz="2400" b="1" dirty="0">
                <a:solidFill>
                  <a:srgbClr val="0070C0"/>
                </a:solidFill>
              </a:rPr>
              <a:t>speed up </a:t>
            </a:r>
            <a:r>
              <a:rPr lang="en-AU" sz="2400" dirty="0"/>
              <a:t>modernisation</a:t>
            </a:r>
          </a:p>
          <a:p>
            <a:r>
              <a:rPr lang="en-AU" sz="2400" dirty="0"/>
              <a:t>Opportunity to leverage the research and approaches in all of our countries</a:t>
            </a:r>
          </a:p>
          <a:p>
            <a:r>
              <a:rPr lang="en-AU" sz="2400" dirty="0"/>
              <a:t>May be additional types of data integration that should be considered</a:t>
            </a:r>
          </a:p>
          <a:p>
            <a:pPr marL="0" indent="0">
              <a:buNone/>
            </a:pPr>
            <a:r>
              <a:rPr lang="en-AU" sz="2400" dirty="0"/>
              <a:t>Do you:</a:t>
            </a:r>
          </a:p>
          <a:p>
            <a:r>
              <a:rPr lang="en-AU" sz="2400" dirty="0"/>
              <a:t>face s</a:t>
            </a:r>
            <a:r>
              <a:rPr lang="hu-HU" sz="2400" dirty="0"/>
              <a:t>imilar issues</a:t>
            </a:r>
            <a:r>
              <a:rPr lang="en-AU" sz="2400" dirty="0"/>
              <a:t>? </a:t>
            </a:r>
          </a:p>
          <a:p>
            <a:r>
              <a:rPr lang="en-AU" sz="2400" dirty="0"/>
              <a:t>w</a:t>
            </a:r>
            <a:r>
              <a:rPr lang="hu-HU" sz="2400" dirty="0"/>
              <a:t>ork on similar experiments</a:t>
            </a:r>
            <a:r>
              <a:rPr lang="en-AU" sz="2400" dirty="0"/>
              <a:t>?</a:t>
            </a:r>
          </a:p>
          <a:p>
            <a:r>
              <a:rPr lang="en-AU" sz="2400" dirty="0"/>
              <a:t>Have knowledge to share? </a:t>
            </a:r>
            <a:endParaRPr lang="hu-HU" sz="2400" dirty="0"/>
          </a:p>
          <a:p>
            <a:pPr marL="457200" lvl="1" indent="0">
              <a:buNone/>
            </a:pPr>
            <a:r>
              <a:rPr lang="hu-HU" sz="2800" dirty="0">
                <a:solidFill>
                  <a:srgbClr val="0070C0"/>
                </a:solidFill>
              </a:rPr>
              <a:t>Please provide input for the guide!</a:t>
            </a:r>
            <a:endParaRPr lang="hu-HU" dirty="0">
              <a:solidFill>
                <a:srgbClr val="0070C0"/>
              </a:solidFill>
            </a:endParaRPr>
          </a:p>
        </p:txBody>
      </p:sp>
      <p:pic>
        <p:nvPicPr>
          <p:cNvPr id="6" name="Content Placeholder 5"/>
          <p:cNvPicPr>
            <a:picLocks noGrp="1" noChangeAspect="1"/>
          </p:cNvPicPr>
          <p:nvPr>
            <p:ph sz="half" idx="2"/>
          </p:nvPr>
        </p:nvPicPr>
        <p:blipFill>
          <a:blip r:embed="rId3"/>
          <a:stretch>
            <a:fillRect/>
          </a:stretch>
        </p:blipFill>
        <p:spPr>
          <a:xfrm>
            <a:off x="9764327" y="490253"/>
            <a:ext cx="1757113" cy="2400870"/>
          </a:xfrm>
          <a:prstGeom prst="rect">
            <a:avLst/>
          </a:prstGeom>
        </p:spPr>
      </p:pic>
      <p:sp>
        <p:nvSpPr>
          <p:cNvPr id="3" name="Slide Number Placeholder 2"/>
          <p:cNvSpPr>
            <a:spLocks noGrp="1"/>
          </p:cNvSpPr>
          <p:nvPr>
            <p:ph type="sldNum" sz="quarter" idx="12"/>
          </p:nvPr>
        </p:nvSpPr>
        <p:spPr/>
        <p:txBody>
          <a:bodyPr/>
          <a:lstStyle/>
          <a:p>
            <a:fld id="{C8FE7A70-5F0B-4D9B-AEA4-FDE69F188718}" type="slidenum">
              <a:rPr lang="en-AU" smtClean="0"/>
              <a:t>35</a:t>
            </a:fld>
            <a:endParaRPr lang="en-AU"/>
          </a:p>
        </p:txBody>
      </p:sp>
    </p:spTree>
    <p:extLst>
      <p:ext uri="{BB962C8B-B14F-4D97-AF65-F5344CB8AC3E}">
        <p14:creationId xmlns:p14="http://schemas.microsoft.com/office/powerpoint/2010/main" val="1682093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GB" dirty="0">
                <a:solidFill>
                  <a:schemeClr val="accent2">
                    <a:lumMod val="75000"/>
                  </a:schemeClr>
                </a:solidFill>
              </a:rPr>
              <a:t>Many challenges:</a:t>
            </a:r>
            <a:br>
              <a:rPr lang="en-GB" b="1" dirty="0">
                <a:solidFill>
                  <a:schemeClr val="accent2">
                    <a:lumMod val="75000"/>
                  </a:schemeClr>
                </a:solidFill>
              </a:rPr>
            </a:br>
            <a:endParaRPr lang="en-AU" dirty="0"/>
          </a:p>
        </p:txBody>
      </p:sp>
      <p:sp>
        <p:nvSpPr>
          <p:cNvPr id="3" name="Content Placeholder 2"/>
          <p:cNvSpPr>
            <a:spLocks noGrp="1"/>
          </p:cNvSpPr>
          <p:nvPr>
            <p:ph sz="half" idx="1"/>
          </p:nvPr>
        </p:nvSpPr>
        <p:spPr>
          <a:xfrm>
            <a:off x="838200" y="1391673"/>
            <a:ext cx="5206140" cy="4785290"/>
          </a:xfrm>
        </p:spPr>
        <p:txBody>
          <a:bodyPr>
            <a:normAutofit fontScale="92500" lnSpcReduction="10000"/>
          </a:bodyPr>
          <a:lstStyle/>
          <a:p>
            <a:pPr>
              <a:spcBef>
                <a:spcPts val="1200"/>
              </a:spcBef>
            </a:pPr>
            <a:r>
              <a:rPr lang="en-GB" sz="3000" dirty="0"/>
              <a:t>Different forms of integration</a:t>
            </a:r>
          </a:p>
          <a:p>
            <a:pPr>
              <a:spcBef>
                <a:spcPts val="1200"/>
              </a:spcBef>
            </a:pPr>
            <a:r>
              <a:rPr lang="en-GB" sz="3000" dirty="0"/>
              <a:t>Producing stable output with unstable inputs</a:t>
            </a:r>
          </a:p>
          <a:p>
            <a:pPr>
              <a:spcBef>
                <a:spcPts val="1800"/>
              </a:spcBef>
            </a:pPr>
            <a:r>
              <a:rPr lang="en-GB" sz="3000" dirty="0"/>
              <a:t>New skills, methods, IT approaches</a:t>
            </a:r>
          </a:p>
          <a:p>
            <a:pPr>
              <a:spcBef>
                <a:spcPts val="1800"/>
              </a:spcBef>
            </a:pPr>
            <a:r>
              <a:rPr lang="en-GB" sz="3000" dirty="0"/>
              <a:t>Different Concepts</a:t>
            </a:r>
          </a:p>
          <a:p>
            <a:pPr>
              <a:spcBef>
                <a:spcPts val="1800"/>
              </a:spcBef>
            </a:pPr>
            <a:r>
              <a:rPr lang="en-GB" sz="3000" dirty="0"/>
              <a:t>Minimum and ideal metadata required </a:t>
            </a:r>
          </a:p>
          <a:p>
            <a:pPr>
              <a:spcBef>
                <a:spcPts val="1800"/>
              </a:spcBef>
            </a:pPr>
            <a:r>
              <a:rPr lang="en-GB" sz="3000" dirty="0"/>
              <a:t>Quality measurement and management</a:t>
            </a:r>
          </a:p>
          <a:p>
            <a:pPr marL="0" indent="0">
              <a:buNone/>
            </a:pPr>
            <a:endParaRPr lang="en-AU" dirty="0"/>
          </a:p>
        </p:txBody>
      </p:sp>
      <p:sp>
        <p:nvSpPr>
          <p:cNvPr id="4" name="Content Placeholder 3"/>
          <p:cNvSpPr>
            <a:spLocks noGrp="1"/>
          </p:cNvSpPr>
          <p:nvPr>
            <p:ph sz="half" idx="2"/>
          </p:nvPr>
        </p:nvSpPr>
        <p:spPr>
          <a:xfrm>
            <a:off x="6172200" y="508000"/>
            <a:ext cx="5181600" cy="5069523"/>
          </a:xfrm>
        </p:spPr>
        <p:txBody>
          <a:bodyPr>
            <a:normAutofit fontScale="92500" lnSpcReduction="10000"/>
          </a:bodyPr>
          <a:lstStyle/>
          <a:p>
            <a:pPr>
              <a:spcBef>
                <a:spcPts val="1800"/>
              </a:spcBef>
            </a:pPr>
            <a:r>
              <a:rPr lang="en-GB" sz="3000" dirty="0"/>
              <a:t>Partnerships with data providers and others</a:t>
            </a:r>
          </a:p>
          <a:p>
            <a:pPr>
              <a:spcBef>
                <a:spcPts val="1800"/>
              </a:spcBef>
            </a:pPr>
            <a:r>
              <a:rPr lang="en-GB" sz="3000" dirty="0"/>
              <a:t>Moving from research to production</a:t>
            </a:r>
          </a:p>
          <a:p>
            <a:pPr>
              <a:spcBef>
                <a:spcPts val="1800"/>
              </a:spcBef>
            </a:pPr>
            <a:r>
              <a:rPr lang="en-GB" sz="3000" dirty="0"/>
              <a:t>Set up and ongoing costs</a:t>
            </a:r>
          </a:p>
          <a:p>
            <a:pPr>
              <a:spcBef>
                <a:spcPts val="1800"/>
              </a:spcBef>
            </a:pPr>
            <a:r>
              <a:rPr lang="en-GB" sz="3000" dirty="0"/>
              <a:t>Speed of adoption</a:t>
            </a:r>
          </a:p>
          <a:p>
            <a:pPr>
              <a:spcBef>
                <a:spcPts val="1800"/>
              </a:spcBef>
            </a:pPr>
            <a:r>
              <a:rPr lang="en-GB" sz="3000" dirty="0"/>
              <a:t>Governance</a:t>
            </a:r>
          </a:p>
          <a:p>
            <a:pPr>
              <a:spcBef>
                <a:spcPts val="1800"/>
              </a:spcBef>
            </a:pPr>
            <a:r>
              <a:rPr lang="en-GB" sz="3000" dirty="0"/>
              <a:t>Public perceptions and communication</a:t>
            </a:r>
          </a:p>
          <a:p>
            <a:pPr>
              <a:spcBef>
                <a:spcPts val="1800"/>
              </a:spcBef>
            </a:pPr>
            <a:r>
              <a:rPr lang="en-GB" sz="3000" dirty="0"/>
              <a:t>Duplication of efforts</a:t>
            </a:r>
          </a:p>
          <a:p>
            <a:endParaRPr lang="en-AU" dirty="0"/>
          </a:p>
        </p:txBody>
      </p:sp>
      <p:sp>
        <p:nvSpPr>
          <p:cNvPr id="5" name="Slide Number Placeholder 4"/>
          <p:cNvSpPr>
            <a:spLocks noGrp="1"/>
          </p:cNvSpPr>
          <p:nvPr>
            <p:ph type="sldNum" sz="quarter" idx="12"/>
          </p:nvPr>
        </p:nvSpPr>
        <p:spPr/>
        <p:txBody>
          <a:bodyPr/>
          <a:lstStyle/>
          <a:p>
            <a:fld id="{C8FE7A70-5F0B-4D9B-AEA4-FDE69F188718}" type="slidenum">
              <a:rPr lang="en-AU" smtClean="0"/>
              <a:t>4</a:t>
            </a:fld>
            <a:endParaRPr lang="en-AU"/>
          </a:p>
        </p:txBody>
      </p:sp>
    </p:spTree>
    <p:extLst>
      <p:ext uri="{BB962C8B-B14F-4D97-AF65-F5344CB8AC3E}">
        <p14:creationId xmlns:p14="http://schemas.microsoft.com/office/powerpoint/2010/main" val="4126921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68160" y="724218"/>
            <a:ext cx="4216400" cy="3027680"/>
          </a:xfrm>
          <a:prstGeom prst="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7345680" y="1300480"/>
            <a:ext cx="4216400" cy="3027680"/>
          </a:xfrm>
          <a:prstGeom prst="rect">
            <a:avLst/>
          </a:prstGeom>
          <a:solidFill>
            <a:schemeClr val="bg1"/>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838200" y="349568"/>
            <a:ext cx="10515600" cy="1325563"/>
          </a:xfrm>
        </p:spPr>
        <p:txBody>
          <a:bodyPr/>
          <a:lstStyle/>
          <a:p>
            <a:r>
              <a:rPr lang="en-AU" dirty="0"/>
              <a:t>Project approach</a:t>
            </a:r>
          </a:p>
        </p:txBody>
      </p:sp>
      <p:sp>
        <p:nvSpPr>
          <p:cNvPr id="3" name="Content Placeholder 2"/>
          <p:cNvSpPr>
            <a:spLocks noGrp="1"/>
          </p:cNvSpPr>
          <p:nvPr>
            <p:ph sz="half" idx="1"/>
          </p:nvPr>
        </p:nvSpPr>
        <p:spPr>
          <a:xfrm>
            <a:off x="838200" y="1825625"/>
            <a:ext cx="6333490" cy="4351338"/>
          </a:xfrm>
        </p:spPr>
        <p:txBody>
          <a:bodyPr>
            <a:normAutofit/>
          </a:bodyPr>
          <a:lstStyle/>
          <a:p>
            <a:r>
              <a:rPr lang="en-AU" dirty="0"/>
              <a:t>Template for proposing experiments</a:t>
            </a:r>
          </a:p>
          <a:p>
            <a:r>
              <a:rPr lang="en-AU" dirty="0"/>
              <a:t>11 Experiments proposed</a:t>
            </a:r>
          </a:p>
          <a:p>
            <a:r>
              <a:rPr lang="en-AU" dirty="0"/>
              <a:t>Group reviewed and expressed interest in experiments</a:t>
            </a:r>
          </a:p>
          <a:p>
            <a:r>
              <a:rPr lang="en-AU" dirty="0"/>
              <a:t>Both single and multi-country experiments</a:t>
            </a:r>
          </a:p>
          <a:p>
            <a:r>
              <a:rPr lang="en-AU" dirty="0"/>
              <a:t>Face to face sprint in August 2016, hosted by Hungary</a:t>
            </a:r>
          </a:p>
          <a:p>
            <a:r>
              <a:rPr lang="en-AU" dirty="0"/>
              <a:t>Synthesize learnings for Work Package A</a:t>
            </a:r>
          </a:p>
          <a:p>
            <a:endParaRPr lang="en-AU" dirty="0"/>
          </a:p>
          <a:p>
            <a:endParaRPr lang="en-AU" dirty="0"/>
          </a:p>
        </p:txBody>
      </p:sp>
      <p:sp>
        <p:nvSpPr>
          <p:cNvPr id="4" name="Slide Number Placeholder 3"/>
          <p:cNvSpPr>
            <a:spLocks noGrp="1"/>
          </p:cNvSpPr>
          <p:nvPr>
            <p:ph type="sldNum" sz="quarter" idx="12"/>
          </p:nvPr>
        </p:nvSpPr>
        <p:spPr/>
        <p:txBody>
          <a:bodyPr/>
          <a:lstStyle/>
          <a:p>
            <a:fld id="{C8FE7A70-5F0B-4D9B-AEA4-FDE69F188718}" type="slidenum">
              <a:rPr lang="en-AU" smtClean="0"/>
              <a:t>5</a:t>
            </a:fld>
            <a:endParaRPr lang="en-AU"/>
          </a:p>
        </p:txBody>
      </p:sp>
      <p:pic>
        <p:nvPicPr>
          <p:cNvPr id="6" name="Picture 5"/>
          <p:cNvPicPr>
            <a:picLocks noChangeAspect="1"/>
          </p:cNvPicPr>
          <p:nvPr/>
        </p:nvPicPr>
        <p:blipFill>
          <a:blip r:embed="rId2"/>
          <a:stretch>
            <a:fillRect/>
          </a:stretch>
        </p:blipFill>
        <p:spPr>
          <a:xfrm>
            <a:off x="7871827" y="1971040"/>
            <a:ext cx="3995687" cy="2967990"/>
          </a:xfrm>
          <a:prstGeom prst="rect">
            <a:avLst/>
          </a:prstGeom>
          <a:solidFill>
            <a:schemeClr val="bg1"/>
          </a:solidFill>
          <a:ln w="44450">
            <a:solidFill>
              <a:schemeClr val="tx1"/>
            </a:solidFill>
          </a:ln>
        </p:spPr>
      </p:pic>
      <p:sp>
        <p:nvSpPr>
          <p:cNvPr id="9" name="TextBox 8"/>
          <p:cNvSpPr txBox="1"/>
          <p:nvPr/>
        </p:nvSpPr>
        <p:spPr>
          <a:xfrm>
            <a:off x="6959600" y="885508"/>
            <a:ext cx="3596640" cy="369332"/>
          </a:xfrm>
          <a:prstGeom prst="rect">
            <a:avLst/>
          </a:prstGeom>
          <a:noFill/>
        </p:spPr>
        <p:txBody>
          <a:bodyPr wrap="square" rtlCol="0">
            <a:spAutoFit/>
          </a:bodyPr>
          <a:lstStyle/>
          <a:p>
            <a:r>
              <a:rPr lang="en-AU" dirty="0"/>
              <a:t>PROJECT</a:t>
            </a:r>
          </a:p>
        </p:txBody>
      </p:sp>
      <p:sp>
        <p:nvSpPr>
          <p:cNvPr id="10" name="TextBox 9"/>
          <p:cNvSpPr txBox="1"/>
          <p:nvPr/>
        </p:nvSpPr>
        <p:spPr>
          <a:xfrm>
            <a:off x="7508240" y="1467485"/>
            <a:ext cx="3454400" cy="369332"/>
          </a:xfrm>
          <a:prstGeom prst="rect">
            <a:avLst/>
          </a:prstGeom>
          <a:noFill/>
        </p:spPr>
        <p:txBody>
          <a:bodyPr wrap="square" rtlCol="0">
            <a:spAutoFit/>
          </a:bodyPr>
          <a:lstStyle/>
          <a:p>
            <a:r>
              <a:rPr lang="en-AU" dirty="0"/>
              <a:t>WORK PACKAGES</a:t>
            </a:r>
          </a:p>
        </p:txBody>
      </p:sp>
    </p:spTree>
    <p:extLst>
      <p:ext uri="{BB962C8B-B14F-4D97-AF65-F5344CB8AC3E}">
        <p14:creationId xmlns:p14="http://schemas.microsoft.com/office/powerpoint/2010/main" val="3337300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Face to Face Sprint Workshop</a:t>
            </a:r>
          </a:p>
        </p:txBody>
      </p:sp>
      <p:pic>
        <p:nvPicPr>
          <p:cNvPr id="4" name="Content Placeholder 3"/>
          <p:cNvPicPr>
            <a:picLocks noGrp="1" noChangeAspect="1"/>
          </p:cNvPicPr>
          <p:nvPr>
            <p:ph sz="half" idx="1"/>
          </p:nvPr>
        </p:nvPicPr>
        <p:blipFill>
          <a:blip r:embed="rId2"/>
          <a:stretch>
            <a:fillRect/>
          </a:stretch>
        </p:blipFill>
        <p:spPr>
          <a:xfrm>
            <a:off x="8177046" y="585761"/>
            <a:ext cx="3584480" cy="4351338"/>
          </a:xfrm>
          <a:prstGeom prst="rect">
            <a:avLst/>
          </a:prstGeom>
        </p:spPr>
      </p:pic>
      <p:sp>
        <p:nvSpPr>
          <p:cNvPr id="5" name="Content Placeholder 4"/>
          <p:cNvSpPr>
            <a:spLocks noGrp="1"/>
          </p:cNvSpPr>
          <p:nvPr>
            <p:ph sz="half" idx="2"/>
          </p:nvPr>
        </p:nvSpPr>
        <p:spPr>
          <a:xfrm>
            <a:off x="724546" y="1668813"/>
            <a:ext cx="6722390" cy="4351338"/>
          </a:xfrm>
        </p:spPr>
        <p:txBody>
          <a:bodyPr>
            <a:normAutofit lnSpcReduction="10000"/>
          </a:bodyPr>
          <a:lstStyle/>
          <a:p>
            <a:pPr lvl="0"/>
            <a:r>
              <a:rPr lang="en-AU" dirty="0"/>
              <a:t>Progressed understanding of individual work packages and experiments</a:t>
            </a:r>
          </a:p>
          <a:p>
            <a:pPr lvl="0"/>
            <a:r>
              <a:rPr lang="en-AU" dirty="0"/>
              <a:t>Developed structure and initial content of a guide to data integration (Work Package A – Synthesize lessons learnt from new working methods) </a:t>
            </a:r>
          </a:p>
          <a:p>
            <a:pPr lvl="0"/>
            <a:r>
              <a:rPr lang="en-AU" dirty="0"/>
              <a:t>Discussed and developed proposals for further work</a:t>
            </a:r>
          </a:p>
          <a:p>
            <a:pPr lvl="0"/>
            <a:r>
              <a:rPr lang="en-AU" dirty="0"/>
              <a:t>Used wiki and </a:t>
            </a:r>
            <a:r>
              <a:rPr lang="en-AU" dirty="0" err="1"/>
              <a:t>webex</a:t>
            </a:r>
            <a:r>
              <a:rPr lang="en-AU" dirty="0"/>
              <a:t> to:</a:t>
            </a:r>
          </a:p>
          <a:p>
            <a:pPr lvl="1"/>
            <a:r>
              <a:rPr lang="en-AU" dirty="0"/>
              <a:t>Allow virtual participants</a:t>
            </a:r>
          </a:p>
          <a:p>
            <a:pPr lvl="1"/>
            <a:r>
              <a:rPr lang="en-AU" dirty="0"/>
              <a:t>Automatically document results</a:t>
            </a:r>
          </a:p>
        </p:txBody>
      </p:sp>
      <p:sp>
        <p:nvSpPr>
          <p:cNvPr id="3" name="Slide Number Placeholder 2"/>
          <p:cNvSpPr>
            <a:spLocks noGrp="1"/>
          </p:cNvSpPr>
          <p:nvPr>
            <p:ph type="sldNum" sz="quarter" idx="12"/>
          </p:nvPr>
        </p:nvSpPr>
        <p:spPr/>
        <p:txBody>
          <a:bodyPr/>
          <a:lstStyle/>
          <a:p>
            <a:fld id="{C8FE7A70-5F0B-4D9B-AEA4-FDE69F188718}" type="slidenum">
              <a:rPr lang="en-AU" smtClean="0"/>
              <a:t>6</a:t>
            </a:fld>
            <a:endParaRPr lang="en-AU"/>
          </a:p>
        </p:txBody>
      </p:sp>
    </p:spTree>
    <p:extLst>
      <p:ext uri="{BB962C8B-B14F-4D97-AF65-F5344CB8AC3E}">
        <p14:creationId xmlns:p14="http://schemas.microsoft.com/office/powerpoint/2010/main" val="600538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0414"/>
            <a:ext cx="10515600" cy="278970"/>
          </a:xfrm>
        </p:spPr>
        <p:txBody>
          <a:bodyPr>
            <a:normAutofit fontScale="90000"/>
          </a:bodyPr>
          <a:lstStyle/>
          <a:p>
            <a:r>
              <a:rPr lang="en-AU" dirty="0"/>
              <a:t>Structure of a practical guide</a:t>
            </a:r>
            <a:br>
              <a:rPr lang="hu-HU" dirty="0"/>
            </a:br>
            <a:endParaRPr lang="en-AU" dirty="0"/>
          </a:p>
        </p:txBody>
      </p:sp>
      <p:pic>
        <p:nvPicPr>
          <p:cNvPr id="3" name="Kép 2"/>
          <p:cNvPicPr>
            <a:picLocks noChangeAspect="1"/>
          </p:cNvPicPr>
          <p:nvPr/>
        </p:nvPicPr>
        <p:blipFill>
          <a:blip r:embed="rId3"/>
          <a:stretch>
            <a:fillRect/>
          </a:stretch>
        </p:blipFill>
        <p:spPr>
          <a:xfrm>
            <a:off x="838200" y="1069384"/>
            <a:ext cx="11190445" cy="1207551"/>
          </a:xfrm>
          <a:prstGeom prst="rect">
            <a:avLst/>
          </a:prstGeom>
        </p:spPr>
      </p:pic>
      <p:pic>
        <p:nvPicPr>
          <p:cNvPr id="4" name="Kép 3"/>
          <p:cNvPicPr>
            <a:picLocks noChangeAspect="1"/>
          </p:cNvPicPr>
          <p:nvPr/>
        </p:nvPicPr>
        <p:blipFill>
          <a:blip r:embed="rId4"/>
          <a:stretch>
            <a:fillRect/>
          </a:stretch>
        </p:blipFill>
        <p:spPr>
          <a:xfrm>
            <a:off x="838200" y="2247253"/>
            <a:ext cx="11190445" cy="457383"/>
          </a:xfrm>
          <a:prstGeom prst="rect">
            <a:avLst/>
          </a:prstGeom>
        </p:spPr>
      </p:pic>
      <p:pic>
        <p:nvPicPr>
          <p:cNvPr id="6" name="Kép 5"/>
          <p:cNvPicPr>
            <a:picLocks noChangeAspect="1"/>
          </p:cNvPicPr>
          <p:nvPr/>
        </p:nvPicPr>
        <p:blipFill>
          <a:blip r:embed="rId5"/>
          <a:stretch>
            <a:fillRect/>
          </a:stretch>
        </p:blipFill>
        <p:spPr>
          <a:xfrm>
            <a:off x="838200" y="2740432"/>
            <a:ext cx="11118742" cy="3794967"/>
          </a:xfrm>
          <a:prstGeom prst="rect">
            <a:avLst/>
          </a:prstGeom>
        </p:spPr>
      </p:pic>
      <p:pic>
        <p:nvPicPr>
          <p:cNvPr id="8"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14160" y="5651157"/>
            <a:ext cx="3439640" cy="669397"/>
          </a:xfrm>
          <a:prstGeom prst="rect">
            <a:avLst/>
          </a:prstGeom>
        </p:spPr>
      </p:pic>
      <p:sp>
        <p:nvSpPr>
          <p:cNvPr id="5" name="Slide Number Placeholder 4"/>
          <p:cNvSpPr>
            <a:spLocks noGrp="1"/>
          </p:cNvSpPr>
          <p:nvPr>
            <p:ph type="sldNum" sz="quarter" idx="12"/>
          </p:nvPr>
        </p:nvSpPr>
        <p:spPr/>
        <p:txBody>
          <a:bodyPr/>
          <a:lstStyle/>
          <a:p>
            <a:fld id="{C8FE7A70-5F0B-4D9B-AEA4-FDE69F188718}" type="slidenum">
              <a:rPr lang="en-AU" smtClean="0"/>
              <a:t>7</a:t>
            </a:fld>
            <a:endParaRPr lang="en-AU"/>
          </a:p>
        </p:txBody>
      </p:sp>
    </p:spTree>
    <p:extLst>
      <p:ext uri="{BB962C8B-B14F-4D97-AF65-F5344CB8AC3E}">
        <p14:creationId xmlns:p14="http://schemas.microsoft.com/office/powerpoint/2010/main" val="2354288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90414"/>
            <a:ext cx="10515600" cy="278970"/>
          </a:xfrm>
        </p:spPr>
        <p:txBody>
          <a:bodyPr>
            <a:normAutofit fontScale="90000"/>
          </a:bodyPr>
          <a:lstStyle/>
          <a:p>
            <a:r>
              <a:rPr lang="en-AU" dirty="0"/>
              <a:t>Structure of a practical guide</a:t>
            </a:r>
            <a:br>
              <a:rPr lang="hu-HU" dirty="0"/>
            </a:br>
            <a:endParaRPr lang="en-AU" dirty="0"/>
          </a:p>
        </p:txBody>
      </p:sp>
      <p:pic>
        <p:nvPicPr>
          <p:cNvPr id="3" name="Kép 2"/>
          <p:cNvPicPr>
            <a:picLocks noChangeAspect="1"/>
          </p:cNvPicPr>
          <p:nvPr/>
        </p:nvPicPr>
        <p:blipFill>
          <a:blip r:embed="rId3"/>
          <a:stretch>
            <a:fillRect/>
          </a:stretch>
        </p:blipFill>
        <p:spPr>
          <a:xfrm>
            <a:off x="838200" y="1069384"/>
            <a:ext cx="11190445" cy="1207551"/>
          </a:xfrm>
          <a:prstGeom prst="rect">
            <a:avLst/>
          </a:prstGeom>
        </p:spPr>
      </p:pic>
      <p:pic>
        <p:nvPicPr>
          <p:cNvPr id="4" name="Kép 3"/>
          <p:cNvPicPr>
            <a:picLocks noChangeAspect="1"/>
          </p:cNvPicPr>
          <p:nvPr/>
        </p:nvPicPr>
        <p:blipFill>
          <a:blip r:embed="rId4"/>
          <a:stretch>
            <a:fillRect/>
          </a:stretch>
        </p:blipFill>
        <p:spPr>
          <a:xfrm>
            <a:off x="838200" y="2247253"/>
            <a:ext cx="11190445" cy="457383"/>
          </a:xfrm>
          <a:prstGeom prst="rect">
            <a:avLst/>
          </a:prstGeom>
        </p:spPr>
      </p:pic>
      <p:pic>
        <p:nvPicPr>
          <p:cNvPr id="8"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14160" y="5651157"/>
            <a:ext cx="3439640" cy="669397"/>
          </a:xfrm>
          <a:prstGeom prst="rect">
            <a:avLst/>
          </a:prstGeom>
        </p:spPr>
      </p:pic>
      <p:sp>
        <p:nvSpPr>
          <p:cNvPr id="5" name="Slide Number Placeholder 4"/>
          <p:cNvSpPr>
            <a:spLocks noGrp="1"/>
          </p:cNvSpPr>
          <p:nvPr>
            <p:ph type="sldNum" sz="quarter" idx="12"/>
          </p:nvPr>
        </p:nvSpPr>
        <p:spPr/>
        <p:txBody>
          <a:bodyPr/>
          <a:lstStyle/>
          <a:p>
            <a:fld id="{C8FE7A70-5F0B-4D9B-AEA4-FDE69F188718}" type="slidenum">
              <a:rPr lang="en-AU" smtClean="0"/>
              <a:t>8</a:t>
            </a:fld>
            <a:endParaRPr lang="en-AU"/>
          </a:p>
        </p:txBody>
      </p:sp>
      <p:sp>
        <p:nvSpPr>
          <p:cNvPr id="7" name="TextBox 6"/>
          <p:cNvSpPr txBox="1"/>
          <p:nvPr/>
        </p:nvSpPr>
        <p:spPr>
          <a:xfrm>
            <a:off x="965200" y="2795349"/>
            <a:ext cx="6116320" cy="3693319"/>
          </a:xfrm>
          <a:prstGeom prst="rect">
            <a:avLst/>
          </a:prstGeom>
          <a:noFill/>
        </p:spPr>
        <p:txBody>
          <a:bodyPr wrap="square" rtlCol="0">
            <a:spAutoFit/>
          </a:bodyPr>
          <a:lstStyle/>
          <a:p>
            <a:pPr lvl="0"/>
            <a:r>
              <a:rPr lang="en-AU" sz="2400" dirty="0"/>
              <a:t>Opportunities</a:t>
            </a:r>
          </a:p>
          <a:p>
            <a:pPr lvl="0"/>
            <a:r>
              <a:rPr lang="en-AU" sz="2400" dirty="0"/>
              <a:t>Challenges</a:t>
            </a:r>
          </a:p>
          <a:p>
            <a:pPr lvl="0"/>
            <a:r>
              <a:rPr lang="en-AU" sz="2400" dirty="0"/>
              <a:t>Risk mitigation</a:t>
            </a:r>
          </a:p>
          <a:p>
            <a:pPr lvl="0"/>
            <a:r>
              <a:rPr lang="en-AU" sz="2400" dirty="0"/>
              <a:t>Standard Processes</a:t>
            </a:r>
          </a:p>
          <a:p>
            <a:pPr lvl="0"/>
            <a:r>
              <a:rPr lang="en-AU" sz="2400" dirty="0"/>
              <a:t>Recommended methods</a:t>
            </a:r>
          </a:p>
          <a:p>
            <a:pPr lvl="0"/>
            <a:r>
              <a:rPr lang="en-AU" sz="2400" dirty="0"/>
              <a:t>ICT considerations</a:t>
            </a:r>
          </a:p>
          <a:p>
            <a:pPr lvl="0"/>
            <a:r>
              <a:rPr lang="en-AU" sz="2400" dirty="0"/>
              <a:t>Quality</a:t>
            </a:r>
          </a:p>
          <a:p>
            <a:pPr lvl="0"/>
            <a:r>
              <a:rPr lang="en-AU" sz="2400" dirty="0"/>
              <a:t>Standards</a:t>
            </a:r>
          </a:p>
          <a:p>
            <a:pPr lvl="0"/>
            <a:r>
              <a:rPr lang="en-AU" sz="2400" dirty="0"/>
              <a:t>Related work in other projects/organisations</a:t>
            </a:r>
          </a:p>
          <a:p>
            <a:endParaRPr lang="en-AU" dirty="0"/>
          </a:p>
        </p:txBody>
      </p:sp>
      <p:sp>
        <p:nvSpPr>
          <p:cNvPr id="9" name="TextBox 8"/>
          <p:cNvSpPr txBox="1"/>
          <p:nvPr/>
        </p:nvSpPr>
        <p:spPr>
          <a:xfrm>
            <a:off x="6289040" y="2966719"/>
            <a:ext cx="5323840" cy="2954655"/>
          </a:xfrm>
          <a:prstGeom prst="rect">
            <a:avLst/>
          </a:prstGeom>
          <a:noFill/>
        </p:spPr>
        <p:txBody>
          <a:bodyPr wrap="square" rtlCol="0">
            <a:spAutoFit/>
          </a:bodyPr>
          <a:lstStyle/>
          <a:p>
            <a:pPr lvl="0"/>
            <a:r>
              <a:rPr lang="en-AU" sz="2400" dirty="0"/>
              <a:t>Skills</a:t>
            </a:r>
          </a:p>
          <a:p>
            <a:pPr lvl="0"/>
            <a:r>
              <a:rPr lang="en-AU" sz="2400" dirty="0"/>
              <a:t>Resources</a:t>
            </a:r>
          </a:p>
          <a:p>
            <a:pPr lvl="0"/>
            <a:r>
              <a:rPr lang="en-AU" sz="2400" dirty="0"/>
              <a:t>Partnerships</a:t>
            </a:r>
          </a:p>
          <a:p>
            <a:pPr lvl="0"/>
            <a:r>
              <a:rPr lang="en-AU" sz="2400" dirty="0"/>
              <a:t>Governance</a:t>
            </a:r>
          </a:p>
          <a:p>
            <a:pPr lvl="0"/>
            <a:r>
              <a:rPr lang="en-AU" sz="2400" dirty="0"/>
              <a:t>Promotion and advocacy</a:t>
            </a:r>
          </a:p>
          <a:p>
            <a:pPr lvl="0"/>
            <a:r>
              <a:rPr lang="en-AU" sz="2400" dirty="0"/>
              <a:t>Recommendations</a:t>
            </a:r>
          </a:p>
          <a:p>
            <a:pPr lvl="0"/>
            <a:r>
              <a:rPr lang="en-AU" sz="2400" dirty="0"/>
              <a:t>Expected Outputs 2016 and 2017.</a:t>
            </a:r>
          </a:p>
          <a:p>
            <a:endParaRPr lang="en-AU" dirty="0"/>
          </a:p>
        </p:txBody>
      </p:sp>
    </p:spTree>
    <p:extLst>
      <p:ext uri="{BB962C8B-B14F-4D97-AF65-F5344CB8AC3E}">
        <p14:creationId xmlns:p14="http://schemas.microsoft.com/office/powerpoint/2010/main" val="615169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Packages</a:t>
            </a:r>
            <a:r>
              <a:rPr lang="hu-HU" dirty="0"/>
              <a:t> – Structure</a:t>
            </a:r>
            <a:endParaRPr lang="en-AU" dirty="0"/>
          </a:p>
        </p:txBody>
      </p:sp>
      <p:pic>
        <p:nvPicPr>
          <p:cNvPr id="4" name="Content Placeholder 4" descr="C:\Users\Gjaltema\Downloads\DataIntegrationDiagram.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2771" y="1309816"/>
            <a:ext cx="11306214" cy="4399005"/>
          </a:xfrm>
          <a:prstGeom prst="rect">
            <a:avLst/>
          </a:prstGeom>
          <a:noFill/>
          <a:ln>
            <a:noFill/>
          </a:ln>
        </p:spPr>
      </p:pic>
      <p:sp>
        <p:nvSpPr>
          <p:cNvPr id="3" name="Slide Number Placeholder 2"/>
          <p:cNvSpPr>
            <a:spLocks noGrp="1"/>
          </p:cNvSpPr>
          <p:nvPr>
            <p:ph type="sldNum" sz="quarter" idx="12"/>
          </p:nvPr>
        </p:nvSpPr>
        <p:spPr/>
        <p:txBody>
          <a:bodyPr/>
          <a:lstStyle/>
          <a:p>
            <a:fld id="{C8FE7A70-5F0B-4D9B-AEA4-FDE69F188718}" type="slidenum">
              <a:rPr lang="en-AU" smtClean="0"/>
              <a:t>9</a:t>
            </a:fld>
            <a:endParaRPr lang="en-AU"/>
          </a:p>
        </p:txBody>
      </p:sp>
      <p:sp>
        <p:nvSpPr>
          <p:cNvPr id="5" name="TextBox 4"/>
          <p:cNvSpPr txBox="1"/>
          <p:nvPr/>
        </p:nvSpPr>
        <p:spPr>
          <a:xfrm>
            <a:off x="838200" y="5708821"/>
            <a:ext cx="5353373" cy="738664"/>
          </a:xfrm>
          <a:prstGeom prst="rect">
            <a:avLst/>
          </a:prstGeom>
          <a:noFill/>
        </p:spPr>
        <p:txBody>
          <a:bodyPr wrap="square" rtlCol="0">
            <a:spAutoFit/>
          </a:bodyPr>
          <a:lstStyle/>
          <a:p>
            <a:r>
              <a:rPr lang="en-GB" sz="1400" dirty="0" err="1"/>
              <a:t>Citro</a:t>
            </a:r>
            <a:r>
              <a:rPr lang="en-GB" sz="1400" dirty="0"/>
              <a:t>, Constance F. (2014), From multiple modes for surveys to multiple data sources for estimates. Survey Methodology, December 2014 137 Vol. 40, No. 2, pp. 137-161. Statistics Canada</a:t>
            </a:r>
            <a:endParaRPr lang="en-AU" sz="1400" dirty="0"/>
          </a:p>
        </p:txBody>
      </p:sp>
    </p:spTree>
    <p:extLst>
      <p:ext uri="{BB962C8B-B14F-4D97-AF65-F5344CB8AC3E}">
        <p14:creationId xmlns:p14="http://schemas.microsoft.com/office/powerpoint/2010/main" val="3490543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rnstatsslides" id="{D1E14F4F-B5EA-4F84-9B90-41556FF50E63}" vid="{469568D4-89F7-4039-9F46-450F5C4B79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1475</TotalTime>
  <Words>1801</Words>
  <Application>Microsoft Office PowerPoint</Application>
  <PresentationFormat>Widescreen</PresentationFormat>
  <Paragraphs>325</Paragraphs>
  <Slides>35</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  Data Integration in Official Statistics – Collaborating for Success  2016 Results</vt:lpstr>
      <vt:lpstr>Data Integration Project</vt:lpstr>
      <vt:lpstr>Data Integration Project   </vt:lpstr>
      <vt:lpstr>Many challenges: </vt:lpstr>
      <vt:lpstr>Project approach</vt:lpstr>
      <vt:lpstr>Face to Face Sprint Workshop</vt:lpstr>
      <vt:lpstr>Structure of a practical guide </vt:lpstr>
      <vt:lpstr>Structure of a practical guide </vt:lpstr>
      <vt:lpstr>Work Packages – Structure</vt:lpstr>
      <vt:lpstr>WP0 Data Sets for Common Approaches</vt:lpstr>
      <vt:lpstr>WP0 Data sets for common approaches</vt:lpstr>
      <vt:lpstr>WP1 Integrating survey and administrative sources</vt:lpstr>
      <vt:lpstr>WP1 Integrating survey and administrative sources</vt:lpstr>
      <vt:lpstr>WP1 Integrating survey and administrative sources</vt:lpstr>
      <vt:lpstr>WP1 Integrating survey and administrative sources</vt:lpstr>
      <vt:lpstr>WP2 New data sources (eg big data) and traditional sources </vt:lpstr>
      <vt:lpstr>WP2 New data sources (eg big data) and traditional sources </vt:lpstr>
      <vt:lpstr>WP2 New data sources (eg big data) and traditional sources </vt:lpstr>
      <vt:lpstr>WP3 Integrating Geospatial and Statistical Information</vt:lpstr>
      <vt:lpstr>WP3 Integrating Geospatial and Statistical Information</vt:lpstr>
      <vt:lpstr>WP3 Integrating Geospatial and Statistical Information</vt:lpstr>
      <vt:lpstr>WP3 Integrating Geospatial and Statistical Information</vt:lpstr>
      <vt:lpstr>WP3</vt:lpstr>
      <vt:lpstr>WP3 Integrating Geospatial and Statistical Information</vt:lpstr>
      <vt:lpstr>WP3 Integrating Geospatial and Statistical Information</vt:lpstr>
      <vt:lpstr>WP4 Micro – Macro integration </vt:lpstr>
      <vt:lpstr>WP5 Validating Official Statistics</vt:lpstr>
      <vt:lpstr>WP5 Validating official statistics</vt:lpstr>
      <vt:lpstr>WP5 Validating official statistics</vt:lpstr>
      <vt:lpstr>WP5 Validating official statistics</vt:lpstr>
      <vt:lpstr>WPA Synthesize lessons learned from new working methods</vt:lpstr>
      <vt:lpstr>WPA Synthesize lessons learned from new working methods</vt:lpstr>
      <vt:lpstr>PowerPoint Presentation</vt:lpstr>
      <vt:lpstr>Definition of Success</vt:lpstr>
      <vt:lpstr>Concluding Messages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c:title>
  <dc:creator>Jenine Borowik</dc:creator>
  <cp:lastModifiedBy>Jenine Borowik</cp:lastModifiedBy>
  <cp:revision>165</cp:revision>
  <dcterms:created xsi:type="dcterms:W3CDTF">2016-09-29T08:17:07Z</dcterms:created>
  <dcterms:modified xsi:type="dcterms:W3CDTF">2016-11-22T07:23:30Z</dcterms:modified>
</cp:coreProperties>
</file>