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15"/>
  </p:notesMasterIdLst>
  <p:sldIdLst>
    <p:sldId id="256" r:id="rId2"/>
    <p:sldId id="259" r:id="rId3"/>
    <p:sldId id="257" r:id="rId4"/>
    <p:sldId id="260" r:id="rId5"/>
    <p:sldId id="272" r:id="rId6"/>
    <p:sldId id="262" r:id="rId7"/>
    <p:sldId id="269" r:id="rId8"/>
    <p:sldId id="264" r:id="rId9"/>
    <p:sldId id="270" r:id="rId10"/>
    <p:sldId id="265" r:id="rId11"/>
    <p:sldId id="278" r:id="rId12"/>
    <p:sldId id="276" r:id="rId13"/>
    <p:sldId id="27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6" autoAdjust="0"/>
    <p:restoredTop sz="93712" autoAdjust="0"/>
  </p:normalViewPr>
  <p:slideViewPr>
    <p:cSldViewPr snapToGrid="0">
      <p:cViewPr varScale="1">
        <p:scale>
          <a:sx n="66" d="100"/>
          <a:sy n="66" d="100"/>
        </p:scale>
        <p:origin x="186" y="60"/>
      </p:cViewPr>
      <p:guideLst/>
    </p:cSldViewPr>
  </p:slideViewPr>
  <p:outlineViewPr>
    <p:cViewPr>
      <p:scale>
        <a:sx n="33" d="100"/>
        <a:sy n="33" d="100"/>
      </p:scale>
      <p:origin x="0" y="-11634"/>
    </p:cViewPr>
  </p:outlineViewPr>
  <p:notesTextViewPr>
    <p:cViewPr>
      <p:scale>
        <a:sx n="1" d="1"/>
        <a:sy n="1" d="1"/>
      </p:scale>
      <p:origin x="0" y="0"/>
    </p:cViewPr>
  </p:notesTextViewPr>
  <p:notesViewPr>
    <p:cSldViewPr snapToGrid="0">
      <p:cViewPr varScale="1">
        <p:scale>
          <a:sx n="62" d="100"/>
          <a:sy n="62" d="100"/>
        </p:scale>
        <p:origin x="169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3242C7-20C5-4D20-A69F-B8DDD68B532B}" type="doc">
      <dgm:prSet loTypeId="urn:microsoft.com/office/officeart/2005/8/layout/hProcess3" loCatId="process" qsTypeId="urn:microsoft.com/office/officeart/2005/8/quickstyle/simple1" qsCatId="simple" csTypeId="urn:microsoft.com/office/officeart/2005/8/colors/accent1_2" csCatId="accent1" phldr="1"/>
      <dgm:spPr/>
    </dgm:pt>
    <dgm:pt modelId="{53DFA2B3-D79D-4A67-8CA5-E7034B8462BB}">
      <dgm:prSet phldrT="[Text]" custT="1"/>
      <dgm:spPr/>
      <dgm:t>
        <a:bodyPr/>
        <a:lstStyle/>
        <a:p>
          <a:r>
            <a:rPr lang="en-GB" sz="1600" dirty="0" smtClean="0"/>
            <a:t>Within each dimension, different organisations may have different </a:t>
          </a:r>
          <a:r>
            <a:rPr lang="en-GB" sz="1600" b="1" i="1" dirty="0" smtClean="0"/>
            <a:t>levels</a:t>
          </a:r>
          <a:r>
            <a:rPr lang="en-GB" sz="1600" dirty="0" smtClean="0"/>
            <a:t> of maturity</a:t>
          </a:r>
          <a:endParaRPr lang="en-CA" sz="1600" dirty="0"/>
        </a:p>
      </dgm:t>
    </dgm:pt>
    <dgm:pt modelId="{8FCC9314-1B5E-48BF-9A5F-93E84D3908DD}" type="parTrans" cxnId="{C27377C9-D7D2-43C2-B9BD-B59E41868D58}">
      <dgm:prSet/>
      <dgm:spPr/>
      <dgm:t>
        <a:bodyPr/>
        <a:lstStyle/>
        <a:p>
          <a:endParaRPr lang="en-CA"/>
        </a:p>
      </dgm:t>
    </dgm:pt>
    <dgm:pt modelId="{FBECFBF1-7600-4089-A832-45E87AA35108}" type="sibTrans" cxnId="{C27377C9-D7D2-43C2-B9BD-B59E41868D58}">
      <dgm:prSet/>
      <dgm:spPr/>
      <dgm:t>
        <a:bodyPr/>
        <a:lstStyle/>
        <a:p>
          <a:endParaRPr lang="en-CA"/>
        </a:p>
      </dgm:t>
    </dgm:pt>
    <dgm:pt modelId="{C9FB197A-E23F-4AB2-A115-F9118AED6C69}" type="pres">
      <dgm:prSet presAssocID="{573242C7-20C5-4D20-A69F-B8DDD68B532B}" presName="Name0" presStyleCnt="0">
        <dgm:presLayoutVars>
          <dgm:dir/>
          <dgm:animLvl val="lvl"/>
          <dgm:resizeHandles val="exact"/>
        </dgm:presLayoutVars>
      </dgm:prSet>
      <dgm:spPr/>
    </dgm:pt>
    <dgm:pt modelId="{EF13574E-D1CD-4727-BD58-9D4575BA216A}" type="pres">
      <dgm:prSet presAssocID="{573242C7-20C5-4D20-A69F-B8DDD68B532B}" presName="dummy" presStyleCnt="0"/>
      <dgm:spPr/>
    </dgm:pt>
    <dgm:pt modelId="{8C4F1C67-A003-4681-A6C0-98EC5D18F4EF}" type="pres">
      <dgm:prSet presAssocID="{573242C7-20C5-4D20-A69F-B8DDD68B532B}" presName="linH" presStyleCnt="0"/>
      <dgm:spPr/>
    </dgm:pt>
    <dgm:pt modelId="{2D1F0D7E-E962-44F3-97EB-C78BFBE4A731}" type="pres">
      <dgm:prSet presAssocID="{573242C7-20C5-4D20-A69F-B8DDD68B532B}" presName="padding1" presStyleCnt="0"/>
      <dgm:spPr/>
    </dgm:pt>
    <dgm:pt modelId="{A707B2E1-6771-42A0-B47D-F6AE4E2CDC0D}" type="pres">
      <dgm:prSet presAssocID="{53DFA2B3-D79D-4A67-8CA5-E7034B8462BB}" presName="linV" presStyleCnt="0"/>
      <dgm:spPr/>
    </dgm:pt>
    <dgm:pt modelId="{F4E45AA9-F2C5-4874-9C26-EA6CF6EC608C}" type="pres">
      <dgm:prSet presAssocID="{53DFA2B3-D79D-4A67-8CA5-E7034B8462BB}" presName="spVertical1" presStyleCnt="0"/>
      <dgm:spPr/>
    </dgm:pt>
    <dgm:pt modelId="{E5A9555A-2EB8-403F-A97E-EB1B052B245F}" type="pres">
      <dgm:prSet presAssocID="{53DFA2B3-D79D-4A67-8CA5-E7034B8462BB}" presName="parTx" presStyleLbl="revTx" presStyleIdx="0" presStyleCnt="1" custAng="1975612">
        <dgm:presLayoutVars>
          <dgm:chMax val="0"/>
          <dgm:chPref val="0"/>
          <dgm:bulletEnabled val="1"/>
        </dgm:presLayoutVars>
      </dgm:prSet>
      <dgm:spPr/>
      <dgm:t>
        <a:bodyPr/>
        <a:lstStyle/>
        <a:p>
          <a:endParaRPr lang="en-CA"/>
        </a:p>
      </dgm:t>
    </dgm:pt>
    <dgm:pt modelId="{9DC9F88B-0916-49D2-B602-7D68AE9A23E6}" type="pres">
      <dgm:prSet presAssocID="{53DFA2B3-D79D-4A67-8CA5-E7034B8462BB}" presName="spVertical2" presStyleCnt="0"/>
      <dgm:spPr/>
    </dgm:pt>
    <dgm:pt modelId="{D343A4E3-F484-42F7-B063-FBE5BE8A6A32}" type="pres">
      <dgm:prSet presAssocID="{53DFA2B3-D79D-4A67-8CA5-E7034B8462BB}" presName="spVertical3" presStyleCnt="0"/>
      <dgm:spPr/>
    </dgm:pt>
    <dgm:pt modelId="{391E236F-1372-44E1-8B69-700BF0A878D9}" type="pres">
      <dgm:prSet presAssocID="{573242C7-20C5-4D20-A69F-B8DDD68B532B}" presName="padding2" presStyleCnt="0"/>
      <dgm:spPr/>
    </dgm:pt>
    <dgm:pt modelId="{01AFB6CB-0AAD-4215-BF38-7352E99E39C4}" type="pres">
      <dgm:prSet presAssocID="{573242C7-20C5-4D20-A69F-B8DDD68B532B}" presName="negArrow" presStyleCnt="0"/>
      <dgm:spPr/>
    </dgm:pt>
    <dgm:pt modelId="{C5F586FA-4078-4444-A78A-06336BC20528}" type="pres">
      <dgm:prSet presAssocID="{573242C7-20C5-4D20-A69F-B8DDD68B532B}" presName="backgroundArrow" presStyleLbl="node1" presStyleIdx="0" presStyleCnt="1" custAng="12753976" custScaleX="91553" custScaleY="54405" custLinFactNeighborX="1386" custLinFactNeighborY="24854"/>
      <dgm:spPr/>
      <dgm:t>
        <a:bodyPr/>
        <a:lstStyle/>
        <a:p>
          <a:endParaRPr lang="en-CA"/>
        </a:p>
      </dgm:t>
    </dgm:pt>
  </dgm:ptLst>
  <dgm:cxnLst>
    <dgm:cxn modelId="{03854BD6-4D91-4769-89D2-CF761DA38E04}" type="presOf" srcId="{573242C7-20C5-4D20-A69F-B8DDD68B532B}" destId="{C9FB197A-E23F-4AB2-A115-F9118AED6C69}" srcOrd="0" destOrd="0" presId="urn:microsoft.com/office/officeart/2005/8/layout/hProcess3"/>
    <dgm:cxn modelId="{C27377C9-D7D2-43C2-B9BD-B59E41868D58}" srcId="{573242C7-20C5-4D20-A69F-B8DDD68B532B}" destId="{53DFA2B3-D79D-4A67-8CA5-E7034B8462BB}" srcOrd="0" destOrd="0" parTransId="{8FCC9314-1B5E-48BF-9A5F-93E84D3908DD}" sibTransId="{FBECFBF1-7600-4089-A832-45E87AA35108}"/>
    <dgm:cxn modelId="{E9756DAA-10E5-4AB4-A360-25ED18873142}" type="presOf" srcId="{53DFA2B3-D79D-4A67-8CA5-E7034B8462BB}" destId="{E5A9555A-2EB8-403F-A97E-EB1B052B245F}" srcOrd="0" destOrd="0" presId="urn:microsoft.com/office/officeart/2005/8/layout/hProcess3"/>
    <dgm:cxn modelId="{32409C96-E62C-43EA-8444-D9DF7140C433}" type="presParOf" srcId="{C9FB197A-E23F-4AB2-A115-F9118AED6C69}" destId="{EF13574E-D1CD-4727-BD58-9D4575BA216A}" srcOrd="0" destOrd="0" presId="urn:microsoft.com/office/officeart/2005/8/layout/hProcess3"/>
    <dgm:cxn modelId="{AF3C28D9-A931-4841-9725-4083C0D02F57}" type="presParOf" srcId="{C9FB197A-E23F-4AB2-A115-F9118AED6C69}" destId="{8C4F1C67-A003-4681-A6C0-98EC5D18F4EF}" srcOrd="1" destOrd="0" presId="urn:microsoft.com/office/officeart/2005/8/layout/hProcess3"/>
    <dgm:cxn modelId="{D97E77ED-F4AB-46BD-B400-FA80D480D3F2}" type="presParOf" srcId="{8C4F1C67-A003-4681-A6C0-98EC5D18F4EF}" destId="{2D1F0D7E-E962-44F3-97EB-C78BFBE4A731}" srcOrd="0" destOrd="0" presId="urn:microsoft.com/office/officeart/2005/8/layout/hProcess3"/>
    <dgm:cxn modelId="{7D30DE5F-FE33-4B3D-A158-CEB18335CDB9}" type="presParOf" srcId="{8C4F1C67-A003-4681-A6C0-98EC5D18F4EF}" destId="{A707B2E1-6771-42A0-B47D-F6AE4E2CDC0D}" srcOrd="1" destOrd="0" presId="urn:microsoft.com/office/officeart/2005/8/layout/hProcess3"/>
    <dgm:cxn modelId="{D1B6B003-5BC5-47CB-B365-F7AF0F02D80D}" type="presParOf" srcId="{A707B2E1-6771-42A0-B47D-F6AE4E2CDC0D}" destId="{F4E45AA9-F2C5-4874-9C26-EA6CF6EC608C}" srcOrd="0" destOrd="0" presId="urn:microsoft.com/office/officeart/2005/8/layout/hProcess3"/>
    <dgm:cxn modelId="{B152D1CA-F94C-4437-AA15-901F07E1EB7C}" type="presParOf" srcId="{A707B2E1-6771-42A0-B47D-F6AE4E2CDC0D}" destId="{E5A9555A-2EB8-403F-A97E-EB1B052B245F}" srcOrd="1" destOrd="0" presId="urn:microsoft.com/office/officeart/2005/8/layout/hProcess3"/>
    <dgm:cxn modelId="{CDF9A32C-3CC7-401C-9E39-369A4F4B118E}" type="presParOf" srcId="{A707B2E1-6771-42A0-B47D-F6AE4E2CDC0D}" destId="{9DC9F88B-0916-49D2-B602-7D68AE9A23E6}" srcOrd="2" destOrd="0" presId="urn:microsoft.com/office/officeart/2005/8/layout/hProcess3"/>
    <dgm:cxn modelId="{3B41F718-710D-4D08-988B-7E72B04EA2B9}" type="presParOf" srcId="{A707B2E1-6771-42A0-B47D-F6AE4E2CDC0D}" destId="{D343A4E3-F484-42F7-B063-FBE5BE8A6A32}" srcOrd="3" destOrd="0" presId="urn:microsoft.com/office/officeart/2005/8/layout/hProcess3"/>
    <dgm:cxn modelId="{A7DC3443-00B4-44DE-BD1C-EE067D1B7F75}" type="presParOf" srcId="{8C4F1C67-A003-4681-A6C0-98EC5D18F4EF}" destId="{391E236F-1372-44E1-8B69-700BF0A878D9}" srcOrd="2" destOrd="0" presId="urn:microsoft.com/office/officeart/2005/8/layout/hProcess3"/>
    <dgm:cxn modelId="{E43DA2E7-1A44-49DA-B5B9-B843BD18BB14}" type="presParOf" srcId="{8C4F1C67-A003-4681-A6C0-98EC5D18F4EF}" destId="{01AFB6CB-0AAD-4215-BF38-7352E99E39C4}" srcOrd="3" destOrd="0" presId="urn:microsoft.com/office/officeart/2005/8/layout/hProcess3"/>
    <dgm:cxn modelId="{DCE2D8E2-8096-4883-8F58-94C9B6A7D0D9}" type="presParOf" srcId="{8C4F1C67-A003-4681-A6C0-98EC5D18F4EF}" destId="{C5F586FA-4078-4444-A78A-06336BC20528}" srcOrd="4"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4F2B18-A3C4-4998-8251-7269E8021A7E}" type="doc">
      <dgm:prSet loTypeId="urn:microsoft.com/office/officeart/2005/8/layout/hProcess3" loCatId="process" qsTypeId="urn:microsoft.com/office/officeart/2005/8/quickstyle/simple1" qsCatId="simple" csTypeId="urn:microsoft.com/office/officeart/2005/8/colors/accent1_2" csCatId="accent1" phldr="1"/>
      <dgm:spPr/>
    </dgm:pt>
    <dgm:pt modelId="{7CFA5C8C-1520-4B54-9386-AEBE51B84F4A}">
      <dgm:prSet phldrT="[Text]"/>
      <dgm:spPr/>
      <dgm:t>
        <a:bodyPr/>
        <a:lstStyle/>
        <a:p>
          <a:r>
            <a:rPr lang="en-CA" dirty="0" smtClean="0"/>
            <a:t>There are a number of distinct </a:t>
          </a:r>
          <a:r>
            <a:rPr lang="en-CA" b="1" i="1" dirty="0" smtClean="0"/>
            <a:t>dimensions</a:t>
          </a:r>
          <a:endParaRPr lang="en-CA" b="1" i="1" dirty="0"/>
        </a:p>
      </dgm:t>
    </dgm:pt>
    <dgm:pt modelId="{752E0363-E8EA-4572-B67B-3C20F2E1BAF0}" type="parTrans" cxnId="{BF5C4889-E862-477F-B0BC-EB6C518C25D4}">
      <dgm:prSet/>
      <dgm:spPr/>
      <dgm:t>
        <a:bodyPr/>
        <a:lstStyle/>
        <a:p>
          <a:endParaRPr lang="en-CA"/>
        </a:p>
      </dgm:t>
    </dgm:pt>
    <dgm:pt modelId="{4F0504B2-0289-49A3-B687-B8A8160F2BAA}" type="sibTrans" cxnId="{BF5C4889-E862-477F-B0BC-EB6C518C25D4}">
      <dgm:prSet/>
      <dgm:spPr/>
      <dgm:t>
        <a:bodyPr/>
        <a:lstStyle/>
        <a:p>
          <a:endParaRPr lang="en-CA"/>
        </a:p>
      </dgm:t>
    </dgm:pt>
    <dgm:pt modelId="{A29D6C27-F8CA-4FE5-B90A-C1BA90D08EC7}" type="pres">
      <dgm:prSet presAssocID="{4A4F2B18-A3C4-4998-8251-7269E8021A7E}" presName="Name0" presStyleCnt="0">
        <dgm:presLayoutVars>
          <dgm:dir/>
          <dgm:animLvl val="lvl"/>
          <dgm:resizeHandles val="exact"/>
        </dgm:presLayoutVars>
      </dgm:prSet>
      <dgm:spPr/>
    </dgm:pt>
    <dgm:pt modelId="{D900D993-C622-4AA1-A606-B0E480826A34}" type="pres">
      <dgm:prSet presAssocID="{4A4F2B18-A3C4-4998-8251-7269E8021A7E}" presName="dummy" presStyleCnt="0"/>
      <dgm:spPr/>
    </dgm:pt>
    <dgm:pt modelId="{0AD9AFF1-77EB-48A0-9586-E8B828ABDA42}" type="pres">
      <dgm:prSet presAssocID="{4A4F2B18-A3C4-4998-8251-7269E8021A7E}" presName="linH" presStyleCnt="0"/>
      <dgm:spPr/>
    </dgm:pt>
    <dgm:pt modelId="{E40969EC-3BF7-4BB2-B5D9-74E1EBB8564A}" type="pres">
      <dgm:prSet presAssocID="{4A4F2B18-A3C4-4998-8251-7269E8021A7E}" presName="padding1" presStyleCnt="0"/>
      <dgm:spPr/>
    </dgm:pt>
    <dgm:pt modelId="{BFFE7371-4030-4D93-A6E0-A0006AB9EC80}" type="pres">
      <dgm:prSet presAssocID="{7CFA5C8C-1520-4B54-9386-AEBE51B84F4A}" presName="linV" presStyleCnt="0"/>
      <dgm:spPr/>
    </dgm:pt>
    <dgm:pt modelId="{C229AB06-FA45-4BF5-9FBF-3B1CD7C9ACA2}" type="pres">
      <dgm:prSet presAssocID="{7CFA5C8C-1520-4B54-9386-AEBE51B84F4A}" presName="spVertical1" presStyleCnt="0"/>
      <dgm:spPr/>
    </dgm:pt>
    <dgm:pt modelId="{A012DB37-757C-4C59-BE74-55457BC8A628}" type="pres">
      <dgm:prSet presAssocID="{7CFA5C8C-1520-4B54-9386-AEBE51B84F4A}" presName="parTx" presStyleLbl="revTx" presStyleIdx="0" presStyleCnt="1" custAng="0" custLinFactNeighborX="4390" custLinFactNeighborY="-41261">
        <dgm:presLayoutVars>
          <dgm:chMax val="0"/>
          <dgm:chPref val="0"/>
          <dgm:bulletEnabled val="1"/>
        </dgm:presLayoutVars>
      </dgm:prSet>
      <dgm:spPr/>
      <dgm:t>
        <a:bodyPr/>
        <a:lstStyle/>
        <a:p>
          <a:endParaRPr lang="en-CA"/>
        </a:p>
      </dgm:t>
    </dgm:pt>
    <dgm:pt modelId="{2ED28CC6-46EA-4E80-B6C0-7E7B2365C584}" type="pres">
      <dgm:prSet presAssocID="{7CFA5C8C-1520-4B54-9386-AEBE51B84F4A}" presName="spVertical2" presStyleCnt="0"/>
      <dgm:spPr/>
    </dgm:pt>
    <dgm:pt modelId="{7298FA4E-93C0-483E-9F92-08C5A12CB778}" type="pres">
      <dgm:prSet presAssocID="{7CFA5C8C-1520-4B54-9386-AEBE51B84F4A}" presName="spVertical3" presStyleCnt="0"/>
      <dgm:spPr/>
    </dgm:pt>
    <dgm:pt modelId="{7E87E4CD-5AE1-4FAE-8884-287A30BA1B6E}" type="pres">
      <dgm:prSet presAssocID="{4A4F2B18-A3C4-4998-8251-7269E8021A7E}" presName="padding2" presStyleCnt="0"/>
      <dgm:spPr/>
    </dgm:pt>
    <dgm:pt modelId="{1385D957-8995-44A3-91D4-098EC72ECC6F}" type="pres">
      <dgm:prSet presAssocID="{4A4F2B18-A3C4-4998-8251-7269E8021A7E}" presName="negArrow" presStyleCnt="0"/>
      <dgm:spPr/>
    </dgm:pt>
    <dgm:pt modelId="{C6F21F9A-0058-439A-AE61-B859B7D138E5}" type="pres">
      <dgm:prSet presAssocID="{4A4F2B18-A3C4-4998-8251-7269E8021A7E}" presName="backgroundArrow" presStyleLbl="node1" presStyleIdx="0" presStyleCnt="1" custAng="10800000" custLinFactNeighborX="-1260" custLinFactNeighborY="-13330"/>
      <dgm:spPr/>
    </dgm:pt>
  </dgm:ptLst>
  <dgm:cxnLst>
    <dgm:cxn modelId="{2D179F76-3632-428C-84E8-C75980441334}" type="presOf" srcId="{4A4F2B18-A3C4-4998-8251-7269E8021A7E}" destId="{A29D6C27-F8CA-4FE5-B90A-C1BA90D08EC7}" srcOrd="0" destOrd="0" presId="urn:microsoft.com/office/officeart/2005/8/layout/hProcess3"/>
    <dgm:cxn modelId="{10DA0A0C-255C-4349-A98A-105A7193FBAA}" type="presOf" srcId="{7CFA5C8C-1520-4B54-9386-AEBE51B84F4A}" destId="{A012DB37-757C-4C59-BE74-55457BC8A628}" srcOrd="0" destOrd="0" presId="urn:microsoft.com/office/officeart/2005/8/layout/hProcess3"/>
    <dgm:cxn modelId="{BF5C4889-E862-477F-B0BC-EB6C518C25D4}" srcId="{4A4F2B18-A3C4-4998-8251-7269E8021A7E}" destId="{7CFA5C8C-1520-4B54-9386-AEBE51B84F4A}" srcOrd="0" destOrd="0" parTransId="{752E0363-E8EA-4572-B67B-3C20F2E1BAF0}" sibTransId="{4F0504B2-0289-49A3-B687-B8A8160F2BAA}"/>
    <dgm:cxn modelId="{93A52084-95DE-4913-ACFF-70C3A0E77415}" type="presParOf" srcId="{A29D6C27-F8CA-4FE5-B90A-C1BA90D08EC7}" destId="{D900D993-C622-4AA1-A606-B0E480826A34}" srcOrd="0" destOrd="0" presId="urn:microsoft.com/office/officeart/2005/8/layout/hProcess3"/>
    <dgm:cxn modelId="{1888AF4B-FAC1-477E-869F-5A23C47DA2FC}" type="presParOf" srcId="{A29D6C27-F8CA-4FE5-B90A-C1BA90D08EC7}" destId="{0AD9AFF1-77EB-48A0-9586-E8B828ABDA42}" srcOrd="1" destOrd="0" presId="urn:microsoft.com/office/officeart/2005/8/layout/hProcess3"/>
    <dgm:cxn modelId="{C6E858AC-7D1A-4885-973E-AA5A072827D5}" type="presParOf" srcId="{0AD9AFF1-77EB-48A0-9586-E8B828ABDA42}" destId="{E40969EC-3BF7-4BB2-B5D9-74E1EBB8564A}" srcOrd="0" destOrd="0" presId="urn:microsoft.com/office/officeart/2005/8/layout/hProcess3"/>
    <dgm:cxn modelId="{0CD64CBF-65BF-4753-9D2F-3D1467D14587}" type="presParOf" srcId="{0AD9AFF1-77EB-48A0-9586-E8B828ABDA42}" destId="{BFFE7371-4030-4D93-A6E0-A0006AB9EC80}" srcOrd="1" destOrd="0" presId="urn:microsoft.com/office/officeart/2005/8/layout/hProcess3"/>
    <dgm:cxn modelId="{93BF0D18-8C82-4DCF-8A65-86129BA310C5}" type="presParOf" srcId="{BFFE7371-4030-4D93-A6E0-A0006AB9EC80}" destId="{C229AB06-FA45-4BF5-9FBF-3B1CD7C9ACA2}" srcOrd="0" destOrd="0" presId="urn:microsoft.com/office/officeart/2005/8/layout/hProcess3"/>
    <dgm:cxn modelId="{757285C8-B23B-470C-AA3F-0F6EF2B7A502}" type="presParOf" srcId="{BFFE7371-4030-4D93-A6E0-A0006AB9EC80}" destId="{A012DB37-757C-4C59-BE74-55457BC8A628}" srcOrd="1" destOrd="0" presId="urn:microsoft.com/office/officeart/2005/8/layout/hProcess3"/>
    <dgm:cxn modelId="{5CB294F6-E49B-42C4-913F-43D343BACA8A}" type="presParOf" srcId="{BFFE7371-4030-4D93-A6E0-A0006AB9EC80}" destId="{2ED28CC6-46EA-4E80-B6C0-7E7B2365C584}" srcOrd="2" destOrd="0" presId="urn:microsoft.com/office/officeart/2005/8/layout/hProcess3"/>
    <dgm:cxn modelId="{F7398812-917A-4AB5-AFE4-C2F43A56F43C}" type="presParOf" srcId="{BFFE7371-4030-4D93-A6E0-A0006AB9EC80}" destId="{7298FA4E-93C0-483E-9F92-08C5A12CB778}" srcOrd="3" destOrd="0" presId="urn:microsoft.com/office/officeart/2005/8/layout/hProcess3"/>
    <dgm:cxn modelId="{F28E1F20-5BA3-4272-8484-BDDF3824E093}" type="presParOf" srcId="{0AD9AFF1-77EB-48A0-9586-E8B828ABDA42}" destId="{7E87E4CD-5AE1-4FAE-8884-287A30BA1B6E}" srcOrd="2" destOrd="0" presId="urn:microsoft.com/office/officeart/2005/8/layout/hProcess3"/>
    <dgm:cxn modelId="{BAA1F99F-C7A9-48BC-BDAB-455B77FBD20E}" type="presParOf" srcId="{0AD9AFF1-77EB-48A0-9586-E8B828ABDA42}" destId="{1385D957-8995-44A3-91D4-098EC72ECC6F}" srcOrd="3" destOrd="0" presId="urn:microsoft.com/office/officeart/2005/8/layout/hProcess3"/>
    <dgm:cxn modelId="{48FA8435-7D97-4FC9-B13D-6CFC7D78D351}" type="presParOf" srcId="{0AD9AFF1-77EB-48A0-9586-E8B828ABDA42}" destId="{C6F21F9A-0058-439A-AE61-B859B7D138E5}" srcOrd="4"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F586FA-4078-4444-A78A-06336BC20528}">
      <dsp:nvSpPr>
        <dsp:cNvPr id="0" name=""/>
        <dsp:cNvSpPr/>
      </dsp:nvSpPr>
      <dsp:spPr>
        <a:xfrm rot="12753976">
          <a:off x="58963" y="791451"/>
          <a:ext cx="3894877" cy="1997751"/>
        </a:xfrm>
        <a:prstGeom prst="rightArrow">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9555A-2EB8-403F-A97E-EB1B052B245F}">
      <dsp:nvSpPr>
        <dsp:cNvPr id="0" name=""/>
        <dsp:cNvSpPr/>
      </dsp:nvSpPr>
      <dsp:spPr>
        <a:xfrm rot="1975612">
          <a:off x="343163" y="922203"/>
          <a:ext cx="3485645" cy="18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GB" sz="1600" kern="1200" dirty="0" smtClean="0"/>
            <a:t>Within each dimension, different organisations may have different </a:t>
          </a:r>
          <a:r>
            <a:rPr lang="en-GB" sz="1600" b="1" i="1" kern="1200" dirty="0" smtClean="0"/>
            <a:t>levels</a:t>
          </a:r>
          <a:r>
            <a:rPr lang="en-GB" sz="1600" kern="1200" dirty="0" smtClean="0"/>
            <a:t> of maturity</a:t>
          </a:r>
          <a:endParaRPr lang="en-CA" sz="1600" kern="1200" dirty="0"/>
        </a:p>
      </dsp:txBody>
      <dsp:txXfrm>
        <a:off x="343163" y="922203"/>
        <a:ext cx="3485645" cy="1836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21F9A-0058-439A-AE61-B859B7D138E5}">
      <dsp:nvSpPr>
        <dsp:cNvPr id="0" name=""/>
        <dsp:cNvSpPr/>
      </dsp:nvSpPr>
      <dsp:spPr>
        <a:xfrm rot="10800000">
          <a:off x="0" y="690014"/>
          <a:ext cx="3841679" cy="1500608"/>
        </a:xfrm>
        <a:prstGeom prst="rightArrow">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12DB37-757C-4C59-BE74-55457BC8A628}">
      <dsp:nvSpPr>
        <dsp:cNvPr id="0" name=""/>
        <dsp:cNvSpPr/>
      </dsp:nvSpPr>
      <dsp:spPr>
        <a:xfrm>
          <a:off x="448066" y="1110405"/>
          <a:ext cx="3147625" cy="750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62560" rIns="0" bIns="162560" numCol="1" spcCol="1270" anchor="ctr" anchorCtr="0">
          <a:noAutofit/>
        </a:bodyPr>
        <a:lstStyle/>
        <a:p>
          <a:pPr lvl="0" algn="ctr" defTabSz="711200">
            <a:lnSpc>
              <a:spcPct val="90000"/>
            </a:lnSpc>
            <a:spcBef>
              <a:spcPct val="0"/>
            </a:spcBef>
            <a:spcAft>
              <a:spcPct val="35000"/>
            </a:spcAft>
          </a:pPr>
          <a:r>
            <a:rPr lang="en-CA" sz="1600" kern="1200" dirty="0" smtClean="0"/>
            <a:t>There are a number of distinct </a:t>
          </a:r>
          <a:r>
            <a:rPr lang="en-CA" sz="1600" b="1" i="1" kern="1200" dirty="0" smtClean="0"/>
            <a:t>dimensions</a:t>
          </a:r>
          <a:endParaRPr lang="en-CA" sz="1600" b="1" i="1" kern="1200" dirty="0"/>
        </a:p>
      </dsp:txBody>
      <dsp:txXfrm>
        <a:off x="448066" y="1110405"/>
        <a:ext cx="3147625" cy="75030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C1960-991C-4837-ACF9-3D8757893024}" type="datetimeFigureOut">
              <a:rPr lang="en-CA" smtClean="0"/>
              <a:t>2016-11-12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BBD46D-8F2F-4293-9256-7AE3237DF010}" type="slidenum">
              <a:rPr lang="en-CA" smtClean="0"/>
              <a:t>‹#›</a:t>
            </a:fld>
            <a:endParaRPr lang="en-CA"/>
          </a:p>
        </p:txBody>
      </p:sp>
    </p:spTree>
    <p:extLst>
      <p:ext uri="{BB962C8B-B14F-4D97-AF65-F5344CB8AC3E}">
        <p14:creationId xmlns:p14="http://schemas.microsoft.com/office/powerpoint/2010/main" val="2463408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8BBD46D-8F2F-4293-9256-7AE3237DF010}" type="slidenum">
              <a:rPr lang="en-CA" smtClean="0"/>
              <a:t>1</a:t>
            </a:fld>
            <a:endParaRPr lang="en-CA"/>
          </a:p>
        </p:txBody>
      </p:sp>
    </p:spTree>
    <p:extLst>
      <p:ext uri="{BB962C8B-B14F-4D97-AF65-F5344CB8AC3E}">
        <p14:creationId xmlns:p14="http://schemas.microsoft.com/office/powerpoint/2010/main" val="330426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5</a:t>
            </a:fld>
            <a:endParaRPr lang="en-CA"/>
          </a:p>
        </p:txBody>
      </p:sp>
    </p:spTree>
    <p:extLst>
      <p:ext uri="{BB962C8B-B14F-4D97-AF65-F5344CB8AC3E}">
        <p14:creationId xmlns:p14="http://schemas.microsoft.com/office/powerpoint/2010/main" val="3487833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8BBD46D-8F2F-4293-9256-7AE3237DF010}" type="slidenum">
              <a:rPr lang="en-CA" smtClean="0"/>
              <a:t>6</a:t>
            </a:fld>
            <a:endParaRPr lang="en-CA"/>
          </a:p>
        </p:txBody>
      </p:sp>
    </p:spTree>
    <p:extLst>
      <p:ext uri="{BB962C8B-B14F-4D97-AF65-F5344CB8AC3E}">
        <p14:creationId xmlns:p14="http://schemas.microsoft.com/office/powerpoint/2010/main" val="3417682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10</a:t>
            </a:fld>
            <a:endParaRPr lang="en-CA"/>
          </a:p>
        </p:txBody>
      </p:sp>
    </p:spTree>
    <p:extLst>
      <p:ext uri="{BB962C8B-B14F-4D97-AF65-F5344CB8AC3E}">
        <p14:creationId xmlns:p14="http://schemas.microsoft.com/office/powerpoint/2010/main" val="54841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1=initial</a:t>
            </a:r>
          </a:p>
          <a:p>
            <a:r>
              <a:rPr lang="en-CA" dirty="0" smtClean="0"/>
              <a:t>2=pre</a:t>
            </a:r>
          </a:p>
          <a:p>
            <a:r>
              <a:rPr lang="en-CA" dirty="0" smtClean="0"/>
              <a:t>3=early</a:t>
            </a:r>
          </a:p>
          <a:p>
            <a:r>
              <a:rPr lang="en-CA" dirty="0" smtClean="0"/>
              <a:t>4=corporate</a:t>
            </a:r>
          </a:p>
          <a:p>
            <a:r>
              <a:rPr lang="en-CA" dirty="0" smtClean="0"/>
              <a:t>5=mature</a:t>
            </a:r>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11</a:t>
            </a:fld>
            <a:endParaRPr lang="en-CA"/>
          </a:p>
        </p:txBody>
      </p:sp>
    </p:spTree>
    <p:extLst>
      <p:ext uri="{BB962C8B-B14F-4D97-AF65-F5344CB8AC3E}">
        <p14:creationId xmlns:p14="http://schemas.microsoft.com/office/powerpoint/2010/main" val="1817569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12</a:t>
            </a:fld>
            <a:endParaRPr lang="en-CA"/>
          </a:p>
        </p:txBody>
      </p:sp>
    </p:spTree>
    <p:extLst>
      <p:ext uri="{BB962C8B-B14F-4D97-AF65-F5344CB8AC3E}">
        <p14:creationId xmlns:p14="http://schemas.microsoft.com/office/powerpoint/2010/main" val="2782629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98BBD46D-8F2F-4293-9256-7AE3237DF010}" type="slidenum">
              <a:rPr lang="en-CA" smtClean="0"/>
              <a:t>13</a:t>
            </a:fld>
            <a:endParaRPr lang="en-CA"/>
          </a:p>
        </p:txBody>
      </p:sp>
    </p:spTree>
    <p:extLst>
      <p:ext uri="{BB962C8B-B14F-4D97-AF65-F5344CB8AC3E}">
        <p14:creationId xmlns:p14="http://schemas.microsoft.com/office/powerpoint/2010/main" val="4148085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C51912E-1BEA-4009-8C83-BE370C51E016}"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11465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0787B1-5D36-4F19-A658-00DA3334FBEC}"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606772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54A1B-E970-46C8-85A1-8EBC90519A5C}"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213038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6A581C-6902-4B98-BC09-55C70D6B2B84}"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6472019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56F62B-3484-42F0-A43E-B7A23C585EBE}"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45030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06EBB5-3B9D-493D-A70A-FCAA48744A33}"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380868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24B375E-5E22-411B-AAEC-619FDA06220F}"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8553802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C25CD1-3338-4B99-9A29-6F5E2BF6D8B1}"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705117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CE2F70-A52C-44C4-9436-15B59626288D}"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431920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CE2A7A-9A93-4058-9012-3C194F265373}" type="datetime1">
              <a:rPr lang="en-CA" smtClean="0"/>
              <a:t>2016-11-12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18526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D3F41CC-B43E-4FB5-AF27-5D8E82CB8483}" type="datetime1">
              <a:rPr lang="en-CA" smtClean="0"/>
              <a:t>2016-11-12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619787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914A0FC-0E1E-48D0-AA79-AEF3E699A39B}" type="datetime1">
              <a:rPr lang="en-CA" smtClean="0"/>
              <a:t>2016-11-12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5777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38ED1E-28B3-4328-88A2-300632FFEB90}" type="datetime1">
              <a:rPr lang="en-CA" smtClean="0"/>
              <a:t>2016-11-12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3282135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02939-5AC9-4DD1-909D-2E3CDB04259F}" type="datetime1">
              <a:rPr lang="en-CA" smtClean="0"/>
              <a:t>2016-11-12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2715369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B27A42-8FA7-4160-9F56-A5FBA28548ED}" type="datetime1">
              <a:rPr lang="en-CA" smtClean="0"/>
              <a:t>2016-11-12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1200552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29DFD1-3CD3-47CC-B4CA-1B83A2BC55F7}" type="datetime1">
              <a:rPr lang="en-CA" smtClean="0"/>
              <a:t>2016-11-12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28D9F9D-C61D-43D7-A9E8-B22D32E5D726}" type="slidenum">
              <a:rPr lang="en-CA" smtClean="0"/>
              <a:t>‹#›</a:t>
            </a:fld>
            <a:endParaRPr lang="en-CA"/>
          </a:p>
        </p:txBody>
      </p:sp>
    </p:spTree>
    <p:extLst>
      <p:ext uri="{BB962C8B-B14F-4D97-AF65-F5344CB8AC3E}">
        <p14:creationId xmlns:p14="http://schemas.microsoft.com/office/powerpoint/2010/main" val="4012212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315E070-529A-408F-8E62-80B08E5F9D45}" type="datetime1">
              <a:rPr lang="en-CA" smtClean="0"/>
              <a:t>2016-11-12</a:t>
            </a:fld>
            <a:endParaRPr lang="en-C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28D9F9D-C61D-43D7-A9E8-B22D32E5D726}" type="slidenum">
              <a:rPr lang="en-CA" smtClean="0"/>
              <a:t>‹#›</a:t>
            </a:fld>
            <a:endParaRPr lang="en-CA"/>
          </a:p>
        </p:txBody>
      </p:sp>
    </p:spTree>
    <p:extLst>
      <p:ext uri="{BB962C8B-B14F-4D97-AF65-F5344CB8AC3E}">
        <p14:creationId xmlns:p14="http://schemas.microsoft.com/office/powerpoint/2010/main" val="3417323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1.unece.org/stat/platform/download/attachments/123930460/Assessing%20Your%20Modernisation%20Maturity%20v0%2091.docx?version=1&amp;modificationDate=1476455192631&amp;api=v2"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Modernization Maturity Model and Roadmap</a:t>
            </a:r>
            <a:endParaRPr lang="en-CA" dirty="0"/>
          </a:p>
        </p:txBody>
      </p:sp>
      <p:sp>
        <p:nvSpPr>
          <p:cNvPr id="3" name="Subtitle 2"/>
          <p:cNvSpPr>
            <a:spLocks noGrp="1"/>
          </p:cNvSpPr>
          <p:nvPr>
            <p:ph type="subTitle" idx="1"/>
          </p:nvPr>
        </p:nvSpPr>
        <p:spPr/>
        <p:txBody>
          <a:bodyPr/>
          <a:lstStyle/>
          <a:p>
            <a:r>
              <a:rPr lang="en-CA" dirty="0" smtClean="0"/>
              <a:t>Joint work of Modernisation Committee on Standards and </a:t>
            </a:r>
          </a:p>
          <a:p>
            <a:r>
              <a:rPr lang="en-CA" dirty="0" smtClean="0"/>
              <a:t>Modernisation Committee on Organizational Frameworks and Evaluation</a:t>
            </a:r>
            <a:endParaRPr lang="en-CA"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3153" y="5773879"/>
            <a:ext cx="2990850" cy="581025"/>
          </a:xfrm>
          <a:prstGeom prst="rect">
            <a:avLst/>
          </a:prstGeom>
        </p:spPr>
      </p:pic>
    </p:spTree>
    <p:extLst>
      <p:ext uri="{BB962C8B-B14F-4D97-AF65-F5344CB8AC3E}">
        <p14:creationId xmlns:p14="http://schemas.microsoft.com/office/powerpoint/2010/main" val="29448884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09" y="268406"/>
            <a:ext cx="9586018" cy="1320800"/>
          </a:xfrm>
        </p:spPr>
        <p:txBody>
          <a:bodyPr>
            <a:normAutofit/>
          </a:bodyPr>
          <a:lstStyle/>
          <a:p>
            <a:r>
              <a:rPr lang="en-CA" dirty="0" smtClean="0"/>
              <a:t>Testing of the MMM</a:t>
            </a:r>
            <a:endParaRPr lang="en-CA" dirty="0"/>
          </a:p>
        </p:txBody>
      </p:sp>
      <p:sp>
        <p:nvSpPr>
          <p:cNvPr id="3" name="Content Placeholder 2"/>
          <p:cNvSpPr>
            <a:spLocks noGrp="1"/>
          </p:cNvSpPr>
          <p:nvPr>
            <p:ph idx="1"/>
          </p:nvPr>
        </p:nvSpPr>
        <p:spPr>
          <a:xfrm>
            <a:off x="502910" y="1190171"/>
            <a:ext cx="8651029" cy="5667829"/>
          </a:xfrm>
        </p:spPr>
        <p:txBody>
          <a:bodyPr>
            <a:normAutofit fontScale="92500"/>
          </a:bodyPr>
          <a:lstStyle/>
          <a:p>
            <a:r>
              <a:rPr lang="en-GB" sz="2400" dirty="0" smtClean="0">
                <a:solidFill>
                  <a:schemeClr val="tx1">
                    <a:lumMod val="95000"/>
                    <a:lumOff val="5000"/>
                  </a:schemeClr>
                </a:solidFill>
              </a:rPr>
              <a:t>8 organizations participated in the testing of the draft MMM in July.</a:t>
            </a:r>
          </a:p>
          <a:p>
            <a:r>
              <a:rPr lang="en-GB" sz="2400" dirty="0" smtClean="0">
                <a:solidFill>
                  <a:schemeClr val="tx1">
                    <a:lumMod val="95000"/>
                    <a:lumOff val="5000"/>
                  </a:schemeClr>
                </a:solidFill>
              </a:rPr>
              <a:t>Feedback was received on the ease of use of the model, clarity of  level </a:t>
            </a:r>
            <a:r>
              <a:rPr lang="en-GB" sz="2400" dirty="0">
                <a:solidFill>
                  <a:schemeClr val="tx1">
                    <a:lumMod val="95000"/>
                    <a:lumOff val="5000"/>
                  </a:schemeClr>
                </a:solidFill>
              </a:rPr>
              <a:t>and </a:t>
            </a:r>
            <a:r>
              <a:rPr lang="en-GB" sz="2400" dirty="0" smtClean="0">
                <a:solidFill>
                  <a:schemeClr val="tx1">
                    <a:lumMod val="95000"/>
                    <a:lumOff val="5000"/>
                  </a:schemeClr>
                </a:solidFill>
              </a:rPr>
              <a:t>dimension descriptions, distinction between the levels.</a:t>
            </a:r>
            <a:endParaRPr lang="en-GB" sz="2400" dirty="0">
              <a:solidFill>
                <a:schemeClr val="tx1">
                  <a:lumMod val="95000"/>
                  <a:lumOff val="5000"/>
                </a:schemeClr>
              </a:solidFill>
            </a:endParaRPr>
          </a:p>
          <a:p>
            <a:r>
              <a:rPr lang="en-CA" sz="2400" dirty="0" smtClean="0">
                <a:solidFill>
                  <a:schemeClr val="tx1">
                    <a:lumMod val="95000"/>
                    <a:lumOff val="5000"/>
                  </a:schemeClr>
                </a:solidFill>
              </a:rPr>
              <a:t>C</a:t>
            </a:r>
            <a:r>
              <a:rPr lang="en-CA" sz="2400" dirty="0" smtClean="0">
                <a:solidFill>
                  <a:prstClr val="black">
                    <a:lumMod val="95000"/>
                    <a:lumOff val="5000"/>
                  </a:prstClr>
                </a:solidFill>
              </a:rPr>
              <a:t>onstructive feedback provided on fine tuning of wording in each of the GAMSO, GSIM, GSBPM and CSPA components.</a:t>
            </a:r>
          </a:p>
          <a:p>
            <a:pPr>
              <a:buClr>
                <a:srgbClr val="90C226"/>
              </a:buClr>
            </a:pPr>
            <a:r>
              <a:rPr lang="en-CA" sz="2400" dirty="0" smtClean="0">
                <a:solidFill>
                  <a:prstClr val="black">
                    <a:lumMod val="95000"/>
                    <a:lumOff val="5000"/>
                  </a:prstClr>
                </a:solidFill>
              </a:rPr>
              <a:t>Revised MMM presented at the Workshop on Implementing Standards for Statistical Modernisation in September.</a:t>
            </a:r>
          </a:p>
          <a:p>
            <a:pPr>
              <a:buClr>
                <a:srgbClr val="90C226"/>
              </a:buClr>
            </a:pPr>
            <a:r>
              <a:rPr lang="en-CA" sz="2400" dirty="0" smtClean="0">
                <a:solidFill>
                  <a:prstClr val="black">
                    <a:lumMod val="95000"/>
                    <a:lumOff val="5000"/>
                  </a:prstClr>
                </a:solidFill>
              </a:rPr>
              <a:t>Work session conducted to further test and refine the MMM.</a:t>
            </a:r>
          </a:p>
          <a:p>
            <a:pPr lvl="1">
              <a:buClr>
                <a:srgbClr val="90C226"/>
              </a:buClr>
            </a:pPr>
            <a:r>
              <a:rPr lang="en-CA" sz="2000" dirty="0" smtClean="0">
                <a:solidFill>
                  <a:prstClr val="black">
                    <a:lumMod val="95000"/>
                    <a:lumOff val="5000"/>
                  </a:prstClr>
                </a:solidFill>
              </a:rPr>
              <a:t>Over 30 people tested the MMM for at least one standard</a:t>
            </a:r>
          </a:p>
          <a:p>
            <a:pPr>
              <a:buClr>
                <a:srgbClr val="90C226"/>
              </a:buClr>
            </a:pPr>
            <a:r>
              <a:rPr lang="en-CA" sz="2400" dirty="0" smtClean="0">
                <a:solidFill>
                  <a:prstClr val="black">
                    <a:lumMod val="95000"/>
                    <a:lumOff val="5000"/>
                  </a:prstClr>
                </a:solidFill>
              </a:rPr>
              <a:t>Feedback incorporated and the final draft submitted for review by HLG workshop participants:</a:t>
            </a:r>
          </a:p>
          <a:p>
            <a:pPr lvl="1">
              <a:buClr>
                <a:srgbClr val="90C226"/>
              </a:buClr>
            </a:pPr>
            <a:r>
              <a:rPr lang="en-CA" sz="1800" dirty="0" smtClean="0">
                <a:solidFill>
                  <a:prstClr val="black">
                    <a:lumMod val="95000"/>
                    <a:lumOff val="5000"/>
                  </a:prstClr>
                </a:solidFill>
                <a:hlinkClick r:id="rId3"/>
              </a:rPr>
              <a:t>Assessing your modernization maturity_v0 91</a:t>
            </a:r>
            <a:endParaRPr lang="en-CA" sz="1800" dirty="0" smtClean="0">
              <a:solidFill>
                <a:prstClr val="black">
                  <a:lumMod val="95000"/>
                  <a:lumOff val="5000"/>
                </a:prstClr>
              </a:solidFill>
            </a:endParaRPr>
          </a:p>
          <a:p>
            <a:pPr lvl="1">
              <a:buClr>
                <a:srgbClr val="90C226"/>
              </a:buClr>
            </a:pPr>
            <a:endParaRPr lang="en-CA" dirty="0" smtClean="0">
              <a:solidFill>
                <a:prstClr val="black">
                  <a:lumMod val="95000"/>
                  <a:lumOff val="5000"/>
                </a:prstClr>
              </a:solidFill>
            </a:endParaRPr>
          </a:p>
          <a:p>
            <a:pPr>
              <a:buClr>
                <a:srgbClr val="90C226"/>
              </a:buClr>
            </a:pPr>
            <a:endParaRPr lang="en-CA" sz="2000" dirty="0" smtClean="0">
              <a:solidFill>
                <a:prstClr val="black">
                  <a:lumMod val="95000"/>
                  <a:lumOff val="5000"/>
                </a:prstClr>
              </a:solidFill>
            </a:endParaRPr>
          </a:p>
          <a:p>
            <a:pPr>
              <a:buClr>
                <a:srgbClr val="90C226"/>
              </a:buClr>
            </a:pPr>
            <a:endParaRPr lang="en-CA" dirty="0">
              <a:solidFill>
                <a:prstClr val="black">
                  <a:lumMod val="95000"/>
                  <a:lumOff val="5000"/>
                </a:prstClr>
              </a:solidFill>
            </a:endParaRPr>
          </a:p>
          <a:p>
            <a:pPr lvl="1"/>
            <a:endParaRPr lang="en-CA"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10</a:t>
            </a:fld>
            <a:endParaRPr lang="en-CA" dirty="0"/>
          </a:p>
        </p:txBody>
      </p:sp>
    </p:spTree>
    <p:extLst>
      <p:ext uri="{BB962C8B-B14F-4D97-AF65-F5344CB8AC3E}">
        <p14:creationId xmlns:p14="http://schemas.microsoft.com/office/powerpoint/2010/main" val="1306420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547" y="497155"/>
            <a:ext cx="9586018" cy="1320800"/>
          </a:xfrm>
        </p:spPr>
        <p:txBody>
          <a:bodyPr>
            <a:normAutofit/>
          </a:bodyPr>
          <a:lstStyle/>
          <a:p>
            <a:r>
              <a:rPr lang="en-CA" sz="2800" dirty="0" smtClean="0"/>
              <a:t>Current maturity levels based upon testers self-assessments at Implementing Standards workshop</a:t>
            </a:r>
            <a:endParaRPr lang="en-CA" sz="2000" dirty="0"/>
          </a:p>
        </p:txBody>
      </p:sp>
      <p:sp>
        <p:nvSpPr>
          <p:cNvPr id="3" name="Content Placeholder 2"/>
          <p:cNvSpPr>
            <a:spLocks noGrp="1"/>
          </p:cNvSpPr>
          <p:nvPr>
            <p:ph idx="1"/>
          </p:nvPr>
        </p:nvSpPr>
        <p:spPr>
          <a:xfrm>
            <a:off x="677333" y="1585452"/>
            <a:ext cx="9449306" cy="5051322"/>
          </a:xfrm>
        </p:spPr>
        <p:txBody>
          <a:bodyPr>
            <a:normAutofit/>
          </a:bodyPr>
          <a:lstStyle/>
          <a:p>
            <a:pPr>
              <a:buClr>
                <a:srgbClr val="90C226"/>
              </a:buClr>
            </a:pPr>
            <a:endParaRPr lang="en-CA" sz="2000" b="1" dirty="0" smtClean="0">
              <a:solidFill>
                <a:prstClr val="black">
                  <a:lumMod val="95000"/>
                  <a:lumOff val="5000"/>
                </a:prstClr>
              </a:solidFill>
            </a:endParaRPr>
          </a:p>
          <a:p>
            <a:pPr>
              <a:buClr>
                <a:srgbClr val="90C226"/>
              </a:buClr>
            </a:pPr>
            <a:endParaRPr lang="en-CA" sz="900"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11</a:t>
            </a:fld>
            <a:endParaRPr lang="en-CA" dirty="0"/>
          </a:p>
        </p:txBody>
      </p:sp>
      <p:pic>
        <p:nvPicPr>
          <p:cNvPr id="5" name="Picture 4"/>
          <p:cNvPicPr>
            <a:picLocks noChangeAspect="1"/>
          </p:cNvPicPr>
          <p:nvPr/>
        </p:nvPicPr>
        <p:blipFill>
          <a:blip r:embed="rId3"/>
          <a:stretch>
            <a:fillRect/>
          </a:stretch>
        </p:blipFill>
        <p:spPr>
          <a:xfrm>
            <a:off x="342016" y="1634835"/>
            <a:ext cx="11240384" cy="3962399"/>
          </a:xfrm>
          <a:prstGeom prst="rect">
            <a:avLst/>
          </a:prstGeom>
        </p:spPr>
      </p:pic>
    </p:spTree>
    <p:extLst>
      <p:ext uri="{BB962C8B-B14F-4D97-AF65-F5344CB8AC3E}">
        <p14:creationId xmlns:p14="http://schemas.microsoft.com/office/powerpoint/2010/main" val="8102744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09" y="268406"/>
            <a:ext cx="9586018" cy="1320800"/>
          </a:xfrm>
        </p:spPr>
        <p:txBody>
          <a:bodyPr>
            <a:normAutofit/>
          </a:bodyPr>
          <a:lstStyle/>
          <a:p>
            <a:r>
              <a:rPr lang="en-CA" dirty="0" smtClean="0"/>
              <a:t>Draft Roadmap in progress</a:t>
            </a:r>
            <a:endParaRPr lang="en-CA" dirty="0"/>
          </a:p>
        </p:txBody>
      </p:sp>
      <p:sp>
        <p:nvSpPr>
          <p:cNvPr id="3" name="Content Placeholder 2"/>
          <p:cNvSpPr>
            <a:spLocks noGrp="1"/>
          </p:cNvSpPr>
          <p:nvPr>
            <p:ph idx="1"/>
          </p:nvPr>
        </p:nvSpPr>
        <p:spPr>
          <a:xfrm>
            <a:off x="308609" y="1086888"/>
            <a:ext cx="8651029" cy="5456793"/>
          </a:xfrm>
        </p:spPr>
        <p:txBody>
          <a:bodyPr>
            <a:normAutofit/>
          </a:bodyPr>
          <a:lstStyle/>
          <a:p>
            <a:endParaRPr lang="en-CA" dirty="0" smtClean="0">
              <a:solidFill>
                <a:prstClr val="black">
                  <a:lumMod val="95000"/>
                  <a:lumOff val="5000"/>
                </a:prstClr>
              </a:solidFill>
            </a:endParaRPr>
          </a:p>
          <a:p>
            <a:pPr>
              <a:buClr>
                <a:srgbClr val="90C226"/>
              </a:buClr>
            </a:pPr>
            <a:endParaRPr lang="en-CA" sz="2000" dirty="0" smtClean="0">
              <a:solidFill>
                <a:prstClr val="black">
                  <a:lumMod val="95000"/>
                  <a:lumOff val="5000"/>
                </a:prstClr>
              </a:solidFill>
            </a:endParaRPr>
          </a:p>
          <a:p>
            <a:pPr>
              <a:buClr>
                <a:srgbClr val="90C226"/>
              </a:buClr>
            </a:pPr>
            <a:endParaRPr lang="en-CA" dirty="0">
              <a:solidFill>
                <a:prstClr val="black">
                  <a:lumMod val="95000"/>
                  <a:lumOff val="5000"/>
                </a:prstClr>
              </a:solidFill>
            </a:endParaRPr>
          </a:p>
          <a:p>
            <a:pPr lvl="1"/>
            <a:endParaRPr lang="en-CA"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12</a:t>
            </a:fld>
            <a:endParaRPr lang="en-CA" dirty="0"/>
          </a:p>
        </p:txBody>
      </p:sp>
      <p:graphicFrame>
        <p:nvGraphicFramePr>
          <p:cNvPr id="5" name="Table 4"/>
          <p:cNvGraphicFramePr>
            <a:graphicFrameLocks noGrp="1"/>
          </p:cNvGraphicFramePr>
          <p:nvPr>
            <p:extLst>
              <p:ext uri="{D42A27DB-BD31-4B8C-83A1-F6EECF244321}">
                <p14:modId xmlns:p14="http://schemas.microsoft.com/office/powerpoint/2010/main" val="2363081384"/>
              </p:ext>
            </p:extLst>
          </p:nvPr>
        </p:nvGraphicFramePr>
        <p:xfrm>
          <a:off x="580573" y="1343781"/>
          <a:ext cx="9739084" cy="4242042"/>
        </p:xfrm>
        <a:graphic>
          <a:graphicData uri="http://schemas.openxmlformats.org/drawingml/2006/table">
            <a:tbl>
              <a:tblPr firstRow="1" bandRow="1">
                <a:tableStyleId>{5C22544A-7EE6-4342-B048-85BDC9FD1C3A}</a:tableStyleId>
              </a:tblPr>
              <a:tblGrid>
                <a:gridCol w="2743198"/>
                <a:gridCol w="6995886"/>
              </a:tblGrid>
              <a:tr h="370840">
                <a:tc>
                  <a:txBody>
                    <a:bodyPr/>
                    <a:lstStyle/>
                    <a:p>
                      <a:r>
                        <a:rPr lang="en-CA" sz="2000" smtClean="0"/>
                        <a:t>Stage</a:t>
                      </a:r>
                      <a:endParaRPr lang="en-CA" sz="2000" dirty="0"/>
                    </a:p>
                  </a:txBody>
                  <a:tcPr/>
                </a:tc>
                <a:tc>
                  <a:txBody>
                    <a:bodyPr/>
                    <a:lstStyle/>
                    <a:p>
                      <a:r>
                        <a:rPr lang="en-CA" sz="2000" dirty="0" smtClean="0"/>
                        <a:t>Supporting instruments</a:t>
                      </a:r>
                      <a:endParaRPr lang="en-CA" sz="2000" dirty="0"/>
                    </a:p>
                  </a:txBody>
                  <a:tcPr/>
                </a:tc>
              </a:tr>
              <a:tr h="462522">
                <a:tc>
                  <a:txBody>
                    <a:bodyPr/>
                    <a:lstStyle/>
                    <a:p>
                      <a:r>
                        <a:rPr lang="en-CA" sz="2400" dirty="0" smtClean="0"/>
                        <a:t>Preliminary</a:t>
                      </a:r>
                      <a:endParaRPr lang="en-CA" sz="2400" dirty="0"/>
                    </a:p>
                  </a:txBody>
                  <a:tcPr/>
                </a:tc>
                <a:tc>
                  <a:txBody>
                    <a:bodyPr/>
                    <a:lstStyle/>
                    <a:p>
                      <a:r>
                        <a:rPr lang="en-CA" sz="2400" dirty="0" smtClean="0"/>
                        <a:t>Modernisation</a:t>
                      </a:r>
                      <a:r>
                        <a:rPr lang="en-CA" sz="2400" baseline="0" dirty="0" smtClean="0"/>
                        <a:t> maturity assessment template</a:t>
                      </a:r>
                      <a:endParaRPr lang="en-CA" sz="2400" dirty="0"/>
                    </a:p>
                  </a:txBody>
                  <a:tcPr/>
                </a:tc>
              </a:tr>
              <a:tr h="370840">
                <a:tc>
                  <a:txBody>
                    <a:bodyPr/>
                    <a:lstStyle/>
                    <a:p>
                      <a:r>
                        <a:rPr lang="en-CA" sz="2400" dirty="0" smtClean="0"/>
                        <a:t>Planning</a:t>
                      </a:r>
                      <a:endParaRPr lang="en-CA" sz="2400" dirty="0"/>
                    </a:p>
                  </a:txBody>
                  <a:tcPr/>
                </a:tc>
                <a:tc>
                  <a:txBody>
                    <a:bodyPr/>
                    <a:lstStyle/>
                    <a:p>
                      <a:r>
                        <a:rPr lang="en-CA" sz="2400" dirty="0" smtClean="0"/>
                        <a:t>Gap</a:t>
                      </a:r>
                      <a:r>
                        <a:rPr lang="en-CA" sz="2400" baseline="0" dirty="0" smtClean="0"/>
                        <a:t> analysis template</a:t>
                      </a:r>
                    </a:p>
                    <a:p>
                      <a:r>
                        <a:rPr lang="en-CA" sz="2400" baseline="0" dirty="0" smtClean="0"/>
                        <a:t>Recommended practices matrix </a:t>
                      </a:r>
                      <a:endParaRPr lang="en-CA" sz="2400" dirty="0"/>
                    </a:p>
                  </a:txBody>
                  <a:tcPr/>
                </a:tc>
              </a:tr>
              <a:tr h="370840">
                <a:tc>
                  <a:txBody>
                    <a:bodyPr/>
                    <a:lstStyle/>
                    <a:p>
                      <a:r>
                        <a:rPr lang="en-CA" sz="2400" dirty="0" smtClean="0"/>
                        <a:t>Implementation</a:t>
                      </a:r>
                      <a:endParaRPr lang="en-CA" sz="2400" dirty="0"/>
                    </a:p>
                  </a:txBody>
                  <a:tcPr/>
                </a:tc>
                <a:tc>
                  <a:txBody>
                    <a:bodyPr/>
                    <a:lstStyle/>
                    <a:p>
                      <a:r>
                        <a:rPr lang="en-CA" sz="2400" dirty="0" smtClean="0"/>
                        <a:t>Resources and skills checklist</a:t>
                      </a:r>
                    </a:p>
                    <a:p>
                      <a:r>
                        <a:rPr lang="en-CA" sz="2400" dirty="0" smtClean="0"/>
                        <a:t>Implementation</a:t>
                      </a:r>
                      <a:r>
                        <a:rPr lang="en-CA" sz="2400" baseline="0" dirty="0" smtClean="0"/>
                        <a:t> checklist</a:t>
                      </a:r>
                      <a:endParaRPr lang="en-CA" sz="2400" dirty="0"/>
                    </a:p>
                  </a:txBody>
                  <a:tcPr/>
                </a:tc>
              </a:tr>
              <a:tr h="370840">
                <a:tc>
                  <a:txBody>
                    <a:bodyPr/>
                    <a:lstStyle/>
                    <a:p>
                      <a:r>
                        <a:rPr lang="en-CA" sz="2400" dirty="0" smtClean="0"/>
                        <a:t>Evaluation</a:t>
                      </a:r>
                      <a:endParaRPr lang="en-CA" sz="2400" dirty="0"/>
                    </a:p>
                  </a:txBody>
                  <a:tcPr/>
                </a:tc>
                <a:tc>
                  <a:txBody>
                    <a:bodyPr/>
                    <a:lstStyle/>
                    <a:p>
                      <a:r>
                        <a:rPr lang="en-CA" sz="2400" dirty="0" smtClean="0"/>
                        <a:t>Evaluation</a:t>
                      </a:r>
                      <a:r>
                        <a:rPr lang="en-CA" sz="2400" baseline="0" dirty="0" smtClean="0"/>
                        <a:t> template</a:t>
                      </a:r>
                      <a:endParaRPr lang="en-CA" sz="2400" dirty="0"/>
                    </a:p>
                  </a:txBody>
                  <a:tcPr/>
                </a:tc>
              </a:tr>
              <a:tr h="185420">
                <a:tc>
                  <a:txBody>
                    <a:bodyPr/>
                    <a:lstStyle/>
                    <a:p>
                      <a:r>
                        <a:rPr lang="en-CA" sz="2400" dirty="0" smtClean="0"/>
                        <a:t>Consolidation</a:t>
                      </a:r>
                      <a:endParaRPr lang="en-CA" sz="2400" dirty="0"/>
                    </a:p>
                  </a:txBody>
                  <a:tcPr/>
                </a:tc>
                <a:tc>
                  <a:txBody>
                    <a:bodyPr/>
                    <a:lstStyle/>
                    <a:p>
                      <a:r>
                        <a:rPr lang="en-CA" sz="2400" dirty="0" smtClean="0"/>
                        <a:t>Action plan template</a:t>
                      </a:r>
                      <a:endParaRPr lang="en-CA" sz="2400" dirty="0"/>
                    </a:p>
                  </a:txBody>
                  <a:tcPr/>
                </a:tc>
              </a:tr>
              <a:tr h="185420">
                <a:tc>
                  <a:txBody>
                    <a:bodyPr/>
                    <a:lstStyle/>
                    <a:p>
                      <a:r>
                        <a:rPr lang="en-CA" sz="2400" dirty="0" smtClean="0"/>
                        <a:t>Knowledge management</a:t>
                      </a:r>
                      <a:endParaRPr lang="en-CA" sz="2400" dirty="0"/>
                    </a:p>
                  </a:txBody>
                  <a:tcPr/>
                </a:tc>
                <a:tc>
                  <a:txBody>
                    <a:bodyPr/>
                    <a:lstStyle/>
                    <a:p>
                      <a:r>
                        <a:rPr lang="en-CA" sz="2400" dirty="0" smtClean="0"/>
                        <a:t>Lessons learned</a:t>
                      </a:r>
                      <a:endParaRPr lang="en-CA" sz="2400" dirty="0"/>
                    </a:p>
                  </a:txBody>
                  <a:tcPr/>
                </a:tc>
              </a:tr>
            </a:tbl>
          </a:graphicData>
        </a:graphic>
      </p:graphicFrame>
    </p:spTree>
    <p:extLst>
      <p:ext uri="{BB962C8B-B14F-4D97-AF65-F5344CB8AC3E}">
        <p14:creationId xmlns:p14="http://schemas.microsoft.com/office/powerpoint/2010/main" val="41552593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609" y="268406"/>
            <a:ext cx="9586018" cy="1320800"/>
          </a:xfrm>
        </p:spPr>
        <p:txBody>
          <a:bodyPr>
            <a:normAutofit/>
          </a:bodyPr>
          <a:lstStyle/>
          <a:p>
            <a:r>
              <a:rPr lang="en-CA" dirty="0" smtClean="0"/>
              <a:t>Next steps</a:t>
            </a:r>
            <a:endParaRPr lang="en-CA" dirty="0"/>
          </a:p>
        </p:txBody>
      </p:sp>
      <p:sp>
        <p:nvSpPr>
          <p:cNvPr id="3" name="Content Placeholder 2"/>
          <p:cNvSpPr>
            <a:spLocks noGrp="1"/>
          </p:cNvSpPr>
          <p:nvPr>
            <p:ph idx="1"/>
          </p:nvPr>
        </p:nvSpPr>
        <p:spPr>
          <a:xfrm>
            <a:off x="502910" y="1401207"/>
            <a:ext cx="8651029" cy="5456793"/>
          </a:xfrm>
        </p:spPr>
        <p:txBody>
          <a:bodyPr>
            <a:normAutofit/>
          </a:bodyPr>
          <a:lstStyle/>
          <a:p>
            <a:r>
              <a:rPr lang="en-CA" sz="2400" dirty="0" smtClean="0"/>
              <a:t>Approval of the MMM. </a:t>
            </a:r>
          </a:p>
          <a:p>
            <a:r>
              <a:rPr lang="en-CA" sz="2400" dirty="0" smtClean="0"/>
              <a:t>Roadmap and supporting instruments will be delivered by end of December 2016.</a:t>
            </a:r>
          </a:p>
          <a:p>
            <a:r>
              <a:rPr lang="en-CA" sz="2400" dirty="0" smtClean="0"/>
              <a:t>Publishing of MMM and Roadmap on wiki.</a:t>
            </a:r>
          </a:p>
          <a:p>
            <a:r>
              <a:rPr lang="en-CA" sz="2400" dirty="0" smtClean="0"/>
              <a:t>Develop communication </a:t>
            </a:r>
            <a:r>
              <a:rPr lang="en-CA" sz="2400" dirty="0"/>
              <a:t>strategy for </a:t>
            </a:r>
            <a:r>
              <a:rPr lang="en-CA" sz="2400" dirty="0" smtClean="0"/>
              <a:t>promotion of MMM </a:t>
            </a:r>
            <a:r>
              <a:rPr lang="en-CA" sz="2400" dirty="0"/>
              <a:t>and </a:t>
            </a:r>
            <a:r>
              <a:rPr lang="en-CA" sz="2400" dirty="0" smtClean="0"/>
              <a:t>roadmap (MCOFE activity in 2017).</a:t>
            </a:r>
            <a:endParaRPr lang="en-CA" sz="2000" dirty="0" smtClean="0">
              <a:solidFill>
                <a:prstClr val="black">
                  <a:lumMod val="95000"/>
                  <a:lumOff val="5000"/>
                </a:prstClr>
              </a:solidFill>
            </a:endParaRPr>
          </a:p>
          <a:p>
            <a:pPr>
              <a:buClr>
                <a:srgbClr val="90C226"/>
              </a:buClr>
            </a:pPr>
            <a:endParaRPr lang="en-CA" dirty="0">
              <a:solidFill>
                <a:prstClr val="black">
                  <a:lumMod val="95000"/>
                  <a:lumOff val="5000"/>
                </a:prstClr>
              </a:solidFill>
            </a:endParaRPr>
          </a:p>
          <a:p>
            <a:pPr lvl="2"/>
            <a:endParaRPr lang="en-CA" dirty="0">
              <a:solidFill>
                <a:prstClr val="black">
                  <a:lumMod val="75000"/>
                  <a:lumOff val="25000"/>
                </a:prstClr>
              </a:solidFill>
            </a:endParaRPr>
          </a:p>
          <a:p>
            <a:endParaRPr lang="en-CA" sz="2400" dirty="0"/>
          </a:p>
        </p:txBody>
      </p:sp>
      <p:sp>
        <p:nvSpPr>
          <p:cNvPr id="4" name="Slide Number Placeholder 3"/>
          <p:cNvSpPr>
            <a:spLocks noGrp="1"/>
          </p:cNvSpPr>
          <p:nvPr>
            <p:ph type="sldNum" sz="quarter" idx="12"/>
          </p:nvPr>
        </p:nvSpPr>
        <p:spPr/>
        <p:txBody>
          <a:bodyPr/>
          <a:lstStyle/>
          <a:p>
            <a:fld id="{128D9F9D-C61D-43D7-A9E8-B22D32E5D726}" type="slidenum">
              <a:rPr lang="en-CA" smtClean="0"/>
              <a:t>13</a:t>
            </a:fld>
            <a:endParaRPr lang="en-CA" dirty="0"/>
          </a:p>
        </p:txBody>
      </p:sp>
    </p:spTree>
    <p:extLst>
      <p:ext uri="{BB962C8B-B14F-4D97-AF65-F5344CB8AC3E}">
        <p14:creationId xmlns:p14="http://schemas.microsoft.com/office/powerpoint/2010/main" val="2050772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Introduction</a:t>
            </a:r>
            <a:endParaRPr lang="en-CA" dirty="0"/>
          </a:p>
        </p:txBody>
      </p:sp>
      <p:sp>
        <p:nvSpPr>
          <p:cNvPr id="3" name="Content Placeholder 2"/>
          <p:cNvSpPr>
            <a:spLocks noGrp="1"/>
          </p:cNvSpPr>
          <p:nvPr>
            <p:ph idx="1"/>
          </p:nvPr>
        </p:nvSpPr>
        <p:spPr>
          <a:xfrm>
            <a:off x="677334" y="1555845"/>
            <a:ext cx="9203645" cy="5107927"/>
          </a:xfrm>
        </p:spPr>
        <p:txBody>
          <a:bodyPr>
            <a:normAutofit fontScale="25000" lnSpcReduction="20000"/>
          </a:bodyPr>
          <a:lstStyle/>
          <a:p>
            <a:r>
              <a:rPr lang="en-CA" sz="8000" dirty="0" err="1" smtClean="0">
                <a:solidFill>
                  <a:schemeClr val="tx1"/>
                </a:solidFill>
              </a:rPr>
              <a:t>Workpackage</a:t>
            </a:r>
            <a:r>
              <a:rPr lang="en-CA" sz="8000" dirty="0" smtClean="0">
                <a:solidFill>
                  <a:schemeClr val="tx1"/>
                </a:solidFill>
              </a:rPr>
              <a:t> 3 of the </a:t>
            </a:r>
            <a:r>
              <a:rPr lang="en-CA" sz="8000" b="1" i="1" dirty="0" smtClean="0">
                <a:solidFill>
                  <a:schemeClr val="tx1"/>
                </a:solidFill>
              </a:rPr>
              <a:t>Implementing </a:t>
            </a:r>
            <a:r>
              <a:rPr lang="en-CA" sz="8000" b="1" i="1" dirty="0">
                <a:solidFill>
                  <a:schemeClr val="tx1"/>
                </a:solidFill>
              </a:rPr>
              <a:t>Modernstats Standards </a:t>
            </a:r>
            <a:r>
              <a:rPr lang="en-CA" sz="8000" b="1" i="1" dirty="0" smtClean="0">
                <a:solidFill>
                  <a:schemeClr val="tx1"/>
                </a:solidFill>
              </a:rPr>
              <a:t>project </a:t>
            </a:r>
            <a:r>
              <a:rPr lang="en-CA" sz="8000" dirty="0" smtClean="0">
                <a:solidFill>
                  <a:schemeClr val="tx1"/>
                </a:solidFill>
              </a:rPr>
              <a:t>includes participants from two Modernisation Committees (Standards, and Organizational Frameworks and Evaluation):</a:t>
            </a:r>
          </a:p>
          <a:p>
            <a:pPr lvl="1"/>
            <a:r>
              <a:rPr lang="en-GB" sz="7200" dirty="0" smtClean="0">
                <a:solidFill>
                  <a:schemeClr val="tx1"/>
                </a:solidFill>
                <a:ea typeface="Calibri" panose="020F0502020204030204" pitchFamily="34" charset="0"/>
                <a:cs typeface="Times New Roman" panose="02020603050405020304" pitchFamily="18" charset="0"/>
              </a:rPr>
              <a:t>Statistics </a:t>
            </a:r>
            <a:r>
              <a:rPr lang="en-GB" sz="7200" dirty="0">
                <a:solidFill>
                  <a:schemeClr val="tx1"/>
                </a:solidFill>
                <a:ea typeface="Calibri" panose="020F0502020204030204" pitchFamily="34" charset="0"/>
                <a:cs typeface="Times New Roman" panose="02020603050405020304" pitchFamily="18" charset="0"/>
              </a:rPr>
              <a:t>Canada, Statistics Estonia, Statistics Finland</a:t>
            </a:r>
            <a:r>
              <a:rPr lang="en-GB" sz="7200" dirty="0" smtClean="0">
                <a:solidFill>
                  <a:schemeClr val="tx1"/>
                </a:solidFill>
                <a:ea typeface="Calibri" panose="020F0502020204030204" pitchFamily="34" charset="0"/>
                <a:cs typeface="Times New Roman" panose="02020603050405020304" pitchFamily="18" charset="0"/>
              </a:rPr>
              <a:t>, French National Institute of Statistics and Economic Studies, Hellenic Statistical Authority, </a:t>
            </a:r>
            <a:r>
              <a:rPr lang="en-GB" sz="7200" dirty="0">
                <a:solidFill>
                  <a:schemeClr val="tx1"/>
                </a:solidFill>
                <a:ea typeface="Calibri" panose="020F0502020204030204" pitchFamily="34" charset="0"/>
                <a:cs typeface="Times New Roman" panose="02020603050405020304" pitchFamily="18" charset="0"/>
              </a:rPr>
              <a:t>Central Statistics </a:t>
            </a:r>
            <a:r>
              <a:rPr lang="en-GB" sz="7200" dirty="0" smtClean="0">
                <a:solidFill>
                  <a:schemeClr val="tx1"/>
                </a:solidFill>
                <a:ea typeface="Calibri" panose="020F0502020204030204" pitchFamily="34" charset="0"/>
                <a:cs typeface="Times New Roman" panose="02020603050405020304" pitchFamily="18" charset="0"/>
              </a:rPr>
              <a:t>Office </a:t>
            </a:r>
            <a:r>
              <a:rPr lang="en-GB" sz="7200" dirty="0">
                <a:solidFill>
                  <a:schemeClr val="tx1"/>
                </a:solidFill>
                <a:ea typeface="Calibri" panose="020F0502020204030204" pitchFamily="34" charset="0"/>
                <a:cs typeface="Times New Roman" panose="02020603050405020304" pitchFamily="18" charset="0"/>
              </a:rPr>
              <a:t>Ireland, Central Bureau of Statistics </a:t>
            </a:r>
            <a:r>
              <a:rPr lang="en-GB" sz="7200" dirty="0" smtClean="0">
                <a:solidFill>
                  <a:schemeClr val="tx1"/>
                </a:solidFill>
                <a:ea typeface="Calibri" panose="020F0502020204030204" pitchFamily="34" charset="0"/>
                <a:cs typeface="Times New Roman" panose="02020603050405020304" pitchFamily="18" charset="0"/>
              </a:rPr>
              <a:t>Israel, </a:t>
            </a:r>
            <a:r>
              <a:rPr lang="en-GB" sz="7200" dirty="0">
                <a:solidFill>
                  <a:schemeClr val="tx1"/>
                </a:solidFill>
                <a:ea typeface="Calibri" panose="020F0502020204030204" pitchFamily="34" charset="0"/>
                <a:cs typeface="Times New Roman" panose="02020603050405020304" pitchFamily="18" charset="0"/>
              </a:rPr>
              <a:t>Italian </a:t>
            </a:r>
            <a:r>
              <a:rPr lang="en-GB" sz="7200" dirty="0" smtClean="0">
                <a:solidFill>
                  <a:schemeClr val="tx1"/>
                </a:solidFill>
                <a:ea typeface="Calibri" panose="020F0502020204030204" pitchFamily="34" charset="0"/>
                <a:cs typeface="Times New Roman" panose="02020603050405020304" pitchFamily="18" charset="0"/>
              </a:rPr>
              <a:t>National Institute </a:t>
            </a:r>
            <a:r>
              <a:rPr lang="en-GB" sz="7200" dirty="0">
                <a:solidFill>
                  <a:schemeClr val="tx1"/>
                </a:solidFill>
                <a:ea typeface="Calibri" panose="020F0502020204030204" pitchFamily="34" charset="0"/>
                <a:cs typeface="Times New Roman" panose="02020603050405020304" pitchFamily="18" charset="0"/>
              </a:rPr>
              <a:t>of Statistics</a:t>
            </a:r>
            <a:r>
              <a:rPr lang="en-GB" sz="7200" dirty="0" smtClean="0">
                <a:solidFill>
                  <a:schemeClr val="tx1"/>
                </a:solidFill>
                <a:ea typeface="Calibri" panose="020F0502020204030204" pitchFamily="34" charset="0"/>
                <a:cs typeface="Times New Roman" panose="02020603050405020304" pitchFamily="18" charset="0"/>
              </a:rPr>
              <a:t>, National Institute of Statistics and Geography of Mexico,  Statistics </a:t>
            </a:r>
            <a:r>
              <a:rPr lang="en-GB" sz="7200" dirty="0">
                <a:solidFill>
                  <a:schemeClr val="tx1"/>
                </a:solidFill>
                <a:ea typeface="Calibri" panose="020F0502020204030204" pitchFamily="34" charset="0"/>
                <a:cs typeface="Times New Roman" panose="02020603050405020304" pitchFamily="18" charset="0"/>
              </a:rPr>
              <a:t>Norway, Office for National Statistics </a:t>
            </a:r>
            <a:r>
              <a:rPr lang="en-GB" sz="7200" dirty="0" smtClean="0">
                <a:solidFill>
                  <a:schemeClr val="tx1"/>
                </a:solidFill>
                <a:ea typeface="Calibri" panose="020F0502020204030204" pitchFamily="34" charset="0"/>
                <a:cs typeface="Times New Roman" panose="02020603050405020304" pitchFamily="18" charset="0"/>
              </a:rPr>
              <a:t>UK.</a:t>
            </a:r>
            <a:endParaRPr lang="en-GB" sz="7200" dirty="0">
              <a:solidFill>
                <a:schemeClr val="tx1"/>
              </a:solidFill>
              <a:ea typeface="Calibri" panose="020F0502020204030204" pitchFamily="34" charset="0"/>
              <a:cs typeface="Times New Roman" panose="02020603050405020304" pitchFamily="18" charset="0"/>
            </a:endParaRPr>
          </a:p>
          <a:p>
            <a:r>
              <a:rPr lang="en-CA" sz="8000" dirty="0" smtClean="0">
                <a:solidFill>
                  <a:schemeClr val="tx1"/>
                </a:solidFill>
              </a:rPr>
              <a:t>Part of the scope is to :</a:t>
            </a:r>
          </a:p>
          <a:p>
            <a:pPr lvl="1"/>
            <a:r>
              <a:rPr lang="en-CA" sz="8000" dirty="0" smtClean="0">
                <a:solidFill>
                  <a:schemeClr val="tx1"/>
                </a:solidFill>
              </a:rPr>
              <a:t>Provide the means for statistical organizations to evaluate their levels of maturity against a standard framework with the aid of a Modernisation </a:t>
            </a:r>
            <a:r>
              <a:rPr lang="en-CA" sz="8000" dirty="0">
                <a:solidFill>
                  <a:schemeClr val="tx1"/>
                </a:solidFill>
              </a:rPr>
              <a:t>Maturity Model </a:t>
            </a:r>
            <a:r>
              <a:rPr lang="en-CA" sz="8000" dirty="0" smtClean="0">
                <a:solidFill>
                  <a:schemeClr val="tx1"/>
                </a:solidFill>
              </a:rPr>
              <a:t>(MMM). </a:t>
            </a:r>
          </a:p>
          <a:p>
            <a:pPr lvl="1"/>
            <a:r>
              <a:rPr lang="en-CA" sz="8000" dirty="0" smtClean="0">
                <a:solidFill>
                  <a:schemeClr val="tx1"/>
                </a:solidFill>
              </a:rPr>
              <a:t>Help them determine the priorities for the next steps based on a roadmap.</a:t>
            </a:r>
          </a:p>
          <a:p>
            <a:pPr lvl="1"/>
            <a:endParaRPr lang="en-CA" sz="8000" dirty="0" smtClean="0">
              <a:solidFill>
                <a:schemeClr val="tx1"/>
              </a:solidFill>
            </a:endParaRPr>
          </a:p>
          <a:p>
            <a:r>
              <a:rPr lang="en-CA" sz="8000" dirty="0" smtClean="0">
                <a:solidFill>
                  <a:schemeClr val="tx1"/>
                </a:solidFill>
              </a:rPr>
              <a:t>The </a:t>
            </a:r>
            <a:r>
              <a:rPr lang="en-CA" sz="8000" dirty="0" err="1" smtClean="0">
                <a:solidFill>
                  <a:schemeClr val="tx1"/>
                </a:solidFill>
              </a:rPr>
              <a:t>workpackage</a:t>
            </a:r>
            <a:r>
              <a:rPr lang="en-CA" sz="8000" dirty="0" smtClean="0">
                <a:solidFill>
                  <a:schemeClr val="tx1"/>
                </a:solidFill>
              </a:rPr>
              <a:t> began in </a:t>
            </a:r>
            <a:r>
              <a:rPr lang="en-CA" sz="8000" dirty="0">
                <a:solidFill>
                  <a:schemeClr val="tx1"/>
                </a:solidFill>
              </a:rPr>
              <a:t>January 2016 and </a:t>
            </a:r>
            <a:r>
              <a:rPr lang="en-CA" sz="8000" dirty="0" smtClean="0">
                <a:solidFill>
                  <a:schemeClr val="tx1"/>
                </a:solidFill>
              </a:rPr>
              <a:t>will end </a:t>
            </a:r>
            <a:r>
              <a:rPr lang="en-CA" sz="8000" dirty="0">
                <a:solidFill>
                  <a:schemeClr val="tx1"/>
                </a:solidFill>
              </a:rPr>
              <a:t>in December </a:t>
            </a:r>
            <a:r>
              <a:rPr lang="en-CA" sz="8000" dirty="0" smtClean="0">
                <a:solidFill>
                  <a:schemeClr val="tx1"/>
                </a:solidFill>
              </a:rPr>
              <a:t>2016.</a:t>
            </a:r>
            <a:endParaRPr lang="en-CA" sz="8000" dirty="0">
              <a:solidFill>
                <a:schemeClr val="tx1"/>
              </a:solidFill>
            </a:endParaRPr>
          </a:p>
          <a:p>
            <a:endParaRPr lang="en-CA" dirty="0" smtClean="0"/>
          </a:p>
        </p:txBody>
      </p:sp>
      <p:sp>
        <p:nvSpPr>
          <p:cNvPr id="4" name="Slide Number Placeholder 3"/>
          <p:cNvSpPr>
            <a:spLocks noGrp="1"/>
          </p:cNvSpPr>
          <p:nvPr>
            <p:ph type="sldNum" sz="quarter" idx="12"/>
          </p:nvPr>
        </p:nvSpPr>
        <p:spPr/>
        <p:txBody>
          <a:bodyPr/>
          <a:lstStyle/>
          <a:p>
            <a:fld id="{128D9F9D-C61D-43D7-A9E8-B22D32E5D726}" type="slidenum">
              <a:rPr lang="en-CA" smtClean="0"/>
              <a:t>2</a:t>
            </a:fld>
            <a:endParaRPr lang="en-CA"/>
          </a:p>
        </p:txBody>
      </p:sp>
    </p:spTree>
    <p:extLst>
      <p:ext uri="{BB962C8B-B14F-4D97-AF65-F5344CB8AC3E}">
        <p14:creationId xmlns:p14="http://schemas.microsoft.com/office/powerpoint/2010/main" val="1155229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Workpackage</a:t>
            </a:r>
            <a:r>
              <a:rPr lang="en-CA" dirty="0" smtClean="0"/>
              <a:t> 3 deliverables</a:t>
            </a:r>
            <a:endParaRPr lang="en-CA" dirty="0"/>
          </a:p>
        </p:txBody>
      </p:sp>
      <p:sp>
        <p:nvSpPr>
          <p:cNvPr id="3" name="Content Placeholder 2"/>
          <p:cNvSpPr>
            <a:spLocks noGrp="1"/>
          </p:cNvSpPr>
          <p:nvPr>
            <p:ph idx="1"/>
          </p:nvPr>
        </p:nvSpPr>
        <p:spPr>
          <a:xfrm>
            <a:off x="537565" y="1353731"/>
            <a:ext cx="9181041" cy="4522558"/>
          </a:xfrm>
        </p:spPr>
        <p:txBody>
          <a:bodyPr>
            <a:noAutofit/>
          </a:bodyPr>
          <a:lstStyle/>
          <a:p>
            <a:r>
              <a:rPr lang="en-CA" sz="2000" dirty="0" smtClean="0"/>
              <a:t>Create a draft </a:t>
            </a:r>
            <a:r>
              <a:rPr lang="en-CA" sz="2000" dirty="0"/>
              <a:t>modernisation maturity </a:t>
            </a:r>
            <a:r>
              <a:rPr lang="en-CA" sz="2000" dirty="0" smtClean="0"/>
              <a:t>model (MMM).</a:t>
            </a:r>
            <a:endParaRPr lang="en-CA" sz="2000" dirty="0"/>
          </a:p>
          <a:p>
            <a:r>
              <a:rPr lang="en-US" sz="2000" dirty="0" smtClean="0"/>
              <a:t>A </a:t>
            </a:r>
            <a:r>
              <a:rPr lang="en-US" sz="2000" dirty="0"/>
              <a:t>trial of the draft MMM amongst the participants in the </a:t>
            </a:r>
            <a:r>
              <a:rPr lang="en-US" sz="2000" dirty="0" smtClean="0"/>
              <a:t>project.</a:t>
            </a:r>
            <a:endParaRPr lang="nb-NO" sz="2000" dirty="0"/>
          </a:p>
          <a:p>
            <a:pPr lvl="0"/>
            <a:r>
              <a:rPr lang="en-US" sz="2000" dirty="0" smtClean="0"/>
              <a:t>An updated </a:t>
            </a:r>
            <a:r>
              <a:rPr lang="en-US" sz="2000" dirty="0"/>
              <a:t>version that can be used by all statistical </a:t>
            </a:r>
            <a:r>
              <a:rPr lang="en-US" sz="2000" dirty="0" smtClean="0"/>
              <a:t>organisations.</a:t>
            </a:r>
            <a:endParaRPr lang="en-CA" sz="2000" dirty="0"/>
          </a:p>
          <a:p>
            <a:r>
              <a:rPr lang="en-CA" sz="2000" dirty="0" smtClean="0"/>
              <a:t>A </a:t>
            </a:r>
            <a:r>
              <a:rPr lang="en-CA" sz="2000" dirty="0"/>
              <a:t>roadmap, indicating paths and </a:t>
            </a:r>
            <a:r>
              <a:rPr lang="en-CA" sz="2000" dirty="0" smtClean="0"/>
              <a:t>milestones, </a:t>
            </a:r>
            <a:r>
              <a:rPr lang="en-CA" sz="2000" dirty="0"/>
              <a:t>to guide organisations on how to implement the standards (GSBPM / GSIM / GAMSO / CSPA) in the context of the modernisation maturity model.</a:t>
            </a:r>
          </a:p>
          <a:p>
            <a:pPr lvl="1"/>
            <a:r>
              <a:rPr lang="en-CA" sz="2000" dirty="0" smtClean="0"/>
              <a:t>The </a:t>
            </a:r>
            <a:r>
              <a:rPr lang="en-CA" sz="2000" dirty="0"/>
              <a:t>roadmap should also indicate types of support that NSOs, at different maturity levels, would need in order to implement the different standards.</a:t>
            </a:r>
          </a:p>
          <a:p>
            <a:endParaRPr lang="en-CA" sz="1900" dirty="0" smtClean="0">
              <a:solidFill>
                <a:schemeClr val="tx1"/>
              </a:solidFill>
            </a:endParaRPr>
          </a:p>
        </p:txBody>
      </p:sp>
      <p:sp>
        <p:nvSpPr>
          <p:cNvPr id="4" name="Slide Number Placeholder 3"/>
          <p:cNvSpPr>
            <a:spLocks noGrp="1"/>
          </p:cNvSpPr>
          <p:nvPr>
            <p:ph type="sldNum" sz="quarter" idx="12"/>
          </p:nvPr>
        </p:nvSpPr>
        <p:spPr/>
        <p:txBody>
          <a:bodyPr/>
          <a:lstStyle/>
          <a:p>
            <a:fld id="{128D9F9D-C61D-43D7-A9E8-B22D32E5D726}" type="slidenum">
              <a:rPr lang="en-CA" smtClean="0"/>
              <a:t>3</a:t>
            </a:fld>
            <a:endParaRPr lang="en-CA"/>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87875" y="4611370"/>
            <a:ext cx="4918075" cy="2246630"/>
          </a:xfrm>
          <a:prstGeom prst="rect">
            <a:avLst/>
          </a:prstGeom>
          <a:noFill/>
          <a:ln>
            <a:noFill/>
          </a:ln>
        </p:spPr>
      </p:pic>
    </p:spTree>
    <p:extLst>
      <p:ext uri="{BB962C8B-B14F-4D97-AF65-F5344CB8AC3E}">
        <p14:creationId xmlns:p14="http://schemas.microsoft.com/office/powerpoint/2010/main" val="1572507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Definition of success</a:t>
            </a:r>
            <a:endParaRPr lang="en-CA" dirty="0"/>
          </a:p>
        </p:txBody>
      </p:sp>
      <p:sp>
        <p:nvSpPr>
          <p:cNvPr id="3" name="Content Placeholder 2"/>
          <p:cNvSpPr>
            <a:spLocks noGrp="1"/>
          </p:cNvSpPr>
          <p:nvPr>
            <p:ph idx="1"/>
          </p:nvPr>
        </p:nvSpPr>
        <p:spPr>
          <a:xfrm>
            <a:off x="677333" y="1571804"/>
            <a:ext cx="9353771" cy="5051322"/>
          </a:xfrm>
        </p:spPr>
        <p:txBody>
          <a:bodyPr>
            <a:normAutofit/>
          </a:bodyPr>
          <a:lstStyle/>
          <a:p>
            <a:r>
              <a:rPr lang="en-CA" sz="2200" dirty="0" smtClean="0"/>
              <a:t>The MMM</a:t>
            </a:r>
            <a:r>
              <a:rPr lang="en-CA" sz="2200" dirty="0"/>
              <a:t> </a:t>
            </a:r>
            <a:r>
              <a:rPr lang="en-CA" sz="2200" dirty="0" smtClean="0"/>
              <a:t>is </a:t>
            </a:r>
            <a:r>
              <a:rPr lang="en-CA" sz="2200" dirty="0"/>
              <a:t>developed and promoted by the international statistical </a:t>
            </a:r>
            <a:r>
              <a:rPr lang="en-CA" sz="2200" dirty="0" smtClean="0"/>
              <a:t>community.</a:t>
            </a:r>
          </a:p>
          <a:p>
            <a:r>
              <a:rPr lang="en-CA" sz="2200" dirty="0"/>
              <a:t>The MMM is used as one of the best practices required for the modernization process to achieve efficient production of high quality official statistics, oriented to satisfy the needs of its users.</a:t>
            </a:r>
          </a:p>
          <a:p>
            <a:r>
              <a:rPr lang="en-CA" sz="2200" dirty="0" smtClean="0"/>
              <a:t>Statistical </a:t>
            </a:r>
            <a:r>
              <a:rPr lang="en-CA" sz="2200" dirty="0"/>
              <a:t>organisations are able to use the roadmap to help them to move to a higher maturity </a:t>
            </a:r>
            <a:r>
              <a:rPr lang="en-CA" sz="2200" dirty="0" smtClean="0"/>
              <a:t>level.</a:t>
            </a:r>
            <a:endParaRPr lang="en-CA" sz="2200" dirty="0"/>
          </a:p>
          <a:p>
            <a:r>
              <a:rPr lang="en-CA" sz="2200" dirty="0"/>
              <a:t>Statistical organisations are supported in implementing the standards in a coherent and </a:t>
            </a:r>
            <a:r>
              <a:rPr lang="en-CA" sz="2200" dirty="0" smtClean="0"/>
              <a:t>comprehensive framework/approach.</a:t>
            </a:r>
            <a:endParaRPr lang="en-CA" sz="2200" dirty="0"/>
          </a:p>
          <a:p>
            <a:endParaRPr lang="en-CA" sz="2000" dirty="0">
              <a:effectLst/>
            </a:endParaRPr>
          </a:p>
        </p:txBody>
      </p:sp>
      <p:sp>
        <p:nvSpPr>
          <p:cNvPr id="4" name="Slide Number Placeholder 3"/>
          <p:cNvSpPr>
            <a:spLocks noGrp="1"/>
          </p:cNvSpPr>
          <p:nvPr>
            <p:ph type="sldNum" sz="quarter" idx="12"/>
          </p:nvPr>
        </p:nvSpPr>
        <p:spPr/>
        <p:txBody>
          <a:bodyPr/>
          <a:lstStyle/>
          <a:p>
            <a:fld id="{128D9F9D-C61D-43D7-A9E8-B22D32E5D726}" type="slidenum">
              <a:rPr lang="en-CA" smtClean="0"/>
              <a:t>4</a:t>
            </a:fld>
            <a:endParaRPr lang="en-CA"/>
          </a:p>
        </p:txBody>
      </p:sp>
    </p:spTree>
    <p:extLst>
      <p:ext uri="{BB962C8B-B14F-4D97-AF65-F5344CB8AC3E}">
        <p14:creationId xmlns:p14="http://schemas.microsoft.com/office/powerpoint/2010/main" val="1806617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Modernisation Maturity Model (MMM)</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02852160"/>
              </p:ext>
            </p:extLst>
          </p:nvPr>
        </p:nvGraphicFramePr>
        <p:xfrm>
          <a:off x="235859" y="1930400"/>
          <a:ext cx="11054687" cy="3530971"/>
        </p:xfrm>
        <a:graphic>
          <a:graphicData uri="http://schemas.openxmlformats.org/drawingml/2006/table">
            <a:tbl>
              <a:tblPr firstRow="1" firstCol="1" bandRow="1">
                <a:tableStyleId>{5C22544A-7EE6-4342-B048-85BDC9FD1C3A}</a:tableStyleId>
              </a:tblPr>
              <a:tblGrid>
                <a:gridCol w="1686567"/>
                <a:gridCol w="2023882"/>
                <a:gridCol w="1931889"/>
                <a:gridCol w="1747897"/>
                <a:gridCol w="1928711"/>
                <a:gridCol w="1735741"/>
              </a:tblGrid>
              <a:tr h="1246595">
                <a:tc>
                  <a:txBody>
                    <a:bodyPr/>
                    <a:lstStyle/>
                    <a:p>
                      <a:pPr algn="r">
                        <a:lnSpc>
                          <a:spcPct val="115000"/>
                        </a:lnSpc>
                        <a:spcAft>
                          <a:spcPts val="600"/>
                        </a:spcAft>
                      </a:pPr>
                      <a:r>
                        <a:rPr lang="en-GB" sz="1800" dirty="0">
                          <a:effectLst/>
                          <a:latin typeface="+mj-lt"/>
                        </a:rPr>
                        <a:t>  </a:t>
                      </a:r>
                      <a:r>
                        <a:rPr lang="en-GB" sz="1800" dirty="0" smtClean="0">
                          <a:effectLst/>
                          <a:latin typeface="+mj-lt"/>
                        </a:rPr>
                        <a:t>Levels</a:t>
                      </a:r>
                      <a:endParaRPr lang="en-CA" sz="1800" dirty="0" smtClean="0">
                        <a:effectLst/>
                        <a:latin typeface="+mj-lt"/>
                      </a:endParaRPr>
                    </a:p>
                    <a:p>
                      <a:pPr algn="r">
                        <a:lnSpc>
                          <a:spcPct val="115000"/>
                        </a:lnSpc>
                        <a:spcAft>
                          <a:spcPts val="600"/>
                        </a:spcAft>
                      </a:pPr>
                      <a:endParaRPr lang="en-CA" sz="1800" dirty="0" smtClean="0">
                        <a:effectLst/>
                        <a:latin typeface="+mj-lt"/>
                      </a:endParaRPr>
                    </a:p>
                    <a:p>
                      <a:pPr algn="r">
                        <a:lnSpc>
                          <a:spcPct val="115000"/>
                        </a:lnSpc>
                        <a:spcAft>
                          <a:spcPts val="600"/>
                        </a:spcAft>
                      </a:pPr>
                      <a:r>
                        <a:rPr lang="en-GB" sz="1800" dirty="0" smtClean="0">
                          <a:effectLst/>
                          <a:latin typeface="+mj-lt"/>
                        </a:rPr>
                        <a:t>Dimensions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Initial</a:t>
                      </a:r>
                      <a:endParaRPr lang="en-CA" sz="1800" dirty="0">
                        <a:effectLst/>
                        <a:latin typeface="+mj-lt"/>
                      </a:endParaRPr>
                    </a:p>
                    <a:p>
                      <a:pPr algn="ctr">
                        <a:lnSpc>
                          <a:spcPct val="115000"/>
                        </a:lnSpc>
                        <a:spcAft>
                          <a:spcPts val="600"/>
                        </a:spcAft>
                      </a:pPr>
                      <a:r>
                        <a:rPr lang="en-GB" sz="1800" dirty="0" smtClean="0">
                          <a:effectLst/>
                          <a:latin typeface="+mj-lt"/>
                          <a:ea typeface="+mn-ea"/>
                          <a:cs typeface="+mn-cs"/>
                        </a:rPr>
                        <a:t>awareness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Pre-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Early</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Corporate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gn="ctr">
                        <a:lnSpc>
                          <a:spcPct val="115000"/>
                        </a:lnSpc>
                        <a:spcAft>
                          <a:spcPts val="600"/>
                        </a:spcAft>
                      </a:pPr>
                      <a:r>
                        <a:rPr lang="en-GB" sz="1800" dirty="0">
                          <a:effectLst/>
                          <a:latin typeface="+mj-lt"/>
                        </a:rPr>
                        <a:t>Mature</a:t>
                      </a:r>
                      <a:endParaRPr lang="en-CA" sz="1800" dirty="0">
                        <a:effectLst/>
                        <a:latin typeface="+mj-lt"/>
                      </a:endParaRPr>
                    </a:p>
                    <a:p>
                      <a:pPr algn="ctr">
                        <a:lnSpc>
                          <a:spcPct val="115000"/>
                        </a:lnSpc>
                        <a:spcAft>
                          <a:spcPts val="600"/>
                        </a:spcAft>
                      </a:pPr>
                      <a:r>
                        <a:rPr lang="en-GB" sz="1800" dirty="0">
                          <a:effectLst/>
                          <a:latin typeface="+mj-lt"/>
                        </a:rPr>
                        <a:t>implementation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r>
              <a:tr h="568557">
                <a:tc>
                  <a:txBody>
                    <a:bodyPr/>
                    <a:lstStyle/>
                    <a:p>
                      <a:pPr>
                        <a:lnSpc>
                          <a:spcPct val="115000"/>
                        </a:lnSpc>
                        <a:spcAft>
                          <a:spcPts val="600"/>
                        </a:spcAft>
                      </a:pPr>
                      <a:r>
                        <a:rPr lang="en-GB" sz="1800" dirty="0">
                          <a:effectLst/>
                          <a:latin typeface="+mj-lt"/>
                        </a:rPr>
                        <a:t>Business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573206">
                <a:tc>
                  <a:txBody>
                    <a:bodyPr/>
                    <a:lstStyle/>
                    <a:p>
                      <a:pPr>
                        <a:lnSpc>
                          <a:spcPct val="115000"/>
                        </a:lnSpc>
                        <a:spcAft>
                          <a:spcPts val="600"/>
                        </a:spcAft>
                      </a:pPr>
                      <a:r>
                        <a:rPr lang="en-GB" sz="1800" dirty="0">
                          <a:effectLst/>
                          <a:latin typeface="+mj-lt"/>
                        </a:rPr>
                        <a:t>Methods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endParaRPr lang="en-CA" sz="1800">
                        <a:latin typeface="+mj-lt"/>
                      </a:endParaRPr>
                    </a:p>
                  </a:txBody>
                  <a:tcPr marL="8017" marR="8017" marT="0" marB="0"/>
                </a:tc>
                <a:tc>
                  <a:txBody>
                    <a:bodyPr/>
                    <a:lstStyle/>
                    <a:p>
                      <a:endParaRPr lang="en-CA" sz="180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GB" sz="1800" dirty="0">
                          <a:effectLst/>
                          <a:latin typeface="+mj-lt"/>
                        </a:rPr>
                        <a:t>Information</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r>
                        <a:rPr lang="en-CA" sz="1800" dirty="0" smtClean="0">
                          <a:effectLst/>
                          <a:latin typeface="+mj-lt"/>
                        </a:rPr>
                        <a:t> </a:t>
                      </a: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CA" sz="1800" dirty="0" smtClean="0">
                          <a:effectLst/>
                          <a:latin typeface="+mj-lt"/>
                          <a:ea typeface="Calibri" panose="020F0502020204030204" pitchFamily="34" charset="0"/>
                          <a:cs typeface="Arial" panose="020B0604020202020204" pitchFamily="34" charset="0"/>
                        </a:rPr>
                        <a:t>Applications</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r h="380871">
                <a:tc>
                  <a:txBody>
                    <a:bodyPr/>
                    <a:lstStyle/>
                    <a:p>
                      <a:pPr>
                        <a:lnSpc>
                          <a:spcPct val="115000"/>
                        </a:lnSpc>
                        <a:spcAft>
                          <a:spcPts val="600"/>
                        </a:spcAft>
                      </a:pPr>
                      <a:r>
                        <a:rPr lang="en-CA" sz="1800" dirty="0" smtClean="0">
                          <a:effectLst/>
                          <a:latin typeface="+mj-lt"/>
                          <a:ea typeface="Calibri" panose="020F0502020204030204" pitchFamily="34" charset="0"/>
                          <a:cs typeface="Arial" panose="020B0604020202020204" pitchFamily="34" charset="0"/>
                        </a:rPr>
                        <a:t>Technology</a:t>
                      </a:r>
                      <a:endParaRPr lang="en-CA" sz="1800" dirty="0">
                        <a:effectLst/>
                        <a:latin typeface="+mj-lt"/>
                        <a:ea typeface="Calibri" panose="020F0502020204030204" pitchFamily="34" charset="0"/>
                        <a:cs typeface="Arial" panose="020B0604020202020204" pitchFamily="34" charset="0"/>
                      </a:endParaRPr>
                    </a:p>
                  </a:txBody>
                  <a:tcPr marL="8017" marR="8017" marT="0" marB="0" anchor="ctr"/>
                </a:tc>
                <a:tc>
                  <a:txBody>
                    <a:bodyPr/>
                    <a:lstStyle/>
                    <a:p>
                      <a:pPr>
                        <a:lnSpc>
                          <a:spcPct val="115000"/>
                        </a:lnSpc>
                        <a:spcAft>
                          <a:spcPts val="600"/>
                        </a:spcAft>
                      </a:pPr>
                      <a:endParaRPr lang="en-CA" sz="1800" dirty="0">
                        <a:effectLst/>
                        <a:latin typeface="+mj-lt"/>
                        <a:ea typeface="Calibri" panose="020F0502020204030204" pitchFamily="34" charset="0"/>
                        <a:cs typeface="Arial" panose="020B0604020202020204" pitchFamily="34" charset="0"/>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c>
                  <a:txBody>
                    <a:bodyPr/>
                    <a:lstStyle/>
                    <a:p>
                      <a:endParaRPr lang="en-CA" sz="1800" dirty="0">
                        <a:latin typeface="+mj-lt"/>
                      </a:endParaRPr>
                    </a:p>
                  </a:txBody>
                  <a:tcPr marL="8017" marR="8017" marT="0" marB="0"/>
                </a:tc>
              </a:tr>
            </a:tbl>
          </a:graphicData>
        </a:graphic>
      </p:graphicFrame>
      <p:sp>
        <p:nvSpPr>
          <p:cNvPr id="4" name="Slide Number Placeholder 3"/>
          <p:cNvSpPr>
            <a:spLocks noGrp="1"/>
          </p:cNvSpPr>
          <p:nvPr>
            <p:ph type="sldNum" sz="quarter" idx="12"/>
          </p:nvPr>
        </p:nvSpPr>
        <p:spPr/>
        <p:txBody>
          <a:bodyPr/>
          <a:lstStyle/>
          <a:p>
            <a:fld id="{128D9F9D-C61D-43D7-A9E8-B22D32E5D726}" type="slidenum">
              <a:rPr lang="en-CA" smtClean="0"/>
              <a:t>5</a:t>
            </a:fld>
            <a:endParaRPr lang="en-CA"/>
          </a:p>
        </p:txBody>
      </p:sp>
      <p:sp>
        <p:nvSpPr>
          <p:cNvPr id="10" name="Content Placeholder 2"/>
          <p:cNvSpPr txBox="1">
            <a:spLocks/>
          </p:cNvSpPr>
          <p:nvPr/>
        </p:nvSpPr>
        <p:spPr>
          <a:xfrm>
            <a:off x="677334" y="1270000"/>
            <a:ext cx="9176350" cy="5705921"/>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sz="2200" dirty="0" smtClean="0"/>
              <a:t>There are multiple aspects of maturity in the context of modernisation</a:t>
            </a:r>
          </a:p>
          <a:p>
            <a:endParaRPr lang="en-GB" sz="2200" dirty="0" smtClean="0"/>
          </a:p>
          <a:p>
            <a:endParaRPr lang="en-GB" sz="2200" dirty="0" smtClean="0"/>
          </a:p>
          <a:p>
            <a:endParaRPr lang="en-GB" sz="2200" dirty="0" smtClean="0"/>
          </a:p>
          <a:p>
            <a:endParaRPr lang="en-GB" sz="2200" dirty="0"/>
          </a:p>
          <a:p>
            <a:endParaRPr lang="en-GB" sz="2200" dirty="0" smtClean="0"/>
          </a:p>
          <a:p>
            <a:endParaRPr lang="en-GB" sz="2200" dirty="0"/>
          </a:p>
          <a:p>
            <a:endParaRPr lang="en-GB" sz="2200" dirty="0" smtClean="0"/>
          </a:p>
          <a:p>
            <a:endParaRPr lang="en-GB" sz="2200" dirty="0"/>
          </a:p>
          <a:p>
            <a:endParaRPr lang="en-GB" sz="2400" dirty="0" smtClean="0"/>
          </a:p>
          <a:p>
            <a:endParaRPr lang="en-GB" sz="2400" dirty="0" smtClean="0"/>
          </a:p>
          <a:p>
            <a:r>
              <a:rPr lang="en-GB" sz="1900" dirty="0" smtClean="0"/>
              <a:t>A </a:t>
            </a:r>
            <a:r>
              <a:rPr lang="en-GB" sz="1900" dirty="0"/>
              <a:t>set of self-assessment criteria has been formulated that is specific to each </a:t>
            </a:r>
            <a:r>
              <a:rPr lang="en-GB" sz="1900" b="1" i="1" dirty="0"/>
              <a:t>dimension </a:t>
            </a:r>
            <a:r>
              <a:rPr lang="en-GB" sz="1900" dirty="0"/>
              <a:t>x </a:t>
            </a:r>
            <a:r>
              <a:rPr lang="en-GB" sz="1900" b="1" i="1" dirty="0"/>
              <a:t>level</a:t>
            </a:r>
            <a:r>
              <a:rPr lang="en-GB" sz="1900" dirty="0"/>
              <a:t> combination, as well as being specific to each of the standards</a:t>
            </a:r>
          </a:p>
          <a:p>
            <a:endParaRPr lang="en-GB" sz="2600" dirty="0" smtClean="0"/>
          </a:p>
        </p:txBody>
      </p:sp>
      <p:graphicFrame>
        <p:nvGraphicFramePr>
          <p:cNvPr id="14" name="Diagram 13"/>
          <p:cNvGraphicFramePr/>
          <p:nvPr>
            <p:extLst>
              <p:ext uri="{D42A27DB-BD31-4B8C-83A1-F6EECF244321}">
                <p14:modId xmlns:p14="http://schemas.microsoft.com/office/powerpoint/2010/main" val="1826732876"/>
              </p:ext>
            </p:extLst>
          </p:nvPr>
        </p:nvGraphicFramePr>
        <p:xfrm>
          <a:off x="6805215" y="2441365"/>
          <a:ext cx="4254233" cy="36804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Diagram 15"/>
          <p:cNvGraphicFramePr/>
          <p:nvPr>
            <p:extLst>
              <p:ext uri="{D42A27DB-BD31-4B8C-83A1-F6EECF244321}">
                <p14:modId xmlns:p14="http://schemas.microsoft.com/office/powerpoint/2010/main" val="4090399096"/>
              </p:ext>
            </p:extLst>
          </p:nvPr>
        </p:nvGraphicFramePr>
        <p:xfrm>
          <a:off x="1921523" y="2743371"/>
          <a:ext cx="3841679" cy="32806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960756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9075"/>
            <a:ext cx="8596668" cy="1320800"/>
          </a:xfrm>
        </p:spPr>
        <p:txBody>
          <a:bodyPr>
            <a:normAutofit/>
          </a:bodyPr>
          <a:lstStyle/>
          <a:p>
            <a:r>
              <a:rPr lang="en-CA" sz="3100" dirty="0" smtClean="0"/>
              <a:t>Modernisation Maturity Model - </a:t>
            </a:r>
            <a:r>
              <a:rPr lang="en-GB" sz="3100" dirty="0" smtClean="0"/>
              <a:t>Maturity </a:t>
            </a:r>
            <a:r>
              <a:rPr lang="en-GB" sz="3100" dirty="0"/>
              <a:t>Levels</a:t>
            </a:r>
            <a:r>
              <a:rPr lang="en-GB" dirty="0"/>
              <a:t/>
            </a:r>
            <a:br>
              <a:rPr lang="en-GB" dirty="0"/>
            </a:br>
            <a:endParaRPr lang="en-CA" dirty="0"/>
          </a:p>
        </p:txBody>
      </p:sp>
      <p:sp>
        <p:nvSpPr>
          <p:cNvPr id="3" name="Slide Number Placeholder 2"/>
          <p:cNvSpPr>
            <a:spLocks noGrp="1"/>
          </p:cNvSpPr>
          <p:nvPr>
            <p:ph type="sldNum" sz="quarter" idx="12"/>
          </p:nvPr>
        </p:nvSpPr>
        <p:spPr/>
        <p:txBody>
          <a:bodyPr/>
          <a:lstStyle/>
          <a:p>
            <a:fld id="{128D9F9D-C61D-43D7-A9E8-B22D32E5D726}" type="slidenum">
              <a:rPr lang="en-CA" smtClean="0"/>
              <a:t>6</a:t>
            </a:fld>
            <a:endParaRPr lang="en-CA" dirty="0"/>
          </a:p>
        </p:txBody>
      </p:sp>
      <p:graphicFrame>
        <p:nvGraphicFramePr>
          <p:cNvPr id="4" name="Table 3"/>
          <p:cNvGraphicFramePr>
            <a:graphicFrameLocks noGrp="1"/>
          </p:cNvGraphicFramePr>
          <p:nvPr>
            <p:extLst>
              <p:ext uri="{D42A27DB-BD31-4B8C-83A1-F6EECF244321}">
                <p14:modId xmlns:p14="http://schemas.microsoft.com/office/powerpoint/2010/main" val="2339960588"/>
              </p:ext>
            </p:extLst>
          </p:nvPr>
        </p:nvGraphicFramePr>
        <p:xfrm>
          <a:off x="558981" y="1002847"/>
          <a:ext cx="9413943" cy="5236276"/>
        </p:xfrm>
        <a:graphic>
          <a:graphicData uri="http://schemas.openxmlformats.org/drawingml/2006/table">
            <a:tbl>
              <a:tblPr firstRow="1" firstCol="1" bandRow="1">
                <a:tableStyleId>{5C22544A-7EE6-4342-B048-85BDC9FD1C3A}</a:tableStyleId>
              </a:tblPr>
              <a:tblGrid>
                <a:gridCol w="2068104"/>
                <a:gridCol w="7345839"/>
              </a:tblGrid>
              <a:tr h="456421">
                <a:tc>
                  <a:txBody>
                    <a:bodyPr/>
                    <a:lstStyle/>
                    <a:p>
                      <a:pPr algn="ctr">
                        <a:lnSpc>
                          <a:spcPct val="115000"/>
                        </a:lnSpc>
                        <a:spcBef>
                          <a:spcPts val="750"/>
                        </a:spcBef>
                        <a:spcAft>
                          <a:spcPts val="0"/>
                        </a:spcAft>
                      </a:pPr>
                      <a:r>
                        <a:rPr lang="en-GB" sz="2000" dirty="0">
                          <a:effectLst/>
                        </a:rPr>
                        <a:t>Level Name</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algn="ctr">
                        <a:lnSpc>
                          <a:spcPct val="115000"/>
                        </a:lnSpc>
                        <a:spcBef>
                          <a:spcPts val="750"/>
                        </a:spcBef>
                        <a:spcAft>
                          <a:spcPts val="0"/>
                        </a:spcAft>
                      </a:pPr>
                      <a:r>
                        <a:rPr lang="en-GB" sz="2000" dirty="0">
                          <a:effectLst/>
                        </a:rPr>
                        <a:t>Level Description</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899534">
                <a:tc>
                  <a:txBody>
                    <a:bodyPr/>
                    <a:lstStyle/>
                    <a:p>
                      <a:pPr>
                        <a:lnSpc>
                          <a:spcPct val="115000"/>
                        </a:lnSpc>
                        <a:spcBef>
                          <a:spcPts val="750"/>
                        </a:spcBef>
                        <a:spcAft>
                          <a:spcPts val="0"/>
                        </a:spcAft>
                      </a:pPr>
                      <a:r>
                        <a:rPr lang="en-GB" sz="2000" dirty="0">
                          <a:effectLst/>
                        </a:rPr>
                        <a:t>Initial </a:t>
                      </a:r>
                      <a:r>
                        <a:rPr lang="en-GB" sz="2000" dirty="0" smtClean="0">
                          <a:effectLst/>
                        </a:rPr>
                        <a:t>awareness</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2000" dirty="0">
                          <a:effectLst/>
                        </a:rPr>
                        <a:t>A few individuals are becoming interested in the potential value of the standard.</a:t>
                      </a:r>
                      <a:endParaRPr lang="en-CA" sz="2000" dirty="0">
                        <a:effectLst/>
                      </a:endParaRPr>
                    </a:p>
                    <a:p>
                      <a:pPr marL="285750" indent="-285750">
                        <a:lnSpc>
                          <a:spcPct val="115000"/>
                        </a:lnSpc>
                        <a:spcBef>
                          <a:spcPts val="750"/>
                        </a:spcBef>
                        <a:spcAft>
                          <a:spcPts val="0"/>
                        </a:spcAft>
                        <a:buFont typeface="Wingdings" panose="05000000000000000000" pitchFamily="2" charset="2"/>
                        <a:buChar char="ü"/>
                      </a:pPr>
                      <a:r>
                        <a:rPr lang="en-US" sz="2000" dirty="0" smtClean="0">
                          <a:effectLst/>
                        </a:rPr>
                        <a:t>The </a:t>
                      </a:r>
                      <a:r>
                        <a:rPr lang="en-US" sz="2000" dirty="0">
                          <a:effectLst/>
                        </a:rPr>
                        <a:t>organisation as a whole is unaware of the standard.</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899534">
                <a:tc>
                  <a:txBody>
                    <a:bodyPr/>
                    <a:lstStyle/>
                    <a:p>
                      <a:pPr>
                        <a:lnSpc>
                          <a:spcPct val="115000"/>
                        </a:lnSpc>
                        <a:spcAft>
                          <a:spcPts val="0"/>
                        </a:spcAft>
                      </a:pPr>
                      <a:r>
                        <a:rPr lang="en-GB" sz="2000">
                          <a:effectLst/>
                        </a:rPr>
                        <a:t>Pre-implementation</a:t>
                      </a:r>
                      <a:endParaRPr lang="en-CA" sz="200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2000" dirty="0">
                          <a:effectLst/>
                        </a:rPr>
                        <a:t>Use of the standard is basic and limited to a few individuals. </a:t>
                      </a:r>
                      <a:endParaRPr lang="en-CA" sz="2000" dirty="0">
                        <a:effectLst/>
                      </a:endParaRPr>
                    </a:p>
                    <a:p>
                      <a:pPr marL="285750" indent="-285750">
                        <a:lnSpc>
                          <a:spcPct val="115000"/>
                        </a:lnSpc>
                        <a:spcBef>
                          <a:spcPts val="750"/>
                        </a:spcBef>
                        <a:spcAft>
                          <a:spcPts val="0"/>
                        </a:spcAft>
                        <a:buFont typeface="Wingdings" panose="05000000000000000000" pitchFamily="2" charset="2"/>
                        <a:buChar char="ü"/>
                      </a:pPr>
                      <a:r>
                        <a:rPr lang="en-US" sz="2000" dirty="0">
                          <a:effectLst/>
                        </a:rPr>
                        <a:t>Parts of the organisation are becoming interested in the potential value of the standard.</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1212891">
                <a:tc>
                  <a:txBody>
                    <a:bodyPr/>
                    <a:lstStyle/>
                    <a:p>
                      <a:pPr>
                        <a:lnSpc>
                          <a:spcPct val="115000"/>
                        </a:lnSpc>
                        <a:spcBef>
                          <a:spcPts val="750"/>
                        </a:spcBef>
                        <a:spcAft>
                          <a:spcPts val="0"/>
                        </a:spcAft>
                      </a:pPr>
                      <a:r>
                        <a:rPr lang="en-GB" sz="2000">
                          <a:effectLst/>
                        </a:rPr>
                        <a:t>Early implementation</a:t>
                      </a:r>
                      <a:endParaRPr lang="en-CA" sz="200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2000" dirty="0">
                          <a:effectLst/>
                        </a:rPr>
                        <a:t>Use of the standard is spreading, but it is used in an inconsistent manner by individuals and single business units.</a:t>
                      </a:r>
                      <a:endParaRPr lang="en-CA" sz="2000" dirty="0">
                        <a:effectLst/>
                      </a:endParaRPr>
                    </a:p>
                    <a:p>
                      <a:pPr marL="285750" indent="-285750">
                        <a:lnSpc>
                          <a:spcPct val="115000"/>
                        </a:lnSpc>
                        <a:spcBef>
                          <a:spcPts val="750"/>
                        </a:spcBef>
                        <a:spcAft>
                          <a:spcPts val="0"/>
                        </a:spcAft>
                        <a:buFont typeface="Wingdings" panose="05000000000000000000" pitchFamily="2" charset="2"/>
                        <a:buChar char="ü"/>
                      </a:pPr>
                      <a:r>
                        <a:rPr lang="en-US" sz="2000" dirty="0">
                          <a:effectLst/>
                        </a:rPr>
                        <a:t>A corporate-wide </a:t>
                      </a:r>
                      <a:r>
                        <a:rPr lang="en-US" sz="2000" dirty="0" err="1">
                          <a:effectLst/>
                        </a:rPr>
                        <a:t>programme</a:t>
                      </a:r>
                      <a:r>
                        <a:rPr lang="en-US" sz="2000" dirty="0">
                          <a:effectLst/>
                        </a:rPr>
                        <a:t>/strategy for use of the standard is </a:t>
                      </a:r>
                      <a:r>
                        <a:rPr lang="en-US" sz="2000" dirty="0" smtClean="0">
                          <a:effectLst/>
                        </a:rPr>
                        <a:t>being </a:t>
                      </a:r>
                      <a:r>
                        <a:rPr lang="en-US" sz="2000" dirty="0">
                          <a:effectLst/>
                        </a:rPr>
                        <a:t>prepared.</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bl>
          </a:graphicData>
        </a:graphic>
      </p:graphicFrame>
      <p:sp>
        <p:nvSpPr>
          <p:cNvPr id="5" name="TextBox 4"/>
          <p:cNvSpPr txBox="1"/>
          <p:nvPr/>
        </p:nvSpPr>
        <p:spPr>
          <a:xfrm>
            <a:off x="7533565" y="6221821"/>
            <a:ext cx="1596788" cy="369332"/>
          </a:xfrm>
          <a:prstGeom prst="rect">
            <a:avLst/>
          </a:prstGeom>
          <a:noFill/>
        </p:spPr>
        <p:txBody>
          <a:bodyPr wrap="square" rtlCol="0">
            <a:spAutoFit/>
          </a:bodyPr>
          <a:lstStyle/>
          <a:p>
            <a:r>
              <a:rPr lang="en-CA" dirty="0" smtClean="0">
                <a:solidFill>
                  <a:schemeClr val="accent2">
                    <a:lumMod val="75000"/>
                  </a:schemeClr>
                </a:solidFill>
              </a:rPr>
              <a:t>…cont’d</a:t>
            </a:r>
            <a:endParaRPr lang="en-CA" dirty="0">
              <a:solidFill>
                <a:schemeClr val="accent2">
                  <a:lumMod val="75000"/>
                </a:schemeClr>
              </a:solidFill>
            </a:endParaRPr>
          </a:p>
        </p:txBody>
      </p:sp>
    </p:spTree>
    <p:extLst>
      <p:ext uri="{BB962C8B-B14F-4D97-AF65-F5344CB8AC3E}">
        <p14:creationId xmlns:p14="http://schemas.microsoft.com/office/powerpoint/2010/main" val="28090643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19075"/>
            <a:ext cx="8596668" cy="1320800"/>
          </a:xfrm>
        </p:spPr>
        <p:txBody>
          <a:bodyPr>
            <a:normAutofit fontScale="90000"/>
          </a:bodyPr>
          <a:lstStyle/>
          <a:p>
            <a:r>
              <a:rPr lang="en-CA" sz="3100" dirty="0" smtClean="0"/>
              <a:t>Modernisation Maturity Model - </a:t>
            </a:r>
            <a:r>
              <a:rPr lang="en-GB" sz="3100" dirty="0" smtClean="0"/>
              <a:t>Maturity Levels </a:t>
            </a:r>
            <a:r>
              <a:rPr lang="en-GB" sz="1800" dirty="0" smtClean="0"/>
              <a:t>(cont’d)</a:t>
            </a:r>
            <a:r>
              <a:rPr lang="en-GB" dirty="0"/>
              <a:t/>
            </a:r>
            <a:br>
              <a:rPr lang="en-GB" dirty="0"/>
            </a:br>
            <a:endParaRPr lang="en-CA" dirty="0"/>
          </a:p>
        </p:txBody>
      </p:sp>
      <p:sp>
        <p:nvSpPr>
          <p:cNvPr id="3" name="Slide Number Placeholder 2"/>
          <p:cNvSpPr>
            <a:spLocks noGrp="1"/>
          </p:cNvSpPr>
          <p:nvPr>
            <p:ph type="sldNum" sz="quarter" idx="12"/>
          </p:nvPr>
        </p:nvSpPr>
        <p:spPr/>
        <p:txBody>
          <a:bodyPr/>
          <a:lstStyle/>
          <a:p>
            <a:fld id="{128D9F9D-C61D-43D7-A9E8-B22D32E5D726}" type="slidenum">
              <a:rPr lang="en-CA" smtClean="0"/>
              <a:t>7</a:t>
            </a:fld>
            <a:endParaRPr lang="en-CA"/>
          </a:p>
        </p:txBody>
      </p:sp>
      <p:graphicFrame>
        <p:nvGraphicFramePr>
          <p:cNvPr id="4" name="Table 3"/>
          <p:cNvGraphicFramePr>
            <a:graphicFrameLocks noGrp="1"/>
          </p:cNvGraphicFramePr>
          <p:nvPr>
            <p:extLst>
              <p:ext uri="{D42A27DB-BD31-4B8C-83A1-F6EECF244321}">
                <p14:modId xmlns:p14="http://schemas.microsoft.com/office/powerpoint/2010/main" val="2828970059"/>
              </p:ext>
            </p:extLst>
          </p:nvPr>
        </p:nvGraphicFramePr>
        <p:xfrm>
          <a:off x="415763" y="1240965"/>
          <a:ext cx="9119809" cy="4394980"/>
        </p:xfrm>
        <a:graphic>
          <a:graphicData uri="http://schemas.openxmlformats.org/drawingml/2006/table">
            <a:tbl>
              <a:tblPr firstRow="1" firstCol="1" bandRow="1">
                <a:tableStyleId>{5C22544A-7EE6-4342-B048-85BDC9FD1C3A}</a:tableStyleId>
              </a:tblPr>
              <a:tblGrid>
                <a:gridCol w="2196808"/>
                <a:gridCol w="6923001"/>
              </a:tblGrid>
              <a:tr h="359044">
                <a:tc>
                  <a:txBody>
                    <a:bodyPr/>
                    <a:lstStyle/>
                    <a:p>
                      <a:pPr algn="ctr">
                        <a:lnSpc>
                          <a:spcPct val="115000"/>
                        </a:lnSpc>
                        <a:spcBef>
                          <a:spcPts val="750"/>
                        </a:spcBef>
                        <a:spcAft>
                          <a:spcPts val="0"/>
                        </a:spcAft>
                      </a:pPr>
                      <a:r>
                        <a:rPr lang="en-GB" sz="2000" dirty="0">
                          <a:effectLst/>
                        </a:rPr>
                        <a:t>Level Name</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algn="ctr">
                        <a:lnSpc>
                          <a:spcPct val="115000"/>
                        </a:lnSpc>
                        <a:spcBef>
                          <a:spcPts val="750"/>
                        </a:spcBef>
                        <a:spcAft>
                          <a:spcPts val="0"/>
                        </a:spcAft>
                      </a:pPr>
                      <a:r>
                        <a:rPr lang="en-GB" sz="2000" dirty="0">
                          <a:effectLst/>
                        </a:rPr>
                        <a:t>Level Description</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954122">
                <a:tc>
                  <a:txBody>
                    <a:bodyPr/>
                    <a:lstStyle/>
                    <a:p>
                      <a:pPr>
                        <a:lnSpc>
                          <a:spcPct val="115000"/>
                        </a:lnSpc>
                        <a:spcAft>
                          <a:spcPts val="0"/>
                        </a:spcAft>
                      </a:pPr>
                      <a:r>
                        <a:rPr lang="en-GB" sz="2000" dirty="0">
                          <a:effectLst/>
                        </a:rPr>
                        <a:t>Corporate implementation </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2000" dirty="0">
                          <a:effectLst/>
                        </a:rPr>
                        <a:t>A corporate-wide </a:t>
                      </a:r>
                      <a:r>
                        <a:rPr lang="en-US" sz="2000" dirty="0" err="1">
                          <a:effectLst/>
                        </a:rPr>
                        <a:t>programme</a:t>
                      </a:r>
                      <a:r>
                        <a:rPr lang="en-US" sz="2000" dirty="0">
                          <a:effectLst/>
                        </a:rPr>
                        <a:t>/strategy for use of the standard exists.</a:t>
                      </a:r>
                      <a:endParaRPr lang="en-CA" sz="2000" dirty="0">
                        <a:effectLst/>
                      </a:endParaRPr>
                    </a:p>
                    <a:p>
                      <a:pPr marL="285750" indent="-285750">
                        <a:lnSpc>
                          <a:spcPct val="115000"/>
                        </a:lnSpc>
                        <a:spcBef>
                          <a:spcPts val="750"/>
                        </a:spcBef>
                        <a:spcAft>
                          <a:spcPts val="0"/>
                        </a:spcAft>
                        <a:buFont typeface="Wingdings" panose="05000000000000000000" pitchFamily="2" charset="2"/>
                        <a:buChar char="ü"/>
                      </a:pPr>
                      <a:r>
                        <a:rPr lang="en-US" sz="2000" dirty="0">
                          <a:effectLst/>
                        </a:rPr>
                        <a:t>There is a widespread awareness of the standard and it is used in a consistent way across the organisation.  </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r h="1200625">
                <a:tc>
                  <a:txBody>
                    <a:bodyPr/>
                    <a:lstStyle/>
                    <a:p>
                      <a:pPr>
                        <a:lnSpc>
                          <a:spcPct val="115000"/>
                        </a:lnSpc>
                        <a:spcAft>
                          <a:spcPts val="0"/>
                        </a:spcAft>
                      </a:pPr>
                      <a:r>
                        <a:rPr lang="en-GB" sz="2000" dirty="0">
                          <a:effectLst/>
                        </a:rPr>
                        <a:t>Mature implementation</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c>
                  <a:txBody>
                    <a:bodyPr/>
                    <a:lstStyle/>
                    <a:p>
                      <a:pPr marL="285750" indent="-285750">
                        <a:lnSpc>
                          <a:spcPct val="115000"/>
                        </a:lnSpc>
                        <a:spcBef>
                          <a:spcPts val="750"/>
                        </a:spcBef>
                        <a:spcAft>
                          <a:spcPts val="0"/>
                        </a:spcAft>
                        <a:buFont typeface="Wingdings" panose="05000000000000000000" pitchFamily="2" charset="2"/>
                        <a:buChar char="ü"/>
                      </a:pPr>
                      <a:r>
                        <a:rPr lang="en-US" sz="2000" dirty="0">
                          <a:effectLst/>
                        </a:rPr>
                        <a:t>The standard is perceived as an important part of business operations/management, delivering value across the organisation. </a:t>
                      </a:r>
                      <a:endParaRPr lang="en-CA" sz="2000" dirty="0">
                        <a:effectLst/>
                      </a:endParaRPr>
                    </a:p>
                    <a:p>
                      <a:pPr marL="285750" indent="-285750">
                        <a:lnSpc>
                          <a:spcPct val="115000"/>
                        </a:lnSpc>
                        <a:spcBef>
                          <a:spcPts val="750"/>
                        </a:spcBef>
                        <a:spcAft>
                          <a:spcPts val="0"/>
                        </a:spcAft>
                        <a:buFont typeface="Wingdings" panose="05000000000000000000" pitchFamily="2" charset="2"/>
                        <a:buChar char="ü"/>
                      </a:pPr>
                      <a:r>
                        <a:rPr lang="en-US" sz="2000" dirty="0">
                          <a:effectLst/>
                        </a:rPr>
                        <a:t>The standard is well understood, integrated into business processes &amp; practices and used in a consistent manner across the organisation. </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80014" marR="80014" marT="56010" marB="56010"/>
                </a:tc>
              </a:tr>
            </a:tbl>
          </a:graphicData>
        </a:graphic>
      </p:graphicFrame>
    </p:spTree>
    <p:extLst>
      <p:ext uri="{BB962C8B-B14F-4D97-AF65-F5344CB8AC3E}">
        <p14:creationId xmlns:p14="http://schemas.microsoft.com/office/powerpoint/2010/main" val="5900289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60579"/>
            <a:ext cx="8596668" cy="1320800"/>
          </a:xfrm>
        </p:spPr>
        <p:txBody>
          <a:bodyPr>
            <a:normAutofit/>
          </a:bodyPr>
          <a:lstStyle/>
          <a:p>
            <a:r>
              <a:rPr lang="en-CA" sz="3100" dirty="0" smtClean="0"/>
              <a:t>Modernisation Maturity Model -</a:t>
            </a:r>
            <a:r>
              <a:rPr lang="en-GB" sz="3100" dirty="0" smtClean="0"/>
              <a:t> Dimensions</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71038277"/>
              </p:ext>
            </p:extLst>
          </p:nvPr>
        </p:nvGraphicFramePr>
        <p:xfrm>
          <a:off x="363600" y="1681379"/>
          <a:ext cx="9012412" cy="3589085"/>
        </p:xfrm>
        <a:graphic>
          <a:graphicData uri="http://schemas.openxmlformats.org/drawingml/2006/table">
            <a:tbl>
              <a:tblPr firstRow="1" firstCol="1" bandRow="1">
                <a:tableStyleId>{5C22544A-7EE6-4342-B048-85BDC9FD1C3A}</a:tableStyleId>
              </a:tblPr>
              <a:tblGrid>
                <a:gridCol w="1806394"/>
                <a:gridCol w="7206018"/>
              </a:tblGrid>
              <a:tr h="165735">
                <a:tc>
                  <a:txBody>
                    <a:bodyPr/>
                    <a:lstStyle/>
                    <a:p>
                      <a:pPr algn="ctr">
                        <a:lnSpc>
                          <a:spcPct val="115000"/>
                        </a:lnSpc>
                        <a:spcBef>
                          <a:spcPts val="750"/>
                        </a:spcBef>
                        <a:spcAft>
                          <a:spcPts val="0"/>
                        </a:spcAft>
                      </a:pPr>
                      <a:r>
                        <a:rPr lang="en-GB" sz="2000" dirty="0">
                          <a:effectLst/>
                        </a:rPr>
                        <a:t> Name</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algn="ctr">
                        <a:lnSpc>
                          <a:spcPct val="115000"/>
                        </a:lnSpc>
                        <a:spcBef>
                          <a:spcPts val="750"/>
                        </a:spcBef>
                        <a:spcAft>
                          <a:spcPts val="0"/>
                        </a:spcAft>
                      </a:pPr>
                      <a:r>
                        <a:rPr lang="en-GB" sz="2000" dirty="0">
                          <a:effectLst/>
                        </a:rPr>
                        <a:t>Description </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268605">
                <a:tc>
                  <a:txBody>
                    <a:bodyPr/>
                    <a:lstStyle/>
                    <a:p>
                      <a:pPr>
                        <a:lnSpc>
                          <a:spcPct val="115000"/>
                        </a:lnSpc>
                        <a:spcBef>
                          <a:spcPts val="750"/>
                        </a:spcBef>
                        <a:spcAft>
                          <a:spcPts val="0"/>
                        </a:spcAft>
                      </a:pPr>
                      <a:r>
                        <a:rPr lang="en-GB" sz="2000">
                          <a:effectLst/>
                        </a:rPr>
                        <a:t>Business</a:t>
                      </a:r>
                      <a:endParaRPr lang="en-CA" sz="20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2000" dirty="0">
                          <a:effectLst/>
                        </a:rPr>
                        <a:t>This dimension focuses on the business activity domain i.e. the organisation's core business practices and policies.            </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644525">
                <a:tc>
                  <a:txBody>
                    <a:bodyPr/>
                    <a:lstStyle/>
                    <a:p>
                      <a:pPr>
                        <a:lnSpc>
                          <a:spcPct val="115000"/>
                        </a:lnSpc>
                        <a:spcAft>
                          <a:spcPts val="0"/>
                        </a:spcAft>
                      </a:pPr>
                      <a:r>
                        <a:rPr lang="en-GB" sz="2000" dirty="0">
                          <a:effectLst/>
                        </a:rPr>
                        <a:t>Methods</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2000" kern="1200" dirty="0" smtClean="0">
                          <a:solidFill>
                            <a:schemeClr val="dk1"/>
                          </a:solidFill>
                          <a:effectLst/>
                          <a:latin typeface="+mn-lt"/>
                          <a:ea typeface="+mn-ea"/>
                          <a:cs typeface="+mn-cs"/>
                        </a:rPr>
                        <a:t>This dimension focuses on methods i.e. how methods are designed, structured, implemented and executed. </a:t>
                      </a:r>
                    </a:p>
                    <a:p>
                      <a:pPr marL="285750" indent="-285750">
                        <a:lnSpc>
                          <a:spcPct val="115000"/>
                        </a:lnSpc>
                        <a:spcBef>
                          <a:spcPts val="750"/>
                        </a:spcBef>
                        <a:spcAft>
                          <a:spcPts val="0"/>
                        </a:spcAft>
                        <a:buFont typeface="Wingdings" panose="05000000000000000000" pitchFamily="2" charset="2"/>
                        <a:buChar char="ü"/>
                      </a:pPr>
                      <a:r>
                        <a:rPr lang="en-US" sz="2000" kern="1200" dirty="0" smtClean="0">
                          <a:solidFill>
                            <a:schemeClr val="dk1"/>
                          </a:solidFill>
                          <a:effectLst/>
                          <a:latin typeface="+mn-lt"/>
                          <a:ea typeface="+mn-ea"/>
                          <a:cs typeface="+mn-cs"/>
                        </a:rPr>
                        <a:t>It includes statistical methodology, quality, IT methods, data collection methods, process methods and any other methods needed to support the business.</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bl>
          </a:graphicData>
        </a:graphic>
      </p:graphicFrame>
      <p:sp>
        <p:nvSpPr>
          <p:cNvPr id="3" name="Slide Number Placeholder 2"/>
          <p:cNvSpPr>
            <a:spLocks noGrp="1"/>
          </p:cNvSpPr>
          <p:nvPr>
            <p:ph type="sldNum" sz="quarter" idx="12"/>
          </p:nvPr>
        </p:nvSpPr>
        <p:spPr/>
        <p:txBody>
          <a:bodyPr/>
          <a:lstStyle/>
          <a:p>
            <a:fld id="{128D9F9D-C61D-43D7-A9E8-B22D32E5D726}" type="slidenum">
              <a:rPr lang="en-CA" smtClean="0"/>
              <a:t>8</a:t>
            </a:fld>
            <a:endParaRPr lang="en-CA"/>
          </a:p>
        </p:txBody>
      </p:sp>
      <p:sp>
        <p:nvSpPr>
          <p:cNvPr id="6" name="Rectangle 1"/>
          <p:cNvSpPr>
            <a:spLocks noChangeArrowheads="1"/>
          </p:cNvSpPr>
          <p:nvPr/>
        </p:nvSpPr>
        <p:spPr bwMode="auto">
          <a:xfrm>
            <a:off x="1589088" y="19732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1800" b="0" i="0" u="none" strike="noStrike" cap="none" normalizeH="0" baseline="0" smtClean="0">
                <a:ln>
                  <a:noFill/>
                </a:ln>
                <a:solidFill>
                  <a:schemeClr val="tx1"/>
                </a:solidFill>
                <a:effectLst/>
                <a:latin typeface="Arial" panose="020B0604020202020204" pitchFamily="34" charset="0"/>
              </a:rPr>
              <a:t/>
            </a:r>
            <a:br>
              <a:rPr kumimoji="0" lang="en-CA" altLang="en-US" sz="1800" b="0" i="0" u="none" strike="noStrike" cap="none" normalizeH="0" baseline="0" smtClean="0">
                <a:ln>
                  <a:noFill/>
                </a:ln>
                <a:solidFill>
                  <a:schemeClr val="tx1"/>
                </a:solidFill>
                <a:effectLst/>
                <a:latin typeface="Arial" panose="020B0604020202020204" pitchFamily="34" charset="0"/>
              </a:rPr>
            </a:br>
            <a:endParaRPr kumimoji="0" lang="en-CA" altLang="en-US" sz="1800" b="0" i="0" u="none" strike="noStrike" cap="none" normalizeH="0" baseline="0" smtClean="0">
              <a:ln>
                <a:noFill/>
              </a:ln>
              <a:solidFill>
                <a:schemeClr val="tx1"/>
              </a:solidFill>
              <a:effectLst/>
              <a:latin typeface="Arial" panose="020B0604020202020204" pitchFamily="34" charset="0"/>
            </a:endParaRPr>
          </a:p>
        </p:txBody>
      </p:sp>
      <p:sp>
        <p:nvSpPr>
          <p:cNvPr id="7" name="TextBox 6"/>
          <p:cNvSpPr txBox="1"/>
          <p:nvPr/>
        </p:nvSpPr>
        <p:spPr>
          <a:xfrm>
            <a:off x="7335544" y="5159112"/>
            <a:ext cx="1596788" cy="369332"/>
          </a:xfrm>
          <a:prstGeom prst="rect">
            <a:avLst/>
          </a:prstGeom>
          <a:noFill/>
        </p:spPr>
        <p:txBody>
          <a:bodyPr wrap="square" rtlCol="0">
            <a:spAutoFit/>
          </a:bodyPr>
          <a:lstStyle/>
          <a:p>
            <a:r>
              <a:rPr lang="en-CA" dirty="0" smtClean="0">
                <a:solidFill>
                  <a:schemeClr val="accent2">
                    <a:lumMod val="75000"/>
                  </a:schemeClr>
                </a:solidFill>
              </a:rPr>
              <a:t>…cont’d</a:t>
            </a:r>
            <a:endParaRPr lang="en-CA" dirty="0">
              <a:solidFill>
                <a:schemeClr val="accent2">
                  <a:lumMod val="75000"/>
                </a:schemeClr>
              </a:solidFill>
            </a:endParaRPr>
          </a:p>
        </p:txBody>
      </p:sp>
    </p:spTree>
    <p:extLst>
      <p:ext uri="{BB962C8B-B14F-4D97-AF65-F5344CB8AC3E}">
        <p14:creationId xmlns:p14="http://schemas.microsoft.com/office/powerpoint/2010/main" val="370030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60579"/>
            <a:ext cx="8896753" cy="1320800"/>
          </a:xfrm>
        </p:spPr>
        <p:txBody>
          <a:bodyPr>
            <a:normAutofit/>
          </a:bodyPr>
          <a:lstStyle/>
          <a:p>
            <a:r>
              <a:rPr lang="en-CA" sz="3100" dirty="0" smtClean="0"/>
              <a:t>Modernisation Maturity Model –</a:t>
            </a:r>
            <a:r>
              <a:rPr lang="en-GB" sz="3100" dirty="0" smtClean="0"/>
              <a:t> Dimensions </a:t>
            </a:r>
            <a:r>
              <a:rPr lang="en-GB" sz="1600" dirty="0" smtClean="0"/>
              <a:t>(cont’d)</a:t>
            </a:r>
            <a:endParaRPr lang="en-CA"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5725948"/>
              </p:ext>
            </p:extLst>
          </p:nvPr>
        </p:nvGraphicFramePr>
        <p:xfrm>
          <a:off x="357704" y="1274860"/>
          <a:ext cx="10281267" cy="5142549"/>
        </p:xfrm>
        <a:graphic>
          <a:graphicData uri="http://schemas.openxmlformats.org/drawingml/2006/table">
            <a:tbl>
              <a:tblPr firstRow="1" firstCol="1" bandRow="1">
                <a:tableStyleId>{5C22544A-7EE6-4342-B048-85BDC9FD1C3A}</a:tableStyleId>
              </a:tblPr>
              <a:tblGrid>
                <a:gridCol w="1688810"/>
                <a:gridCol w="8592457"/>
              </a:tblGrid>
              <a:tr h="419801">
                <a:tc>
                  <a:txBody>
                    <a:bodyPr/>
                    <a:lstStyle/>
                    <a:p>
                      <a:pPr algn="ctr">
                        <a:lnSpc>
                          <a:spcPct val="115000"/>
                        </a:lnSpc>
                        <a:spcBef>
                          <a:spcPts val="750"/>
                        </a:spcBef>
                        <a:spcAft>
                          <a:spcPts val="0"/>
                        </a:spcAft>
                      </a:pPr>
                      <a:r>
                        <a:rPr lang="en-GB" sz="2000" dirty="0">
                          <a:effectLst/>
                        </a:rPr>
                        <a:t> Name</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algn="ctr">
                        <a:lnSpc>
                          <a:spcPct val="115000"/>
                        </a:lnSpc>
                        <a:spcBef>
                          <a:spcPts val="750"/>
                        </a:spcBef>
                        <a:spcAft>
                          <a:spcPts val="0"/>
                        </a:spcAft>
                      </a:pPr>
                      <a:r>
                        <a:rPr lang="en-GB" sz="2000" dirty="0">
                          <a:effectLst/>
                        </a:rPr>
                        <a:t>Description </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1600089">
                <a:tc>
                  <a:txBody>
                    <a:bodyPr/>
                    <a:lstStyle/>
                    <a:p>
                      <a:pPr>
                        <a:lnSpc>
                          <a:spcPct val="115000"/>
                        </a:lnSpc>
                        <a:spcAft>
                          <a:spcPts val="0"/>
                        </a:spcAft>
                      </a:pPr>
                      <a:r>
                        <a:rPr lang="en-GB" sz="2000" dirty="0">
                          <a:effectLst/>
                        </a:rPr>
                        <a:t>Information</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2000" kern="1200" dirty="0" smtClean="0">
                          <a:solidFill>
                            <a:schemeClr val="dk1"/>
                          </a:solidFill>
                          <a:effectLst/>
                          <a:latin typeface="+mn-lt"/>
                          <a:ea typeface="+mn-ea"/>
                          <a:cs typeface="+mn-cs"/>
                        </a:rPr>
                        <a:t>This dimension focuses on how information and/or metadata are structured and integrated, how information is modelled, abstraction of the data access from the functional aspects, data characteristics, service and process definitions, handling of identifiers and the information model.</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1009945">
                <a:tc>
                  <a:txBody>
                    <a:bodyPr/>
                    <a:lstStyle/>
                    <a:p>
                      <a:pPr>
                        <a:lnSpc>
                          <a:spcPct val="115000"/>
                        </a:lnSpc>
                        <a:spcAft>
                          <a:spcPts val="0"/>
                        </a:spcAft>
                      </a:pPr>
                      <a:r>
                        <a:rPr lang="en-GB" sz="2000">
                          <a:effectLst/>
                        </a:rPr>
                        <a:t>Applications</a:t>
                      </a:r>
                      <a:endParaRPr lang="en-CA" sz="200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2000" kern="1200" dirty="0" smtClean="0">
                          <a:solidFill>
                            <a:schemeClr val="dk1"/>
                          </a:solidFill>
                          <a:effectLst/>
                          <a:latin typeface="+mn-lt"/>
                          <a:ea typeface="+mn-ea"/>
                          <a:cs typeface="+mn-cs"/>
                        </a:rPr>
                        <a:t>This dimension focuses on the structure and interaction of applications to provide business functionality using the methods and information/data assets needed to deliver this functionality.</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r h="1587819">
                <a:tc>
                  <a:txBody>
                    <a:bodyPr/>
                    <a:lstStyle/>
                    <a:p>
                      <a:pPr>
                        <a:lnSpc>
                          <a:spcPct val="115000"/>
                        </a:lnSpc>
                        <a:spcAft>
                          <a:spcPts val="0"/>
                        </a:spcAft>
                      </a:pPr>
                      <a:r>
                        <a:rPr lang="en-GB" sz="2000" dirty="0">
                          <a:effectLst/>
                        </a:rPr>
                        <a:t>Technology</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c>
                  <a:txBody>
                    <a:bodyPr/>
                    <a:lstStyle/>
                    <a:p>
                      <a:pPr marL="285750" indent="-285750">
                        <a:lnSpc>
                          <a:spcPct val="115000"/>
                        </a:lnSpc>
                        <a:spcBef>
                          <a:spcPts val="750"/>
                        </a:spcBef>
                        <a:spcAft>
                          <a:spcPts val="0"/>
                        </a:spcAft>
                        <a:buFont typeface="Wingdings" panose="05000000000000000000" pitchFamily="2" charset="2"/>
                        <a:buChar char="ü"/>
                      </a:pPr>
                      <a:r>
                        <a:rPr lang="en-US" sz="2000" kern="1200" dirty="0" smtClean="0">
                          <a:solidFill>
                            <a:schemeClr val="dk1"/>
                          </a:solidFill>
                          <a:effectLst/>
                          <a:latin typeface="+mn-lt"/>
                          <a:ea typeface="+mn-ea"/>
                          <a:cs typeface="+mn-cs"/>
                        </a:rPr>
                        <a:t>This dimension focuses on the logical software and hardware capabilities that are required to support the deployment of business, methods, information, and application services. This includes IT infrastructure, middleware, networks, etc.</a:t>
                      </a:r>
                      <a:endParaRPr lang="en-CA" sz="2000" dirty="0">
                        <a:effectLst/>
                        <a:latin typeface="Calibri" panose="020F0502020204030204" pitchFamily="34" charset="0"/>
                        <a:ea typeface="Calibri" panose="020F0502020204030204" pitchFamily="34" charset="0"/>
                        <a:cs typeface="Arial" panose="020B0604020202020204" pitchFamily="34" charset="0"/>
                      </a:endParaRPr>
                    </a:p>
                  </a:txBody>
                  <a:tcPr marL="95250" marR="95250" marT="66675" marB="66675"/>
                </a:tc>
              </a:tr>
            </a:tbl>
          </a:graphicData>
        </a:graphic>
      </p:graphicFrame>
      <p:sp>
        <p:nvSpPr>
          <p:cNvPr id="3" name="Slide Number Placeholder 2"/>
          <p:cNvSpPr>
            <a:spLocks noGrp="1"/>
          </p:cNvSpPr>
          <p:nvPr>
            <p:ph type="sldNum" sz="quarter" idx="12"/>
          </p:nvPr>
        </p:nvSpPr>
        <p:spPr/>
        <p:txBody>
          <a:bodyPr/>
          <a:lstStyle/>
          <a:p>
            <a:fld id="{128D9F9D-C61D-43D7-A9E8-B22D32E5D726}" type="slidenum">
              <a:rPr lang="en-CA" smtClean="0"/>
              <a:t>9</a:t>
            </a:fld>
            <a:endParaRPr lang="en-CA"/>
          </a:p>
        </p:txBody>
      </p:sp>
      <p:sp>
        <p:nvSpPr>
          <p:cNvPr id="6" name="Rectangle 1"/>
          <p:cNvSpPr>
            <a:spLocks noChangeArrowheads="1"/>
          </p:cNvSpPr>
          <p:nvPr/>
        </p:nvSpPr>
        <p:spPr bwMode="auto">
          <a:xfrm>
            <a:off x="1589088" y="19732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A" altLang="en-US" sz="1800" b="0" i="0" u="none" strike="noStrike" cap="none" normalizeH="0" baseline="0" smtClean="0">
                <a:ln>
                  <a:noFill/>
                </a:ln>
                <a:solidFill>
                  <a:schemeClr val="tx1"/>
                </a:solidFill>
                <a:effectLst/>
                <a:latin typeface="Arial" panose="020B0604020202020204" pitchFamily="34" charset="0"/>
              </a:rPr>
              <a:t/>
            </a:r>
            <a:br>
              <a:rPr kumimoji="0" lang="en-CA" altLang="en-US" sz="1800" b="0" i="0" u="none" strike="noStrike" cap="none" normalizeH="0" baseline="0" smtClean="0">
                <a:ln>
                  <a:noFill/>
                </a:ln>
                <a:solidFill>
                  <a:schemeClr val="tx1"/>
                </a:solidFill>
                <a:effectLst/>
                <a:latin typeface="Arial" panose="020B0604020202020204" pitchFamily="34" charset="0"/>
              </a:rPr>
            </a:br>
            <a:endParaRPr kumimoji="0" lang="en-CA" altLang="en-US"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07681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562</TotalTime>
  <Words>767</Words>
  <Application>Microsoft Office PowerPoint</Application>
  <PresentationFormat>Widescreen</PresentationFormat>
  <Paragraphs>162</Paragraphs>
  <Slides>13</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Times New Roman</vt:lpstr>
      <vt:lpstr>Trebuchet MS</vt:lpstr>
      <vt:lpstr>Wingdings</vt:lpstr>
      <vt:lpstr>Wingdings 3</vt:lpstr>
      <vt:lpstr>Facet</vt:lpstr>
      <vt:lpstr>Modernization Maturity Model and Roadmap</vt:lpstr>
      <vt:lpstr>Introduction</vt:lpstr>
      <vt:lpstr>Workpackage 3 deliverables</vt:lpstr>
      <vt:lpstr>Definition of success</vt:lpstr>
      <vt:lpstr>Modernisation Maturity Model (MMM)</vt:lpstr>
      <vt:lpstr>Modernisation Maturity Model - Maturity Levels </vt:lpstr>
      <vt:lpstr>Modernisation Maturity Model - Maturity Levels (cont’d) </vt:lpstr>
      <vt:lpstr>Modernisation Maturity Model - Dimensions</vt:lpstr>
      <vt:lpstr>Modernisation Maturity Model – Dimensions (cont’d)</vt:lpstr>
      <vt:lpstr>Testing of the MMM</vt:lpstr>
      <vt:lpstr>Current maturity levels based upon testers self-assessments at Implementing Standards workshop</vt:lpstr>
      <vt:lpstr>Draft Roadmap in progress</vt:lpstr>
      <vt:lpstr>Next steps</vt:lpstr>
    </vt:vector>
  </TitlesOfParts>
  <Company>StatCan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corner</dc:title>
  <dc:creator>Mayda, Jackey - SED/DIS</dc:creator>
  <cp:lastModifiedBy>Mayda, Jackey - SED/DIS</cp:lastModifiedBy>
  <cp:revision>110</cp:revision>
  <dcterms:created xsi:type="dcterms:W3CDTF">2016-04-26T10:38:34Z</dcterms:created>
  <dcterms:modified xsi:type="dcterms:W3CDTF">2016-11-12T22:19:42Z</dcterms:modified>
</cp:coreProperties>
</file>