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5" r:id="rId8"/>
    <p:sldId id="261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81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000" y="2628508"/>
            <a:ext cx="2628000" cy="4229631"/>
          </a:xfrm>
          <a:prstGeom prst="rect">
            <a:avLst/>
          </a:prstGeom>
        </p:spPr>
      </p:pic>
      <p:pic>
        <p:nvPicPr>
          <p:cNvPr id="36" name="Imag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508"/>
            <a:ext cx="2628000" cy="422963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1368000" y="2480400"/>
            <a:ext cx="6300000" cy="1267200"/>
          </a:xfrm>
          <a:prstGeom prst="rect">
            <a:avLst/>
          </a:prstGeom>
        </p:spPr>
        <p:txBody>
          <a:bodyPr lIns="90000" rIns="90000" anchor="b">
            <a:spAutoFit/>
          </a:bodyPr>
          <a:lstStyle>
            <a:lvl1pPr>
              <a:lnSpc>
                <a:spcPts val="4500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to edit Presentation title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1368000" y="3805200"/>
            <a:ext cx="6300000" cy="352800"/>
          </a:xfrm>
        </p:spPr>
        <p:txBody>
          <a:bodyPr lIns="90000" rIns="90000">
            <a:spAutoFit/>
          </a:bodyPr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dirty="0" smtClean="0"/>
              <a:t>Click to </a:t>
            </a:r>
            <a:r>
              <a:rPr kumimoji="0" lang="fr-FR" dirty="0" err="1" smtClean="0"/>
              <a:t>edit</a:t>
            </a:r>
            <a:r>
              <a:rPr kumimoji="0" lang="fr-FR" dirty="0" smtClean="0"/>
              <a:t> </a:t>
            </a:r>
            <a:r>
              <a:rPr kumimoji="0" lang="fr-FR" dirty="0" err="1" smtClean="0"/>
              <a:t>Subtitle</a:t>
            </a:r>
            <a:endParaRPr kumimoji="0" lang="en-US" dirty="0"/>
          </a:p>
        </p:txBody>
      </p:sp>
      <p:pic>
        <p:nvPicPr>
          <p:cNvPr id="37" name="Imag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1200" y="432000"/>
            <a:ext cx="692307" cy="1440000"/>
          </a:xfrm>
          <a:prstGeom prst="rect">
            <a:avLst/>
          </a:prstGeom>
        </p:spPr>
      </p:pic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03200" y="6411600"/>
            <a:ext cx="9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C44A4ED3-07D5-4B44-91F1-E8C5F16D559A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68000" y="6411600"/>
            <a:ext cx="468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chemeClr val="bg1"/>
                </a:solidFill>
                <a:latin typeface="Arial"/>
              </a:defRPr>
            </a:lvl1pPr>
          </a:lstStyle>
          <a:p>
            <a:endParaRPr lang="en-GB"/>
          </a:p>
        </p:txBody>
      </p:sp>
      <p:pic>
        <p:nvPicPr>
          <p:cNvPr id="10" name="Imag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000" y="6055200"/>
            <a:ext cx="1742400" cy="57882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03200" y="6411600"/>
            <a:ext cx="9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rgbClr val="727272"/>
                </a:solidFill>
                <a:latin typeface="Arial"/>
              </a:defRPr>
            </a:lvl1pPr>
          </a:lstStyle>
          <a:p>
            <a:fld id="{C44A4ED3-07D5-4B44-91F1-E8C5F16D559A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68000" y="6411600"/>
            <a:ext cx="468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rgbClr val="727272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0000" y="6411600"/>
            <a:ext cx="342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439631AD-AC2E-4163-B0F1-AE2F5D9C4E8C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080000" y="237600"/>
            <a:ext cx="7416000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 smtClean="0"/>
              <a:t>Click to edit Slide title</a:t>
            </a:r>
            <a:br>
              <a:rPr lang="en-US" dirty="0" smtClean="0"/>
            </a:br>
            <a:r>
              <a:rPr lang="en-US" dirty="0" smtClean="0"/>
              <a:t>Slide title can be extended to two lines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3600" y="5328000"/>
            <a:ext cx="950407" cy="153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00" y="468000"/>
            <a:ext cx="692308" cy="1440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260000" y="2928144"/>
            <a:ext cx="6624000" cy="1041311"/>
          </a:xfrm>
        </p:spPr>
        <p:txBody>
          <a:bodyPr anchor="ctr" anchorCtr="0">
            <a:spAutoFit/>
          </a:bodyPr>
          <a:lstStyle>
            <a:lvl1pPr algn="ctr">
              <a:lnSpc>
                <a:spcPts val="3700"/>
              </a:lnSpc>
              <a:defRPr sz="3700" b="0" i="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Section Header title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03200" y="6411600"/>
            <a:ext cx="9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C44A4ED3-07D5-4B44-91F1-E8C5F16D559A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68000" y="6411600"/>
            <a:ext cx="468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chemeClr val="bg1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0000" y="6411600"/>
            <a:ext cx="342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tx2"/>
                </a:solidFill>
                <a:latin typeface="Arial"/>
              </a:defRPr>
            </a:lvl1pPr>
          </a:lstStyle>
          <a:p>
            <a:fld id="{439631AD-AC2E-4163-B0F1-AE2F5D9C4E8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600" y="5328184"/>
            <a:ext cx="950407" cy="1529631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 bwMode="auto">
          <a:xfrm>
            <a:off x="504000" y="1306800"/>
            <a:ext cx="8154000" cy="0"/>
          </a:xfrm>
          <a:prstGeom prst="rect">
            <a:avLst/>
          </a:prstGeom>
          <a:noFill/>
          <a:ln w="6350" cap="flat" cmpd="sng" algn="ctr">
            <a:solidFill>
              <a:srgbClr val="72727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 65 Medium" pitchFamily="34" charset="0"/>
            </a:endParaRPr>
          </a:p>
        </p:txBody>
      </p:sp>
      <p:pic>
        <p:nvPicPr>
          <p:cNvPr id="24" name="Image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400" y="288000"/>
            <a:ext cx="458653" cy="95400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68000" y="1602000"/>
            <a:ext cx="8218800" cy="4525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1080000" y="237600"/>
            <a:ext cx="7416000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Slide title</a:t>
            </a:r>
            <a:br>
              <a:rPr lang="en-US" dirty="0" smtClean="0"/>
            </a:br>
            <a:r>
              <a:rPr lang="en-US" dirty="0" smtClean="0"/>
              <a:t>Slide title can be extended to two lines</a:t>
            </a:r>
            <a:endParaRPr lang="en-US" dirty="0"/>
          </a:p>
        </p:txBody>
      </p:sp>
      <p:sp>
        <p:nvSpPr>
          <p:cNvPr id="26" name="Date Placeholder 3"/>
          <p:cNvSpPr>
            <a:spLocks noGrp="1"/>
          </p:cNvSpPr>
          <p:nvPr>
            <p:ph type="dt" sz="half" idx="2"/>
          </p:nvPr>
        </p:nvSpPr>
        <p:spPr>
          <a:xfrm>
            <a:off x="403200" y="6411600"/>
            <a:ext cx="9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rgbClr val="727272"/>
                </a:solidFill>
                <a:latin typeface="Arial"/>
              </a:defRPr>
            </a:lvl1pPr>
          </a:lstStyle>
          <a:p>
            <a:fld id="{C44A4ED3-07D5-4B44-91F1-E8C5F16D559A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68000" y="6411600"/>
            <a:ext cx="468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rgbClr val="727272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4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0000" y="6411600"/>
            <a:ext cx="342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439631AD-AC2E-4163-B0F1-AE2F5D9C4E8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00" indent="-342000" algn="l" rtl="0" eaLnBrk="1" latinLnBrk="0" hangingPunct="1">
        <a:spcBef>
          <a:spcPts val="768"/>
        </a:spcBef>
        <a:buClr>
          <a:schemeClr val="tx1"/>
        </a:buClr>
        <a:buFont typeface="Arial" pitchFamily="34" charset="0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rtl="0" eaLnBrk="1" latinLnBrk="0" hangingPunct="1">
        <a:spcBef>
          <a:spcPts val="672"/>
        </a:spcBef>
        <a:buClr>
          <a:schemeClr val="tx1"/>
        </a:buClr>
        <a:buFont typeface="Arial" pitchFamily="34" charset="0"/>
        <a:buChar char="–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4800" indent="-230400" algn="l" rtl="0" eaLnBrk="1" latinLnBrk="0" hangingPunct="1">
        <a:spcBef>
          <a:spcPts val="576"/>
        </a:spcBef>
        <a:buClr>
          <a:schemeClr val="tx1"/>
        </a:buClr>
        <a:buFont typeface="Arial" pitchFamily="34" charset="0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2000" indent="-230400" algn="l" rtl="0" eaLnBrk="1" latinLnBrk="0" hangingPunct="1">
        <a:spcBef>
          <a:spcPts val="480"/>
        </a:spcBef>
        <a:buClr>
          <a:schemeClr val="tx1"/>
        </a:buClr>
        <a:buFont typeface="Arial" pitchFamily="34" charset="0"/>
        <a:buChar char="–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9200" indent="-230400" algn="l" rtl="0" eaLnBrk="1" latinLnBrk="0" hangingPunct="1">
        <a:spcBef>
          <a:spcPts val="480"/>
        </a:spcBef>
        <a:buClr>
          <a:schemeClr val="tx1"/>
        </a:buClr>
        <a:buFont typeface="Arial" pitchFamily="34" charset="0"/>
        <a:buChar char="»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3648" y="4221088"/>
            <a:ext cx="6768752" cy="1267200"/>
          </a:xfrm>
        </p:spPr>
        <p:txBody>
          <a:bodyPr>
            <a:noAutofit/>
          </a:bodyPr>
          <a:lstStyle/>
          <a:p>
            <a:r>
              <a:rPr lang="en-GB" sz="4400" b="1" dirty="0" smtClean="0"/>
              <a:t>CLOSER to</a:t>
            </a:r>
            <a:br>
              <a:rPr lang="en-GB" sz="4400" b="1" dirty="0" smtClean="0"/>
            </a:br>
            <a:r>
              <a:rPr lang="en-GB" sz="4400" b="1" dirty="0" smtClean="0"/>
              <a:t>Plug-and-Play:</a:t>
            </a:r>
            <a:br>
              <a:rPr lang="en-GB" sz="4400" b="1" dirty="0" smtClean="0"/>
            </a:br>
            <a:r>
              <a:rPr lang="en-GB" sz="4400" b="1" dirty="0" smtClean="0"/>
              <a:t>LINK CSPA to the Implementation Standards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270467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 smtClean="0">
                <a:latin typeface="Helvetica 65 Medium"/>
              </a:rPr>
              <a:t>David Barraclough</a:t>
            </a:r>
          </a:p>
          <a:p>
            <a:pPr marL="0" indent="0" algn="ctr">
              <a:buNone/>
            </a:pPr>
            <a:endParaRPr lang="en-GB" dirty="0" smtClean="0">
              <a:latin typeface="Helvetica 65 Medium"/>
            </a:endParaRPr>
          </a:p>
          <a:p>
            <a:pPr marL="0" indent="0" algn="ctr">
              <a:buNone/>
            </a:pPr>
            <a:r>
              <a:rPr lang="en-GB" dirty="0" smtClean="0">
                <a:latin typeface="Helvetica 65 Medium"/>
              </a:rPr>
              <a:t>OECD</a:t>
            </a:r>
            <a:endParaRPr lang="en-GB" dirty="0">
              <a:latin typeface="Helvetica 65 Medium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Thanks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76018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602000"/>
            <a:ext cx="8435280" cy="45252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dirty="0" smtClean="0">
                <a:latin typeface="Helvetica 65 Medium"/>
              </a:rPr>
              <a:t>CSPA promotes notion of plug-and-play</a:t>
            </a:r>
          </a:p>
          <a:p>
            <a:pPr marL="0" indent="0" algn="ctr">
              <a:buNone/>
            </a:pPr>
            <a:r>
              <a:rPr lang="en-GB" dirty="0">
                <a:latin typeface="Helvetica 65 Medium"/>
              </a:rPr>
              <a:t> </a:t>
            </a:r>
          </a:p>
          <a:p>
            <a:pPr marL="0" indent="0" algn="ctr">
              <a:buNone/>
            </a:pPr>
            <a:r>
              <a:rPr lang="en-GB" dirty="0" smtClean="0">
                <a:latin typeface="Helvetica 65 Medium"/>
              </a:rPr>
              <a:t>CSPA principles, LIM is a nice architecture on which to build, but…</a:t>
            </a:r>
          </a:p>
          <a:p>
            <a:pPr marL="0" indent="0" algn="ctr">
              <a:buNone/>
            </a:pPr>
            <a:endParaRPr lang="en-GB" dirty="0">
              <a:latin typeface="Helvetica 65 Medium"/>
            </a:endParaRPr>
          </a:p>
          <a:p>
            <a:pPr marL="0" indent="0" algn="ctr">
              <a:buNone/>
            </a:pPr>
            <a:r>
              <a:rPr lang="en-GB" dirty="0" smtClean="0">
                <a:latin typeface="Helvetica 65 Medium"/>
              </a:rPr>
              <a:t>Much guesswork to build </a:t>
            </a:r>
          </a:p>
          <a:p>
            <a:pPr marL="0" indent="0" algn="ctr">
              <a:buNone/>
            </a:pPr>
            <a:r>
              <a:rPr lang="en-GB" dirty="0" smtClean="0">
                <a:latin typeface="Helvetica 65 Medium"/>
              </a:rPr>
              <a:t>reusable components, real risk of </a:t>
            </a:r>
          </a:p>
          <a:p>
            <a:pPr marL="0" indent="0" algn="ctr">
              <a:buNone/>
            </a:pPr>
            <a:r>
              <a:rPr lang="en-GB" dirty="0" smtClean="0">
                <a:latin typeface="Helvetica 65 Medium"/>
              </a:rPr>
              <a:t>not achieving plug-and-play</a:t>
            </a:r>
          </a:p>
          <a:p>
            <a:pPr marL="0" indent="0" algn="ctr">
              <a:buNone/>
            </a:pPr>
            <a:endParaRPr lang="en-GB" sz="2800" dirty="0" smtClean="0">
              <a:latin typeface="Helvetica 65 Medium"/>
            </a:endParaRPr>
          </a:p>
          <a:p>
            <a:pPr marL="0" indent="0" algn="ctr">
              <a:buNone/>
            </a:pPr>
            <a:endParaRPr lang="en-GB" sz="2800" dirty="0">
              <a:latin typeface="Helvetica 65 Medium"/>
            </a:endParaRPr>
          </a:p>
          <a:p>
            <a:pPr marL="0" indent="0" algn="ctr">
              <a:buNone/>
            </a:pPr>
            <a:endParaRPr lang="en-GB" sz="2800" dirty="0">
              <a:latin typeface="Helvetica 65 Medium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CSPA Today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73247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 smtClean="0">
                <a:latin typeface="Helvetica 65 Medium"/>
              </a:rPr>
              <a:t>Two developers are given the same task:</a:t>
            </a:r>
          </a:p>
          <a:p>
            <a:pPr marL="0" indent="0" algn="ctr">
              <a:buNone/>
            </a:pPr>
            <a:r>
              <a:rPr lang="en-GB" i="1" dirty="0" smtClean="0">
                <a:latin typeface="Helvetica 65 Medium"/>
              </a:rPr>
              <a:t>“Create a service that checks if SDMX dataset is structurally valid”</a:t>
            </a:r>
          </a:p>
          <a:p>
            <a:pPr marL="0" indent="0">
              <a:buNone/>
            </a:pPr>
            <a:endParaRPr lang="en-GB" dirty="0" smtClean="0">
              <a:latin typeface="Helvetica 65 Medium"/>
            </a:endParaRPr>
          </a:p>
          <a:p>
            <a:pPr marL="0" indent="0" algn="ctr">
              <a:buNone/>
            </a:pPr>
            <a:endParaRPr lang="en-GB" dirty="0">
              <a:latin typeface="Helvetica 65 Medium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Example of a problem</a:t>
            </a:r>
            <a:endParaRPr lang="en-GB" b="1" dirty="0"/>
          </a:p>
        </p:txBody>
      </p:sp>
      <p:pic>
        <p:nvPicPr>
          <p:cNvPr id="1028" name="Picture 4" descr="See original imag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78" t="21418" r="27242" b="24608"/>
          <a:stretch/>
        </p:blipFill>
        <p:spPr bwMode="auto">
          <a:xfrm>
            <a:off x="6084169" y="4097568"/>
            <a:ext cx="1728192" cy="1505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005064"/>
            <a:ext cx="1512168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See original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787" y="4005064"/>
            <a:ext cx="1541301" cy="1541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79912" y="5500355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Helvetica 65 Medium"/>
              </a:rPr>
              <a:t>CSPA Service</a:t>
            </a:r>
            <a:endParaRPr lang="en-GB" sz="2400" b="1" dirty="0">
              <a:latin typeface="Helvetica 65 Medium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131840" y="4365104"/>
            <a:ext cx="648072" cy="79208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5364088" y="4365104"/>
            <a:ext cx="648072" cy="79208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36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8000" y="1602000"/>
            <a:ext cx="8218800" cy="5256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>
                <a:latin typeface="Helvetica 65 Medium"/>
              </a:rPr>
              <a:t>Both services </a:t>
            </a:r>
            <a:r>
              <a:rPr lang="en-GB" dirty="0" smtClean="0">
                <a:latin typeface="Helvetica 65 Medium"/>
              </a:rPr>
              <a:t>do </a:t>
            </a:r>
            <a:r>
              <a:rPr lang="en-GB" dirty="0">
                <a:latin typeface="Helvetica 65 Medium"/>
              </a:rPr>
              <a:t>the same </a:t>
            </a:r>
            <a:r>
              <a:rPr lang="en-GB" dirty="0" smtClean="0">
                <a:latin typeface="Helvetica 65 Medium"/>
              </a:rPr>
              <a:t>job, </a:t>
            </a:r>
          </a:p>
          <a:p>
            <a:pPr marL="0" indent="0" algn="ctr">
              <a:buNone/>
            </a:pPr>
            <a:r>
              <a:rPr lang="en-GB" dirty="0" smtClean="0">
                <a:latin typeface="Helvetica 65 Medium"/>
              </a:rPr>
              <a:t>a nice SOA component, but...</a:t>
            </a:r>
          </a:p>
          <a:p>
            <a:pPr marL="0" indent="0" algn="ctr">
              <a:buNone/>
            </a:pPr>
            <a:endParaRPr lang="en-GB" dirty="0">
              <a:latin typeface="Helvetica 65 Medium"/>
            </a:endParaRPr>
          </a:p>
          <a:p>
            <a:pPr marL="0" indent="0" algn="ctr">
              <a:buNone/>
            </a:pPr>
            <a:r>
              <a:rPr lang="en-GB" dirty="0" smtClean="0">
                <a:latin typeface="Helvetica 65 Medium"/>
              </a:rPr>
              <a:t>Developers were not certain how to </a:t>
            </a:r>
          </a:p>
          <a:p>
            <a:pPr marL="0" indent="0" algn="ctr">
              <a:buNone/>
            </a:pPr>
            <a:r>
              <a:rPr lang="en-GB" dirty="0" smtClean="0">
                <a:latin typeface="Helvetica 65 Medium"/>
              </a:rPr>
              <a:t>implement SDMX in CSPA </a:t>
            </a:r>
          </a:p>
          <a:p>
            <a:pPr marL="457200" lvl="1" indent="0" algn="ctr">
              <a:buNone/>
            </a:pPr>
            <a:r>
              <a:rPr lang="en-GB" sz="2600" dirty="0" smtClean="0">
                <a:latin typeface="Helvetica 65 Medium"/>
              </a:rPr>
              <a:t>&gt; More time and cost in decision-making</a:t>
            </a:r>
          </a:p>
          <a:p>
            <a:pPr marL="0" indent="0">
              <a:buNone/>
            </a:pPr>
            <a:endParaRPr lang="en-GB" dirty="0" smtClean="0">
              <a:latin typeface="Helvetica 65 Medium"/>
            </a:endParaRPr>
          </a:p>
          <a:p>
            <a:pPr marL="0" indent="0" algn="ctr">
              <a:buNone/>
            </a:pPr>
            <a:endParaRPr lang="en-GB" dirty="0">
              <a:latin typeface="Helvetica 65 Medium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Helvetica 65 Medium"/>
              </a:rPr>
              <a:t>What happened?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506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8000" y="1602000"/>
            <a:ext cx="8218800" cy="5256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 smtClean="0">
                <a:latin typeface="Helvetica 65 Medium"/>
              </a:rPr>
              <a:t>Services not “Plug-and-play”. </a:t>
            </a:r>
            <a:r>
              <a:rPr lang="en-GB" i="1" dirty="0" smtClean="0">
                <a:latin typeface="Helvetica 65 Medium"/>
              </a:rPr>
              <a:t>Why?</a:t>
            </a:r>
          </a:p>
          <a:p>
            <a:pPr marL="0" indent="0" algn="ctr">
              <a:buNone/>
            </a:pPr>
            <a:r>
              <a:rPr lang="en-GB" sz="2600" dirty="0" smtClean="0">
                <a:latin typeface="Helvetica 65 Medium"/>
              </a:rPr>
              <a:t>CSPA does not standardise service verbs </a:t>
            </a:r>
          </a:p>
          <a:p>
            <a:pPr marL="0" indent="0" algn="ctr">
              <a:buNone/>
            </a:pPr>
            <a:r>
              <a:rPr lang="en-GB" sz="2300" i="1" dirty="0">
                <a:latin typeface="Helvetica 65 Medium"/>
              </a:rPr>
              <a:t>Validate </a:t>
            </a:r>
            <a:r>
              <a:rPr lang="en-GB" sz="2300" dirty="0">
                <a:latin typeface="Helvetica 65 Medium"/>
              </a:rPr>
              <a:t>or </a:t>
            </a:r>
            <a:r>
              <a:rPr lang="en-GB" sz="2300" i="1" dirty="0">
                <a:latin typeface="Helvetica 65 Medium"/>
              </a:rPr>
              <a:t>Check </a:t>
            </a:r>
            <a:r>
              <a:rPr lang="en-GB" sz="2300" dirty="0">
                <a:latin typeface="Helvetica 65 Medium"/>
              </a:rPr>
              <a:t>or </a:t>
            </a:r>
            <a:r>
              <a:rPr lang="en-GB" sz="2300" i="1" dirty="0">
                <a:latin typeface="Helvetica 65 Medium"/>
              </a:rPr>
              <a:t>Test</a:t>
            </a:r>
            <a:r>
              <a:rPr lang="en-GB" sz="2300" dirty="0">
                <a:latin typeface="Helvetica 65 Medium"/>
              </a:rPr>
              <a:t> or </a:t>
            </a:r>
            <a:r>
              <a:rPr lang="en-GB" sz="2300" dirty="0" smtClean="0">
                <a:latin typeface="Helvetica 65 Medium"/>
              </a:rPr>
              <a:t>…</a:t>
            </a:r>
          </a:p>
          <a:p>
            <a:pPr marL="0" indent="0" algn="ctr">
              <a:buNone/>
            </a:pPr>
            <a:endParaRPr lang="en-GB" sz="2300" dirty="0" smtClean="0">
              <a:latin typeface="Helvetica 65 Medium"/>
            </a:endParaRPr>
          </a:p>
          <a:p>
            <a:pPr marL="0" indent="0" algn="ctr">
              <a:buNone/>
            </a:pPr>
            <a:r>
              <a:rPr lang="en-GB" sz="2600" dirty="0" smtClean="0">
                <a:latin typeface="Helvetica 65 Medium"/>
              </a:rPr>
              <a:t>Not clear how CSPA IM and other IMs should map</a:t>
            </a:r>
          </a:p>
          <a:p>
            <a:pPr algn="ctr"/>
            <a:endParaRPr lang="en-GB" sz="2600" dirty="0" smtClean="0">
              <a:latin typeface="Helvetica 65 Medium"/>
            </a:endParaRPr>
          </a:p>
          <a:p>
            <a:pPr marL="0" indent="0" algn="ctr">
              <a:buNone/>
            </a:pPr>
            <a:r>
              <a:rPr lang="en-GB" sz="2600" dirty="0" smtClean="0">
                <a:latin typeface="Helvetica 65 Medium"/>
              </a:rPr>
              <a:t>No CSPA guidance when building for implementation standards (SDMX; DDI; VTL)</a:t>
            </a:r>
          </a:p>
          <a:p>
            <a:pPr marL="0" indent="0">
              <a:buNone/>
            </a:pPr>
            <a:endParaRPr lang="en-GB" dirty="0" smtClean="0">
              <a:latin typeface="Helvetica 65 Medium"/>
            </a:endParaRPr>
          </a:p>
          <a:p>
            <a:pPr marL="0" indent="0" algn="ctr">
              <a:buNone/>
            </a:pPr>
            <a:endParaRPr lang="en-GB" dirty="0">
              <a:latin typeface="Helvetica 65 Medium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Helvetica 65 Medium"/>
              </a:rPr>
              <a:t>What happened?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62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602000"/>
            <a:ext cx="8640960" cy="52560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GB" sz="2600" dirty="0" smtClean="0">
                <a:latin typeface="Helvetica 65 Medium"/>
              </a:rPr>
              <a:t>Add verbs to CSPA LIM.  (standard naming vocabular</a:t>
            </a:r>
            <a:r>
              <a:rPr lang="en-GB" sz="2600" dirty="0">
                <a:latin typeface="Helvetica 65 Medium"/>
              </a:rPr>
              <a:t>y</a:t>
            </a:r>
            <a:r>
              <a:rPr lang="en-GB" sz="2600" dirty="0" smtClean="0">
                <a:latin typeface="Helvetica 65 Medium"/>
              </a:rPr>
              <a:t>?)</a:t>
            </a:r>
          </a:p>
          <a:p>
            <a:pPr marL="0" indent="0" algn="ctr">
              <a:buNone/>
            </a:pPr>
            <a:r>
              <a:rPr lang="en-GB" sz="2600" dirty="0" smtClean="0">
                <a:latin typeface="Helvetica 65 Medium"/>
              </a:rPr>
              <a:t>E.g. Validate; Transform; Map; Code; Export</a:t>
            </a:r>
          </a:p>
          <a:p>
            <a:pPr marL="0" indent="0" algn="ctr">
              <a:buNone/>
            </a:pPr>
            <a:r>
              <a:rPr lang="en-GB" sz="2600" u="sng" dirty="0" smtClean="0">
                <a:latin typeface="Helvetica 65 Medium"/>
              </a:rPr>
              <a:t>Could be done incrementally with Agile approach</a:t>
            </a:r>
            <a:endParaRPr lang="en-GB" sz="2600" u="sng" dirty="0">
              <a:latin typeface="Helvetica 65 Medium"/>
            </a:endParaRPr>
          </a:p>
          <a:p>
            <a:pPr marL="0" indent="0" algn="ctr">
              <a:buNone/>
            </a:pPr>
            <a:endParaRPr lang="en-GB" sz="2600" dirty="0" smtClean="0">
              <a:latin typeface="Helvetica 65 Medium"/>
            </a:endParaRPr>
          </a:p>
          <a:p>
            <a:pPr marL="0" indent="0" algn="ctr">
              <a:buNone/>
            </a:pPr>
            <a:r>
              <a:rPr lang="en-GB" sz="2600" dirty="0" smtClean="0">
                <a:latin typeface="Helvetica 65 Medium"/>
              </a:rPr>
              <a:t>Create CSPA guidelines for implementation standards</a:t>
            </a:r>
          </a:p>
          <a:p>
            <a:pPr marL="0" indent="0" algn="ctr">
              <a:buNone/>
            </a:pPr>
            <a:endParaRPr lang="en-GB" sz="2600" dirty="0" smtClean="0">
              <a:latin typeface="Helvetica 65 Medium"/>
            </a:endParaRPr>
          </a:p>
          <a:p>
            <a:pPr marL="0" indent="0" algn="ctr">
              <a:buNone/>
            </a:pPr>
            <a:r>
              <a:rPr lang="en-GB" sz="2600" dirty="0" smtClean="0">
                <a:latin typeface="Helvetica 65 Medium"/>
              </a:rPr>
              <a:t>Update the GSIM/&lt;implementation standard&gt; mappings from 3 years ago </a:t>
            </a:r>
            <a:r>
              <a:rPr lang="en-GB" sz="2600" b="1" dirty="0" smtClean="0">
                <a:latin typeface="Helvetica 65 Medium"/>
              </a:rPr>
              <a:t>and make it easy to find</a:t>
            </a:r>
          </a:p>
          <a:p>
            <a:pPr marL="0" indent="0" algn="ctr">
              <a:buNone/>
            </a:pPr>
            <a:endParaRPr lang="en-GB" sz="2600" dirty="0" smtClean="0">
              <a:latin typeface="Helvetica 65 Medium"/>
            </a:endParaRPr>
          </a:p>
          <a:p>
            <a:pPr marL="0" indent="0" algn="ctr">
              <a:buNone/>
            </a:pPr>
            <a:r>
              <a:rPr lang="en-GB" sz="2600" dirty="0" smtClean="0">
                <a:latin typeface="Helvetica 65 Medium"/>
              </a:rPr>
              <a:t>Add implementation standards mapping information to CSPA LIM model</a:t>
            </a:r>
          </a:p>
          <a:p>
            <a:pPr marL="0" indent="0" algn="ctr">
              <a:buNone/>
            </a:pPr>
            <a:endParaRPr lang="en-GB" sz="2400" dirty="0">
              <a:latin typeface="Helvetica 65 Medium"/>
            </a:endParaRPr>
          </a:p>
          <a:p>
            <a:pPr marL="0" indent="0" algn="ctr">
              <a:buNone/>
            </a:pPr>
            <a:r>
              <a:rPr lang="en-GB" sz="3000" b="1" u="sng" dirty="0" smtClean="0">
                <a:latin typeface="Helvetica 65 Medium"/>
              </a:rPr>
              <a:t>Not a revolution or a new model </a:t>
            </a:r>
          </a:p>
          <a:p>
            <a:pPr marL="0" indent="0" algn="ctr">
              <a:buNone/>
            </a:pPr>
            <a:r>
              <a:rPr lang="en-GB" sz="3000" b="1" u="sng" dirty="0" smtClean="0">
                <a:latin typeface="Helvetica 65 Medium"/>
              </a:rPr>
              <a:t>A continuation of the CSPA and LIM work</a:t>
            </a:r>
          </a:p>
          <a:p>
            <a:pPr marL="0" indent="0" algn="ctr">
              <a:buNone/>
            </a:pPr>
            <a:endParaRPr lang="en-GB" dirty="0" smtClean="0">
              <a:latin typeface="Helvetica 65 Medium"/>
            </a:endParaRPr>
          </a:p>
          <a:p>
            <a:pPr marL="0" indent="0" algn="ctr">
              <a:buNone/>
            </a:pPr>
            <a:endParaRPr lang="en-GB" dirty="0" smtClean="0">
              <a:latin typeface="Helvetica 65 Medium"/>
            </a:endParaRPr>
          </a:p>
          <a:p>
            <a:pPr marL="0" indent="0" algn="ctr">
              <a:buNone/>
            </a:pPr>
            <a:endParaRPr lang="en-GB" dirty="0" smtClean="0">
              <a:latin typeface="Helvetica 65 Medium"/>
            </a:endParaRPr>
          </a:p>
          <a:p>
            <a:pPr marL="0" indent="0" algn="ctr">
              <a:buNone/>
            </a:pPr>
            <a:endParaRPr lang="en-GB" dirty="0">
              <a:latin typeface="Helvetica 65 Medium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Helvetica 65 Medium"/>
              </a:rPr>
              <a:t>What </a:t>
            </a:r>
            <a:r>
              <a:rPr lang="en-GB" b="1" dirty="0" smtClean="0">
                <a:latin typeface="Helvetica 65 Medium"/>
              </a:rPr>
              <a:t>we can do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815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602000"/>
            <a:ext cx="8640960" cy="52560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GB" sz="2600" dirty="0" smtClean="0">
                <a:latin typeface="Helvetica 65 Medium"/>
              </a:rPr>
              <a:t>Add verbs to CSPA LIM.  (standard naming vocabular</a:t>
            </a:r>
            <a:r>
              <a:rPr lang="en-GB" sz="2600" dirty="0">
                <a:latin typeface="Helvetica 65 Medium"/>
              </a:rPr>
              <a:t>y</a:t>
            </a:r>
            <a:r>
              <a:rPr lang="en-GB" sz="2600" dirty="0" smtClean="0">
                <a:latin typeface="Helvetica 65 Medium"/>
              </a:rPr>
              <a:t>?)</a:t>
            </a:r>
          </a:p>
          <a:p>
            <a:pPr marL="0" indent="0" algn="ctr">
              <a:buNone/>
            </a:pPr>
            <a:r>
              <a:rPr lang="en-GB" sz="2600" dirty="0" smtClean="0">
                <a:latin typeface="Helvetica 65 Medium"/>
              </a:rPr>
              <a:t>E.g. Validate; Transform; Map; Code; Export</a:t>
            </a:r>
          </a:p>
          <a:p>
            <a:pPr marL="0" indent="0" algn="ctr">
              <a:buNone/>
            </a:pPr>
            <a:r>
              <a:rPr lang="en-GB" sz="2600" u="sng" dirty="0" smtClean="0">
                <a:latin typeface="Helvetica 65 Medium"/>
              </a:rPr>
              <a:t>Could be done incrementally with Agile approach</a:t>
            </a:r>
            <a:endParaRPr lang="en-GB" sz="2600" u="sng" dirty="0">
              <a:latin typeface="Helvetica 65 Medium"/>
            </a:endParaRPr>
          </a:p>
          <a:p>
            <a:pPr marL="0" indent="0" algn="ctr">
              <a:buNone/>
            </a:pPr>
            <a:endParaRPr lang="en-GB" sz="2600" dirty="0" smtClean="0">
              <a:latin typeface="Helvetica 65 Medium"/>
            </a:endParaRPr>
          </a:p>
          <a:p>
            <a:pPr marL="0" indent="0" algn="ctr">
              <a:buNone/>
            </a:pPr>
            <a:r>
              <a:rPr lang="en-GB" sz="2600" dirty="0" smtClean="0">
                <a:latin typeface="Helvetica 65 Medium"/>
              </a:rPr>
              <a:t>Create CSPA guidelines for implementation standards</a:t>
            </a:r>
          </a:p>
          <a:p>
            <a:pPr marL="0" indent="0" algn="ctr">
              <a:buNone/>
            </a:pPr>
            <a:endParaRPr lang="en-GB" sz="2600" dirty="0" smtClean="0">
              <a:latin typeface="Helvetica 65 Medium"/>
            </a:endParaRPr>
          </a:p>
          <a:p>
            <a:pPr marL="0" indent="0" algn="ctr">
              <a:buNone/>
            </a:pPr>
            <a:r>
              <a:rPr lang="en-GB" sz="2600" dirty="0" smtClean="0">
                <a:latin typeface="Helvetica 65 Medium"/>
              </a:rPr>
              <a:t>Update the GSIM/&lt;implementation standard&gt; mappings from 3 years ago </a:t>
            </a:r>
            <a:r>
              <a:rPr lang="en-GB" sz="2600" b="1" dirty="0" smtClean="0">
                <a:latin typeface="Helvetica 65 Medium"/>
              </a:rPr>
              <a:t>and make it easy to find</a:t>
            </a:r>
          </a:p>
          <a:p>
            <a:pPr marL="0" indent="0" algn="ctr">
              <a:buNone/>
            </a:pPr>
            <a:endParaRPr lang="en-GB" sz="2600" dirty="0" smtClean="0">
              <a:latin typeface="Helvetica 65 Medium"/>
            </a:endParaRPr>
          </a:p>
          <a:p>
            <a:pPr marL="0" indent="0" algn="ctr">
              <a:buNone/>
            </a:pPr>
            <a:r>
              <a:rPr lang="en-GB" sz="2600" dirty="0" smtClean="0">
                <a:latin typeface="Helvetica 65 Medium"/>
              </a:rPr>
              <a:t>Add implementation standards mapping information to CSPA LIM model</a:t>
            </a:r>
          </a:p>
          <a:p>
            <a:pPr marL="0" indent="0" algn="ctr">
              <a:buNone/>
            </a:pPr>
            <a:endParaRPr lang="en-GB" sz="2400" dirty="0">
              <a:latin typeface="Helvetica 65 Medium"/>
            </a:endParaRPr>
          </a:p>
          <a:p>
            <a:pPr marL="0" indent="0" algn="ctr">
              <a:buNone/>
            </a:pPr>
            <a:r>
              <a:rPr lang="en-GB" sz="3000" b="1" u="sng" dirty="0" smtClean="0">
                <a:latin typeface="Helvetica 65 Medium"/>
              </a:rPr>
              <a:t>Not a revolution or a new model </a:t>
            </a:r>
          </a:p>
          <a:p>
            <a:pPr marL="0" indent="0" algn="ctr">
              <a:buNone/>
            </a:pPr>
            <a:r>
              <a:rPr lang="en-GB" sz="3000" b="1" u="sng" dirty="0" smtClean="0">
                <a:latin typeface="Helvetica 65 Medium"/>
              </a:rPr>
              <a:t>A continuation of the CSPA and LIM work</a:t>
            </a:r>
          </a:p>
          <a:p>
            <a:pPr marL="0" indent="0" algn="ctr">
              <a:buNone/>
            </a:pPr>
            <a:endParaRPr lang="en-GB" dirty="0" smtClean="0">
              <a:latin typeface="Helvetica 65 Medium"/>
            </a:endParaRPr>
          </a:p>
          <a:p>
            <a:pPr marL="0" indent="0" algn="ctr">
              <a:buNone/>
            </a:pPr>
            <a:endParaRPr lang="en-GB" dirty="0" smtClean="0">
              <a:latin typeface="Helvetica 65 Medium"/>
            </a:endParaRPr>
          </a:p>
          <a:p>
            <a:pPr marL="0" indent="0" algn="ctr">
              <a:buNone/>
            </a:pPr>
            <a:endParaRPr lang="en-GB" dirty="0" smtClean="0">
              <a:latin typeface="Helvetica 65 Medium"/>
            </a:endParaRPr>
          </a:p>
          <a:p>
            <a:pPr marL="0" indent="0" algn="ctr">
              <a:buNone/>
            </a:pPr>
            <a:endParaRPr lang="en-GB" dirty="0">
              <a:latin typeface="Helvetica 65 Medium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Helvetica 65 Medium"/>
              </a:rPr>
              <a:t>What </a:t>
            </a:r>
            <a:r>
              <a:rPr lang="en-GB" b="1" dirty="0" smtClean="0">
                <a:latin typeface="Helvetica 65 Medium"/>
              </a:rPr>
              <a:t>we can do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86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sz="2800" dirty="0" smtClean="0">
                <a:latin typeface="Helvetica 65 Medium"/>
              </a:rPr>
              <a:t>CSPA becomes less abstract and easier to understand, especially for “bottom-up” development</a:t>
            </a:r>
          </a:p>
          <a:p>
            <a:pPr marL="0" indent="0" algn="ctr">
              <a:buNone/>
            </a:pPr>
            <a:r>
              <a:rPr lang="en-GB" sz="2600" dirty="0" smtClean="0">
                <a:latin typeface="Helvetica 65 Medium"/>
              </a:rPr>
              <a:t>-&gt; reduction in time and cost to implement</a:t>
            </a:r>
          </a:p>
          <a:p>
            <a:pPr marL="0" indent="0" algn="ctr">
              <a:buNone/>
            </a:pPr>
            <a:r>
              <a:rPr lang="en-GB" sz="2600" dirty="0" smtClean="0">
                <a:latin typeface="Helvetica 65 Medium"/>
              </a:rPr>
              <a:t>-&gt; help build guidelines for service builders</a:t>
            </a:r>
          </a:p>
          <a:p>
            <a:pPr marL="0" indent="0" algn="ctr">
              <a:buNone/>
            </a:pPr>
            <a:endParaRPr lang="en-GB" sz="2800" dirty="0" smtClean="0">
              <a:latin typeface="Helvetica 65 Medium"/>
            </a:endParaRPr>
          </a:p>
          <a:p>
            <a:pPr marL="0" indent="0" algn="ctr">
              <a:buNone/>
            </a:pPr>
            <a:r>
              <a:rPr lang="en-GB" sz="2800" dirty="0" smtClean="0">
                <a:latin typeface="Helvetica 65 Medium"/>
              </a:rPr>
              <a:t>Plug-and-play becomes a reality for SDMX, DDI, VTL services</a:t>
            </a:r>
            <a:endParaRPr lang="en-GB" sz="2800" u="sng" dirty="0" smtClean="0">
              <a:latin typeface="Helvetica 65 Medium"/>
            </a:endParaRPr>
          </a:p>
          <a:p>
            <a:pPr marL="0" indent="0" algn="ctr">
              <a:buNone/>
            </a:pPr>
            <a:endParaRPr lang="en-GB" sz="2800" dirty="0" smtClean="0">
              <a:latin typeface="Helvetica 65 Medium"/>
            </a:endParaRPr>
          </a:p>
          <a:p>
            <a:pPr marL="0" indent="0" algn="ctr">
              <a:buNone/>
            </a:pPr>
            <a:r>
              <a:rPr lang="en-GB" sz="2800" dirty="0" smtClean="0">
                <a:latin typeface="Helvetica 65 Medium"/>
              </a:rPr>
              <a:t>Enables a standard, reusable orchestration architecture</a:t>
            </a:r>
            <a:endParaRPr lang="en-GB" dirty="0" smtClean="0">
              <a:latin typeface="Helvetica 65 Medium"/>
            </a:endParaRPr>
          </a:p>
          <a:p>
            <a:pPr marL="0" indent="0" algn="ctr">
              <a:buNone/>
            </a:pPr>
            <a:endParaRPr lang="en-GB" dirty="0" smtClean="0">
              <a:latin typeface="Helvetica 65 Medium"/>
            </a:endParaRPr>
          </a:p>
          <a:p>
            <a:pPr marL="0" indent="0" algn="ctr">
              <a:buNone/>
            </a:pPr>
            <a:endParaRPr lang="en-GB" dirty="0" smtClean="0">
              <a:latin typeface="Helvetica 65 Medium"/>
            </a:endParaRPr>
          </a:p>
          <a:p>
            <a:pPr marL="0" indent="0" algn="ctr">
              <a:buNone/>
            </a:pPr>
            <a:endParaRPr lang="en-GB" dirty="0" smtClean="0">
              <a:latin typeface="Helvetica 65 Medium"/>
            </a:endParaRPr>
          </a:p>
          <a:p>
            <a:pPr marL="0" indent="0" algn="ctr">
              <a:buNone/>
            </a:pPr>
            <a:endParaRPr lang="en-GB" dirty="0">
              <a:latin typeface="Helvetica 65 Medium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Helvetica 65 Medium"/>
              </a:rPr>
              <a:t>If proposal is agreed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543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GB" sz="2800" dirty="0" smtClean="0">
                <a:latin typeface="Helvetica 65 Medium"/>
              </a:rPr>
              <a:t>Helps standardise technical implementation patterns</a:t>
            </a:r>
          </a:p>
          <a:p>
            <a:pPr marL="0" indent="0" algn="ctr">
              <a:buNone/>
            </a:pPr>
            <a:endParaRPr lang="en-GB" sz="2800" dirty="0">
              <a:latin typeface="Helvetica 65 Medium"/>
            </a:endParaRPr>
          </a:p>
          <a:p>
            <a:pPr marL="0" indent="0" algn="ctr">
              <a:buNone/>
            </a:pPr>
            <a:r>
              <a:rPr lang="en-GB" sz="2800" dirty="0" smtClean="0">
                <a:latin typeface="Helvetica 65 Medium"/>
              </a:rPr>
              <a:t>Increases collaboration with </a:t>
            </a:r>
          </a:p>
          <a:p>
            <a:pPr marL="0" indent="0" algn="ctr">
              <a:buNone/>
            </a:pPr>
            <a:r>
              <a:rPr lang="en-GB" sz="2800" dirty="0" smtClean="0">
                <a:latin typeface="Helvetica 65 Medium"/>
              </a:rPr>
              <a:t>implementation standards communities</a:t>
            </a:r>
          </a:p>
          <a:p>
            <a:pPr marL="0" indent="0" algn="ctr">
              <a:buNone/>
            </a:pPr>
            <a:endParaRPr lang="en-GB" sz="2800" dirty="0">
              <a:latin typeface="Helvetica 65 Medium"/>
            </a:endParaRPr>
          </a:p>
          <a:p>
            <a:pPr marL="0" indent="0" algn="ctr">
              <a:buNone/>
            </a:pPr>
            <a:r>
              <a:rPr lang="en-GB" sz="2800" dirty="0" smtClean="0">
                <a:latin typeface="Helvetica 65 Medium"/>
              </a:rPr>
              <a:t>Raises awareness of CSPA in other groups</a:t>
            </a:r>
          </a:p>
          <a:p>
            <a:pPr marL="0" indent="0" algn="ctr">
              <a:buNone/>
            </a:pPr>
            <a:endParaRPr lang="en-GB" sz="2800" dirty="0">
              <a:latin typeface="Helvetica 65 Medium"/>
            </a:endParaRPr>
          </a:p>
          <a:p>
            <a:pPr marL="0" indent="0" algn="ctr">
              <a:buNone/>
            </a:pPr>
            <a:r>
              <a:rPr lang="en-GB" sz="2800" dirty="0" smtClean="0">
                <a:latin typeface="Helvetica 65 Medium"/>
              </a:rPr>
              <a:t>Potential of CSPA to effectively </a:t>
            </a:r>
          </a:p>
          <a:p>
            <a:pPr marL="0" indent="0" algn="ctr">
              <a:buNone/>
            </a:pPr>
            <a:r>
              <a:rPr lang="en-GB" sz="2800" dirty="0" smtClean="0">
                <a:latin typeface="Helvetica 65 Medium"/>
              </a:rPr>
              <a:t>modernise systems is boosted</a:t>
            </a:r>
          </a:p>
          <a:p>
            <a:pPr marL="0" indent="0" algn="ctr">
              <a:buNone/>
            </a:pPr>
            <a:endParaRPr lang="en-GB" dirty="0" smtClean="0">
              <a:latin typeface="Helvetica 65 Medium"/>
            </a:endParaRPr>
          </a:p>
          <a:p>
            <a:pPr marL="0" indent="0" algn="ctr">
              <a:buNone/>
            </a:pPr>
            <a:endParaRPr lang="en-GB" dirty="0" smtClean="0">
              <a:latin typeface="Helvetica 65 Medium"/>
            </a:endParaRPr>
          </a:p>
          <a:p>
            <a:pPr marL="0" indent="0" algn="ctr">
              <a:buNone/>
            </a:pPr>
            <a:endParaRPr lang="en-GB" dirty="0" smtClean="0">
              <a:latin typeface="Helvetica 65 Medium"/>
            </a:endParaRPr>
          </a:p>
          <a:p>
            <a:pPr marL="0" indent="0" algn="ctr">
              <a:buNone/>
            </a:pPr>
            <a:endParaRPr lang="en-GB" dirty="0" smtClean="0">
              <a:latin typeface="Helvetica 65 Medium"/>
            </a:endParaRPr>
          </a:p>
          <a:p>
            <a:pPr marL="0" indent="0" algn="ctr">
              <a:buNone/>
            </a:pPr>
            <a:endParaRPr lang="en-GB" dirty="0">
              <a:latin typeface="Helvetica 65 Medium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Helvetica 65 Medium"/>
              </a:rPr>
              <a:t>If proposal is agreed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473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ECD_English_white">
  <a:themeElements>
    <a:clrScheme name="OECD white">
      <a:dk1>
        <a:srgbClr val="727272"/>
      </a:dk1>
      <a:lt1>
        <a:sysClr val="window" lastClr="FFFFFF"/>
      </a:lt1>
      <a:dk2>
        <a:srgbClr val="006299"/>
      </a:dk2>
      <a:lt2>
        <a:srgbClr val="E6E6E6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ECD">
      <a:majorFont>
        <a:latin typeface="Arial"/>
        <a:ea typeface=""/>
        <a:cs typeface=""/>
      </a:majorFont>
      <a:minorFont>
        <a:latin typeface="Georgia"/>
        <a:ea typeface=""/>
        <a:cs typeface="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OECD_English_white</Template>
  <TotalTime>8385</TotalTime>
  <Words>396</Words>
  <Application>Microsoft Office PowerPoint</Application>
  <PresentationFormat>On-screen Show (4:3)</PresentationFormat>
  <Paragraphs>88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OECD_English_white</vt:lpstr>
      <vt:lpstr>CLOSER to Plug-and-Play: LINK CSPA to the Implementation Standards</vt:lpstr>
      <vt:lpstr>CSPA Today</vt:lpstr>
      <vt:lpstr>Example of a problem</vt:lpstr>
      <vt:lpstr>What happened?</vt:lpstr>
      <vt:lpstr>What happened?</vt:lpstr>
      <vt:lpstr>What we can do</vt:lpstr>
      <vt:lpstr>What we can do</vt:lpstr>
      <vt:lpstr>If proposal is agreed</vt:lpstr>
      <vt:lpstr>If proposal is agreed</vt:lpstr>
      <vt:lpstr>Thanks</vt:lpstr>
    </vt:vector>
  </TitlesOfParts>
  <Company>OECD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BARRACLOUGH David</dc:creator>
  <cp:lastModifiedBy>BARRACLOUGH David</cp:lastModifiedBy>
  <cp:revision>32</cp:revision>
  <dcterms:created xsi:type="dcterms:W3CDTF">2016-11-17T13:53:14Z</dcterms:created>
  <dcterms:modified xsi:type="dcterms:W3CDTF">2016-11-23T09:38:58Z</dcterms:modified>
</cp:coreProperties>
</file>