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5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44A4ED3-07D5-4B44-91F1-E8C5F16D559A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44A4ED3-07D5-4B44-91F1-E8C5F16D559A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439631AD-AC2E-4163-B0F1-AE2F5D9C4E8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44A4ED3-07D5-4B44-91F1-E8C5F16D559A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439631AD-AC2E-4163-B0F1-AE2F5D9C4E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44A4ED3-07D5-4B44-91F1-E8C5F16D559A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439631AD-AC2E-4163-B0F1-AE2F5D9C4E8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221088"/>
            <a:ext cx="6768752" cy="1267200"/>
          </a:xfrm>
        </p:spPr>
        <p:txBody>
          <a:bodyPr>
            <a:noAutofit/>
          </a:bodyPr>
          <a:lstStyle/>
          <a:p>
            <a:r>
              <a:rPr lang="en-GB" sz="4400" b="1" dirty="0" smtClean="0"/>
              <a:t>CLOSER to</a:t>
            </a:r>
            <a:br>
              <a:rPr lang="en-GB" sz="4400" b="1" dirty="0" smtClean="0"/>
            </a:br>
            <a:r>
              <a:rPr lang="en-GB" sz="4400" b="1" dirty="0" smtClean="0"/>
              <a:t>Plug-and-Play:</a:t>
            </a:r>
            <a:br>
              <a:rPr lang="en-GB" sz="4400" b="1" dirty="0" smtClean="0"/>
            </a:br>
            <a:r>
              <a:rPr lang="en-GB" sz="4400" b="1" dirty="0" smtClean="0"/>
              <a:t>LINK CSPA to the Implementation Standards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046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latin typeface="Helvetica 65 Medium"/>
              </a:rPr>
              <a:t>David Barraclough</a:t>
            </a: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r>
              <a:rPr lang="en-GB" dirty="0" smtClean="0">
                <a:latin typeface="Helvetica 65 Medium"/>
              </a:rPr>
              <a:t>OECD</a:t>
            </a:r>
            <a:endParaRPr lang="en-GB" dirty="0">
              <a:latin typeface="Helvetica 65 Medium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Thanks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6018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02000"/>
            <a:ext cx="8435280" cy="4525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>
                <a:latin typeface="Helvetica 65 Medium"/>
              </a:rPr>
              <a:t>CSPA promotes notion of plug-and-play</a:t>
            </a:r>
          </a:p>
          <a:p>
            <a:pPr marL="0" indent="0" algn="ctr">
              <a:buNone/>
            </a:pPr>
            <a:r>
              <a:rPr lang="en-GB" dirty="0">
                <a:latin typeface="Helvetica 65 Medium"/>
              </a:rPr>
              <a:t> </a:t>
            </a:r>
          </a:p>
          <a:p>
            <a:pPr marL="0" indent="0" algn="ctr">
              <a:buNone/>
            </a:pPr>
            <a:r>
              <a:rPr lang="en-GB" dirty="0" smtClean="0">
                <a:latin typeface="Helvetica 65 Medium"/>
              </a:rPr>
              <a:t>CSPA principles, LIM is a nice architecture on which to build, but…</a:t>
            </a:r>
          </a:p>
          <a:p>
            <a:pPr marL="0" indent="0" algn="ctr">
              <a:buNone/>
            </a:pPr>
            <a:endParaRPr lang="en-GB" dirty="0">
              <a:latin typeface="Helvetica 65 Medium"/>
            </a:endParaRPr>
          </a:p>
          <a:p>
            <a:pPr marL="0" indent="0" algn="ctr">
              <a:buNone/>
            </a:pPr>
            <a:r>
              <a:rPr lang="en-GB" dirty="0" smtClean="0">
                <a:latin typeface="Helvetica 65 Medium"/>
              </a:rPr>
              <a:t>Much guesswork to build </a:t>
            </a:r>
          </a:p>
          <a:p>
            <a:pPr marL="0" indent="0" algn="ctr">
              <a:buNone/>
            </a:pPr>
            <a:r>
              <a:rPr lang="en-GB" dirty="0" smtClean="0">
                <a:latin typeface="Helvetica 65 Medium"/>
              </a:rPr>
              <a:t>reusable components, real risk of </a:t>
            </a:r>
          </a:p>
          <a:p>
            <a:pPr marL="0" indent="0" algn="ctr">
              <a:buNone/>
            </a:pPr>
            <a:r>
              <a:rPr lang="en-GB" dirty="0" smtClean="0">
                <a:latin typeface="Helvetica 65 Medium"/>
              </a:rPr>
              <a:t>not achieving plug-and-play</a:t>
            </a:r>
          </a:p>
          <a:p>
            <a:pPr marL="0" indent="0" algn="ctr">
              <a:buNone/>
            </a:pPr>
            <a:endParaRPr lang="en-GB" sz="2800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sz="2800" dirty="0">
              <a:latin typeface="Helvetica 65 Medium"/>
            </a:endParaRPr>
          </a:p>
          <a:p>
            <a:pPr marL="0" indent="0" algn="ctr">
              <a:buNone/>
            </a:pPr>
            <a:endParaRPr lang="en-GB" sz="2800" dirty="0">
              <a:latin typeface="Helvetica 65 Medium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CSPA Today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3247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latin typeface="Helvetica 65 Medium"/>
              </a:rPr>
              <a:t>Two developers are given the same task:</a:t>
            </a:r>
          </a:p>
          <a:p>
            <a:pPr marL="0" indent="0" algn="ctr">
              <a:buNone/>
            </a:pPr>
            <a:r>
              <a:rPr lang="en-GB" i="1" dirty="0" smtClean="0">
                <a:latin typeface="Helvetica 65 Medium"/>
              </a:rPr>
              <a:t>“Create a service that checks if SDMX dataset is structurally valid”</a:t>
            </a:r>
          </a:p>
          <a:p>
            <a:pPr marL="0" indent="0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>
              <a:latin typeface="Helvetica 65 Medium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Example of a problem</a:t>
            </a:r>
            <a:endParaRPr lang="en-GB" b="1" dirty="0"/>
          </a:p>
        </p:txBody>
      </p:sp>
      <p:pic>
        <p:nvPicPr>
          <p:cNvPr id="1028" name="Picture 4" descr="See original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78" t="21418" r="27242" b="24608"/>
          <a:stretch/>
        </p:blipFill>
        <p:spPr bwMode="auto">
          <a:xfrm>
            <a:off x="6084169" y="4097568"/>
            <a:ext cx="1728192" cy="150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05064"/>
            <a:ext cx="15121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See original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87" y="4005064"/>
            <a:ext cx="1541301" cy="154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2" y="5500355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Helvetica 65 Medium"/>
              </a:rPr>
              <a:t>CSPA Service</a:t>
            </a:r>
            <a:endParaRPr lang="en-GB" sz="2400" b="1" dirty="0">
              <a:latin typeface="Helvetica 65 Medium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31840" y="4365104"/>
            <a:ext cx="648072" cy="7920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5364088" y="4365104"/>
            <a:ext cx="648072" cy="7920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3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218800" cy="525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Helvetica 65 Medium"/>
              </a:rPr>
              <a:t>Both services </a:t>
            </a:r>
            <a:r>
              <a:rPr lang="en-GB" dirty="0" smtClean="0">
                <a:latin typeface="Helvetica 65 Medium"/>
              </a:rPr>
              <a:t>do </a:t>
            </a:r>
            <a:r>
              <a:rPr lang="en-GB" dirty="0">
                <a:latin typeface="Helvetica 65 Medium"/>
              </a:rPr>
              <a:t>the same </a:t>
            </a:r>
            <a:r>
              <a:rPr lang="en-GB" dirty="0" smtClean="0">
                <a:latin typeface="Helvetica 65 Medium"/>
              </a:rPr>
              <a:t>job, </a:t>
            </a:r>
          </a:p>
          <a:p>
            <a:pPr marL="0" indent="0" algn="ctr">
              <a:buNone/>
            </a:pPr>
            <a:r>
              <a:rPr lang="en-GB" dirty="0" smtClean="0">
                <a:latin typeface="Helvetica 65 Medium"/>
              </a:rPr>
              <a:t>a nice SOA component, but...</a:t>
            </a:r>
          </a:p>
          <a:p>
            <a:pPr marL="0" indent="0" algn="ctr">
              <a:buNone/>
            </a:pPr>
            <a:endParaRPr lang="en-GB" dirty="0">
              <a:latin typeface="Helvetica 65 Medium"/>
            </a:endParaRPr>
          </a:p>
          <a:p>
            <a:pPr marL="0" indent="0" algn="ctr">
              <a:buNone/>
            </a:pPr>
            <a:r>
              <a:rPr lang="en-GB" dirty="0" smtClean="0">
                <a:latin typeface="Helvetica 65 Medium"/>
              </a:rPr>
              <a:t>Developers were not certain how to </a:t>
            </a:r>
          </a:p>
          <a:p>
            <a:pPr marL="0" indent="0" algn="ctr">
              <a:buNone/>
            </a:pPr>
            <a:r>
              <a:rPr lang="en-GB" dirty="0" smtClean="0">
                <a:latin typeface="Helvetica 65 Medium"/>
              </a:rPr>
              <a:t>implement SDMX in CSPA </a:t>
            </a:r>
          </a:p>
          <a:p>
            <a:pPr marL="457200" lvl="1" indent="0" algn="ctr">
              <a:buNone/>
            </a:pPr>
            <a:r>
              <a:rPr lang="en-GB" sz="2600" dirty="0" smtClean="0">
                <a:latin typeface="Helvetica 65 Medium"/>
              </a:rPr>
              <a:t>&gt; More time and cost in decision-making</a:t>
            </a:r>
          </a:p>
          <a:p>
            <a:pPr marL="0" indent="0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>
              <a:latin typeface="Helvetica 65 Medium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Helvetica 65 Medium"/>
              </a:rPr>
              <a:t>What happened?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0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218800" cy="525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latin typeface="Helvetica 65 Medium"/>
              </a:rPr>
              <a:t>Services not “Plug-and-play”. </a:t>
            </a:r>
            <a:r>
              <a:rPr lang="en-GB" i="1" dirty="0" smtClean="0">
                <a:latin typeface="Helvetica 65 Medium"/>
              </a:rPr>
              <a:t>Why?</a:t>
            </a:r>
          </a:p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CSPA does not standardise service verbs </a:t>
            </a:r>
          </a:p>
          <a:p>
            <a:pPr marL="0" indent="0" algn="ctr">
              <a:buNone/>
            </a:pPr>
            <a:r>
              <a:rPr lang="en-GB" sz="2300" i="1" dirty="0">
                <a:latin typeface="Helvetica 65 Medium"/>
              </a:rPr>
              <a:t>Validate </a:t>
            </a:r>
            <a:r>
              <a:rPr lang="en-GB" sz="2300" dirty="0">
                <a:latin typeface="Helvetica 65 Medium"/>
              </a:rPr>
              <a:t>or </a:t>
            </a:r>
            <a:r>
              <a:rPr lang="en-GB" sz="2300" i="1" dirty="0">
                <a:latin typeface="Helvetica 65 Medium"/>
              </a:rPr>
              <a:t>Check </a:t>
            </a:r>
            <a:r>
              <a:rPr lang="en-GB" sz="2300" dirty="0">
                <a:latin typeface="Helvetica 65 Medium"/>
              </a:rPr>
              <a:t>or </a:t>
            </a:r>
            <a:r>
              <a:rPr lang="en-GB" sz="2300" i="1" dirty="0">
                <a:latin typeface="Helvetica 65 Medium"/>
              </a:rPr>
              <a:t>Test</a:t>
            </a:r>
            <a:r>
              <a:rPr lang="en-GB" sz="2300" dirty="0">
                <a:latin typeface="Helvetica 65 Medium"/>
              </a:rPr>
              <a:t> or </a:t>
            </a:r>
            <a:r>
              <a:rPr lang="en-GB" sz="2300" dirty="0" smtClean="0">
                <a:latin typeface="Helvetica 65 Medium"/>
              </a:rPr>
              <a:t>…</a:t>
            </a:r>
          </a:p>
          <a:p>
            <a:pPr marL="0" indent="0" algn="ctr">
              <a:buNone/>
            </a:pPr>
            <a:endParaRPr lang="en-GB" sz="2300" dirty="0" smtClean="0">
              <a:latin typeface="Helvetica 65 Medium"/>
            </a:endParaRPr>
          </a:p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Not clear how CSPA IM and other IMs should map</a:t>
            </a:r>
          </a:p>
          <a:p>
            <a:pPr algn="ctr"/>
            <a:endParaRPr lang="en-GB" sz="2600" dirty="0" smtClean="0">
              <a:latin typeface="Helvetica 65 Medium"/>
            </a:endParaRPr>
          </a:p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No CSPA guidance when building for implementation standards (SDMX; DDI; VTL)</a:t>
            </a:r>
          </a:p>
          <a:p>
            <a:pPr marL="0" indent="0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>
              <a:latin typeface="Helvetica 65 Medium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Helvetica 65 Medium"/>
              </a:rPr>
              <a:t>What happened?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6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602000"/>
            <a:ext cx="8640960" cy="5256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Add verbs to CSPA LIM.  (standard naming vocabular</a:t>
            </a:r>
            <a:r>
              <a:rPr lang="en-GB" sz="2600" dirty="0">
                <a:latin typeface="Helvetica 65 Medium"/>
              </a:rPr>
              <a:t>y</a:t>
            </a:r>
            <a:r>
              <a:rPr lang="en-GB" sz="2600" dirty="0" smtClean="0">
                <a:latin typeface="Helvetica 65 Medium"/>
              </a:rPr>
              <a:t>?)</a:t>
            </a:r>
          </a:p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E.g. Validate; Transform; Map; Code; Export</a:t>
            </a:r>
          </a:p>
          <a:p>
            <a:pPr marL="0" indent="0" algn="ctr">
              <a:buNone/>
            </a:pPr>
            <a:r>
              <a:rPr lang="en-GB" sz="2600" u="sng" dirty="0" smtClean="0">
                <a:latin typeface="Helvetica 65 Medium"/>
              </a:rPr>
              <a:t>Could be done incrementally with Agile approach</a:t>
            </a:r>
            <a:endParaRPr lang="en-GB" sz="2600" u="sng" dirty="0">
              <a:latin typeface="Helvetica 65 Medium"/>
            </a:endParaRPr>
          </a:p>
          <a:p>
            <a:pPr marL="0" indent="0" algn="ctr">
              <a:buNone/>
            </a:pPr>
            <a:endParaRPr lang="en-GB" sz="2600" dirty="0" smtClean="0">
              <a:latin typeface="Helvetica 65 Medium"/>
            </a:endParaRPr>
          </a:p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Create CSPA guidelines for implementation standards</a:t>
            </a:r>
          </a:p>
          <a:p>
            <a:pPr marL="0" indent="0" algn="ctr">
              <a:buNone/>
            </a:pPr>
            <a:endParaRPr lang="en-GB" sz="2600" dirty="0" smtClean="0">
              <a:latin typeface="Helvetica 65 Medium"/>
            </a:endParaRPr>
          </a:p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Update the GSIM/&lt;implementation standard&gt; mappings from 3 years ago </a:t>
            </a:r>
            <a:r>
              <a:rPr lang="en-GB" sz="2600" b="1" dirty="0" smtClean="0">
                <a:latin typeface="Helvetica 65 Medium"/>
              </a:rPr>
              <a:t>and make it easy to find</a:t>
            </a:r>
          </a:p>
          <a:p>
            <a:pPr marL="0" indent="0" algn="ctr">
              <a:buNone/>
            </a:pPr>
            <a:endParaRPr lang="en-GB" sz="2600" dirty="0" smtClean="0">
              <a:latin typeface="Helvetica 65 Medium"/>
            </a:endParaRPr>
          </a:p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Add implementation standards mapping information to CSPA LIM model</a:t>
            </a:r>
          </a:p>
          <a:p>
            <a:pPr marL="0" indent="0" algn="ctr">
              <a:buNone/>
            </a:pPr>
            <a:endParaRPr lang="en-GB" sz="2400" dirty="0">
              <a:latin typeface="Helvetica 65 Medium"/>
            </a:endParaRPr>
          </a:p>
          <a:p>
            <a:pPr marL="0" indent="0" algn="ctr">
              <a:buNone/>
            </a:pPr>
            <a:r>
              <a:rPr lang="en-GB" sz="3000" b="1" u="sng" dirty="0" smtClean="0">
                <a:latin typeface="Helvetica 65 Medium"/>
              </a:rPr>
              <a:t>Not a revolution or a new model </a:t>
            </a:r>
          </a:p>
          <a:p>
            <a:pPr marL="0" indent="0" algn="ctr">
              <a:buNone/>
            </a:pPr>
            <a:r>
              <a:rPr lang="en-GB" sz="3000" b="1" u="sng" dirty="0" smtClean="0">
                <a:latin typeface="Helvetica 65 Medium"/>
              </a:rPr>
              <a:t>A continuation of the CSPA and LIM work</a:t>
            </a: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>
              <a:latin typeface="Helvetica 65 Medium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Helvetica 65 Medium"/>
              </a:rPr>
              <a:t>What </a:t>
            </a:r>
            <a:r>
              <a:rPr lang="en-GB" b="1" dirty="0" smtClean="0">
                <a:latin typeface="Helvetica 65 Medium"/>
              </a:rPr>
              <a:t>we can 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15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602000"/>
            <a:ext cx="8640960" cy="5256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Add verbs to CSPA LIM.  (standard naming vocabular</a:t>
            </a:r>
            <a:r>
              <a:rPr lang="en-GB" sz="2600" dirty="0">
                <a:latin typeface="Helvetica 65 Medium"/>
              </a:rPr>
              <a:t>y</a:t>
            </a:r>
            <a:r>
              <a:rPr lang="en-GB" sz="2600" dirty="0" smtClean="0">
                <a:latin typeface="Helvetica 65 Medium"/>
              </a:rPr>
              <a:t>?)</a:t>
            </a:r>
          </a:p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E.g. Validate; Transform; Map; Code; Export</a:t>
            </a:r>
          </a:p>
          <a:p>
            <a:pPr marL="0" indent="0" algn="ctr">
              <a:buNone/>
            </a:pPr>
            <a:r>
              <a:rPr lang="en-GB" sz="2600" u="sng" dirty="0" smtClean="0">
                <a:latin typeface="Helvetica 65 Medium"/>
              </a:rPr>
              <a:t>Could be done incrementally with Agile approach</a:t>
            </a:r>
            <a:endParaRPr lang="en-GB" sz="2600" u="sng" dirty="0">
              <a:latin typeface="Helvetica 65 Medium"/>
            </a:endParaRPr>
          </a:p>
          <a:p>
            <a:pPr marL="0" indent="0" algn="ctr">
              <a:buNone/>
            </a:pPr>
            <a:endParaRPr lang="en-GB" sz="2600" dirty="0" smtClean="0">
              <a:latin typeface="Helvetica 65 Medium"/>
            </a:endParaRPr>
          </a:p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Create CSPA guidelines for implementation standards</a:t>
            </a:r>
          </a:p>
          <a:p>
            <a:pPr marL="0" indent="0" algn="ctr">
              <a:buNone/>
            </a:pPr>
            <a:endParaRPr lang="en-GB" sz="2600" dirty="0" smtClean="0">
              <a:latin typeface="Helvetica 65 Medium"/>
            </a:endParaRPr>
          </a:p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Update the GSIM/&lt;implementation standard&gt; mappings from 3 years ago </a:t>
            </a:r>
            <a:r>
              <a:rPr lang="en-GB" sz="2600" b="1" dirty="0" smtClean="0">
                <a:latin typeface="Helvetica 65 Medium"/>
              </a:rPr>
              <a:t>and make it easy to find</a:t>
            </a:r>
          </a:p>
          <a:p>
            <a:pPr marL="0" indent="0" algn="ctr">
              <a:buNone/>
            </a:pPr>
            <a:endParaRPr lang="en-GB" sz="2600" dirty="0" smtClean="0">
              <a:latin typeface="Helvetica 65 Medium"/>
            </a:endParaRPr>
          </a:p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Add implementation standards mapping information to CSPA LIM model</a:t>
            </a:r>
          </a:p>
          <a:p>
            <a:pPr marL="0" indent="0" algn="ctr">
              <a:buNone/>
            </a:pPr>
            <a:endParaRPr lang="en-GB" sz="2400" dirty="0">
              <a:latin typeface="Helvetica 65 Medium"/>
            </a:endParaRPr>
          </a:p>
          <a:p>
            <a:pPr marL="0" indent="0" algn="ctr">
              <a:buNone/>
            </a:pPr>
            <a:r>
              <a:rPr lang="en-GB" sz="3000" b="1" u="sng" dirty="0" smtClean="0">
                <a:latin typeface="Helvetica 65 Medium"/>
              </a:rPr>
              <a:t>Not a revolution or a new model </a:t>
            </a:r>
          </a:p>
          <a:p>
            <a:pPr marL="0" indent="0" algn="ctr">
              <a:buNone/>
            </a:pPr>
            <a:r>
              <a:rPr lang="en-GB" sz="3000" b="1" u="sng" dirty="0" smtClean="0">
                <a:latin typeface="Helvetica 65 Medium"/>
              </a:rPr>
              <a:t>A continuation of the CSPA and LIM work</a:t>
            </a: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>
              <a:latin typeface="Helvetica 65 Medium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Helvetica 65 Medium"/>
              </a:rPr>
              <a:t>What </a:t>
            </a:r>
            <a:r>
              <a:rPr lang="en-GB" b="1" dirty="0" smtClean="0">
                <a:latin typeface="Helvetica 65 Medium"/>
              </a:rPr>
              <a:t>we can 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2800" dirty="0" smtClean="0">
                <a:latin typeface="Helvetica 65 Medium"/>
              </a:rPr>
              <a:t>CSPA becomes less abstract and easier to understand, especially for “bottom-up” development</a:t>
            </a:r>
          </a:p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-&gt; reduction in time and cost to implement</a:t>
            </a:r>
          </a:p>
          <a:p>
            <a:pPr marL="0" indent="0" algn="ctr">
              <a:buNone/>
            </a:pPr>
            <a:r>
              <a:rPr lang="en-GB" sz="2600" dirty="0" smtClean="0">
                <a:latin typeface="Helvetica 65 Medium"/>
              </a:rPr>
              <a:t>-&gt; help build guidelines for service builders</a:t>
            </a:r>
          </a:p>
          <a:p>
            <a:pPr marL="0" indent="0" algn="ctr">
              <a:buNone/>
            </a:pPr>
            <a:endParaRPr lang="en-GB" sz="2800" dirty="0" smtClean="0">
              <a:latin typeface="Helvetica 65 Medium"/>
            </a:endParaRPr>
          </a:p>
          <a:p>
            <a:pPr marL="0" indent="0" algn="ctr">
              <a:buNone/>
            </a:pPr>
            <a:r>
              <a:rPr lang="en-GB" sz="2800" dirty="0" smtClean="0">
                <a:latin typeface="Helvetica 65 Medium"/>
              </a:rPr>
              <a:t>Plug-and-play becomes a reality for SDMX, DDI, VTL services</a:t>
            </a:r>
            <a:endParaRPr lang="en-GB" sz="2800" u="sng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sz="2800" dirty="0" smtClean="0">
              <a:latin typeface="Helvetica 65 Medium"/>
            </a:endParaRPr>
          </a:p>
          <a:p>
            <a:pPr marL="0" indent="0" algn="ctr">
              <a:buNone/>
            </a:pPr>
            <a:r>
              <a:rPr lang="en-GB" sz="2800" dirty="0" smtClean="0">
                <a:latin typeface="Helvetica 65 Medium"/>
              </a:rPr>
              <a:t>Enables a standard, reusable orchestration architecture</a:t>
            </a: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>
              <a:latin typeface="Helvetica 65 Medium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Helvetica 65 Medium"/>
              </a:rPr>
              <a:t>If proposal is agreed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43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2800" dirty="0" smtClean="0">
                <a:latin typeface="Helvetica 65 Medium"/>
              </a:rPr>
              <a:t>Helps standardise technical implementation patterns</a:t>
            </a:r>
          </a:p>
          <a:p>
            <a:pPr marL="0" indent="0" algn="ctr">
              <a:buNone/>
            </a:pPr>
            <a:endParaRPr lang="en-GB" sz="2800" dirty="0">
              <a:latin typeface="Helvetica 65 Medium"/>
            </a:endParaRPr>
          </a:p>
          <a:p>
            <a:pPr marL="0" indent="0" algn="ctr">
              <a:buNone/>
            </a:pPr>
            <a:r>
              <a:rPr lang="en-GB" sz="2800" dirty="0" smtClean="0">
                <a:latin typeface="Helvetica 65 Medium"/>
              </a:rPr>
              <a:t>Increases collaboration with </a:t>
            </a:r>
          </a:p>
          <a:p>
            <a:pPr marL="0" indent="0" algn="ctr">
              <a:buNone/>
            </a:pPr>
            <a:r>
              <a:rPr lang="en-GB" sz="2800" dirty="0" smtClean="0">
                <a:latin typeface="Helvetica 65 Medium"/>
              </a:rPr>
              <a:t>implementation standards communities</a:t>
            </a:r>
          </a:p>
          <a:p>
            <a:pPr marL="0" indent="0" algn="ctr">
              <a:buNone/>
            </a:pPr>
            <a:endParaRPr lang="en-GB" sz="2800" dirty="0">
              <a:latin typeface="Helvetica 65 Medium"/>
            </a:endParaRPr>
          </a:p>
          <a:p>
            <a:pPr marL="0" indent="0" algn="ctr">
              <a:buNone/>
            </a:pPr>
            <a:r>
              <a:rPr lang="en-GB" sz="2800" dirty="0" smtClean="0">
                <a:latin typeface="Helvetica 65 Medium"/>
              </a:rPr>
              <a:t>Raises awareness of CSPA in other groups</a:t>
            </a:r>
          </a:p>
          <a:p>
            <a:pPr marL="0" indent="0" algn="ctr">
              <a:buNone/>
            </a:pPr>
            <a:endParaRPr lang="en-GB" sz="2800" dirty="0">
              <a:latin typeface="Helvetica 65 Medium"/>
            </a:endParaRPr>
          </a:p>
          <a:p>
            <a:pPr marL="0" indent="0" algn="ctr">
              <a:buNone/>
            </a:pPr>
            <a:r>
              <a:rPr lang="en-GB" sz="2800" dirty="0" smtClean="0">
                <a:latin typeface="Helvetica 65 Medium"/>
              </a:rPr>
              <a:t>Potential of CSPA to effectively </a:t>
            </a:r>
          </a:p>
          <a:p>
            <a:pPr marL="0" indent="0" algn="ctr">
              <a:buNone/>
            </a:pPr>
            <a:r>
              <a:rPr lang="en-GB" sz="2800" dirty="0" smtClean="0">
                <a:latin typeface="Helvetica 65 Medium"/>
              </a:rPr>
              <a:t>modernise systems is boosted</a:t>
            </a: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 smtClean="0">
              <a:latin typeface="Helvetica 65 Medium"/>
            </a:endParaRPr>
          </a:p>
          <a:p>
            <a:pPr marL="0" indent="0" algn="ctr">
              <a:buNone/>
            </a:pPr>
            <a:endParaRPr lang="en-GB" dirty="0">
              <a:latin typeface="Helvetica 65 Medium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Helvetica 65 Medium"/>
              </a:rPr>
              <a:t>If proposal is agreed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73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8385</TotalTime>
  <Words>396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OECD_English_white</vt:lpstr>
      <vt:lpstr>CLOSER to Plug-and-Play: LINK CSPA to the Implementation Standards</vt:lpstr>
      <vt:lpstr>CSPA Today</vt:lpstr>
      <vt:lpstr>Example of a problem</vt:lpstr>
      <vt:lpstr>What happened?</vt:lpstr>
      <vt:lpstr>What happened?</vt:lpstr>
      <vt:lpstr>What we can do</vt:lpstr>
      <vt:lpstr>What we can do</vt:lpstr>
      <vt:lpstr>If proposal is agreed</vt:lpstr>
      <vt:lpstr>If proposal is agreed</vt:lpstr>
      <vt:lpstr>Thanks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BARRACLOUGH David</dc:creator>
  <cp:lastModifiedBy>BARRACLOUGH David</cp:lastModifiedBy>
  <cp:revision>32</cp:revision>
  <dcterms:created xsi:type="dcterms:W3CDTF">2016-11-17T13:53:14Z</dcterms:created>
  <dcterms:modified xsi:type="dcterms:W3CDTF">2016-11-23T09:38:58Z</dcterms:modified>
</cp:coreProperties>
</file>