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84" r:id="rId2"/>
    <p:sldId id="292" r:id="rId3"/>
    <p:sldId id="285" r:id="rId4"/>
    <p:sldId id="286" r:id="rId5"/>
    <p:sldId id="287" r:id="rId6"/>
    <p:sldId id="288" r:id="rId7"/>
    <p:sldId id="289" r:id="rId8"/>
    <p:sldId id="270" r:id="rId9"/>
    <p:sldId id="266" r:id="rId10"/>
    <p:sldId id="273" r:id="rId11"/>
    <p:sldId id="290" r:id="rId12"/>
    <p:sldId id="291" r:id="rId13"/>
    <p:sldId id="257" r:id="rId14"/>
    <p:sldId id="281" r:id="rId15"/>
    <p:sldId id="277" r:id="rId16"/>
    <p:sldId id="282" r:id="rId17"/>
    <p:sldId id="279" r:id="rId18"/>
    <p:sldId id="293" r:id="rId19"/>
    <p:sldId id="280" r:id="rId20"/>
  </p:sldIdLst>
  <p:sldSz cx="9144000" cy="6858000" type="screen4x3"/>
  <p:notesSz cx="6724650" cy="97742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4015" cy="4887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09079" y="0"/>
            <a:ext cx="2914015" cy="4887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2B27EB-7252-44D0-80AD-1F6D35533D16}" type="datetimeFigureOut">
              <a:rPr lang="en-US" smtClean="0"/>
              <a:t>11/24/2015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33425"/>
            <a:ext cx="4886325" cy="36655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2465" y="4642763"/>
            <a:ext cx="5379720" cy="439840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283830"/>
            <a:ext cx="2914015" cy="488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09079" y="9283830"/>
            <a:ext cx="2914015" cy="488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5448FC-FEC6-45C7-B751-3D1BA0D1C2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59259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8535DB-7347-4822-B460-85A836C12EFE}" type="datetime1">
              <a:rPr lang="en-GB" smtClean="0"/>
              <a:t>24/11/2015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High-level Group of the Modernisation of Statistical Production and Services, the Hague, 24-25 November 2015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29C24-DBEA-4D41-BF92-9F9098DAF0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2249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58516-0FBE-4320-BEEF-26677C7C004A}" type="datetime1">
              <a:rPr lang="en-GB" smtClean="0"/>
              <a:t>24/11/2015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High-level Group of the Modernisation of Statistical Production and Services, the Hague, 24-25 November 2015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29C24-DBEA-4D41-BF92-9F9098DAF0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67727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97386-A9F9-4C66-BEF6-E95EFD991B63}" type="datetime1">
              <a:rPr lang="en-GB" smtClean="0"/>
              <a:t>24/11/2015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High-level Group of the Modernisation of Statistical Production and Services, the Hague, 24-25 November 2015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29C24-DBEA-4D41-BF92-9F9098DAF0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6171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9A26BA-A2BD-462D-B717-BE5B95AD3FE4}" type="datetime1">
              <a:rPr lang="en-GB" smtClean="0"/>
              <a:t>24/11/2015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High-level Group of the Modernisation of Statistical Production and Services, the Hague, 24-25 November 2015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29C24-DBEA-4D41-BF92-9F9098DAF0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04945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5DC7D-788D-4A31-A636-D4A7BEBAC234}" type="datetime1">
              <a:rPr lang="en-GB" smtClean="0"/>
              <a:t>24/11/2015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High-level Group of the Modernisation of Statistical Production and Services, the Hague, 24-25 November 2015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29C24-DBEA-4D41-BF92-9F9098DAF0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95656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7088A-A378-4133-98C8-52FDE6A54C65}" type="datetime1">
              <a:rPr lang="en-GB" smtClean="0"/>
              <a:t>24/11/2015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High-level Group of the Modernisation of Statistical Production and Services, the Hague, 24-25 November 2015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29C24-DBEA-4D41-BF92-9F9098DAF0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87305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38B79-49AA-4F92-B669-B9D20A148C56}" type="datetime1">
              <a:rPr lang="en-GB" smtClean="0"/>
              <a:t>24/11/2015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High-level Group of the Modernisation of Statistical Production and Services, the Hague, 24-25 November 2015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29C24-DBEA-4D41-BF92-9F9098DAF0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18101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02E09-E7BA-4E00-9759-2280D92B49BB}" type="datetime1">
              <a:rPr lang="en-GB" smtClean="0"/>
              <a:t>24/11/2015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High-level Group of the Modernisation of Statistical Production and Services, the Hague, 24-25 November 2015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29C24-DBEA-4D41-BF92-9F9098DAF0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39688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5D6EE-D52A-437E-8095-F414621AF16A}" type="datetime1">
              <a:rPr lang="en-GB" smtClean="0"/>
              <a:t>24/11/2015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High-level Group of the Modernisation of Statistical Production and Services, the Hague, 24-25 November 2015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29C24-DBEA-4D41-BF92-9F9098DAF0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98669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4CB638-3656-4BEF-A72B-2BFEA2881C3A}" type="datetime1">
              <a:rPr lang="en-GB" smtClean="0"/>
              <a:t>24/11/2015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High-level Group of the Modernisation of Statistical Production and Services, the Hague, 24-25 November 2015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29C24-DBEA-4D41-BF92-9F9098DAF0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76369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98F38-82FC-4009-BFA3-D4882D3B8679}" type="datetime1">
              <a:rPr lang="en-GB" smtClean="0"/>
              <a:t>24/11/2015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High-level Group of the Modernisation of Statistical Production and Services, the Hague, 24-25 November 2015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29C24-DBEA-4D41-BF92-9F9098DAF0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00271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9BF56E-0B5A-47C7-BA7A-B50DA79512F9}" type="datetime1">
              <a:rPr lang="en-GB" smtClean="0"/>
              <a:t>24/11/2015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High-level Group of the Modernisation of Statistical Production and Services, the Hague, 24-25 November 2015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829C24-DBEA-4D41-BF92-9F9098DAF0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60797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https://www.youtube.com/watch?v=5dE5b82bDEc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outube.com/watch?v=MtciIa-f3Gg" TargetMode="External"/><Relationship Id="rId3" Type="http://schemas.openxmlformats.org/officeDocument/2006/relationships/image" Target="../media/image11.png"/><Relationship Id="rId7" Type="http://schemas.openxmlformats.org/officeDocument/2006/relationships/image" Target="../media/image13.png"/><Relationship Id="rId2" Type="http://schemas.openxmlformats.org/officeDocument/2006/relationships/hyperlink" Target="https://www.youtube.com/watch?v=gPt_PuPfjQs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youtube.com/watch?v=6m0Y2bmZbPU" TargetMode="External"/><Relationship Id="rId5" Type="http://schemas.openxmlformats.org/officeDocument/2006/relationships/hyperlink" Target="mailto:therese.lalor@unece.org" TargetMode="External"/><Relationship Id="rId4" Type="http://schemas.openxmlformats.org/officeDocument/2006/relationships/image" Target="../media/image12.png"/><Relationship Id="rId9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channel/UC1GxankkLEdqd_Hkj73VQYA" TargetMode="External"/><Relationship Id="rId7" Type="http://schemas.openxmlformats.org/officeDocument/2006/relationships/image" Target="../media/image18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twitter.com/modernstats" TargetMode="Externa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eg"/><Relationship Id="rId4" Type="http://schemas.openxmlformats.org/officeDocument/2006/relationships/image" Target="../media/image22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7" Type="http://schemas.openxmlformats.org/officeDocument/2006/relationships/image" Target="../media/image29.png"/><Relationship Id="rId2" Type="http://schemas.openxmlformats.org/officeDocument/2006/relationships/hyperlink" Target="http://www1.unece.org/stat/platform/x/xIR8Aw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s://www.youtube.com/watch?v=HFAK9rejs3g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https://www.youtube.com/watch?v=uxb3iOnVr1Y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F:\Work files\O&amp;NM\MODERNSTATS_logo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6741" y="620688"/>
            <a:ext cx="5486400" cy="18329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23728" y="6237312"/>
            <a:ext cx="5192216" cy="412155"/>
          </a:xfrm>
        </p:spPr>
        <p:txBody>
          <a:bodyPr/>
          <a:lstStyle/>
          <a:p>
            <a:r>
              <a:rPr lang="en-US" dirty="0"/>
              <a:t>High-level Group of the </a:t>
            </a:r>
            <a:r>
              <a:rPr lang="en-US" dirty="0" err="1"/>
              <a:t>Modernisation</a:t>
            </a:r>
            <a:r>
              <a:rPr lang="en-US" dirty="0"/>
              <a:t> of Statistical Production and </a:t>
            </a:r>
            <a:r>
              <a:rPr lang="en-US" dirty="0" smtClean="0"/>
              <a:t>Services</a:t>
            </a:r>
            <a:r>
              <a:rPr lang="hr-HR" dirty="0" smtClean="0"/>
              <a:t>, </a:t>
            </a:r>
            <a:r>
              <a:rPr lang="hr-HR" dirty="0" err="1" smtClean="0"/>
              <a:t>the</a:t>
            </a:r>
            <a:r>
              <a:rPr lang="hr-HR" dirty="0" smtClean="0"/>
              <a:t> </a:t>
            </a:r>
            <a:r>
              <a:rPr lang="hr-HR" dirty="0" err="1" smtClean="0"/>
              <a:t>Hague</a:t>
            </a:r>
            <a:r>
              <a:rPr lang="hr-HR" dirty="0" smtClean="0"/>
              <a:t>, 24-25 </a:t>
            </a:r>
            <a:r>
              <a:rPr lang="hr-HR" dirty="0" err="1" smtClean="0"/>
              <a:t>November</a:t>
            </a:r>
            <a:r>
              <a:rPr lang="hr-HR" dirty="0" smtClean="0"/>
              <a:t> 2015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1187573" y="3012622"/>
            <a:ext cx="66247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INTERNATIONAL COLLABORATION TO MODERNISE OFFICIAL STATISTICS</a:t>
            </a:r>
            <a:endParaRPr lang="en-US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87573" y="4390964"/>
            <a:ext cx="66247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WORKING</a:t>
            </a:r>
            <a:r>
              <a:rPr lang="hr-HR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r-HR" sz="2400" b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TOGETHER</a:t>
            </a:r>
            <a:r>
              <a:rPr lang="hr-HR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r-HR" sz="2400" b="1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 REMAIN </a:t>
            </a:r>
            <a:r>
              <a:rPr lang="hr-HR" sz="2400" b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RELEVANT</a:t>
            </a:r>
            <a:r>
              <a:rPr lang="hr-HR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r-HR" sz="24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 A</a:t>
            </a:r>
            <a:r>
              <a:rPr lang="hr-HR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r-HR" sz="2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CHANGING</a:t>
            </a:r>
            <a:r>
              <a:rPr lang="hr-HR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r-HR" sz="2400" b="1" dirty="0" smtClean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WORLD</a:t>
            </a:r>
            <a:endParaRPr lang="en-US" sz="2400" b="1" dirty="0">
              <a:solidFill>
                <a:srgbClr val="CC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619917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9512" y="260648"/>
            <a:ext cx="87129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4000" dirty="0" err="1">
                <a:solidFill>
                  <a:srgbClr val="0070C0"/>
                </a:solidFill>
                <a:latin typeface="+mj-lt"/>
                <a:ea typeface="+mj-ea"/>
                <a:cs typeface="+mj-cs"/>
              </a:rPr>
              <a:t>Video</a:t>
            </a:r>
            <a:r>
              <a:rPr lang="fr-CH" sz="4000" dirty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 – Modernisation- challenges</a:t>
            </a:r>
            <a:endParaRPr lang="en-GB" sz="4000" dirty="0">
              <a:solidFill>
                <a:srgbClr val="0070C0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4099" name="Picture 3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038" y="1244600"/>
            <a:ext cx="8035925" cy="4376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High-level Group of the Modernisation of Statistical Production and Services, the Hague, 24-25 November 2015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48613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r-HR" dirty="0" smtClean="0"/>
              <a:t/>
            </a:r>
            <a:br>
              <a:rPr lang="hr-HR" dirty="0" smtClean="0"/>
            </a:br>
            <a:r>
              <a:rPr lang="en-US" dirty="0" smtClean="0">
                <a:solidFill>
                  <a:srgbClr val="0070C0"/>
                </a:solidFill>
              </a:rPr>
              <a:t>P</a:t>
            </a:r>
            <a:r>
              <a:rPr lang="hr-HR" dirty="0" err="1" smtClean="0">
                <a:solidFill>
                  <a:srgbClr val="0070C0"/>
                </a:solidFill>
              </a:rPr>
              <a:t>romotional</a:t>
            </a:r>
            <a:r>
              <a:rPr lang="hr-HR" dirty="0" smtClean="0">
                <a:solidFill>
                  <a:srgbClr val="0070C0"/>
                </a:solidFill>
              </a:rPr>
              <a:t> </a:t>
            </a:r>
            <a:r>
              <a:rPr lang="hr-HR" dirty="0" err="1" smtClean="0">
                <a:solidFill>
                  <a:srgbClr val="0070C0"/>
                </a:solidFill>
              </a:rPr>
              <a:t>activities</a:t>
            </a:r>
            <a:r>
              <a:rPr lang="hr-HR" dirty="0" smtClean="0">
                <a:solidFill>
                  <a:srgbClr val="0070C0"/>
                </a:solidFill>
              </a:rPr>
              <a:t> </a:t>
            </a:r>
            <a:br>
              <a:rPr lang="hr-HR" dirty="0" smtClean="0">
                <a:solidFill>
                  <a:srgbClr val="0070C0"/>
                </a:solidFill>
              </a:rPr>
            </a:br>
            <a:r>
              <a:rPr lang="hr-HR" dirty="0" err="1" smtClean="0">
                <a:solidFill>
                  <a:srgbClr val="0070C0"/>
                </a:solidFill>
              </a:rPr>
              <a:t>webinars</a:t>
            </a:r>
            <a:r>
              <a:rPr lang="en-US" dirty="0">
                <a:solidFill>
                  <a:srgbClr val="0070C0"/>
                </a:solidFill>
              </a:rPr>
              <a:t/>
            </a:r>
            <a:br>
              <a:rPr lang="en-US" dirty="0">
                <a:solidFill>
                  <a:srgbClr val="0070C0"/>
                </a:solidFill>
              </a:rPr>
            </a:br>
            <a:endParaRPr lang="en-US" dirty="0">
              <a:solidFill>
                <a:srgbClr val="0070C0"/>
              </a:solidFill>
            </a:endParaRPr>
          </a:p>
        </p:txBody>
      </p:sp>
      <p:pic>
        <p:nvPicPr>
          <p:cNvPr id="13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9" y="1531156"/>
            <a:ext cx="2834102" cy="1609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5002" y="1663237"/>
            <a:ext cx="1417106" cy="12617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5918795" y="2063258"/>
            <a:ext cx="290167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400" b="1" dirty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Thérèse </a:t>
            </a:r>
            <a:r>
              <a:rPr lang="fr-CH" sz="2400" b="1" dirty="0" err="1" smtClean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Lalor</a:t>
            </a:r>
            <a:r>
              <a:rPr lang="hr-HR" sz="2400" b="1" dirty="0" smtClean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2000" dirty="0">
                <a:hlinkClick r:id="rId5"/>
              </a:rPr>
              <a:t>therese.lalor@unece.org</a:t>
            </a:r>
            <a:endParaRPr lang="en-GB" sz="2000" b="1" dirty="0">
              <a:solidFill>
                <a:srgbClr val="0070C0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17" name="Picture 5">
            <a:hlinkClick r:id="rId6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5270" y="3421818"/>
            <a:ext cx="3067050" cy="1085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683569" y="4941877"/>
            <a:ext cx="319378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2400" b="1" dirty="0" err="1">
                <a:solidFill>
                  <a:srgbClr val="0070C0"/>
                </a:solidFill>
                <a:latin typeface="+mj-lt"/>
                <a:ea typeface="+mj-ea"/>
                <a:cs typeface="+mj-cs"/>
              </a:rPr>
              <a:t>Generic</a:t>
            </a:r>
            <a:r>
              <a:rPr lang="fr-CH" sz="2400" b="1" dirty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 </a:t>
            </a:r>
            <a:r>
              <a:rPr lang="fr-CH" sz="2400" b="1" dirty="0" err="1">
                <a:solidFill>
                  <a:srgbClr val="0070C0"/>
                </a:solidFill>
                <a:latin typeface="+mj-lt"/>
                <a:ea typeface="+mj-ea"/>
                <a:cs typeface="+mj-cs"/>
              </a:rPr>
              <a:t>Statistical</a:t>
            </a:r>
            <a:r>
              <a:rPr lang="fr-CH" sz="2400" b="1" dirty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 Information Model (GSIM)</a:t>
            </a:r>
            <a:endParaRPr lang="en-GB" sz="2400" b="1" dirty="0">
              <a:solidFill>
                <a:srgbClr val="0070C0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19" name="Picture 8">
            <a:hlinkClick r:id="rId8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5002" y="5030608"/>
            <a:ext cx="3536903" cy="11115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High-level Group of the Modernisation of Statistical Production and Services, the Hague, 24-25 November 2015</a:t>
            </a:r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395536" y="3957788"/>
            <a:ext cx="34818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b="1" dirty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GSBPM </a:t>
            </a:r>
            <a:r>
              <a:rPr lang="hr-HR" sz="2800" b="1" dirty="0" err="1">
                <a:solidFill>
                  <a:srgbClr val="0070C0"/>
                </a:solidFill>
                <a:latin typeface="+mj-lt"/>
                <a:ea typeface="+mj-ea"/>
                <a:cs typeface="+mj-cs"/>
              </a:rPr>
              <a:t>and</a:t>
            </a:r>
            <a:r>
              <a:rPr lang="hr-HR" sz="2800" b="1" dirty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 GAMSO</a:t>
            </a:r>
            <a:endParaRPr lang="en-US" sz="2800" b="1" dirty="0">
              <a:solidFill>
                <a:srgbClr val="0070C0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7138948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8" grpId="0"/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1950" y="260648"/>
            <a:ext cx="8229600" cy="1143000"/>
          </a:xfrm>
        </p:spPr>
        <p:txBody>
          <a:bodyPr>
            <a:noAutofit/>
          </a:bodyPr>
          <a:lstStyle/>
          <a:p>
            <a:r>
              <a:rPr lang="en-US" sz="4000" dirty="0">
                <a:solidFill>
                  <a:srgbClr val="0070C0"/>
                </a:solidFill>
              </a:rPr>
              <a:t>P</a:t>
            </a:r>
            <a:r>
              <a:rPr lang="hr-HR" sz="4000" dirty="0" err="1">
                <a:solidFill>
                  <a:srgbClr val="0070C0"/>
                </a:solidFill>
              </a:rPr>
              <a:t>romotional</a:t>
            </a:r>
            <a:r>
              <a:rPr lang="hr-HR" sz="4000" dirty="0">
                <a:solidFill>
                  <a:srgbClr val="0070C0"/>
                </a:solidFill>
              </a:rPr>
              <a:t> </a:t>
            </a:r>
            <a:r>
              <a:rPr lang="hr-HR" sz="4000" dirty="0" err="1">
                <a:solidFill>
                  <a:srgbClr val="0070C0"/>
                </a:solidFill>
              </a:rPr>
              <a:t>activities</a:t>
            </a:r>
            <a:r>
              <a:rPr lang="hr-HR" sz="4000" dirty="0">
                <a:solidFill>
                  <a:srgbClr val="0070C0"/>
                </a:solidFill>
              </a:rPr>
              <a:t/>
            </a:r>
            <a:br>
              <a:rPr lang="hr-HR" sz="4000" dirty="0">
                <a:solidFill>
                  <a:srgbClr val="0070C0"/>
                </a:solidFill>
              </a:rPr>
            </a:br>
            <a:r>
              <a:rPr lang="hr-HR" sz="4000" dirty="0" err="1">
                <a:solidFill>
                  <a:srgbClr val="0070C0"/>
                </a:solidFill>
              </a:rPr>
              <a:t>social</a:t>
            </a:r>
            <a:r>
              <a:rPr lang="hr-HR" sz="4000" dirty="0">
                <a:solidFill>
                  <a:srgbClr val="0070C0"/>
                </a:solidFill>
              </a:rPr>
              <a:t> </a:t>
            </a:r>
            <a:r>
              <a:rPr lang="hr-HR" sz="4000" dirty="0" err="1">
                <a:solidFill>
                  <a:srgbClr val="0070C0"/>
                </a:solidFill>
              </a:rPr>
              <a:t>media</a:t>
            </a:r>
            <a:endParaRPr lang="en-US" sz="4000" dirty="0">
              <a:solidFill>
                <a:srgbClr val="0070C0"/>
              </a:solidFill>
            </a:endParaRP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1557498"/>
            <a:ext cx="5019675" cy="1743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5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738" y="1967074"/>
            <a:ext cx="2971800" cy="923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4050950"/>
            <a:ext cx="1650093" cy="16637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High-level Group of the Modernisation of Statistical Production and Services, the Hague, 24-25 November 2015</a:t>
            </a:r>
            <a:endParaRPr lang="en-GB"/>
          </a:p>
        </p:txBody>
      </p:sp>
      <p:pic>
        <p:nvPicPr>
          <p:cNvPr id="1026" name="Picture 2">
            <a:hlinkClick r:id="rId6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3717032"/>
            <a:ext cx="1937792" cy="1937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5104399" y="4221096"/>
            <a:ext cx="3788081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@</a:t>
            </a:r>
            <a:r>
              <a:rPr lang="en-US" sz="2000" b="1" dirty="0" err="1">
                <a:solidFill>
                  <a:srgbClr val="0070C0"/>
                </a:solidFill>
                <a:latin typeface="+mj-lt"/>
                <a:ea typeface="+mj-ea"/>
                <a:cs typeface="+mj-cs"/>
              </a:rPr>
              <a:t>modernstats</a:t>
            </a:r>
            <a:r>
              <a:rPr lang="en-US" sz="2000" b="1" dirty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 </a:t>
            </a:r>
          </a:p>
          <a:p>
            <a:r>
              <a:rPr lang="en-US" sz="2000" b="1" dirty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 </a:t>
            </a:r>
          </a:p>
          <a:p>
            <a:r>
              <a:rPr lang="en-US" sz="2000" b="1" dirty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information on the modernization of official statistics</a:t>
            </a:r>
          </a:p>
        </p:txBody>
      </p:sp>
    </p:spTree>
    <p:extLst>
      <p:ext uri="{BB962C8B-B14F-4D97-AF65-F5344CB8AC3E}">
        <p14:creationId xmlns:p14="http://schemas.microsoft.com/office/powerpoint/2010/main" val="32851644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79512" y="260648"/>
            <a:ext cx="87129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ct val="0"/>
              </a:spcBef>
            </a:pPr>
            <a:r>
              <a:rPr lang="hr-HR" sz="4000" dirty="0" err="1">
                <a:solidFill>
                  <a:srgbClr val="0070C0"/>
                </a:solidFill>
                <a:latin typeface="+mj-lt"/>
                <a:ea typeface="+mj-ea"/>
                <a:cs typeface="+mj-cs"/>
              </a:rPr>
              <a:t>Other</a:t>
            </a:r>
            <a:r>
              <a:rPr lang="hr-HR" sz="4000" dirty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 </a:t>
            </a:r>
            <a:r>
              <a:rPr lang="hr-HR" sz="4000" dirty="0" err="1">
                <a:solidFill>
                  <a:srgbClr val="0070C0"/>
                </a:solidFill>
                <a:latin typeface="+mj-lt"/>
                <a:ea typeface="+mj-ea"/>
                <a:cs typeface="+mj-cs"/>
              </a:rPr>
              <a:t>promotional</a:t>
            </a:r>
            <a:r>
              <a:rPr lang="hr-HR" sz="4000" dirty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 </a:t>
            </a:r>
            <a:r>
              <a:rPr lang="hr-HR" sz="4000" dirty="0" err="1">
                <a:solidFill>
                  <a:srgbClr val="0070C0"/>
                </a:solidFill>
                <a:latin typeface="+mj-lt"/>
                <a:ea typeface="+mj-ea"/>
                <a:cs typeface="+mj-cs"/>
              </a:rPr>
              <a:t>activities</a:t>
            </a:r>
            <a:r>
              <a:rPr lang="fr-CH" sz="4000" dirty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 </a:t>
            </a:r>
            <a:endParaRPr lang="en-GB" sz="4000" dirty="0">
              <a:solidFill>
                <a:srgbClr val="0070C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79512" y="980728"/>
            <a:ext cx="871296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4000" b="1" dirty="0" smtClean="0">
                <a:solidFill>
                  <a:srgbClr val="0070C0"/>
                </a:solidFill>
              </a:rPr>
              <a:t>Articles</a:t>
            </a:r>
          </a:p>
          <a:p>
            <a:pPr algn="ctr"/>
            <a:r>
              <a:rPr lang="fr-CH" sz="4000" b="1" dirty="0" smtClean="0">
                <a:solidFill>
                  <a:srgbClr val="0070C0"/>
                </a:solidFill>
              </a:rPr>
              <a:t> Questions to the expert/</a:t>
            </a:r>
            <a:r>
              <a:rPr lang="fr-CH" sz="4000" b="1" dirty="0" err="1" smtClean="0">
                <a:solidFill>
                  <a:srgbClr val="0070C0"/>
                </a:solidFill>
              </a:rPr>
              <a:t>Answers</a:t>
            </a:r>
            <a:r>
              <a:rPr lang="fr-CH" sz="4000" b="1" dirty="0" smtClean="0">
                <a:solidFill>
                  <a:srgbClr val="0070C0"/>
                </a:solidFill>
              </a:rPr>
              <a:t> </a:t>
            </a:r>
          </a:p>
          <a:p>
            <a:pPr algn="ctr"/>
            <a:r>
              <a:rPr lang="fr-CH" sz="4000" b="1" dirty="0" err="1" smtClean="0">
                <a:solidFill>
                  <a:srgbClr val="0070C0"/>
                </a:solidFill>
              </a:rPr>
              <a:t>Presentations</a:t>
            </a:r>
            <a:r>
              <a:rPr lang="fr-CH" sz="4000" b="1" dirty="0" smtClean="0">
                <a:solidFill>
                  <a:srgbClr val="0070C0"/>
                </a:solidFill>
              </a:rPr>
              <a:t> </a:t>
            </a:r>
            <a:endParaRPr lang="en-GB" sz="4000" b="1" dirty="0">
              <a:solidFill>
                <a:srgbClr val="0070C0"/>
              </a:solidFill>
            </a:endParaRPr>
          </a:p>
        </p:txBody>
      </p:sp>
      <p:sp>
        <p:nvSpPr>
          <p:cNvPr id="7" name="Down Arrow 6"/>
          <p:cNvSpPr/>
          <p:nvPr/>
        </p:nvSpPr>
        <p:spPr>
          <a:xfrm>
            <a:off x="4139952" y="2852936"/>
            <a:ext cx="1008112" cy="136815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213404" y="4221088"/>
            <a:ext cx="87129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4000" b="1" dirty="0" err="1" smtClean="0">
                <a:solidFill>
                  <a:srgbClr val="C00000"/>
                </a:solidFill>
              </a:rPr>
              <a:t>Ready</a:t>
            </a:r>
            <a:r>
              <a:rPr lang="fr-CH" sz="4000" b="1" dirty="0" smtClean="0">
                <a:solidFill>
                  <a:srgbClr val="C00000"/>
                </a:solidFill>
              </a:rPr>
              <a:t> to </a:t>
            </a:r>
            <a:r>
              <a:rPr lang="fr-CH" sz="4000" b="1" dirty="0" err="1" smtClean="0">
                <a:solidFill>
                  <a:srgbClr val="C00000"/>
                </a:solidFill>
              </a:rPr>
              <a:t>be</a:t>
            </a:r>
            <a:r>
              <a:rPr lang="fr-CH" sz="4000" b="1" dirty="0" smtClean="0">
                <a:solidFill>
                  <a:srgbClr val="C00000"/>
                </a:solidFill>
              </a:rPr>
              <a:t> </a:t>
            </a:r>
            <a:r>
              <a:rPr lang="fr-CH" sz="4000" b="1" dirty="0" err="1" smtClean="0">
                <a:solidFill>
                  <a:srgbClr val="C00000"/>
                </a:solidFill>
              </a:rPr>
              <a:t>translated</a:t>
            </a:r>
            <a:r>
              <a:rPr lang="fr-CH" sz="4000" b="1" dirty="0" smtClean="0">
                <a:solidFill>
                  <a:srgbClr val="C00000"/>
                </a:solidFill>
              </a:rPr>
              <a:t>, </a:t>
            </a:r>
            <a:r>
              <a:rPr lang="fr-CH" sz="4000" b="1" dirty="0" err="1" smtClean="0">
                <a:solidFill>
                  <a:srgbClr val="C00000"/>
                </a:solidFill>
              </a:rPr>
              <a:t>re-used</a:t>
            </a:r>
            <a:endParaRPr lang="en-GB" sz="4000" b="1" dirty="0">
              <a:solidFill>
                <a:srgbClr val="C0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79512" y="5169386"/>
            <a:ext cx="87129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4000" b="1" dirty="0" smtClean="0">
                <a:solidFill>
                  <a:srgbClr val="C00000"/>
                </a:solidFill>
              </a:rPr>
              <a:t>How to </a:t>
            </a:r>
            <a:r>
              <a:rPr lang="fr-CH" sz="4000" b="1" dirty="0" err="1" smtClean="0">
                <a:solidFill>
                  <a:srgbClr val="C00000"/>
                </a:solidFill>
              </a:rPr>
              <a:t>find</a:t>
            </a:r>
            <a:r>
              <a:rPr lang="fr-CH" sz="4000" b="1" dirty="0" smtClean="0">
                <a:solidFill>
                  <a:srgbClr val="C00000"/>
                </a:solidFill>
              </a:rPr>
              <a:t> </a:t>
            </a:r>
            <a:r>
              <a:rPr lang="fr-CH" sz="4000" b="1" dirty="0" err="1" smtClean="0">
                <a:solidFill>
                  <a:srgbClr val="C00000"/>
                </a:solidFill>
              </a:rPr>
              <a:t>this</a:t>
            </a:r>
            <a:r>
              <a:rPr lang="fr-CH" sz="4000" b="1" dirty="0" smtClean="0">
                <a:solidFill>
                  <a:srgbClr val="C00000"/>
                </a:solidFill>
              </a:rPr>
              <a:t> basic kit of info?</a:t>
            </a:r>
            <a:endParaRPr lang="en-GB" sz="4000" b="1" dirty="0">
              <a:solidFill>
                <a:srgbClr val="C00000"/>
              </a:solidFill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High-level Group of the Modernisation of Statistical Production and Services, the Hague, 24-25 November 2015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47455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  <p:bldP spid="8" grpId="0"/>
      <p:bldP spid="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79512" y="260648"/>
            <a:ext cx="87129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4000" dirty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Basic kit of information for a </a:t>
            </a:r>
            <a:r>
              <a:rPr lang="fr-CH" sz="4000" dirty="0" err="1">
                <a:solidFill>
                  <a:srgbClr val="0070C0"/>
                </a:solidFill>
                <a:latin typeface="+mj-lt"/>
                <a:ea typeface="+mj-ea"/>
                <a:cs typeface="+mj-cs"/>
              </a:rPr>
              <a:t>project</a:t>
            </a:r>
            <a:endParaRPr lang="en-GB" sz="4000" dirty="0">
              <a:solidFill>
                <a:srgbClr val="0070C0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420888"/>
            <a:ext cx="7555433" cy="39656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59886" y="1033571"/>
            <a:ext cx="8632594" cy="954107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0070C0"/>
                </a:solidFill>
              </a:rPr>
              <a:t>Based on expert </a:t>
            </a:r>
            <a:r>
              <a:rPr lang="en-US" sz="2800" b="1" dirty="0">
                <a:solidFill>
                  <a:srgbClr val="0070C0"/>
                </a:solidFill>
              </a:rPr>
              <a:t>level </a:t>
            </a:r>
            <a:r>
              <a:rPr lang="en-US" sz="2800" b="1" dirty="0" smtClean="0">
                <a:solidFill>
                  <a:srgbClr val="0070C0"/>
                </a:solidFill>
              </a:rPr>
              <a:t>&amp; </a:t>
            </a:r>
            <a:r>
              <a:rPr lang="en-US" sz="2800" b="1" dirty="0">
                <a:solidFill>
                  <a:srgbClr val="0070C0"/>
                </a:solidFill>
              </a:rPr>
              <a:t>time </a:t>
            </a:r>
            <a:r>
              <a:rPr lang="en-US" sz="2800" b="1" dirty="0" smtClean="0">
                <a:solidFill>
                  <a:srgbClr val="0070C0"/>
                </a:solidFill>
              </a:rPr>
              <a:t>available (from 5 minutes)</a:t>
            </a:r>
          </a:p>
          <a:p>
            <a:r>
              <a:rPr lang="fr-CH" sz="2800" dirty="0" smtClean="0">
                <a:solidFill>
                  <a:srgbClr val="0070C0"/>
                </a:solidFill>
              </a:rPr>
              <a:t>Information to </a:t>
            </a:r>
            <a:r>
              <a:rPr lang="fr-CH" sz="2800" dirty="0" err="1" smtClean="0">
                <a:solidFill>
                  <a:srgbClr val="0070C0"/>
                </a:solidFill>
              </a:rPr>
              <a:t>share</a:t>
            </a:r>
            <a:r>
              <a:rPr lang="fr-CH" sz="2800" dirty="0" smtClean="0">
                <a:solidFill>
                  <a:srgbClr val="0070C0"/>
                </a:solidFill>
              </a:rPr>
              <a:t>, translate, </a:t>
            </a:r>
            <a:r>
              <a:rPr lang="fr-CH" sz="2800" dirty="0" err="1" smtClean="0">
                <a:solidFill>
                  <a:srgbClr val="0070C0"/>
                </a:solidFill>
              </a:rPr>
              <a:t>re-use</a:t>
            </a:r>
            <a:endParaRPr lang="en-US" sz="2800" b="1" dirty="0">
              <a:solidFill>
                <a:srgbClr val="0070C0"/>
              </a:solidFill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High-level Group of the Modernisation of Statistical Production and Services, the Hague, 24-25 November 2015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74326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1699061"/>
            <a:ext cx="871296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Courier New" panose="02070309020205020404" pitchFamily="49" charset="0"/>
              <a:buChar char="o"/>
            </a:pPr>
            <a:r>
              <a:rPr lang="fr-CH" sz="3600" dirty="0" smtClean="0">
                <a:solidFill>
                  <a:srgbClr val="0070C0"/>
                </a:solidFill>
              </a:rPr>
              <a:t>Brown bag lunches</a:t>
            </a:r>
          </a:p>
          <a:p>
            <a:endParaRPr lang="fr-CH" sz="3600" dirty="0" smtClean="0">
              <a:solidFill>
                <a:srgbClr val="0070C0"/>
              </a:solidFill>
            </a:endParaRPr>
          </a:p>
          <a:p>
            <a:pPr marL="571500" indent="-571500">
              <a:buFont typeface="Courier New" panose="02070309020205020404" pitchFamily="49" charset="0"/>
              <a:buChar char="o"/>
            </a:pPr>
            <a:endParaRPr lang="en-US" sz="3600" dirty="0" smtClean="0">
              <a:solidFill>
                <a:srgbClr val="0070C0"/>
              </a:solidFill>
            </a:endParaRPr>
          </a:p>
          <a:p>
            <a:pPr marL="571500" indent="-571500">
              <a:buFont typeface="Courier New" panose="02070309020205020404" pitchFamily="49" charset="0"/>
              <a:buChar char="o"/>
            </a:pPr>
            <a:endParaRPr lang="hr-HR" sz="3600" dirty="0" smtClean="0">
              <a:solidFill>
                <a:srgbClr val="0070C0"/>
              </a:solidFill>
            </a:endParaRPr>
          </a:p>
          <a:p>
            <a:pPr algn="ctr"/>
            <a:r>
              <a:rPr lang="fr-CH" sz="3600" b="1" dirty="0" smtClean="0"/>
              <a:t> </a:t>
            </a:r>
            <a:endParaRPr lang="en-GB" sz="36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179512" y="376475"/>
            <a:ext cx="87129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solidFill>
                  <a:srgbClr val="0070C0"/>
                </a:solidFill>
              </a:rPr>
              <a:t>Promotional activities through 2015</a:t>
            </a:r>
            <a:endParaRPr lang="en-US" sz="4000" b="1" dirty="0">
              <a:solidFill>
                <a:srgbClr val="0070C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High-level Group of the Modernisation of Statistical Production and Services, the Hague, 24-25 November 2015</a:t>
            </a:r>
            <a:endParaRPr lang="en-GB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980729"/>
            <a:ext cx="1733125" cy="2016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235757" y="3169374"/>
            <a:ext cx="43204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lvl="0" indent="-571500">
              <a:buFont typeface="Courier New" panose="02070309020205020404" pitchFamily="49" charset="0"/>
              <a:buChar char="o"/>
            </a:pPr>
            <a:r>
              <a:rPr lang="en-US" sz="3600" dirty="0">
                <a:solidFill>
                  <a:srgbClr val="0070C0"/>
                </a:solidFill>
              </a:rPr>
              <a:t>Seminars</a:t>
            </a:r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575" y="2541588"/>
            <a:ext cx="2736850" cy="1774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Rectangle 8"/>
          <p:cNvSpPr/>
          <p:nvPr/>
        </p:nvSpPr>
        <p:spPr>
          <a:xfrm>
            <a:off x="395536" y="4314776"/>
            <a:ext cx="511256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lvl="0" indent="-571500">
              <a:buFont typeface="Courier New" panose="02070309020205020404" pitchFamily="49" charset="0"/>
              <a:buChar char="o"/>
            </a:pPr>
            <a:r>
              <a:rPr lang="en-US" sz="3600" dirty="0">
                <a:solidFill>
                  <a:srgbClr val="0070C0"/>
                </a:solidFill>
              </a:rPr>
              <a:t>Dissemination Working </a:t>
            </a:r>
            <a:endParaRPr lang="hr-HR" sz="3600" dirty="0">
              <a:solidFill>
                <a:srgbClr val="0070C0"/>
              </a:solidFill>
            </a:endParaRPr>
          </a:p>
          <a:p>
            <a:pPr lvl="0"/>
            <a:r>
              <a:rPr lang="hr-HR" sz="3600" dirty="0">
                <a:solidFill>
                  <a:srgbClr val="0070C0"/>
                </a:solidFill>
              </a:rPr>
              <a:t>      </a:t>
            </a:r>
            <a:r>
              <a:rPr lang="en-US" sz="3600" dirty="0">
                <a:solidFill>
                  <a:srgbClr val="0070C0"/>
                </a:solidFill>
              </a:rPr>
              <a:t>Group </a:t>
            </a:r>
            <a:endParaRPr lang="fr-CH" sz="3600" dirty="0">
              <a:solidFill>
                <a:srgbClr val="0070C0"/>
              </a:solidFill>
            </a:endParaRPr>
          </a:p>
          <a:p>
            <a:pPr lvl="0" algn="ctr"/>
            <a:r>
              <a:rPr lang="fr-CH" sz="3600" b="1" dirty="0">
                <a:solidFill>
                  <a:prstClr val="black"/>
                </a:solidFill>
              </a:rPr>
              <a:t> </a:t>
            </a:r>
            <a:endParaRPr lang="en-GB" sz="3600" b="1" dirty="0">
              <a:solidFill>
                <a:prstClr val="black"/>
              </a:solidFill>
            </a:endParaRPr>
          </a:p>
        </p:txBody>
      </p:sp>
      <p:pic>
        <p:nvPicPr>
          <p:cNvPr id="18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7" y="4941270"/>
            <a:ext cx="2880321" cy="647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2" descr="\\KAMILICA\Publicistika\4-OSTALO\Slike\shutterstock_241709524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0759" y="4262289"/>
            <a:ext cx="2674079" cy="19340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108729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  <p:bldP spid="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1699061"/>
            <a:ext cx="871296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Courier New" panose="02070309020205020404" pitchFamily="49" charset="0"/>
              <a:buChar char="o"/>
            </a:pPr>
            <a:r>
              <a:rPr lang="fr-CH" sz="3600" dirty="0" err="1" smtClean="0">
                <a:solidFill>
                  <a:srgbClr val="0070C0"/>
                </a:solidFill>
              </a:rPr>
              <a:t>Many</a:t>
            </a:r>
            <a:r>
              <a:rPr lang="fr-CH" sz="3600" dirty="0" smtClean="0">
                <a:solidFill>
                  <a:srgbClr val="0070C0"/>
                </a:solidFill>
              </a:rPr>
              <a:t> people </a:t>
            </a:r>
            <a:r>
              <a:rPr lang="fr-CH" sz="3600" dirty="0" err="1" smtClean="0">
                <a:solidFill>
                  <a:srgbClr val="0070C0"/>
                </a:solidFill>
              </a:rPr>
              <a:t>from</a:t>
            </a:r>
            <a:r>
              <a:rPr lang="fr-CH" sz="3600" dirty="0" smtClean="0">
                <a:solidFill>
                  <a:srgbClr val="0070C0"/>
                </a:solidFill>
              </a:rPr>
              <a:t> </a:t>
            </a:r>
            <a:r>
              <a:rPr lang="fr-CH" sz="3600" dirty="0" err="1" smtClean="0">
                <a:solidFill>
                  <a:srgbClr val="0070C0"/>
                </a:solidFill>
              </a:rPr>
              <a:t>NSOs</a:t>
            </a:r>
            <a:r>
              <a:rPr lang="fr-CH" sz="3600" dirty="0" smtClean="0">
                <a:solidFill>
                  <a:srgbClr val="0070C0"/>
                </a:solidFill>
              </a:rPr>
              <a:t> DO NOT know:</a:t>
            </a:r>
          </a:p>
          <a:p>
            <a:pPr marL="571500" indent="-571500">
              <a:buFont typeface="Courier New" panose="02070309020205020404" pitchFamily="49" charset="0"/>
              <a:buChar char="o"/>
            </a:pPr>
            <a:r>
              <a:rPr lang="fr-CH" sz="3600" dirty="0" smtClean="0">
                <a:solidFill>
                  <a:srgbClr val="0070C0"/>
                </a:solidFill>
              </a:rPr>
              <a:t>HLG-MOS</a:t>
            </a:r>
          </a:p>
          <a:p>
            <a:pPr marL="571500" indent="-571500">
              <a:buFont typeface="Courier New" panose="02070309020205020404" pitchFamily="49" charset="0"/>
              <a:buChar char="o"/>
            </a:pPr>
            <a:r>
              <a:rPr lang="fr-CH" sz="3600" dirty="0" smtClean="0">
                <a:solidFill>
                  <a:srgbClr val="0070C0"/>
                </a:solidFill>
              </a:rPr>
              <a:t>Modernisation </a:t>
            </a:r>
            <a:r>
              <a:rPr lang="fr-CH" sz="3600" dirty="0" err="1" smtClean="0">
                <a:solidFill>
                  <a:srgbClr val="0070C0"/>
                </a:solidFill>
              </a:rPr>
              <a:t>Committees</a:t>
            </a:r>
            <a:endParaRPr lang="fr-CH" sz="3600" dirty="0" smtClean="0">
              <a:solidFill>
                <a:srgbClr val="0070C0"/>
              </a:solidFill>
            </a:endParaRPr>
          </a:p>
          <a:p>
            <a:pPr marL="571500" indent="-571500">
              <a:buFont typeface="Courier New" panose="02070309020205020404" pitchFamily="49" charset="0"/>
              <a:buChar char="o"/>
            </a:pPr>
            <a:r>
              <a:rPr lang="fr-CH" sz="3600" dirty="0" smtClean="0">
                <a:solidFill>
                  <a:srgbClr val="0070C0"/>
                </a:solidFill>
              </a:rPr>
              <a:t>Modernisation </a:t>
            </a:r>
            <a:r>
              <a:rPr lang="fr-CH" sz="3600" dirty="0" err="1" smtClean="0">
                <a:solidFill>
                  <a:srgbClr val="0070C0"/>
                </a:solidFill>
              </a:rPr>
              <a:t>projects</a:t>
            </a:r>
            <a:endParaRPr lang="fr-CH" sz="3600" dirty="0">
              <a:solidFill>
                <a:srgbClr val="0070C0"/>
              </a:solidFill>
            </a:endParaRPr>
          </a:p>
          <a:p>
            <a:pPr marL="571500" indent="-571500">
              <a:buFont typeface="Courier New" panose="02070309020205020404" pitchFamily="49" charset="0"/>
              <a:buChar char="o"/>
            </a:pPr>
            <a:r>
              <a:rPr lang="fr-CH" sz="3600" dirty="0" err="1" smtClean="0">
                <a:solidFill>
                  <a:srgbClr val="0070C0"/>
                </a:solidFill>
              </a:rPr>
              <a:t>Even</a:t>
            </a:r>
            <a:r>
              <a:rPr lang="fr-CH" sz="3600" dirty="0" smtClean="0">
                <a:solidFill>
                  <a:srgbClr val="0070C0"/>
                </a:solidFill>
              </a:rPr>
              <a:t> in </a:t>
            </a:r>
            <a:r>
              <a:rPr lang="fr-CH" sz="3600" dirty="0" err="1" smtClean="0">
                <a:solidFill>
                  <a:srgbClr val="0070C0"/>
                </a:solidFill>
              </a:rPr>
              <a:t>NSOs</a:t>
            </a:r>
            <a:r>
              <a:rPr lang="fr-CH" sz="3600" dirty="0" smtClean="0">
                <a:solidFill>
                  <a:srgbClr val="0070C0"/>
                </a:solidFill>
              </a:rPr>
              <a:t> </a:t>
            </a:r>
            <a:r>
              <a:rPr lang="fr-CH" sz="3600" dirty="0" err="1" smtClean="0">
                <a:solidFill>
                  <a:srgbClr val="0070C0"/>
                </a:solidFill>
              </a:rPr>
              <a:t>involved</a:t>
            </a:r>
            <a:r>
              <a:rPr lang="fr-CH" sz="3600" dirty="0" smtClean="0">
                <a:solidFill>
                  <a:srgbClr val="0070C0"/>
                </a:solidFill>
              </a:rPr>
              <a:t> in modernisation</a:t>
            </a:r>
          </a:p>
          <a:p>
            <a:pPr algn="ctr"/>
            <a:endParaRPr lang="en-GB" sz="3600" dirty="0">
              <a:solidFill>
                <a:srgbClr val="0070C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79512" y="260648"/>
            <a:ext cx="87129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4000" b="1" dirty="0" err="1">
                <a:solidFill>
                  <a:srgbClr val="0070C0"/>
                </a:solidFill>
              </a:rPr>
              <a:t>Lessons</a:t>
            </a:r>
            <a:r>
              <a:rPr lang="fr-CH" sz="4000" b="1" dirty="0">
                <a:solidFill>
                  <a:srgbClr val="0070C0"/>
                </a:solidFill>
              </a:rPr>
              <a:t> </a:t>
            </a:r>
            <a:r>
              <a:rPr lang="fr-CH" sz="4000" b="1" dirty="0" err="1">
                <a:solidFill>
                  <a:srgbClr val="0070C0"/>
                </a:solidFill>
              </a:rPr>
              <a:t>learnt</a:t>
            </a:r>
            <a:endParaRPr lang="en-GB" sz="4000" b="1" dirty="0">
              <a:solidFill>
                <a:srgbClr val="0070C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High-level Group of the Modernisation of Statistical Production and Services, the Hague, 24-25 November 2015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88462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79512" y="260648"/>
            <a:ext cx="87129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4000" b="1" dirty="0">
                <a:solidFill>
                  <a:srgbClr val="0070C0"/>
                </a:solidFill>
              </a:rPr>
              <a:t>Future</a:t>
            </a:r>
            <a:endParaRPr lang="en-GB" sz="4000" b="1" dirty="0">
              <a:solidFill>
                <a:srgbClr val="0070C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9512" y="1052736"/>
            <a:ext cx="871296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Courier New" panose="02070309020205020404" pitchFamily="49" charset="0"/>
              <a:buChar char="o"/>
            </a:pPr>
            <a:r>
              <a:rPr lang="en-US" sz="2400" b="1" dirty="0" smtClean="0">
                <a:solidFill>
                  <a:srgbClr val="0070C0"/>
                </a:solidFill>
              </a:rPr>
              <a:t>Closer cooperation between project experts and the communication team</a:t>
            </a:r>
          </a:p>
          <a:p>
            <a:pPr marL="457200" indent="-457200">
              <a:buFont typeface="Courier New" panose="02070309020205020404" pitchFamily="49" charset="0"/>
              <a:buChar char="o"/>
            </a:pPr>
            <a:endParaRPr lang="en-US" sz="2400" b="1" dirty="0" smtClean="0">
              <a:solidFill>
                <a:srgbClr val="0070C0"/>
              </a:solidFill>
            </a:endParaRPr>
          </a:p>
          <a:p>
            <a:pPr marL="457200" indent="-457200">
              <a:buFont typeface="Courier New" panose="02070309020205020404" pitchFamily="49" charset="0"/>
              <a:buChar char="o"/>
            </a:pPr>
            <a:r>
              <a:rPr lang="en-US" sz="2400" b="1" dirty="0" smtClean="0">
                <a:solidFill>
                  <a:srgbClr val="0070C0"/>
                </a:solidFill>
              </a:rPr>
              <a:t>Basic-kit of information easily available for each project</a:t>
            </a:r>
          </a:p>
          <a:p>
            <a:pPr marL="457200" indent="-457200">
              <a:buFont typeface="Courier New" panose="02070309020205020404" pitchFamily="49" charset="0"/>
              <a:buChar char="o"/>
            </a:pPr>
            <a:endParaRPr lang="en-US" sz="2400" b="1" dirty="0" smtClean="0">
              <a:solidFill>
                <a:srgbClr val="0070C0"/>
              </a:solidFill>
            </a:endParaRPr>
          </a:p>
          <a:p>
            <a:pPr marL="457200" indent="-457200">
              <a:buFont typeface="Courier New" panose="02070309020205020404" pitchFamily="49" charset="0"/>
              <a:buChar char="o"/>
            </a:pPr>
            <a:r>
              <a:rPr lang="en-US" sz="2400" b="1" dirty="0" smtClean="0">
                <a:solidFill>
                  <a:srgbClr val="0070C0"/>
                </a:solidFill>
              </a:rPr>
              <a:t>Create new possible products: e.g. Newsletter, Leaflets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endParaRPr lang="en-US" sz="2400" b="1" dirty="0" smtClean="0">
              <a:solidFill>
                <a:srgbClr val="0070C0"/>
              </a:solidFill>
            </a:endParaRPr>
          </a:p>
          <a:p>
            <a:pPr marL="457200" indent="-457200">
              <a:buFont typeface="Courier New" panose="02070309020205020404" pitchFamily="49" charset="0"/>
              <a:buChar char="o"/>
            </a:pPr>
            <a:r>
              <a:rPr lang="en-US" sz="2400" b="1" dirty="0" smtClean="0">
                <a:solidFill>
                  <a:srgbClr val="0070C0"/>
                </a:solidFill>
              </a:rPr>
              <a:t>Active participation in the  Social media</a:t>
            </a:r>
          </a:p>
          <a:p>
            <a:pPr marL="457200" indent="-457200">
              <a:buFont typeface="Courier New" panose="02070309020205020404" pitchFamily="49" charset="0"/>
              <a:buChar char="o"/>
            </a:pPr>
            <a:endParaRPr lang="en-US" sz="2400" b="1" dirty="0" smtClean="0">
              <a:solidFill>
                <a:srgbClr val="0070C0"/>
              </a:solidFill>
            </a:endParaRPr>
          </a:p>
          <a:p>
            <a:pPr marL="457200" indent="-457200">
              <a:buFont typeface="Courier New" panose="02070309020205020404" pitchFamily="49" charset="0"/>
              <a:buChar char="o"/>
            </a:pPr>
            <a:r>
              <a:rPr lang="en-US" sz="2400" b="1" dirty="0" smtClean="0">
                <a:solidFill>
                  <a:srgbClr val="0070C0"/>
                </a:solidFill>
              </a:rPr>
              <a:t>Regular webinars (to keep up to date)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endParaRPr lang="en-US" sz="2400" b="1" dirty="0" smtClean="0">
              <a:solidFill>
                <a:srgbClr val="0070C0"/>
              </a:solidFill>
            </a:endParaRPr>
          </a:p>
          <a:p>
            <a:pPr marL="457200" indent="-457200">
              <a:buFont typeface="Courier New" panose="02070309020205020404" pitchFamily="49" charset="0"/>
              <a:buChar char="o"/>
            </a:pPr>
            <a:r>
              <a:rPr lang="en-US" sz="2400" b="1" dirty="0" smtClean="0">
                <a:solidFill>
                  <a:srgbClr val="0070C0"/>
                </a:solidFill>
              </a:rPr>
              <a:t>Promotion through different </a:t>
            </a:r>
            <a:r>
              <a:rPr lang="en-US" sz="2400" b="1" dirty="0" err="1" smtClean="0">
                <a:solidFill>
                  <a:srgbClr val="0070C0"/>
                </a:solidFill>
              </a:rPr>
              <a:t>Modernisation</a:t>
            </a:r>
            <a:r>
              <a:rPr lang="en-US" sz="2400" b="1" dirty="0" smtClean="0">
                <a:solidFill>
                  <a:srgbClr val="0070C0"/>
                </a:solidFill>
              </a:rPr>
              <a:t> Committees </a:t>
            </a:r>
            <a:endParaRPr lang="en-US" sz="2400" b="1" dirty="0">
              <a:solidFill>
                <a:srgbClr val="0070C0"/>
              </a:solidFill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High-level Group of the </a:t>
            </a:r>
            <a:r>
              <a:rPr lang="en-US" dirty="0" err="1" smtClean="0"/>
              <a:t>Modernisation</a:t>
            </a:r>
            <a:r>
              <a:rPr lang="en-US" dirty="0" smtClean="0"/>
              <a:t> of Statistical Production and Services, the Hague, 24-25 November 2015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95476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r-HR" dirty="0" smtClean="0"/>
              <a:t/>
            </a:r>
            <a:br>
              <a:rPr lang="hr-HR" dirty="0" smtClean="0"/>
            </a:br>
            <a:r>
              <a:rPr lang="en-US" dirty="0" smtClean="0">
                <a:solidFill>
                  <a:srgbClr val="0070C0"/>
                </a:solidFill>
              </a:rPr>
              <a:t>Basic-kit </a:t>
            </a:r>
            <a:r>
              <a:rPr lang="en-US" dirty="0">
                <a:solidFill>
                  <a:srgbClr val="0070C0"/>
                </a:solidFill>
              </a:rPr>
              <a:t>of </a:t>
            </a:r>
            <a:r>
              <a:rPr lang="en-US" dirty="0" smtClean="0">
                <a:solidFill>
                  <a:srgbClr val="0070C0"/>
                </a:solidFill>
              </a:rPr>
              <a:t>information</a:t>
            </a:r>
            <a:r>
              <a:rPr lang="hr-HR" dirty="0" smtClean="0">
                <a:solidFill>
                  <a:srgbClr val="0070C0"/>
                </a:solidFill>
              </a:rPr>
              <a:t> </a:t>
            </a:r>
            <a:r>
              <a:rPr lang="hr-HR" dirty="0" err="1" smtClean="0">
                <a:solidFill>
                  <a:srgbClr val="0070C0"/>
                </a:solidFill>
              </a:rPr>
              <a:t>example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High-level Group of the Modernisation of Statistical Production and Services, the Hague, 24-25 November 2015</a:t>
            </a:r>
            <a:endParaRPr lang="en-GB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628800"/>
            <a:ext cx="8374507" cy="41699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810009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29267" y="7605464"/>
            <a:ext cx="619268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r-CH" sz="4000" b="1" dirty="0" smtClean="0">
              <a:solidFill>
                <a:srgbClr val="C00000"/>
              </a:solidFill>
            </a:endParaRPr>
          </a:p>
          <a:p>
            <a:pPr algn="ctr"/>
            <a:endParaRPr lang="fr-CH" sz="4000" b="1" dirty="0" smtClean="0">
              <a:solidFill>
                <a:srgbClr val="C00000"/>
              </a:solidFill>
            </a:endParaRPr>
          </a:p>
          <a:p>
            <a:pPr algn="ctr"/>
            <a:endParaRPr lang="en-GB" sz="4000" b="1" dirty="0">
              <a:solidFill>
                <a:srgbClr val="C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98284" y="287546"/>
            <a:ext cx="6989855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fr-CH" sz="4000" b="1" dirty="0">
                <a:solidFill>
                  <a:srgbClr val="0070C0"/>
                </a:solidFill>
              </a:rPr>
              <a:t>More </a:t>
            </a:r>
            <a:r>
              <a:rPr lang="fr-CH" sz="4000" b="1" dirty="0" smtClean="0">
                <a:solidFill>
                  <a:srgbClr val="0070C0"/>
                </a:solidFill>
              </a:rPr>
              <a:t>info</a:t>
            </a:r>
            <a:r>
              <a:rPr lang="hr-HR" sz="4000" b="1" dirty="0" smtClean="0">
                <a:solidFill>
                  <a:srgbClr val="0070C0"/>
                </a:solidFill>
              </a:rPr>
              <a:t> </a:t>
            </a:r>
            <a:r>
              <a:rPr lang="fr-CH" sz="2000" b="1" dirty="0">
                <a:solidFill>
                  <a:prstClr val="black"/>
                </a:solidFill>
                <a:hlinkClick r:id="rId2"/>
              </a:rPr>
              <a:t>http://www1.unece.org/stat/platform/x/xIR8Aw</a:t>
            </a:r>
            <a:endParaRPr lang="hr-HR" sz="2000" b="1" dirty="0">
              <a:solidFill>
                <a:prstClr val="black"/>
              </a:solidFill>
            </a:endParaRPr>
          </a:p>
          <a:p>
            <a:endParaRPr lang="fr-CH" sz="4000" b="1" dirty="0">
              <a:solidFill>
                <a:srgbClr val="0070C0"/>
              </a:solidFill>
            </a:endParaRPr>
          </a:p>
          <a:p>
            <a:pPr algn="ctr"/>
            <a:endParaRPr lang="en-GB" sz="4000" b="1" dirty="0">
              <a:solidFill>
                <a:srgbClr val="C00000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179" y="1740939"/>
            <a:ext cx="1592730" cy="1431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0528" y="287546"/>
            <a:ext cx="2840044" cy="174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2997" y="3574223"/>
            <a:ext cx="2110284" cy="19203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82444" y="3281836"/>
            <a:ext cx="1800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3200" b="1" dirty="0" smtClean="0">
                <a:solidFill>
                  <a:srgbClr val="0070C0"/>
                </a:solidFill>
              </a:rPr>
              <a:t>BIG DATA</a:t>
            </a:r>
            <a:endParaRPr lang="en-US" sz="3200" b="1" dirty="0">
              <a:solidFill>
                <a:srgbClr val="0070C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High-level Group of the Modernisation of Statistical Production and Services, the Hague, 24-25 November 2015</a:t>
            </a:r>
            <a:endParaRPr lang="en-GB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271" y="4363921"/>
            <a:ext cx="2251390" cy="14033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6754102" y="5733394"/>
            <a:ext cx="1800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3200" b="1" dirty="0" smtClean="0">
                <a:solidFill>
                  <a:srgbClr val="0070C0"/>
                </a:solidFill>
              </a:rPr>
              <a:t>CSPA</a:t>
            </a:r>
            <a:endParaRPr lang="en-US" sz="3200" b="1" dirty="0">
              <a:solidFill>
                <a:srgbClr val="0070C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55576" y="5999898"/>
            <a:ext cx="1800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3200" b="1" dirty="0" smtClean="0">
                <a:solidFill>
                  <a:srgbClr val="0070C0"/>
                </a:solidFill>
              </a:rPr>
              <a:t>GSBPM</a:t>
            </a:r>
            <a:endParaRPr lang="en-US" sz="3200" b="1" dirty="0">
              <a:solidFill>
                <a:srgbClr val="0070C0"/>
              </a:solidFill>
            </a:endParaRPr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1993731"/>
            <a:ext cx="4212632" cy="1872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3761992" y="3779146"/>
            <a:ext cx="1800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3200" b="1" dirty="0" smtClean="0">
                <a:solidFill>
                  <a:srgbClr val="0070C0"/>
                </a:solidFill>
              </a:rPr>
              <a:t>GAMSO</a:t>
            </a:r>
            <a:endParaRPr lang="en-US" sz="32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65440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13" grpId="0"/>
      <p:bldP spid="14" grpId="0"/>
      <p:bldP spid="1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9512" y="260648"/>
            <a:ext cx="871296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Cross-cutting task team on communicating </a:t>
            </a:r>
            <a:r>
              <a:rPr lang="en-US" sz="4000" dirty="0" err="1">
                <a:solidFill>
                  <a:srgbClr val="0070C0"/>
                </a:solidFill>
                <a:latin typeface="+mj-lt"/>
                <a:ea typeface="+mj-ea"/>
                <a:cs typeface="+mj-cs"/>
              </a:rPr>
              <a:t>modernisation</a:t>
            </a:r>
            <a:r>
              <a:rPr lang="en-US" sz="4000" dirty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 </a:t>
            </a:r>
            <a:endParaRPr lang="en-GB" sz="4000" dirty="0">
              <a:solidFill>
                <a:srgbClr val="0070C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High-level Group of the Modernisation of Statistical Production and Services, the Hague, 24-25 November 2015</a:t>
            </a:r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01618" y="1584087"/>
            <a:ext cx="4468755" cy="43651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03552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rgbClr val="0070C0"/>
                </a:solidFill>
              </a:rPr>
              <a:t>The objective</a:t>
            </a:r>
            <a:r>
              <a:rPr lang="hr-HR" dirty="0">
                <a:solidFill>
                  <a:srgbClr val="0070C0"/>
                </a:solidFill>
              </a:rPr>
              <a:t/>
            </a:r>
            <a:br>
              <a:rPr lang="hr-HR" dirty="0">
                <a:solidFill>
                  <a:srgbClr val="0070C0"/>
                </a:solidFill>
              </a:rPr>
            </a:b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hr-HR" dirty="0" smtClean="0"/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 smtClean="0">
                <a:solidFill>
                  <a:srgbClr val="0070C0"/>
                </a:solidFill>
              </a:rPr>
              <a:t>to </a:t>
            </a:r>
            <a:r>
              <a:rPr lang="en-US" dirty="0">
                <a:solidFill>
                  <a:srgbClr val="0070C0"/>
                </a:solidFill>
              </a:rPr>
              <a:t>improve the way that </a:t>
            </a:r>
            <a:r>
              <a:rPr lang="en-US" dirty="0" err="1">
                <a:solidFill>
                  <a:srgbClr val="0070C0"/>
                </a:solidFill>
              </a:rPr>
              <a:t>modernisation</a:t>
            </a:r>
            <a:r>
              <a:rPr lang="en-US" dirty="0">
                <a:solidFill>
                  <a:srgbClr val="0070C0"/>
                </a:solidFill>
              </a:rPr>
              <a:t> activities are communicated within the official statistics </a:t>
            </a:r>
            <a:r>
              <a:rPr lang="en-US" dirty="0" smtClean="0">
                <a:solidFill>
                  <a:srgbClr val="0070C0"/>
                </a:solidFill>
              </a:rPr>
              <a:t>community</a:t>
            </a:r>
            <a:endParaRPr lang="hr-HR" dirty="0" smtClean="0">
              <a:solidFill>
                <a:srgbClr val="0070C0"/>
              </a:solidFill>
            </a:endParaRPr>
          </a:p>
          <a:p>
            <a:pPr>
              <a:buClr>
                <a:schemeClr val="tx2">
                  <a:lumMod val="60000"/>
                  <a:lumOff val="40000"/>
                </a:schemeClr>
              </a:buClr>
              <a:buFont typeface="Courier New" panose="02070309020205020404" pitchFamily="49" charset="0"/>
              <a:buChar char="o"/>
            </a:pPr>
            <a:r>
              <a:rPr lang="en-US" dirty="0" smtClean="0">
                <a:solidFill>
                  <a:srgbClr val="0070C0"/>
                </a:solidFill>
              </a:rPr>
              <a:t>to </a:t>
            </a:r>
            <a:r>
              <a:rPr lang="en-US" dirty="0">
                <a:solidFill>
                  <a:srgbClr val="0070C0"/>
                </a:solidFill>
              </a:rPr>
              <a:t>increase the visibility of the HLG-MOS and its MC and projects</a:t>
            </a:r>
          </a:p>
          <a:p>
            <a:pPr>
              <a:buClr>
                <a:schemeClr val="tx2">
                  <a:lumMod val="60000"/>
                  <a:lumOff val="40000"/>
                </a:schemeClr>
              </a:buClr>
              <a:buFont typeface="Courier New" panose="02070309020205020404" pitchFamily="49" charset="0"/>
              <a:buChar char="o"/>
            </a:pPr>
            <a:r>
              <a:rPr lang="en-US" dirty="0" smtClean="0">
                <a:solidFill>
                  <a:srgbClr val="0070C0"/>
                </a:solidFill>
              </a:rPr>
              <a:t>to </a:t>
            </a:r>
            <a:r>
              <a:rPr lang="en-US" dirty="0">
                <a:solidFill>
                  <a:srgbClr val="0070C0"/>
                </a:solidFill>
              </a:rPr>
              <a:t>explain HLG-MOS </a:t>
            </a:r>
            <a:r>
              <a:rPr lang="en-US" dirty="0" smtClean="0">
                <a:solidFill>
                  <a:srgbClr val="0070C0"/>
                </a:solidFill>
              </a:rPr>
              <a:t>activities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High-level Group of the Modernisation of Statistical Production and Services, the Hague, 24-25 November 2015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82820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err="1" smtClean="0">
                <a:solidFill>
                  <a:srgbClr val="0070C0"/>
                </a:solidFill>
              </a:rPr>
              <a:t>Modernisation</a:t>
            </a:r>
            <a:r>
              <a:rPr lang="en-US" sz="4000" dirty="0" smtClean="0">
                <a:solidFill>
                  <a:srgbClr val="0070C0"/>
                </a:solidFill>
              </a:rPr>
              <a:t> path</a:t>
            </a:r>
            <a:endParaRPr lang="en-US" sz="4000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556792"/>
            <a:ext cx="8229600" cy="4525963"/>
          </a:xfrm>
        </p:spPr>
        <p:txBody>
          <a:bodyPr>
            <a:normAutofit/>
          </a:bodyPr>
          <a:lstStyle/>
          <a:p>
            <a:endParaRPr lang="hr-HR" dirty="0" smtClean="0"/>
          </a:p>
          <a:p>
            <a:endParaRPr lang="hr-HR" dirty="0"/>
          </a:p>
          <a:p>
            <a:endParaRPr lang="hr-HR" dirty="0" smtClean="0"/>
          </a:p>
          <a:p>
            <a:endParaRPr lang="hr-HR" dirty="0" smtClean="0"/>
          </a:p>
          <a:p>
            <a:endParaRPr lang="hr-HR" dirty="0"/>
          </a:p>
          <a:p>
            <a:endParaRPr lang="hr-HR" dirty="0" smtClean="0"/>
          </a:p>
          <a:p>
            <a:endParaRPr lang="hr-HR" dirty="0" smtClean="0"/>
          </a:p>
          <a:p>
            <a:endParaRPr lang="en-US" dirty="0"/>
          </a:p>
        </p:txBody>
      </p:sp>
      <p:sp>
        <p:nvSpPr>
          <p:cNvPr id="4" name="Oval 3"/>
          <p:cNvSpPr/>
          <p:nvPr/>
        </p:nvSpPr>
        <p:spPr>
          <a:xfrm>
            <a:off x="869442" y="1946878"/>
            <a:ext cx="2736304" cy="133214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Low visibility of modernization process among NSIs</a:t>
            </a:r>
            <a:endParaRPr lang="en-US" dirty="0"/>
          </a:p>
        </p:txBody>
      </p:sp>
      <p:sp>
        <p:nvSpPr>
          <p:cNvPr id="5" name="Oval 4"/>
          <p:cNvSpPr/>
          <p:nvPr/>
        </p:nvSpPr>
        <p:spPr>
          <a:xfrm>
            <a:off x="4788024" y="2132856"/>
            <a:ext cx="2664296" cy="120686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 dirty="0" smtClean="0"/>
          </a:p>
          <a:p>
            <a:pPr algn="ctr"/>
            <a:endParaRPr lang="hr-HR" dirty="0"/>
          </a:p>
          <a:p>
            <a:pPr algn="ctr"/>
            <a:endParaRPr lang="en-US" dirty="0"/>
          </a:p>
        </p:txBody>
      </p:sp>
      <p:sp>
        <p:nvSpPr>
          <p:cNvPr id="6" name="Oval 5"/>
          <p:cNvSpPr/>
          <p:nvPr/>
        </p:nvSpPr>
        <p:spPr>
          <a:xfrm>
            <a:off x="2574895" y="4348682"/>
            <a:ext cx="2880320" cy="146346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 dirty="0" smtClean="0"/>
          </a:p>
          <a:p>
            <a:pPr algn="ctr"/>
            <a:r>
              <a:rPr lang="hr-HR" dirty="0" smtClean="0"/>
              <a:t> </a:t>
            </a:r>
            <a:endParaRPr lang="hr-HR" dirty="0"/>
          </a:p>
          <a:p>
            <a:pPr algn="ctr"/>
            <a:endParaRPr lang="en-US" dirty="0"/>
          </a:p>
        </p:txBody>
      </p:sp>
      <p:cxnSp>
        <p:nvCxnSpPr>
          <p:cNvPr id="8" name="Straight Arrow Connector 7"/>
          <p:cNvCxnSpPr>
            <a:stCxn id="4" idx="6"/>
            <a:endCxn id="5" idx="2"/>
          </p:cNvCxnSpPr>
          <p:nvPr/>
        </p:nvCxnSpPr>
        <p:spPr>
          <a:xfrm>
            <a:off x="3605746" y="2612952"/>
            <a:ext cx="1182278" cy="12333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5432356" y="1997624"/>
            <a:ext cx="1569212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endParaRPr lang="hr-HR" dirty="0">
              <a:solidFill>
                <a:schemeClr val="bg1"/>
              </a:solidFill>
            </a:endParaRPr>
          </a:p>
          <a:p>
            <a:pPr algn="ctr"/>
            <a:r>
              <a:rPr lang="en-US" dirty="0" smtClean="0">
                <a:solidFill>
                  <a:schemeClr val="bg1"/>
                </a:solidFill>
              </a:rPr>
              <a:t>Task team</a:t>
            </a:r>
          </a:p>
          <a:p>
            <a:pPr algn="ctr"/>
            <a:r>
              <a:rPr lang="hr-HR" dirty="0" smtClean="0">
                <a:solidFill>
                  <a:schemeClr val="bg1"/>
                </a:solidFill>
              </a:rPr>
              <a:t>WTO + UNECE</a:t>
            </a:r>
          </a:p>
          <a:p>
            <a:pPr algn="ctr"/>
            <a:r>
              <a:rPr lang="hr-HR" dirty="0" smtClean="0">
                <a:solidFill>
                  <a:schemeClr val="bg1"/>
                </a:solidFill>
              </a:rPr>
              <a:t>+ </a:t>
            </a:r>
            <a:r>
              <a:rPr lang="en-GB" dirty="0" smtClean="0">
                <a:solidFill>
                  <a:schemeClr val="bg1"/>
                </a:solidFill>
              </a:rPr>
              <a:t>9</a:t>
            </a:r>
            <a:r>
              <a:rPr lang="hr-HR" dirty="0" smtClean="0">
                <a:solidFill>
                  <a:schemeClr val="bg1"/>
                </a:solidFill>
              </a:rPr>
              <a:t> </a:t>
            </a:r>
            <a:r>
              <a:rPr lang="hr-HR" dirty="0" smtClean="0">
                <a:solidFill>
                  <a:schemeClr val="bg1"/>
                </a:solidFill>
              </a:rPr>
              <a:t>NSI</a:t>
            </a:r>
          </a:p>
          <a:p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2915816" y="4326198"/>
            <a:ext cx="204871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→Brand</a:t>
            </a:r>
            <a:r>
              <a:rPr lang="hr-HR" dirty="0" smtClean="0">
                <a:solidFill>
                  <a:schemeClr val="bg1"/>
                </a:solidFill>
              </a:rPr>
              <a:t>ing</a:t>
            </a:r>
            <a:endParaRPr lang="en-US" dirty="0" smtClean="0">
              <a:solidFill>
                <a:schemeClr val="bg1"/>
              </a:solidFill>
            </a:endParaRPr>
          </a:p>
          <a:p>
            <a:pPr algn="ctr"/>
            <a:r>
              <a:rPr lang="en-US" dirty="0">
                <a:solidFill>
                  <a:schemeClr val="bg1"/>
                </a:solidFill>
              </a:rPr>
              <a:t>→Communication </a:t>
            </a:r>
            <a:r>
              <a:rPr lang="en-US" dirty="0" smtClean="0">
                <a:solidFill>
                  <a:schemeClr val="bg1"/>
                </a:solidFill>
              </a:rPr>
              <a:t>strategy </a:t>
            </a:r>
          </a:p>
          <a:p>
            <a:pPr algn="ctr"/>
            <a:r>
              <a:rPr lang="en-US" dirty="0">
                <a:solidFill>
                  <a:schemeClr val="bg1"/>
                </a:solidFill>
              </a:rPr>
              <a:t>→Promotional </a:t>
            </a:r>
            <a:r>
              <a:rPr lang="en-US" dirty="0" smtClean="0">
                <a:solidFill>
                  <a:schemeClr val="bg1"/>
                </a:solidFill>
              </a:rPr>
              <a:t>activities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High-level Group of the Modernisation of Statistical Production and Services, the Hague, 24-25 November 2015</a:t>
            </a:r>
            <a:endParaRPr lang="en-GB"/>
          </a:p>
        </p:txBody>
      </p:sp>
      <p:cxnSp>
        <p:nvCxnSpPr>
          <p:cNvPr id="11" name="Straight Arrow Connector 10"/>
          <p:cNvCxnSpPr>
            <a:stCxn id="5" idx="4"/>
            <a:endCxn id="6" idx="7"/>
          </p:cNvCxnSpPr>
          <p:nvPr/>
        </p:nvCxnSpPr>
        <p:spPr>
          <a:xfrm flipH="1">
            <a:off x="5033402" y="3339719"/>
            <a:ext cx="1086770" cy="122328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858849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14" grpId="0"/>
      <p:bldP spid="1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54868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hr-HR" dirty="0" smtClean="0"/>
              <a:t/>
            </a:r>
            <a:br>
              <a:rPr lang="hr-HR" dirty="0" smtClean="0"/>
            </a:br>
            <a:r>
              <a:rPr lang="hr-HR" dirty="0" err="1">
                <a:solidFill>
                  <a:srgbClr val="0070C0"/>
                </a:solidFill>
              </a:rPr>
              <a:t>recognizable</a:t>
            </a:r>
            <a:r>
              <a:rPr lang="hr-HR" dirty="0">
                <a:solidFill>
                  <a:srgbClr val="0070C0"/>
                </a:solidFill>
              </a:rPr>
              <a:t> </a:t>
            </a:r>
            <a:r>
              <a:rPr lang="en-US" dirty="0" smtClean="0">
                <a:solidFill>
                  <a:srgbClr val="0070C0"/>
                </a:solidFill>
              </a:rPr>
              <a:t>brand</a:t>
            </a:r>
            <a:r>
              <a:rPr lang="hr-HR" dirty="0" smtClean="0">
                <a:solidFill>
                  <a:srgbClr val="0070C0"/>
                </a:solidFill>
              </a:rPr>
              <a:t> </a:t>
            </a:r>
            <a:r>
              <a:rPr lang="en-US" dirty="0" smtClean="0">
                <a:solidFill>
                  <a:srgbClr val="0070C0"/>
                </a:solidFill>
              </a:rPr>
              <a:t>→</a:t>
            </a:r>
            <a:r>
              <a:rPr lang="hr-HR" dirty="0" smtClean="0">
                <a:solidFill>
                  <a:srgbClr val="0070C0"/>
                </a:solidFill>
              </a:rPr>
              <a:t> i</a:t>
            </a:r>
            <a:r>
              <a:rPr lang="en-US" dirty="0" err="1" smtClean="0">
                <a:solidFill>
                  <a:srgbClr val="0070C0"/>
                </a:solidFill>
              </a:rPr>
              <a:t>ncrease</a:t>
            </a:r>
            <a:r>
              <a:rPr lang="hr-HR" dirty="0" smtClean="0">
                <a:solidFill>
                  <a:srgbClr val="0070C0"/>
                </a:solidFill>
              </a:rPr>
              <a:t>d</a:t>
            </a:r>
            <a:r>
              <a:rPr lang="en-US" dirty="0" smtClean="0">
                <a:solidFill>
                  <a:srgbClr val="0070C0"/>
                </a:solidFill>
              </a:rPr>
              <a:t> visibility</a:t>
            </a:r>
            <a:r>
              <a:rPr lang="hr-HR" dirty="0">
                <a:solidFill>
                  <a:srgbClr val="0070C0"/>
                </a:solidFill>
              </a:rPr>
              <a:t/>
            </a:r>
            <a:br>
              <a:rPr lang="hr-HR" dirty="0">
                <a:solidFill>
                  <a:srgbClr val="0070C0"/>
                </a:solidFill>
              </a:rPr>
            </a:b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hr-HR" dirty="0" smtClean="0"/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 smtClean="0">
                <a:solidFill>
                  <a:srgbClr val="0070C0"/>
                </a:solidFill>
              </a:rPr>
              <a:t>The </a:t>
            </a:r>
            <a:r>
              <a:rPr lang="en-US" dirty="0">
                <a:solidFill>
                  <a:srgbClr val="0070C0"/>
                </a:solidFill>
              </a:rPr>
              <a:t>short name </a:t>
            </a:r>
            <a:r>
              <a:rPr lang="en-US" b="1" dirty="0" smtClean="0">
                <a:solidFill>
                  <a:srgbClr val="0070C0"/>
                </a:solidFill>
              </a:rPr>
              <a:t>HLG-MOS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>
                <a:solidFill>
                  <a:srgbClr val="0070C0"/>
                </a:solidFill>
              </a:rPr>
              <a:t>and the associate </a:t>
            </a:r>
            <a:r>
              <a:rPr lang="en-US" dirty="0" smtClean="0">
                <a:solidFill>
                  <a:srgbClr val="0070C0"/>
                </a:solidFill>
              </a:rPr>
              <a:t>brand:  </a:t>
            </a:r>
            <a:r>
              <a:rPr lang="en-US" b="1" dirty="0" err="1" smtClean="0">
                <a:solidFill>
                  <a:srgbClr val="0070C0"/>
                </a:solidFill>
              </a:rPr>
              <a:t>modernstats</a:t>
            </a:r>
            <a:endParaRPr lang="hr-HR" b="1" dirty="0" smtClean="0">
              <a:solidFill>
                <a:srgbClr val="0070C0"/>
              </a:solidFill>
            </a:endParaRPr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 smtClean="0">
                <a:solidFill>
                  <a:srgbClr val="0070C0"/>
                </a:solidFill>
              </a:rPr>
              <a:t>LOGO</a:t>
            </a:r>
            <a:r>
              <a:rPr lang="hr-HR" dirty="0" smtClean="0">
                <a:solidFill>
                  <a:srgbClr val="0070C0"/>
                </a:solidFill>
              </a:rPr>
              <a:t> &amp; </a:t>
            </a:r>
            <a:r>
              <a:rPr lang="en-US" dirty="0" smtClean="0">
                <a:solidFill>
                  <a:srgbClr val="0070C0"/>
                </a:solidFill>
              </a:rPr>
              <a:t>AVATAR</a:t>
            </a:r>
            <a:r>
              <a:rPr lang="hr-HR" dirty="0" smtClean="0">
                <a:solidFill>
                  <a:srgbClr val="0070C0"/>
                </a:solidFill>
              </a:rPr>
              <a:t> </a:t>
            </a:r>
            <a:r>
              <a:rPr lang="en-US" dirty="0" smtClean="0">
                <a:solidFill>
                  <a:srgbClr val="0070C0"/>
                </a:solidFill>
              </a:rPr>
              <a:t>for </a:t>
            </a:r>
            <a:r>
              <a:rPr lang="en-US" dirty="0">
                <a:solidFill>
                  <a:srgbClr val="0070C0"/>
                </a:solidFill>
              </a:rPr>
              <a:t>social media </a:t>
            </a:r>
            <a:r>
              <a:rPr lang="en-US" dirty="0" smtClean="0">
                <a:solidFill>
                  <a:srgbClr val="0070C0"/>
                </a:solidFill>
              </a:rPr>
              <a:t>(</a:t>
            </a:r>
            <a:r>
              <a:rPr lang="hr-HR" dirty="0" smtClean="0">
                <a:solidFill>
                  <a:srgbClr val="0070C0"/>
                </a:solidFill>
              </a:rPr>
              <a:t>t</a:t>
            </a:r>
            <a:r>
              <a:rPr lang="en-US" dirty="0" err="1" smtClean="0">
                <a:solidFill>
                  <a:srgbClr val="0070C0"/>
                </a:solidFill>
              </a:rPr>
              <a:t>witter</a:t>
            </a:r>
            <a:r>
              <a:rPr lang="en-US" dirty="0">
                <a:solidFill>
                  <a:srgbClr val="0070C0"/>
                </a:solidFill>
              </a:rPr>
              <a:t>, </a:t>
            </a:r>
            <a:r>
              <a:rPr lang="en-US" dirty="0" smtClean="0">
                <a:solidFill>
                  <a:srgbClr val="0070C0"/>
                </a:solidFill>
              </a:rPr>
              <a:t>YouTube</a:t>
            </a:r>
            <a:r>
              <a:rPr lang="hr-HR" dirty="0" smtClean="0">
                <a:solidFill>
                  <a:srgbClr val="0070C0"/>
                </a:solidFill>
              </a:rPr>
              <a:t>)</a:t>
            </a:r>
            <a:endParaRPr lang="hr-HR" dirty="0">
              <a:solidFill>
                <a:srgbClr val="0070C0"/>
              </a:solidFill>
            </a:endParaRPr>
          </a:p>
          <a:p>
            <a:endParaRPr lang="hr-HR" dirty="0" smtClean="0"/>
          </a:p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9238" y="4911325"/>
            <a:ext cx="3962400" cy="1322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3616" y="4365104"/>
            <a:ext cx="1450975" cy="1450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High-level Group of the Modernisation of Statistical Production and Services, the Hague, 24-25 November 2015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40316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70C0"/>
                </a:solidFill>
              </a:rPr>
              <a:t>Communication </a:t>
            </a:r>
            <a:r>
              <a:rPr lang="en-US" dirty="0" smtClean="0">
                <a:solidFill>
                  <a:srgbClr val="0070C0"/>
                </a:solidFill>
              </a:rPr>
              <a:t>strategy 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hr-HR" dirty="0" smtClean="0"/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 smtClean="0">
                <a:solidFill>
                  <a:srgbClr val="0070C0"/>
                </a:solidFill>
              </a:rPr>
              <a:t>to </a:t>
            </a:r>
            <a:r>
              <a:rPr lang="en-US" dirty="0">
                <a:solidFill>
                  <a:srgbClr val="0070C0"/>
                </a:solidFill>
              </a:rPr>
              <a:t>increase awareness and understanding of the modernization process related to </a:t>
            </a:r>
            <a:r>
              <a:rPr lang="en-US" dirty="0" smtClean="0">
                <a:solidFill>
                  <a:srgbClr val="0070C0"/>
                </a:solidFill>
              </a:rPr>
              <a:t>statistics </a:t>
            </a:r>
            <a:endParaRPr lang="hr-HR" dirty="0" smtClean="0">
              <a:solidFill>
                <a:srgbClr val="0070C0"/>
              </a:solidFill>
            </a:endParaRPr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 smtClean="0">
                <a:solidFill>
                  <a:srgbClr val="0070C0"/>
                </a:solidFill>
              </a:rPr>
              <a:t>to </a:t>
            </a:r>
            <a:r>
              <a:rPr lang="en-US" dirty="0">
                <a:solidFill>
                  <a:srgbClr val="0070C0"/>
                </a:solidFill>
              </a:rPr>
              <a:t>better inform audience on future developments </a:t>
            </a:r>
            <a:endParaRPr lang="hr-HR" dirty="0" smtClean="0">
              <a:solidFill>
                <a:srgbClr val="0070C0"/>
              </a:solidFill>
            </a:endParaRPr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 smtClean="0">
                <a:solidFill>
                  <a:srgbClr val="0070C0"/>
                </a:solidFill>
              </a:rPr>
              <a:t>to </a:t>
            </a:r>
            <a:r>
              <a:rPr lang="en-US" dirty="0">
                <a:solidFill>
                  <a:srgbClr val="0070C0"/>
                </a:solidFill>
              </a:rPr>
              <a:t>promote understanding to how these developments impact on the work of national statistical </a:t>
            </a:r>
            <a:r>
              <a:rPr lang="en-US" dirty="0" err="1">
                <a:solidFill>
                  <a:srgbClr val="0070C0"/>
                </a:solidFill>
              </a:rPr>
              <a:t>organisations</a:t>
            </a:r>
            <a:r>
              <a:rPr lang="en-US" dirty="0">
                <a:solidFill>
                  <a:srgbClr val="0070C0"/>
                </a:solidFill>
              </a:rPr>
              <a:t>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High-level Group of the Modernisation of Statistical Production and Services, the Hague, 24-25 November 2015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42013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r-HR" dirty="0" smtClean="0"/>
              <a:t/>
            </a:r>
            <a:br>
              <a:rPr lang="hr-HR" dirty="0" smtClean="0"/>
            </a:br>
            <a:r>
              <a:rPr lang="en-US" dirty="0" smtClean="0">
                <a:solidFill>
                  <a:srgbClr val="0070C0"/>
                </a:solidFill>
              </a:rPr>
              <a:t>PROMOTIONAL ACTIVITIES</a:t>
            </a:r>
            <a:r>
              <a:rPr lang="hr-HR" dirty="0" smtClean="0">
                <a:solidFill>
                  <a:srgbClr val="0070C0"/>
                </a:solidFill>
              </a:rPr>
              <a:t> </a:t>
            </a:r>
            <a:br>
              <a:rPr lang="hr-HR" dirty="0" smtClean="0">
                <a:solidFill>
                  <a:srgbClr val="0070C0"/>
                </a:solidFill>
              </a:rPr>
            </a:br>
            <a:r>
              <a:rPr lang="hr-HR" dirty="0" smtClean="0">
                <a:solidFill>
                  <a:srgbClr val="0070C0"/>
                </a:solidFill>
              </a:rPr>
              <a:t>VIDEOS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Courier New" panose="02070309020205020404" pitchFamily="49" charset="0"/>
              <a:buChar char="o"/>
            </a:pPr>
            <a:r>
              <a:rPr lang="fr-CH" b="1" dirty="0" smtClean="0">
                <a:solidFill>
                  <a:srgbClr val="0070C0"/>
                </a:solidFill>
              </a:rPr>
              <a:t>5 </a:t>
            </a:r>
            <a:r>
              <a:rPr lang="hr-HR" b="1" dirty="0" err="1" smtClean="0">
                <a:solidFill>
                  <a:srgbClr val="0070C0"/>
                </a:solidFill>
              </a:rPr>
              <a:t>v</a:t>
            </a:r>
            <a:r>
              <a:rPr lang="fr-CH" b="1" dirty="0" err="1" smtClean="0">
                <a:solidFill>
                  <a:srgbClr val="0070C0"/>
                </a:solidFill>
              </a:rPr>
              <a:t>ideos</a:t>
            </a:r>
            <a:r>
              <a:rPr lang="fr-CH" b="1" dirty="0" smtClean="0">
                <a:solidFill>
                  <a:srgbClr val="0070C0"/>
                </a:solidFill>
              </a:rPr>
              <a:t> </a:t>
            </a:r>
            <a:r>
              <a:rPr lang="fr-CH" b="1" dirty="0">
                <a:solidFill>
                  <a:srgbClr val="0070C0"/>
                </a:solidFill>
              </a:rPr>
              <a:t>in one- HLG-MOS</a:t>
            </a:r>
            <a:endParaRPr lang="en-GB" b="1" dirty="0">
              <a:solidFill>
                <a:srgbClr val="0070C0"/>
              </a:solidFill>
            </a:endParaRPr>
          </a:p>
          <a:p>
            <a:endParaRPr lang="hr-HR" dirty="0" smtClean="0"/>
          </a:p>
          <a:p>
            <a:endParaRPr lang="hr-HR" dirty="0" smtClean="0"/>
          </a:p>
          <a:p>
            <a:endParaRPr lang="en-US" dirty="0"/>
          </a:p>
        </p:txBody>
      </p:sp>
      <p:pic>
        <p:nvPicPr>
          <p:cNvPr id="2051" name="Picture 3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179445"/>
            <a:ext cx="6100862" cy="38198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High-level Group of the Modernisation of Statistical Production and Services, the Hague, 24-25 November 2015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63502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836713"/>
            <a:ext cx="3772644" cy="51845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8606" y="4511377"/>
            <a:ext cx="2343150" cy="2085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4139" y="1007958"/>
            <a:ext cx="3316213" cy="29971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Bent Arrow 1"/>
          <p:cNvSpPr/>
          <p:nvPr/>
        </p:nvSpPr>
        <p:spPr>
          <a:xfrm rot="776232">
            <a:off x="3268452" y="685985"/>
            <a:ext cx="1517498" cy="2150711"/>
          </a:xfrm>
          <a:prstGeom prst="ben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0000"/>
              </a:solidFill>
            </a:endParaRPr>
          </a:p>
        </p:txBody>
      </p:sp>
      <p:sp>
        <p:nvSpPr>
          <p:cNvPr id="4" name="Bent Arrow 3"/>
          <p:cNvSpPr/>
          <p:nvPr/>
        </p:nvSpPr>
        <p:spPr>
          <a:xfrm rot="7976250">
            <a:off x="7286109" y="2488291"/>
            <a:ext cx="1571783" cy="1498553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High-level Group of the Modernisation of Statistical Production and Services, the Hague, 24-25 November 2015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41210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79512" y="260648"/>
            <a:ext cx="871296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4000" dirty="0" err="1">
                <a:solidFill>
                  <a:srgbClr val="0070C0"/>
                </a:solidFill>
                <a:latin typeface="+mj-lt"/>
                <a:ea typeface="+mj-ea"/>
                <a:cs typeface="+mj-cs"/>
              </a:rPr>
              <a:t>Video</a:t>
            </a:r>
            <a:r>
              <a:rPr lang="fr-CH" sz="4000" dirty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- the </a:t>
            </a:r>
            <a:r>
              <a:rPr lang="fr-CH" sz="4000" dirty="0" err="1">
                <a:solidFill>
                  <a:srgbClr val="0070C0"/>
                </a:solidFill>
                <a:latin typeface="+mj-lt"/>
                <a:ea typeface="+mj-ea"/>
                <a:cs typeface="+mj-cs"/>
              </a:rPr>
              <a:t>Fundamental</a:t>
            </a:r>
            <a:r>
              <a:rPr lang="fr-CH" sz="4000" dirty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 </a:t>
            </a:r>
            <a:r>
              <a:rPr lang="fr-CH" sz="4000" dirty="0" err="1">
                <a:solidFill>
                  <a:srgbClr val="0070C0"/>
                </a:solidFill>
                <a:latin typeface="+mj-lt"/>
                <a:ea typeface="+mj-ea"/>
                <a:cs typeface="+mj-cs"/>
              </a:rPr>
              <a:t>Principles</a:t>
            </a:r>
            <a:r>
              <a:rPr lang="fr-CH" sz="4000" dirty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 of Official </a:t>
            </a:r>
            <a:r>
              <a:rPr lang="fr-CH" sz="4000" dirty="0" err="1">
                <a:solidFill>
                  <a:srgbClr val="0070C0"/>
                </a:solidFill>
                <a:latin typeface="+mj-lt"/>
                <a:ea typeface="+mj-ea"/>
                <a:cs typeface="+mj-cs"/>
              </a:rPr>
              <a:t>Statistics</a:t>
            </a:r>
            <a:endParaRPr lang="en-GB" sz="4000" dirty="0">
              <a:solidFill>
                <a:srgbClr val="0070C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High-level Group of the Modernisation of Statistical Production and Services, the Hague, 24-25 November 2015</a:t>
            </a:r>
            <a:endParaRPr lang="en-GB"/>
          </a:p>
        </p:txBody>
      </p:sp>
      <p:pic>
        <p:nvPicPr>
          <p:cNvPr id="2052" name="Picture 4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279" y="1844824"/>
            <a:ext cx="5015880" cy="40127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235738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1401</TotalTime>
  <Words>648</Words>
  <Application>Microsoft Office PowerPoint</Application>
  <PresentationFormat>On-screen Show (4:3)</PresentationFormat>
  <Paragraphs>111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3" baseType="lpstr">
      <vt:lpstr>Arial</vt:lpstr>
      <vt:lpstr>Calibri</vt:lpstr>
      <vt:lpstr>Courier New</vt:lpstr>
      <vt:lpstr>Office Theme</vt:lpstr>
      <vt:lpstr>PowerPoint Presentation</vt:lpstr>
      <vt:lpstr>PowerPoint Presentation</vt:lpstr>
      <vt:lpstr>The objective </vt:lpstr>
      <vt:lpstr>Modernisation path</vt:lpstr>
      <vt:lpstr> recognizable brand → increased visibility </vt:lpstr>
      <vt:lpstr>Communication strategy </vt:lpstr>
      <vt:lpstr> PROMOTIONAL ACTIVITIES  VIDEOS </vt:lpstr>
      <vt:lpstr>PowerPoint Presentation</vt:lpstr>
      <vt:lpstr>PowerPoint Presentation</vt:lpstr>
      <vt:lpstr>PowerPoint Presentation</vt:lpstr>
      <vt:lpstr> Promotional activities  webinars </vt:lpstr>
      <vt:lpstr>Promotional activities social media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 Basic-kit of information example </vt:lpstr>
      <vt:lpstr>PowerPoint Presentation</vt:lpstr>
    </vt:vector>
  </TitlesOfParts>
  <Company>ECE-ISU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Seoane</dc:creator>
  <cp:lastModifiedBy>Steven Vale</cp:lastModifiedBy>
  <cp:revision>103</cp:revision>
  <cp:lastPrinted>2015-11-10T10:11:41Z</cp:lastPrinted>
  <dcterms:created xsi:type="dcterms:W3CDTF">2015-11-03T09:47:49Z</dcterms:created>
  <dcterms:modified xsi:type="dcterms:W3CDTF">2015-11-24T22:18:27Z</dcterms:modified>
</cp:coreProperties>
</file>