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4" r:id="rId2"/>
    <p:sldId id="292" r:id="rId3"/>
    <p:sldId id="285" r:id="rId4"/>
    <p:sldId id="286" r:id="rId5"/>
    <p:sldId id="287" r:id="rId6"/>
    <p:sldId id="288" r:id="rId7"/>
    <p:sldId id="289" r:id="rId8"/>
    <p:sldId id="270" r:id="rId9"/>
    <p:sldId id="266" r:id="rId10"/>
    <p:sldId id="273" r:id="rId11"/>
    <p:sldId id="290" r:id="rId12"/>
    <p:sldId id="291" r:id="rId13"/>
    <p:sldId id="257" r:id="rId14"/>
    <p:sldId id="281" r:id="rId15"/>
    <p:sldId id="277" r:id="rId16"/>
    <p:sldId id="282" r:id="rId17"/>
    <p:sldId id="279" r:id="rId18"/>
    <p:sldId id="293" r:id="rId19"/>
    <p:sldId id="280" r:id="rId20"/>
  </p:sldIdLst>
  <p:sldSz cx="9144000" cy="6858000" type="screen4x3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B27EB-7252-44D0-80AD-1F6D35533D16}" type="datetimeFigureOut">
              <a:rPr lang="en-US" smtClean="0"/>
              <a:t>11/24/2015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88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448FC-FEC6-45C7-B751-3D1BA0D1C2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25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535DB-7347-4822-B460-85A836C12EFE}" type="datetime1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9C24-DBEA-4D41-BF92-9F9098DAF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2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8516-0FBE-4320-BEEF-26677C7C004A}" type="datetime1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9C24-DBEA-4D41-BF92-9F9098DAF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72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97386-A9F9-4C66-BEF6-E95EFD991B63}" type="datetime1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9C24-DBEA-4D41-BF92-9F9098DAF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26BA-A2BD-462D-B717-BE5B95AD3FE4}" type="datetime1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9C24-DBEA-4D41-BF92-9F9098DAF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49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5DC7D-788D-4A31-A636-D4A7BEBAC234}" type="datetime1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9C24-DBEA-4D41-BF92-9F9098DAF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9565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7088A-A378-4133-98C8-52FDE6A54C65}" type="datetime1">
              <a:rPr lang="en-GB" smtClean="0"/>
              <a:t>24/11/2015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9C24-DBEA-4D41-BF92-9F9098DAF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3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38B79-49AA-4F92-B669-B9D20A148C56}" type="datetime1">
              <a:rPr lang="en-GB" smtClean="0"/>
              <a:t>24/11/2015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9C24-DBEA-4D41-BF92-9F9098DAF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81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02E09-E7BA-4E00-9759-2280D92B49BB}" type="datetime1">
              <a:rPr lang="en-GB" smtClean="0"/>
              <a:t>24/11/2015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9C24-DBEA-4D41-BF92-9F9098DAF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96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5D6EE-D52A-437E-8095-F414621AF16A}" type="datetime1">
              <a:rPr lang="en-GB" smtClean="0"/>
              <a:t>24/11/2015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9C24-DBEA-4D41-BF92-9F9098DAF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86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CB638-3656-4BEF-A72B-2BFEA2881C3A}" type="datetime1">
              <a:rPr lang="en-GB" smtClean="0"/>
              <a:t>24/11/2015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9C24-DBEA-4D41-BF92-9F9098DAF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763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98F38-82FC-4009-BFA3-D4882D3B8679}" type="datetime1">
              <a:rPr lang="en-GB" smtClean="0"/>
              <a:t>24/11/2015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29C24-DBEA-4D41-BF92-9F9098DAF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02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BF56E-0B5A-47C7-BA7A-B50DA79512F9}" type="datetime1">
              <a:rPr lang="en-GB" smtClean="0"/>
              <a:t>24/11/2015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29C24-DBEA-4D41-BF92-9F9098DAF0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7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5dE5b82bDE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MtciIa-f3Gg" TargetMode="External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hyperlink" Target="https://www.youtube.com/watch?v=gPt_PuPfjQ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6m0Y2bmZbPU" TargetMode="External"/><Relationship Id="rId5" Type="http://schemas.openxmlformats.org/officeDocument/2006/relationships/hyperlink" Target="mailto:therese.lalor@unece.org" TargetMode="External"/><Relationship Id="rId4" Type="http://schemas.openxmlformats.org/officeDocument/2006/relationships/image" Target="../media/image12.png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channel/UC1GxankkLEdqd_Hkj73VQYA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modernstats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hyperlink" Target="http://www1.unece.org/stat/platform/x/xIR8A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HFAK9rejs3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uxb3iOnVr1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:\Work files\O&amp;NM\MODERNSTATS_logo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6741" y="620688"/>
            <a:ext cx="5486400" cy="183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23728" y="6237312"/>
            <a:ext cx="5192216" cy="412155"/>
          </a:xfrm>
        </p:spPr>
        <p:txBody>
          <a:bodyPr/>
          <a:lstStyle/>
          <a:p>
            <a:r>
              <a:rPr lang="en-US" dirty="0"/>
              <a:t>High-level Group of the </a:t>
            </a:r>
            <a:r>
              <a:rPr lang="en-US" dirty="0" err="1"/>
              <a:t>Modernisation</a:t>
            </a:r>
            <a:r>
              <a:rPr lang="en-US" dirty="0"/>
              <a:t> of Statistical Production and </a:t>
            </a:r>
            <a:r>
              <a:rPr lang="en-US" dirty="0" smtClean="0"/>
              <a:t>Services</a:t>
            </a:r>
            <a:r>
              <a:rPr lang="hr-HR" dirty="0" smtClean="0"/>
              <a:t>, </a:t>
            </a:r>
            <a:r>
              <a:rPr lang="hr-HR" dirty="0" err="1" smtClean="0"/>
              <a:t>the</a:t>
            </a:r>
            <a:r>
              <a:rPr lang="hr-HR" dirty="0" smtClean="0"/>
              <a:t> </a:t>
            </a:r>
            <a:r>
              <a:rPr lang="hr-HR" dirty="0" err="1" smtClean="0"/>
              <a:t>Hague</a:t>
            </a:r>
            <a:r>
              <a:rPr lang="hr-HR" dirty="0" smtClean="0"/>
              <a:t>, 24-25 </a:t>
            </a:r>
            <a:r>
              <a:rPr lang="hr-HR" dirty="0" err="1" smtClean="0"/>
              <a:t>November</a:t>
            </a:r>
            <a:r>
              <a:rPr lang="hr-HR" dirty="0" smtClean="0"/>
              <a:t> 2015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187573" y="301262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INTERNATIONAL COLLABORATION TO MODERNISE OFFICIAL STATISTICS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573" y="4390964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WORKING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TOGETHER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REMAIN </a:t>
            </a:r>
            <a:r>
              <a:rPr lang="hr-HR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RELEVANT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CHANGING</a:t>
            </a:r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400" b="1" dirty="0" smtClean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  <a:endParaRPr lang="en-US" sz="2400" b="1" dirty="0">
              <a:solidFill>
                <a:srgbClr val="CC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199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0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Video</a:t>
            </a:r>
            <a:r>
              <a:rPr lang="fr-CH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– Modernisation- challenges</a:t>
            </a:r>
            <a:endParaRPr lang="en-GB" sz="40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244600"/>
            <a:ext cx="8035925" cy="437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86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en-US" dirty="0" smtClean="0">
                <a:solidFill>
                  <a:srgbClr val="0070C0"/>
                </a:solidFill>
              </a:rPr>
              <a:t>P</a:t>
            </a:r>
            <a:r>
              <a:rPr lang="hr-HR" dirty="0" err="1" smtClean="0">
                <a:solidFill>
                  <a:srgbClr val="0070C0"/>
                </a:solidFill>
              </a:rPr>
              <a:t>romotional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activities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br>
              <a:rPr lang="hr-HR" dirty="0" smtClean="0">
                <a:solidFill>
                  <a:srgbClr val="0070C0"/>
                </a:solidFill>
              </a:rPr>
            </a:br>
            <a:r>
              <a:rPr lang="hr-HR" dirty="0" err="1" smtClean="0">
                <a:solidFill>
                  <a:srgbClr val="0070C0"/>
                </a:solidFill>
              </a:rPr>
              <a:t>webinars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3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531156"/>
            <a:ext cx="2834102" cy="16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02" y="1663237"/>
            <a:ext cx="1417106" cy="126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918795" y="2063258"/>
            <a:ext cx="2901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Thérèse </a:t>
            </a:r>
            <a:r>
              <a:rPr lang="fr-CH" sz="2400" b="1" dirty="0" err="1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Lalor</a:t>
            </a:r>
            <a:r>
              <a:rPr lang="hr-HR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000" dirty="0">
                <a:hlinkClick r:id="rId5"/>
              </a:rPr>
              <a:t>therese.lalor@unece.org</a:t>
            </a:r>
            <a:endParaRPr lang="en-GB" sz="20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7" name="Picture 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270" y="3421818"/>
            <a:ext cx="30670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83569" y="4941877"/>
            <a:ext cx="3193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Generic</a:t>
            </a:r>
            <a:r>
              <a:rPr lang="fr-CH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CH" sz="24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Statistical</a:t>
            </a:r>
            <a:r>
              <a:rPr lang="fr-CH" sz="24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Information Model (GSIM)</a:t>
            </a:r>
            <a:endParaRPr lang="en-GB" sz="24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9" name="Picture 8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002" y="5030608"/>
            <a:ext cx="3536903" cy="111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5536" y="3957788"/>
            <a:ext cx="3481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GSBPM </a:t>
            </a:r>
            <a:r>
              <a:rPr lang="hr-HR" sz="28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hr-HR" sz="28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GAMSO</a:t>
            </a:r>
            <a:endParaRPr lang="en-US" sz="2800" b="1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3894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950" y="260648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0C0"/>
                </a:solidFill>
              </a:rPr>
              <a:t>P</a:t>
            </a:r>
            <a:r>
              <a:rPr lang="hr-HR" sz="4000" dirty="0" err="1">
                <a:solidFill>
                  <a:srgbClr val="0070C0"/>
                </a:solidFill>
              </a:rPr>
              <a:t>romotional</a:t>
            </a:r>
            <a:r>
              <a:rPr lang="hr-HR" sz="4000" dirty="0">
                <a:solidFill>
                  <a:srgbClr val="0070C0"/>
                </a:solidFill>
              </a:rPr>
              <a:t> </a:t>
            </a:r>
            <a:r>
              <a:rPr lang="hr-HR" sz="4000" dirty="0" err="1">
                <a:solidFill>
                  <a:srgbClr val="0070C0"/>
                </a:solidFill>
              </a:rPr>
              <a:t>activities</a:t>
            </a:r>
            <a:r>
              <a:rPr lang="hr-HR" sz="4000" dirty="0">
                <a:solidFill>
                  <a:srgbClr val="0070C0"/>
                </a:solidFill>
              </a:rPr>
              <a:t/>
            </a:r>
            <a:br>
              <a:rPr lang="hr-HR" sz="4000" dirty="0">
                <a:solidFill>
                  <a:srgbClr val="0070C0"/>
                </a:solidFill>
              </a:rPr>
            </a:br>
            <a:r>
              <a:rPr lang="hr-HR" sz="4000" dirty="0" err="1">
                <a:solidFill>
                  <a:srgbClr val="0070C0"/>
                </a:solidFill>
              </a:rPr>
              <a:t>social</a:t>
            </a:r>
            <a:r>
              <a:rPr lang="hr-HR" sz="4000" dirty="0">
                <a:solidFill>
                  <a:srgbClr val="0070C0"/>
                </a:solidFill>
              </a:rPr>
              <a:t> </a:t>
            </a:r>
            <a:r>
              <a:rPr lang="hr-HR" sz="4000" dirty="0" err="1">
                <a:solidFill>
                  <a:srgbClr val="0070C0"/>
                </a:solidFill>
              </a:rPr>
              <a:t>media</a:t>
            </a:r>
            <a:endParaRPr lang="en-US" sz="4000" dirty="0">
              <a:solidFill>
                <a:srgbClr val="0070C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57498"/>
            <a:ext cx="50196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38" y="1967074"/>
            <a:ext cx="2971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50950"/>
            <a:ext cx="1650093" cy="1663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  <p:pic>
        <p:nvPicPr>
          <p:cNvPr id="1026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1937792" cy="1937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04399" y="4221096"/>
            <a:ext cx="3788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@</a:t>
            </a:r>
            <a:r>
              <a:rPr lang="en-US" sz="2000" b="1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modernstats</a:t>
            </a:r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en-US" sz="2000" b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information on the modernization of official statistics</a:t>
            </a:r>
          </a:p>
        </p:txBody>
      </p:sp>
    </p:spTree>
    <p:extLst>
      <p:ext uri="{BB962C8B-B14F-4D97-AF65-F5344CB8AC3E}">
        <p14:creationId xmlns:p14="http://schemas.microsoft.com/office/powerpoint/2010/main" val="328516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26064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hr-HR" sz="40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Other</a:t>
            </a:r>
            <a:r>
              <a:rPr lang="hr-HR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40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promotional</a:t>
            </a:r>
            <a:r>
              <a:rPr lang="hr-HR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hr-HR" sz="40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activities</a:t>
            </a:r>
            <a:r>
              <a:rPr lang="fr-CH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endParaRPr lang="en-GB" sz="40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980728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000" b="1" dirty="0" smtClean="0">
                <a:solidFill>
                  <a:srgbClr val="0070C0"/>
                </a:solidFill>
              </a:rPr>
              <a:t>Articles</a:t>
            </a:r>
          </a:p>
          <a:p>
            <a:pPr algn="ctr"/>
            <a:r>
              <a:rPr lang="fr-CH" sz="4000" b="1" dirty="0" smtClean="0">
                <a:solidFill>
                  <a:srgbClr val="0070C0"/>
                </a:solidFill>
              </a:rPr>
              <a:t> Questions to the expert/</a:t>
            </a:r>
            <a:r>
              <a:rPr lang="fr-CH" sz="4000" b="1" dirty="0" err="1" smtClean="0">
                <a:solidFill>
                  <a:srgbClr val="0070C0"/>
                </a:solidFill>
              </a:rPr>
              <a:t>Answers</a:t>
            </a:r>
            <a:r>
              <a:rPr lang="fr-CH" sz="4000" b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fr-CH" sz="4000" b="1" dirty="0" err="1" smtClean="0">
                <a:solidFill>
                  <a:srgbClr val="0070C0"/>
                </a:solidFill>
              </a:rPr>
              <a:t>Presentations</a:t>
            </a:r>
            <a:r>
              <a:rPr lang="fr-CH" sz="4000" b="1" dirty="0" smtClean="0">
                <a:solidFill>
                  <a:srgbClr val="0070C0"/>
                </a:solidFill>
              </a:rPr>
              <a:t> 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4139952" y="2852936"/>
            <a:ext cx="1008112" cy="1368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213404" y="422108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000" b="1" dirty="0" err="1" smtClean="0">
                <a:solidFill>
                  <a:srgbClr val="C00000"/>
                </a:solidFill>
              </a:rPr>
              <a:t>Ready</a:t>
            </a:r>
            <a:r>
              <a:rPr lang="fr-CH" sz="4000" b="1" dirty="0" smtClean="0">
                <a:solidFill>
                  <a:srgbClr val="C00000"/>
                </a:solidFill>
              </a:rPr>
              <a:t> to </a:t>
            </a:r>
            <a:r>
              <a:rPr lang="fr-CH" sz="4000" b="1" dirty="0" err="1" smtClean="0">
                <a:solidFill>
                  <a:srgbClr val="C00000"/>
                </a:solidFill>
              </a:rPr>
              <a:t>be</a:t>
            </a:r>
            <a:r>
              <a:rPr lang="fr-CH" sz="4000" b="1" dirty="0" smtClean="0">
                <a:solidFill>
                  <a:srgbClr val="C00000"/>
                </a:solidFill>
              </a:rPr>
              <a:t> </a:t>
            </a:r>
            <a:r>
              <a:rPr lang="fr-CH" sz="4000" b="1" dirty="0" err="1" smtClean="0">
                <a:solidFill>
                  <a:srgbClr val="C00000"/>
                </a:solidFill>
              </a:rPr>
              <a:t>translated</a:t>
            </a:r>
            <a:r>
              <a:rPr lang="fr-CH" sz="4000" b="1" dirty="0" smtClean="0">
                <a:solidFill>
                  <a:srgbClr val="C00000"/>
                </a:solidFill>
              </a:rPr>
              <a:t>, </a:t>
            </a:r>
            <a:r>
              <a:rPr lang="fr-CH" sz="4000" b="1" dirty="0" err="1" smtClean="0">
                <a:solidFill>
                  <a:srgbClr val="C00000"/>
                </a:solidFill>
              </a:rPr>
              <a:t>re-used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169386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000" b="1" dirty="0" smtClean="0">
                <a:solidFill>
                  <a:srgbClr val="C00000"/>
                </a:solidFill>
              </a:rPr>
              <a:t>How to </a:t>
            </a:r>
            <a:r>
              <a:rPr lang="fr-CH" sz="4000" b="1" dirty="0" err="1" smtClean="0">
                <a:solidFill>
                  <a:srgbClr val="C00000"/>
                </a:solidFill>
              </a:rPr>
              <a:t>find</a:t>
            </a:r>
            <a:r>
              <a:rPr lang="fr-CH" sz="4000" b="1" dirty="0" smtClean="0">
                <a:solidFill>
                  <a:srgbClr val="C00000"/>
                </a:solidFill>
              </a:rPr>
              <a:t> </a:t>
            </a:r>
            <a:r>
              <a:rPr lang="fr-CH" sz="4000" b="1" dirty="0" err="1" smtClean="0">
                <a:solidFill>
                  <a:srgbClr val="C00000"/>
                </a:solidFill>
              </a:rPr>
              <a:t>this</a:t>
            </a:r>
            <a:r>
              <a:rPr lang="fr-CH" sz="4000" b="1" dirty="0" smtClean="0">
                <a:solidFill>
                  <a:srgbClr val="C00000"/>
                </a:solidFill>
              </a:rPr>
              <a:t> basic kit of info?</a:t>
            </a:r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74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26064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Basic kit of information for a </a:t>
            </a:r>
            <a:r>
              <a:rPr lang="fr-CH" sz="40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project</a:t>
            </a:r>
            <a:endParaRPr lang="en-GB" sz="40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7555433" cy="3965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9886" y="1033571"/>
            <a:ext cx="8632594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Based on expert </a:t>
            </a:r>
            <a:r>
              <a:rPr lang="en-US" sz="2800" b="1" dirty="0">
                <a:solidFill>
                  <a:srgbClr val="0070C0"/>
                </a:solidFill>
              </a:rPr>
              <a:t>level </a:t>
            </a:r>
            <a:r>
              <a:rPr lang="en-US" sz="2800" b="1" dirty="0" smtClean="0">
                <a:solidFill>
                  <a:srgbClr val="0070C0"/>
                </a:solidFill>
              </a:rPr>
              <a:t>&amp; </a:t>
            </a:r>
            <a:r>
              <a:rPr lang="en-US" sz="2800" b="1" dirty="0">
                <a:solidFill>
                  <a:srgbClr val="0070C0"/>
                </a:solidFill>
              </a:rPr>
              <a:t>time </a:t>
            </a:r>
            <a:r>
              <a:rPr lang="en-US" sz="2800" b="1" dirty="0" smtClean="0">
                <a:solidFill>
                  <a:srgbClr val="0070C0"/>
                </a:solidFill>
              </a:rPr>
              <a:t>available (from 5 minutes)</a:t>
            </a:r>
          </a:p>
          <a:p>
            <a:r>
              <a:rPr lang="fr-CH" sz="2800" dirty="0" smtClean="0">
                <a:solidFill>
                  <a:srgbClr val="0070C0"/>
                </a:solidFill>
              </a:rPr>
              <a:t>Information to </a:t>
            </a:r>
            <a:r>
              <a:rPr lang="fr-CH" sz="2800" dirty="0" err="1" smtClean="0">
                <a:solidFill>
                  <a:srgbClr val="0070C0"/>
                </a:solidFill>
              </a:rPr>
              <a:t>share</a:t>
            </a:r>
            <a:r>
              <a:rPr lang="fr-CH" sz="2800" dirty="0" smtClean="0">
                <a:solidFill>
                  <a:srgbClr val="0070C0"/>
                </a:solidFill>
              </a:rPr>
              <a:t>, translate, </a:t>
            </a:r>
            <a:r>
              <a:rPr lang="fr-CH" sz="2800" dirty="0" err="1" smtClean="0">
                <a:solidFill>
                  <a:srgbClr val="0070C0"/>
                </a:solidFill>
              </a:rPr>
              <a:t>re-use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743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99061"/>
            <a:ext cx="87129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fr-CH" sz="3600" dirty="0" smtClean="0">
                <a:solidFill>
                  <a:srgbClr val="0070C0"/>
                </a:solidFill>
              </a:rPr>
              <a:t>Brown bag lunches</a:t>
            </a:r>
          </a:p>
          <a:p>
            <a:endParaRPr lang="fr-CH" sz="3600" dirty="0" smtClean="0">
              <a:solidFill>
                <a:srgbClr val="0070C0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en-US" sz="3600" dirty="0" smtClean="0">
              <a:solidFill>
                <a:srgbClr val="0070C0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hr-HR" sz="3600" dirty="0" smtClean="0">
              <a:solidFill>
                <a:srgbClr val="0070C0"/>
              </a:solidFill>
            </a:endParaRPr>
          </a:p>
          <a:p>
            <a:pPr algn="ctr"/>
            <a:r>
              <a:rPr lang="fr-CH" sz="3600" b="1" dirty="0" smtClean="0"/>
              <a:t> </a:t>
            </a:r>
            <a:endParaRPr lang="en-GB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376475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Promotional activities through 2015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80729"/>
            <a:ext cx="1733125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5757" y="3169374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0070C0"/>
                </a:solidFill>
              </a:rPr>
              <a:t>Seminars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541588"/>
            <a:ext cx="2736850" cy="177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95536" y="4314776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Courier New" panose="02070309020205020404" pitchFamily="49" charset="0"/>
              <a:buChar char="o"/>
            </a:pPr>
            <a:r>
              <a:rPr lang="en-US" sz="3600" dirty="0">
                <a:solidFill>
                  <a:srgbClr val="0070C0"/>
                </a:solidFill>
              </a:rPr>
              <a:t>Dissemination Working </a:t>
            </a:r>
            <a:endParaRPr lang="hr-HR" sz="3600" dirty="0">
              <a:solidFill>
                <a:srgbClr val="0070C0"/>
              </a:solidFill>
            </a:endParaRPr>
          </a:p>
          <a:p>
            <a:pPr lvl="0"/>
            <a:r>
              <a:rPr lang="hr-HR" sz="3600" dirty="0">
                <a:solidFill>
                  <a:srgbClr val="0070C0"/>
                </a:solidFill>
              </a:rPr>
              <a:t>      </a:t>
            </a:r>
            <a:r>
              <a:rPr lang="en-US" sz="3600" dirty="0">
                <a:solidFill>
                  <a:srgbClr val="0070C0"/>
                </a:solidFill>
              </a:rPr>
              <a:t>Group </a:t>
            </a:r>
            <a:endParaRPr lang="fr-CH" sz="3600" dirty="0">
              <a:solidFill>
                <a:srgbClr val="0070C0"/>
              </a:solidFill>
            </a:endParaRPr>
          </a:p>
          <a:p>
            <a:pPr lvl="0" algn="ctr"/>
            <a:r>
              <a:rPr lang="fr-CH" sz="3600" b="1" dirty="0">
                <a:solidFill>
                  <a:prstClr val="black"/>
                </a:solidFill>
              </a:rPr>
              <a:t> </a:t>
            </a:r>
            <a:endParaRPr lang="en-GB" sz="3600" b="1" dirty="0">
              <a:solidFill>
                <a:prstClr val="black"/>
              </a:solidFill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4941270"/>
            <a:ext cx="2880321" cy="647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\\KAMILICA\Publicistika\4-OSTALO\Slike\shutterstock_24170952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59" y="4262289"/>
            <a:ext cx="2674079" cy="1934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7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99061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Courier New" panose="02070309020205020404" pitchFamily="49" charset="0"/>
              <a:buChar char="o"/>
            </a:pPr>
            <a:r>
              <a:rPr lang="fr-CH" sz="3600" dirty="0" err="1" smtClean="0">
                <a:solidFill>
                  <a:srgbClr val="0070C0"/>
                </a:solidFill>
              </a:rPr>
              <a:t>Many</a:t>
            </a:r>
            <a:r>
              <a:rPr lang="fr-CH" sz="3600" dirty="0" smtClean="0">
                <a:solidFill>
                  <a:srgbClr val="0070C0"/>
                </a:solidFill>
              </a:rPr>
              <a:t> people </a:t>
            </a:r>
            <a:r>
              <a:rPr lang="fr-CH" sz="3600" dirty="0" err="1" smtClean="0">
                <a:solidFill>
                  <a:srgbClr val="0070C0"/>
                </a:solidFill>
              </a:rPr>
              <a:t>from</a:t>
            </a:r>
            <a:r>
              <a:rPr lang="fr-CH" sz="3600" dirty="0" smtClean="0">
                <a:solidFill>
                  <a:srgbClr val="0070C0"/>
                </a:solidFill>
              </a:rPr>
              <a:t> </a:t>
            </a:r>
            <a:r>
              <a:rPr lang="fr-CH" sz="3600" dirty="0" err="1" smtClean="0">
                <a:solidFill>
                  <a:srgbClr val="0070C0"/>
                </a:solidFill>
              </a:rPr>
              <a:t>NSOs</a:t>
            </a:r>
            <a:r>
              <a:rPr lang="fr-CH" sz="3600" dirty="0" smtClean="0">
                <a:solidFill>
                  <a:srgbClr val="0070C0"/>
                </a:solidFill>
              </a:rPr>
              <a:t> DO NOT know: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fr-CH" sz="3600" dirty="0" smtClean="0">
                <a:solidFill>
                  <a:srgbClr val="0070C0"/>
                </a:solidFill>
              </a:rPr>
              <a:t>HLG-MOS</a:t>
            </a: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fr-CH" sz="3600" dirty="0" smtClean="0">
                <a:solidFill>
                  <a:srgbClr val="0070C0"/>
                </a:solidFill>
              </a:rPr>
              <a:t>Modernisation </a:t>
            </a:r>
            <a:r>
              <a:rPr lang="fr-CH" sz="3600" dirty="0" err="1" smtClean="0">
                <a:solidFill>
                  <a:srgbClr val="0070C0"/>
                </a:solidFill>
              </a:rPr>
              <a:t>Committees</a:t>
            </a:r>
            <a:endParaRPr lang="fr-CH" sz="3600" dirty="0" smtClean="0">
              <a:solidFill>
                <a:srgbClr val="0070C0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fr-CH" sz="3600" dirty="0" smtClean="0">
                <a:solidFill>
                  <a:srgbClr val="0070C0"/>
                </a:solidFill>
              </a:rPr>
              <a:t>Modernisation </a:t>
            </a:r>
            <a:r>
              <a:rPr lang="fr-CH" sz="3600" dirty="0" err="1" smtClean="0">
                <a:solidFill>
                  <a:srgbClr val="0070C0"/>
                </a:solidFill>
              </a:rPr>
              <a:t>projects</a:t>
            </a:r>
            <a:endParaRPr lang="fr-CH" sz="3600" dirty="0">
              <a:solidFill>
                <a:srgbClr val="0070C0"/>
              </a:solidFill>
            </a:endParaRPr>
          </a:p>
          <a:p>
            <a:pPr marL="571500" indent="-571500">
              <a:buFont typeface="Courier New" panose="02070309020205020404" pitchFamily="49" charset="0"/>
              <a:buChar char="o"/>
            </a:pPr>
            <a:r>
              <a:rPr lang="fr-CH" sz="3600" dirty="0" err="1" smtClean="0">
                <a:solidFill>
                  <a:srgbClr val="0070C0"/>
                </a:solidFill>
              </a:rPr>
              <a:t>Even</a:t>
            </a:r>
            <a:r>
              <a:rPr lang="fr-CH" sz="3600" dirty="0" smtClean="0">
                <a:solidFill>
                  <a:srgbClr val="0070C0"/>
                </a:solidFill>
              </a:rPr>
              <a:t> in </a:t>
            </a:r>
            <a:r>
              <a:rPr lang="fr-CH" sz="3600" dirty="0" err="1" smtClean="0">
                <a:solidFill>
                  <a:srgbClr val="0070C0"/>
                </a:solidFill>
              </a:rPr>
              <a:t>NSOs</a:t>
            </a:r>
            <a:r>
              <a:rPr lang="fr-CH" sz="3600" dirty="0" smtClean="0">
                <a:solidFill>
                  <a:srgbClr val="0070C0"/>
                </a:solidFill>
              </a:rPr>
              <a:t> </a:t>
            </a:r>
            <a:r>
              <a:rPr lang="fr-CH" sz="3600" dirty="0" err="1" smtClean="0">
                <a:solidFill>
                  <a:srgbClr val="0070C0"/>
                </a:solidFill>
              </a:rPr>
              <a:t>involved</a:t>
            </a:r>
            <a:r>
              <a:rPr lang="fr-CH" sz="3600" dirty="0" smtClean="0">
                <a:solidFill>
                  <a:srgbClr val="0070C0"/>
                </a:solidFill>
              </a:rPr>
              <a:t> in modernisation</a:t>
            </a:r>
          </a:p>
          <a:p>
            <a:pPr algn="ctr"/>
            <a:endParaRPr lang="en-GB" sz="3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26064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000" b="1" dirty="0" err="1">
                <a:solidFill>
                  <a:srgbClr val="0070C0"/>
                </a:solidFill>
              </a:rPr>
              <a:t>Lessons</a:t>
            </a:r>
            <a:r>
              <a:rPr lang="fr-CH" sz="4000" b="1" dirty="0">
                <a:solidFill>
                  <a:srgbClr val="0070C0"/>
                </a:solidFill>
              </a:rPr>
              <a:t> </a:t>
            </a:r>
            <a:r>
              <a:rPr lang="fr-CH" sz="4000" b="1" dirty="0" err="1">
                <a:solidFill>
                  <a:srgbClr val="0070C0"/>
                </a:solidFill>
              </a:rPr>
              <a:t>learnt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84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000" b="1" dirty="0">
                <a:solidFill>
                  <a:srgbClr val="0070C0"/>
                </a:solidFill>
              </a:rPr>
              <a:t>Future</a:t>
            </a:r>
            <a:endParaRPr lang="en-GB" sz="40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052736"/>
            <a:ext cx="871296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70C0"/>
                </a:solidFill>
              </a:rPr>
              <a:t>Closer cooperation between project experts and the communication team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70C0"/>
                </a:solidFill>
              </a:rPr>
              <a:t>Basic-kit of information easily available for each project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70C0"/>
                </a:solidFill>
              </a:rPr>
              <a:t>Create new possible products: e.g. Newsletter, Leaflets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70C0"/>
                </a:solidFill>
              </a:rPr>
              <a:t>Active participation in the  Social media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70C0"/>
                </a:solidFill>
              </a:rPr>
              <a:t>Regular webinars (to keep up to date)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sz="2400" b="1" dirty="0" smtClean="0">
              <a:solidFill>
                <a:srgbClr val="0070C0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400" b="1" dirty="0" smtClean="0">
                <a:solidFill>
                  <a:srgbClr val="0070C0"/>
                </a:solidFill>
              </a:rPr>
              <a:t>Promotion through different </a:t>
            </a:r>
            <a:r>
              <a:rPr lang="en-US" sz="2400" b="1" dirty="0" err="1" smtClean="0">
                <a:solidFill>
                  <a:srgbClr val="0070C0"/>
                </a:solidFill>
              </a:rPr>
              <a:t>Modernisation</a:t>
            </a:r>
            <a:r>
              <a:rPr lang="en-US" sz="2400" b="1" dirty="0" smtClean="0">
                <a:solidFill>
                  <a:srgbClr val="0070C0"/>
                </a:solidFill>
              </a:rPr>
              <a:t> Committees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High-level Group of the </a:t>
            </a:r>
            <a:r>
              <a:rPr lang="en-US" dirty="0" err="1" smtClean="0"/>
              <a:t>Modernisation</a:t>
            </a:r>
            <a:r>
              <a:rPr lang="en-US" dirty="0" smtClean="0"/>
              <a:t> of Statistical Production and Services, the Hague, 24-25 November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4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en-US" dirty="0" smtClean="0">
                <a:solidFill>
                  <a:srgbClr val="0070C0"/>
                </a:solidFill>
              </a:rPr>
              <a:t>Basic-kit </a:t>
            </a:r>
            <a:r>
              <a:rPr lang="en-US" dirty="0">
                <a:solidFill>
                  <a:srgbClr val="0070C0"/>
                </a:solidFill>
              </a:rPr>
              <a:t>of </a:t>
            </a:r>
            <a:r>
              <a:rPr lang="en-US" dirty="0" smtClean="0">
                <a:solidFill>
                  <a:srgbClr val="0070C0"/>
                </a:solidFill>
              </a:rPr>
              <a:t>information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hr-HR" dirty="0" err="1" smtClean="0">
                <a:solidFill>
                  <a:srgbClr val="0070C0"/>
                </a:solidFill>
              </a:rPr>
              <a:t>example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374507" cy="4169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000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29267" y="7605464"/>
            <a:ext cx="6192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CH" sz="4000" b="1" dirty="0" smtClean="0">
              <a:solidFill>
                <a:srgbClr val="C00000"/>
              </a:solidFill>
            </a:endParaRPr>
          </a:p>
          <a:p>
            <a:pPr algn="ctr"/>
            <a:endParaRPr lang="fr-CH" sz="4000" b="1" dirty="0" smtClean="0">
              <a:solidFill>
                <a:srgbClr val="C00000"/>
              </a:solidFill>
            </a:endParaRPr>
          </a:p>
          <a:p>
            <a:pPr algn="ctr"/>
            <a:endParaRPr lang="en-GB" sz="40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8284" y="287546"/>
            <a:ext cx="69898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CH" sz="4000" b="1" dirty="0">
                <a:solidFill>
                  <a:srgbClr val="0070C0"/>
                </a:solidFill>
              </a:rPr>
              <a:t>More </a:t>
            </a:r>
            <a:r>
              <a:rPr lang="fr-CH" sz="4000" b="1" dirty="0" smtClean="0">
                <a:solidFill>
                  <a:srgbClr val="0070C0"/>
                </a:solidFill>
              </a:rPr>
              <a:t>info</a:t>
            </a:r>
            <a:r>
              <a:rPr lang="hr-HR" sz="4000" b="1" dirty="0" smtClean="0">
                <a:solidFill>
                  <a:srgbClr val="0070C0"/>
                </a:solidFill>
              </a:rPr>
              <a:t> </a:t>
            </a:r>
            <a:r>
              <a:rPr lang="fr-CH" sz="2000" b="1" dirty="0">
                <a:solidFill>
                  <a:prstClr val="black"/>
                </a:solidFill>
                <a:hlinkClick r:id="rId2"/>
              </a:rPr>
              <a:t>http://www1.unece.org/stat/platform/x/xIR8Aw</a:t>
            </a:r>
            <a:endParaRPr lang="hr-HR" sz="2000" b="1" dirty="0">
              <a:solidFill>
                <a:prstClr val="black"/>
              </a:solidFill>
            </a:endParaRPr>
          </a:p>
          <a:p>
            <a:endParaRPr lang="fr-CH" sz="4000" b="1" dirty="0">
              <a:solidFill>
                <a:srgbClr val="0070C0"/>
              </a:solidFill>
            </a:endParaRPr>
          </a:p>
          <a:p>
            <a:pPr algn="ctr"/>
            <a:endParaRPr lang="en-GB" sz="40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79" y="1740939"/>
            <a:ext cx="1592730" cy="143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528" y="287546"/>
            <a:ext cx="2840044" cy="174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997" y="3574223"/>
            <a:ext cx="2110284" cy="192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444" y="328183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0070C0"/>
                </a:solidFill>
              </a:rPr>
              <a:t>BIG DATA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" y="4363921"/>
            <a:ext cx="2251390" cy="140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54102" y="5733394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0070C0"/>
                </a:solidFill>
              </a:rPr>
              <a:t>CSPA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5999898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0070C0"/>
                </a:solidFill>
              </a:rPr>
              <a:t>GSBPM</a:t>
            </a:r>
            <a:endParaRPr lang="en-US" sz="3200" b="1" dirty="0">
              <a:solidFill>
                <a:srgbClr val="0070C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93731"/>
            <a:ext cx="4212632" cy="187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61992" y="3779146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b="1" dirty="0" smtClean="0">
                <a:solidFill>
                  <a:srgbClr val="0070C0"/>
                </a:solidFill>
              </a:rPr>
              <a:t>GAMSO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54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  <p:bldP spid="14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Cross-cutting task team on communicating </a:t>
            </a:r>
            <a:r>
              <a:rPr lang="en-US" sz="40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modernisation</a:t>
            </a:r>
            <a:r>
              <a:rPr lang="en-US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endParaRPr lang="en-GB" sz="40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1618" y="1584087"/>
            <a:ext cx="4468755" cy="436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5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The objective</a:t>
            </a:r>
            <a:r>
              <a:rPr lang="hr-HR" dirty="0">
                <a:solidFill>
                  <a:srgbClr val="0070C0"/>
                </a:solidFill>
              </a:rPr>
              <a:t/>
            </a:r>
            <a:br>
              <a:rPr lang="hr-HR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70C0"/>
                </a:solidFill>
              </a:rPr>
              <a:t>to </a:t>
            </a:r>
            <a:r>
              <a:rPr lang="en-US" dirty="0">
                <a:solidFill>
                  <a:srgbClr val="0070C0"/>
                </a:solidFill>
              </a:rPr>
              <a:t>improve the way that </a:t>
            </a:r>
            <a:r>
              <a:rPr lang="en-US" dirty="0" err="1">
                <a:solidFill>
                  <a:srgbClr val="0070C0"/>
                </a:solidFill>
              </a:rPr>
              <a:t>modernisation</a:t>
            </a:r>
            <a:r>
              <a:rPr lang="en-US" dirty="0">
                <a:solidFill>
                  <a:srgbClr val="0070C0"/>
                </a:solidFill>
              </a:rPr>
              <a:t> activities are communicated within the official statistics </a:t>
            </a:r>
            <a:r>
              <a:rPr lang="en-US" dirty="0" smtClean="0">
                <a:solidFill>
                  <a:srgbClr val="0070C0"/>
                </a:solidFill>
              </a:rPr>
              <a:t>community</a:t>
            </a:r>
            <a:endParaRPr lang="hr-HR" dirty="0" smtClean="0">
              <a:solidFill>
                <a:srgbClr val="0070C0"/>
              </a:solidFill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70C0"/>
                </a:solidFill>
              </a:rPr>
              <a:t>to </a:t>
            </a:r>
            <a:r>
              <a:rPr lang="en-US" dirty="0">
                <a:solidFill>
                  <a:srgbClr val="0070C0"/>
                </a:solidFill>
              </a:rPr>
              <a:t>increase the visibility of the HLG-MOS and its MC and projects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70C0"/>
                </a:solidFill>
              </a:rPr>
              <a:t>to </a:t>
            </a:r>
            <a:r>
              <a:rPr lang="en-US" dirty="0">
                <a:solidFill>
                  <a:srgbClr val="0070C0"/>
                </a:solidFill>
              </a:rPr>
              <a:t>explain HLG-MOS </a:t>
            </a:r>
            <a:r>
              <a:rPr lang="en-US" dirty="0" smtClean="0">
                <a:solidFill>
                  <a:srgbClr val="0070C0"/>
                </a:solidFill>
              </a:rPr>
              <a:t>activities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err="1" smtClean="0">
                <a:solidFill>
                  <a:srgbClr val="0070C0"/>
                </a:solidFill>
              </a:rPr>
              <a:t>Modernisation</a:t>
            </a:r>
            <a:r>
              <a:rPr lang="en-US" sz="4000" dirty="0" smtClean="0">
                <a:solidFill>
                  <a:srgbClr val="0070C0"/>
                </a:solidFill>
              </a:rPr>
              <a:t> path</a:t>
            </a:r>
            <a:endParaRPr lang="en-US" sz="40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56792"/>
            <a:ext cx="8229600" cy="4525963"/>
          </a:xfrm>
        </p:spPr>
        <p:txBody>
          <a:bodyPr>
            <a:normAutofit/>
          </a:bodyPr>
          <a:lstStyle/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869442" y="1946878"/>
            <a:ext cx="2736304" cy="1332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 visibility of modernization process among NSIs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4788024" y="2132856"/>
            <a:ext cx="2664296" cy="1206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endParaRPr lang="hr-HR" dirty="0"/>
          </a:p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574895" y="4348682"/>
            <a:ext cx="2880320" cy="146346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 smtClean="0"/>
          </a:p>
          <a:p>
            <a:pPr algn="ctr"/>
            <a:r>
              <a:rPr lang="hr-HR" dirty="0" smtClean="0"/>
              <a:t> </a:t>
            </a:r>
            <a:endParaRPr lang="hr-HR" dirty="0"/>
          </a:p>
          <a:p>
            <a:pPr algn="ctr"/>
            <a:endParaRPr lang="en-US" dirty="0"/>
          </a:p>
        </p:txBody>
      </p:sp>
      <p:cxnSp>
        <p:nvCxnSpPr>
          <p:cNvPr id="8" name="Straight Arrow Connector 7"/>
          <p:cNvCxnSpPr>
            <a:stCxn id="4" idx="6"/>
            <a:endCxn id="5" idx="2"/>
          </p:cNvCxnSpPr>
          <p:nvPr/>
        </p:nvCxnSpPr>
        <p:spPr>
          <a:xfrm>
            <a:off x="3605746" y="2612952"/>
            <a:ext cx="1182278" cy="123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432356" y="1997624"/>
            <a:ext cx="156921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hr-HR" dirty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Task team</a:t>
            </a:r>
          </a:p>
          <a:p>
            <a:pPr algn="ctr"/>
            <a:r>
              <a:rPr lang="hr-HR" dirty="0" smtClean="0">
                <a:solidFill>
                  <a:schemeClr val="bg1"/>
                </a:solidFill>
              </a:rPr>
              <a:t>WTO + UNECE</a:t>
            </a:r>
          </a:p>
          <a:p>
            <a:pPr algn="ctr"/>
            <a:r>
              <a:rPr lang="hr-HR" dirty="0" smtClean="0">
                <a:solidFill>
                  <a:schemeClr val="bg1"/>
                </a:solidFill>
              </a:rPr>
              <a:t>+ </a:t>
            </a:r>
            <a:r>
              <a:rPr lang="en-GB" dirty="0" smtClean="0">
                <a:solidFill>
                  <a:schemeClr val="bg1"/>
                </a:solidFill>
              </a:rPr>
              <a:t>9</a:t>
            </a:r>
            <a:r>
              <a:rPr lang="hr-HR" dirty="0" smtClean="0">
                <a:solidFill>
                  <a:schemeClr val="bg1"/>
                </a:solidFill>
              </a:rPr>
              <a:t> </a:t>
            </a:r>
            <a:r>
              <a:rPr lang="hr-HR" dirty="0" smtClean="0">
                <a:solidFill>
                  <a:schemeClr val="bg1"/>
                </a:solidFill>
              </a:rPr>
              <a:t>NSI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15816" y="4326198"/>
            <a:ext cx="20487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→Brand</a:t>
            </a:r>
            <a:r>
              <a:rPr lang="hr-HR" dirty="0" smtClean="0">
                <a:solidFill>
                  <a:schemeClr val="bg1"/>
                </a:solidFill>
              </a:rPr>
              <a:t>ing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→Communication </a:t>
            </a:r>
            <a:r>
              <a:rPr lang="en-US" dirty="0" smtClean="0">
                <a:solidFill>
                  <a:schemeClr val="bg1"/>
                </a:solidFill>
              </a:rPr>
              <a:t>strategy 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→Promotional </a:t>
            </a:r>
            <a:r>
              <a:rPr lang="en-US" dirty="0" smtClean="0">
                <a:solidFill>
                  <a:schemeClr val="bg1"/>
                </a:solidFill>
              </a:rPr>
              <a:t>activities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  <p:cxnSp>
        <p:nvCxnSpPr>
          <p:cNvPr id="11" name="Straight Arrow Connector 10"/>
          <p:cNvCxnSpPr>
            <a:stCxn id="5" idx="4"/>
            <a:endCxn id="6" idx="7"/>
          </p:cNvCxnSpPr>
          <p:nvPr/>
        </p:nvCxnSpPr>
        <p:spPr>
          <a:xfrm flipH="1">
            <a:off x="5033402" y="3339719"/>
            <a:ext cx="1086770" cy="12232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88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err="1">
                <a:solidFill>
                  <a:srgbClr val="0070C0"/>
                </a:solidFill>
              </a:rPr>
              <a:t>recognizable</a:t>
            </a:r>
            <a:r>
              <a:rPr lang="hr-HR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brand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→</a:t>
            </a:r>
            <a:r>
              <a:rPr lang="hr-HR" dirty="0" smtClean="0">
                <a:solidFill>
                  <a:srgbClr val="0070C0"/>
                </a:solidFill>
              </a:rPr>
              <a:t> i</a:t>
            </a:r>
            <a:r>
              <a:rPr lang="en-US" dirty="0" err="1" smtClean="0">
                <a:solidFill>
                  <a:srgbClr val="0070C0"/>
                </a:solidFill>
              </a:rPr>
              <a:t>ncrease</a:t>
            </a:r>
            <a:r>
              <a:rPr lang="hr-HR" dirty="0" smtClean="0">
                <a:solidFill>
                  <a:srgbClr val="0070C0"/>
                </a:solidFill>
              </a:rPr>
              <a:t>d</a:t>
            </a:r>
            <a:r>
              <a:rPr lang="en-US" dirty="0" smtClean="0">
                <a:solidFill>
                  <a:srgbClr val="0070C0"/>
                </a:solidFill>
              </a:rPr>
              <a:t> visibility</a:t>
            </a:r>
            <a:r>
              <a:rPr lang="hr-HR" dirty="0">
                <a:solidFill>
                  <a:srgbClr val="0070C0"/>
                </a:solidFill>
              </a:rPr>
              <a:t/>
            </a:r>
            <a:br>
              <a:rPr lang="hr-HR" dirty="0">
                <a:solidFill>
                  <a:srgbClr val="0070C0"/>
                </a:solidFill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70C0"/>
                </a:solidFill>
              </a:rPr>
              <a:t>The </a:t>
            </a:r>
            <a:r>
              <a:rPr lang="en-US" dirty="0">
                <a:solidFill>
                  <a:srgbClr val="0070C0"/>
                </a:solidFill>
              </a:rPr>
              <a:t>short name </a:t>
            </a:r>
            <a:r>
              <a:rPr lang="en-US" b="1" dirty="0" smtClean="0">
                <a:solidFill>
                  <a:srgbClr val="0070C0"/>
                </a:solidFill>
              </a:rPr>
              <a:t>HLG-MOS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and the associate </a:t>
            </a:r>
            <a:r>
              <a:rPr lang="en-US" dirty="0" smtClean="0">
                <a:solidFill>
                  <a:srgbClr val="0070C0"/>
                </a:solidFill>
              </a:rPr>
              <a:t>brand:  </a:t>
            </a:r>
            <a:r>
              <a:rPr lang="en-US" b="1" dirty="0" err="1" smtClean="0">
                <a:solidFill>
                  <a:srgbClr val="0070C0"/>
                </a:solidFill>
              </a:rPr>
              <a:t>modernstats</a:t>
            </a:r>
            <a:endParaRPr lang="hr-HR" b="1" dirty="0" smtClean="0">
              <a:solidFill>
                <a:srgbClr val="0070C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70C0"/>
                </a:solidFill>
              </a:rPr>
              <a:t>LOGO</a:t>
            </a:r>
            <a:r>
              <a:rPr lang="hr-HR" dirty="0" smtClean="0">
                <a:solidFill>
                  <a:srgbClr val="0070C0"/>
                </a:solidFill>
              </a:rPr>
              <a:t> &amp; </a:t>
            </a:r>
            <a:r>
              <a:rPr lang="en-US" dirty="0" smtClean="0">
                <a:solidFill>
                  <a:srgbClr val="0070C0"/>
                </a:solidFill>
              </a:rPr>
              <a:t>AVATAR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for </a:t>
            </a:r>
            <a:r>
              <a:rPr lang="en-US" dirty="0">
                <a:solidFill>
                  <a:srgbClr val="0070C0"/>
                </a:solidFill>
              </a:rPr>
              <a:t>social media </a:t>
            </a:r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hr-HR" dirty="0" smtClean="0">
                <a:solidFill>
                  <a:srgbClr val="0070C0"/>
                </a:solidFill>
              </a:rPr>
              <a:t>t</a:t>
            </a:r>
            <a:r>
              <a:rPr lang="en-US" dirty="0" err="1" smtClean="0">
                <a:solidFill>
                  <a:srgbClr val="0070C0"/>
                </a:solidFill>
              </a:rPr>
              <a:t>witter</a:t>
            </a:r>
            <a:r>
              <a:rPr lang="en-US" dirty="0">
                <a:solidFill>
                  <a:srgbClr val="0070C0"/>
                </a:solidFill>
              </a:rPr>
              <a:t>, </a:t>
            </a:r>
            <a:r>
              <a:rPr lang="en-US" dirty="0" smtClean="0">
                <a:solidFill>
                  <a:srgbClr val="0070C0"/>
                </a:solidFill>
              </a:rPr>
              <a:t>YouTube</a:t>
            </a:r>
            <a:r>
              <a:rPr lang="hr-HR" dirty="0" smtClean="0">
                <a:solidFill>
                  <a:srgbClr val="0070C0"/>
                </a:solidFill>
              </a:rPr>
              <a:t>)</a:t>
            </a:r>
            <a:endParaRPr lang="hr-HR" dirty="0">
              <a:solidFill>
                <a:srgbClr val="0070C0"/>
              </a:solidFill>
            </a:endParaRPr>
          </a:p>
          <a:p>
            <a:endParaRPr lang="hr-HR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38" y="4911325"/>
            <a:ext cx="3962400" cy="132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616" y="4365104"/>
            <a:ext cx="14509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03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Communication </a:t>
            </a:r>
            <a:r>
              <a:rPr lang="en-US" dirty="0" smtClean="0">
                <a:solidFill>
                  <a:srgbClr val="0070C0"/>
                </a:solidFill>
              </a:rPr>
              <a:t>strategy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70C0"/>
                </a:solidFill>
              </a:rPr>
              <a:t>to </a:t>
            </a:r>
            <a:r>
              <a:rPr lang="en-US" dirty="0">
                <a:solidFill>
                  <a:srgbClr val="0070C0"/>
                </a:solidFill>
              </a:rPr>
              <a:t>increase awareness and understanding of the modernization process related to </a:t>
            </a:r>
            <a:r>
              <a:rPr lang="en-US" dirty="0" smtClean="0">
                <a:solidFill>
                  <a:srgbClr val="0070C0"/>
                </a:solidFill>
              </a:rPr>
              <a:t>statistics </a:t>
            </a:r>
            <a:endParaRPr lang="hr-HR" dirty="0" smtClean="0">
              <a:solidFill>
                <a:srgbClr val="0070C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70C0"/>
                </a:solidFill>
              </a:rPr>
              <a:t>to </a:t>
            </a:r>
            <a:r>
              <a:rPr lang="en-US" dirty="0">
                <a:solidFill>
                  <a:srgbClr val="0070C0"/>
                </a:solidFill>
              </a:rPr>
              <a:t>better inform audience on future developments </a:t>
            </a:r>
            <a:endParaRPr lang="hr-HR" dirty="0" smtClean="0">
              <a:solidFill>
                <a:srgbClr val="0070C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70C0"/>
                </a:solidFill>
              </a:rPr>
              <a:t>to </a:t>
            </a:r>
            <a:r>
              <a:rPr lang="en-US" dirty="0">
                <a:solidFill>
                  <a:srgbClr val="0070C0"/>
                </a:solidFill>
              </a:rPr>
              <a:t>promote understanding to how these developments impact on the work of national statistical </a:t>
            </a:r>
            <a:r>
              <a:rPr lang="en-US" dirty="0" err="1">
                <a:solidFill>
                  <a:srgbClr val="0070C0"/>
                </a:solidFill>
              </a:rPr>
              <a:t>organisations</a:t>
            </a:r>
            <a:r>
              <a:rPr lang="en-US" dirty="0">
                <a:solidFill>
                  <a:srgbClr val="0070C0"/>
                </a:solidFill>
              </a:rPr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20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en-US" dirty="0" smtClean="0">
                <a:solidFill>
                  <a:srgbClr val="0070C0"/>
                </a:solidFill>
              </a:rPr>
              <a:t>PROMOTIONAL ACTIVITIES</a:t>
            </a:r>
            <a:r>
              <a:rPr lang="hr-HR" dirty="0" smtClean="0">
                <a:solidFill>
                  <a:srgbClr val="0070C0"/>
                </a:solidFill>
              </a:rPr>
              <a:t> </a:t>
            </a:r>
            <a:br>
              <a:rPr lang="hr-HR" dirty="0" smtClean="0">
                <a:solidFill>
                  <a:srgbClr val="0070C0"/>
                </a:solidFill>
              </a:rPr>
            </a:br>
            <a:r>
              <a:rPr lang="hr-HR" dirty="0" smtClean="0">
                <a:solidFill>
                  <a:srgbClr val="0070C0"/>
                </a:solidFill>
              </a:rPr>
              <a:t>VIDEOS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fr-CH" b="1" dirty="0" smtClean="0">
                <a:solidFill>
                  <a:srgbClr val="0070C0"/>
                </a:solidFill>
              </a:rPr>
              <a:t>5 </a:t>
            </a:r>
            <a:r>
              <a:rPr lang="hr-HR" b="1" dirty="0" err="1" smtClean="0">
                <a:solidFill>
                  <a:srgbClr val="0070C0"/>
                </a:solidFill>
              </a:rPr>
              <a:t>v</a:t>
            </a:r>
            <a:r>
              <a:rPr lang="fr-CH" b="1" dirty="0" err="1" smtClean="0">
                <a:solidFill>
                  <a:srgbClr val="0070C0"/>
                </a:solidFill>
              </a:rPr>
              <a:t>ideos</a:t>
            </a:r>
            <a:r>
              <a:rPr lang="fr-CH" b="1" dirty="0" smtClean="0">
                <a:solidFill>
                  <a:srgbClr val="0070C0"/>
                </a:solidFill>
              </a:rPr>
              <a:t> </a:t>
            </a:r>
            <a:r>
              <a:rPr lang="fr-CH" b="1" dirty="0">
                <a:solidFill>
                  <a:srgbClr val="0070C0"/>
                </a:solidFill>
              </a:rPr>
              <a:t>in one- HLG-MOS</a:t>
            </a:r>
            <a:endParaRPr lang="en-GB" b="1" dirty="0">
              <a:solidFill>
                <a:srgbClr val="0070C0"/>
              </a:solidFill>
            </a:endParaRPr>
          </a:p>
          <a:p>
            <a:endParaRPr lang="hr-HR" dirty="0" smtClean="0"/>
          </a:p>
          <a:p>
            <a:endParaRPr lang="hr-HR" dirty="0" smtClean="0"/>
          </a:p>
          <a:p>
            <a:endParaRPr lang="en-US" dirty="0"/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79445"/>
            <a:ext cx="6100862" cy="3819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35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3"/>
            <a:ext cx="3772644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606" y="4511377"/>
            <a:ext cx="23431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139" y="1007958"/>
            <a:ext cx="3316213" cy="299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Bent Arrow 1"/>
          <p:cNvSpPr/>
          <p:nvPr/>
        </p:nvSpPr>
        <p:spPr>
          <a:xfrm rot="776232">
            <a:off x="3268452" y="685985"/>
            <a:ext cx="1517498" cy="2150711"/>
          </a:xfrm>
          <a:prstGeom prst="ben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4" name="Bent Arrow 3"/>
          <p:cNvSpPr/>
          <p:nvPr/>
        </p:nvSpPr>
        <p:spPr>
          <a:xfrm rot="7976250">
            <a:off x="7286109" y="2488291"/>
            <a:ext cx="1571783" cy="149855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12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260648"/>
            <a:ext cx="8712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40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Video</a:t>
            </a:r>
            <a:r>
              <a:rPr lang="fr-CH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- the </a:t>
            </a:r>
            <a:r>
              <a:rPr lang="fr-CH" sz="40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Fundamental</a:t>
            </a:r>
            <a:r>
              <a:rPr lang="fr-CH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CH" sz="40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Principles</a:t>
            </a:r>
            <a:r>
              <a:rPr lang="fr-CH" sz="40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 of Official </a:t>
            </a:r>
            <a:r>
              <a:rPr lang="fr-CH" sz="4000" dirty="0" err="1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Statistics</a:t>
            </a:r>
            <a:endParaRPr lang="en-GB" sz="40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High-level Group of the Modernisation of Statistical Production and Services, the Hague, 24-25 November 2015</a:t>
            </a:r>
            <a:endParaRPr lang="en-GB"/>
          </a:p>
        </p:txBody>
      </p:sp>
      <p:pic>
        <p:nvPicPr>
          <p:cNvPr id="2052" name="Picture 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79" y="1844824"/>
            <a:ext cx="5015880" cy="40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357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648</Words>
  <Application>Microsoft Office PowerPoint</Application>
  <PresentationFormat>On-screen Show (4:3)</PresentationFormat>
  <Paragraphs>111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The objective </vt:lpstr>
      <vt:lpstr>Modernisation path</vt:lpstr>
      <vt:lpstr> recognizable brand → increased visibility </vt:lpstr>
      <vt:lpstr>Communication strategy </vt:lpstr>
      <vt:lpstr> PROMOTIONAL ACTIVITIES  VIDEOS </vt:lpstr>
      <vt:lpstr>PowerPoint Presentation</vt:lpstr>
      <vt:lpstr>PowerPoint Presentation</vt:lpstr>
      <vt:lpstr>PowerPoint Presentation</vt:lpstr>
      <vt:lpstr> Promotional activities  webinars </vt:lpstr>
      <vt:lpstr>Promotional activities social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Basic-kit of information example </vt:lpstr>
      <vt:lpstr>PowerPoint Presentation</vt:lpstr>
    </vt:vector>
  </TitlesOfParts>
  <Company>ECE-ISU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Seoane</dc:creator>
  <cp:lastModifiedBy>Steven Vale</cp:lastModifiedBy>
  <cp:revision>103</cp:revision>
  <cp:lastPrinted>2015-11-10T10:11:41Z</cp:lastPrinted>
  <dcterms:created xsi:type="dcterms:W3CDTF">2015-11-03T09:47:49Z</dcterms:created>
  <dcterms:modified xsi:type="dcterms:W3CDTF">2015-11-24T22:18:27Z</dcterms:modified>
</cp:coreProperties>
</file>