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286" r:id="rId3"/>
    <p:sldId id="301" r:id="rId4"/>
    <p:sldId id="257" r:id="rId5"/>
    <p:sldId id="300" r:id="rId6"/>
    <p:sldId id="259" r:id="rId7"/>
    <p:sldId id="258" r:id="rId8"/>
    <p:sldId id="262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0" r:id="rId17"/>
    <p:sldId id="311" r:id="rId18"/>
    <p:sldId id="312" r:id="rId19"/>
    <p:sldId id="313" r:id="rId20"/>
    <p:sldId id="360" r:id="rId21"/>
    <p:sldId id="314" r:id="rId22"/>
    <p:sldId id="315" r:id="rId23"/>
    <p:sldId id="316" r:id="rId24"/>
    <p:sldId id="317" r:id="rId25"/>
    <p:sldId id="318" r:id="rId26"/>
    <p:sldId id="363" r:id="rId27"/>
    <p:sldId id="367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62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335" r:id="rId46"/>
    <p:sldId id="365" r:id="rId47"/>
    <p:sldId id="366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1" r:id="rId63"/>
    <p:sldId id="352" r:id="rId64"/>
    <p:sldId id="353" r:id="rId65"/>
    <p:sldId id="354" r:id="rId66"/>
    <p:sldId id="355" r:id="rId67"/>
    <p:sldId id="356" r:id="rId68"/>
    <p:sldId id="357" r:id="rId69"/>
    <p:sldId id="358" r:id="rId70"/>
    <p:sldId id="364" r:id="rId71"/>
    <p:sldId id="359" r:id="rId72"/>
    <p:sldId id="361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6600"/>
    <a:srgbClr val="FFCC66"/>
    <a:srgbClr val="6E5F6E"/>
    <a:srgbClr val="F09714"/>
    <a:srgbClr val="996633"/>
    <a:srgbClr val="C6C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3" autoAdjust="0"/>
    <p:restoredTop sz="90283" autoAdjust="0"/>
  </p:normalViewPr>
  <p:slideViewPr>
    <p:cSldViewPr>
      <p:cViewPr varScale="1">
        <p:scale>
          <a:sx n="82" d="100"/>
          <a:sy n="82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816"/>
    </p:cViewPr>
  </p:sorterViewPr>
  <p:notesViewPr>
    <p:cSldViewPr>
      <p:cViewPr varScale="1">
        <p:scale>
          <a:sx n="67" d="100"/>
          <a:sy n="67" d="100"/>
        </p:scale>
        <p:origin x="-196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DBCDC-F664-424E-B90A-E4FC4085E093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DAD5A-2AEF-4A48-8E91-DEC7BA55B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9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AA2FA-9C3C-45E5-A876-77458DB57BBB}" type="datetimeFigureOut">
              <a:rPr lang="en-US" smtClean="0"/>
              <a:t>24/11/15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153B2-B3B0-46F9-8F3B-CA31DF9DA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0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3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45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98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7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62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08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71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37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6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7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927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7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135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68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4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73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07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41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749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0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SO1</a:t>
            </a:r>
            <a:r>
              <a:rPr lang="en-US" sz="1200" dirty="0" smtClean="0"/>
              <a:t> Sources collection and manipulation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SO2</a:t>
            </a:r>
            <a:r>
              <a:rPr lang="en-US" sz="1200" dirty="0" smtClean="0"/>
              <a:t> Production of quality statistics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SO3</a:t>
            </a:r>
            <a:r>
              <a:rPr lang="en-US" sz="1200" dirty="0" smtClean="0"/>
              <a:t> Correspondence with existing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SO4</a:t>
            </a:r>
            <a:r>
              <a:rPr lang="en-US" sz="1200" dirty="0" smtClean="0"/>
              <a:t> Cross-country sharing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SO5</a:t>
            </a:r>
            <a:r>
              <a:rPr lang="en-US" sz="1200" dirty="0" smtClean="0"/>
              <a:t> CSPA-based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74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70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009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086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69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14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88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92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05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148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67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SO1</a:t>
            </a:r>
            <a:r>
              <a:rPr lang="en-US" sz="1200" dirty="0" smtClean="0"/>
              <a:t> Sources collection and manipulation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SO2</a:t>
            </a:r>
            <a:r>
              <a:rPr lang="en-US" sz="1200" dirty="0" smtClean="0"/>
              <a:t> Production of quality statistics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SO3</a:t>
            </a:r>
            <a:r>
              <a:rPr lang="en-US" sz="1200" dirty="0" smtClean="0"/>
              <a:t> Correspondence with existing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SO4</a:t>
            </a:r>
            <a:r>
              <a:rPr lang="en-US" sz="1200" dirty="0" smtClean="0"/>
              <a:t> Cross-country sharing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SO5</a:t>
            </a:r>
            <a:r>
              <a:rPr lang="en-US" sz="1200" dirty="0" smtClean="0"/>
              <a:t> CSPA-based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74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659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64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906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15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623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95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760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2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185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3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SO1</a:t>
            </a:r>
            <a:r>
              <a:rPr lang="en-US" sz="1200" dirty="0" smtClean="0"/>
              <a:t> Sources collection and manipulation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SO2</a:t>
            </a:r>
            <a:r>
              <a:rPr lang="en-US" sz="1200" dirty="0" smtClean="0"/>
              <a:t> Production of quality statistics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SO3</a:t>
            </a:r>
            <a:r>
              <a:rPr lang="en-US" sz="1200" dirty="0" smtClean="0"/>
              <a:t> Correspondence with existing products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SO4</a:t>
            </a:r>
            <a:r>
              <a:rPr lang="en-US" sz="1200" dirty="0" smtClean="0"/>
              <a:t> Cross-country sharing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SO5</a:t>
            </a:r>
            <a:r>
              <a:rPr lang="en-US" sz="1200" dirty="0" smtClean="0"/>
              <a:t> CSPA-based sharing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374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326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571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044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552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52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567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921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677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618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9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28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6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3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153B2-B3B0-46F9-8F3B-CA31DF9DAA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hdphoto3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1001" y="1359814"/>
            <a:ext cx="8458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Workshop on the 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9" descr="UNECElogoDarkBlue200px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82"/>
          <a:stretch/>
        </p:blipFill>
        <p:spPr bwMode="auto">
          <a:xfrm>
            <a:off x="417577" y="152400"/>
            <a:ext cx="104457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1659273" y="152400"/>
            <a:ext cx="457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United Nations </a:t>
            </a:r>
            <a:r>
              <a:rPr lang="fr-CH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Economic</a:t>
            </a: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Commission for Europe </a:t>
            </a:r>
            <a:r>
              <a:rPr lang="fr-CH" sz="1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Statistical</a:t>
            </a:r>
            <a:r>
              <a:rPr lang="fr-CH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 Division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1" y="2209800"/>
            <a:ext cx="9144000" cy="990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381001" y="2363307"/>
            <a:ext cx="7083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Sandbox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26" b="99634" l="2895" r="98158">
                        <a14:foregroundMark x1="24474" y1="80586" x2="19474" y2="51648"/>
                        <a14:foregroundMark x1="20526" y1="55678" x2="33158" y2="33700"/>
                        <a14:foregroundMark x1="36053" y1="57509" x2="32368" y2="24176"/>
                        <a14:foregroundMark x1="53158" y1="39194" x2="53158" y2="39194"/>
                        <a14:foregroundMark x1="56842" y1="82051" x2="56842" y2="82051"/>
                        <a14:foregroundMark x1="93684" y1="46886" x2="93684" y2="46886"/>
                        <a14:foregroundMark x1="93158" y1="59707" x2="93158" y2="59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" b="559"/>
          <a:stretch/>
        </p:blipFill>
        <p:spPr bwMode="auto">
          <a:xfrm>
            <a:off x="7370603" y="2363373"/>
            <a:ext cx="1668621" cy="1190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390145" y="1673721"/>
            <a:ext cx="24833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i="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</a:t>
            </a:r>
            <a:r>
              <a:rPr lang="en-US" sz="1200" b="0" i="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24-25, 2015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8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94488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974" y="0"/>
            <a:ext cx="7083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Sandbox report 2015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	 November 24,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470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ki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94488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974" y="0"/>
            <a:ext cx="7083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Sandbox report 2015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	 November 24,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904"/>
            <a:ext cx="381000" cy="381000"/>
          </a:xfrm>
          <a:prstGeom prst="rect">
            <a:avLst/>
          </a:prstGeom>
        </p:spPr>
      </p:pic>
      <p:sp>
        <p:nvSpPr>
          <p:cNvPr id="13" name="Rectangle 9"/>
          <p:cNvSpPr/>
          <p:nvPr userDrawn="1"/>
        </p:nvSpPr>
        <p:spPr>
          <a:xfrm>
            <a:off x="3276600" y="-2318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Wikistats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0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i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94488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974" y="0"/>
            <a:ext cx="7083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Sandbox report 2015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	 November 24,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0904"/>
            <a:ext cx="381000" cy="381000"/>
          </a:xfrm>
          <a:prstGeom prst="rect">
            <a:avLst/>
          </a:prstGeom>
        </p:spPr>
      </p:pic>
      <p:sp>
        <p:nvSpPr>
          <p:cNvPr id="13" name="Rectangle 9"/>
          <p:cNvSpPr/>
          <p:nvPr userDrawn="1"/>
        </p:nvSpPr>
        <p:spPr>
          <a:xfrm>
            <a:off x="3276600" y="-2318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Twitter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36"/>
          <p:cNvGrpSpPr/>
          <p:nvPr userDrawn="1"/>
        </p:nvGrpSpPr>
        <p:grpSpPr>
          <a:xfrm>
            <a:off x="4191001" y="6616"/>
            <a:ext cx="383663" cy="383663"/>
            <a:chOff x="990600" y="833437"/>
            <a:chExt cx="914400" cy="914400"/>
          </a:xfrm>
        </p:grpSpPr>
        <p:sp>
          <p:nvSpPr>
            <p:cNvPr id="15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765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94488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974" y="0"/>
            <a:ext cx="7083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Sandbox report 2015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	 November 24,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3276600" y="-2318"/>
            <a:ext cx="83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Enterprise</a:t>
            </a:r>
            <a:r>
              <a:rPr lang="en-US" sz="1000" b="1" i="0" kern="120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Web Sites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o 13"/>
          <p:cNvGrpSpPr/>
          <p:nvPr userDrawn="1"/>
        </p:nvGrpSpPr>
        <p:grpSpPr>
          <a:xfrm>
            <a:off x="4191000" y="26460"/>
            <a:ext cx="390279" cy="390279"/>
            <a:chOff x="731532" y="4516742"/>
            <a:chExt cx="792468" cy="792468"/>
          </a:xfrm>
        </p:grpSpPr>
        <p:sp>
          <p:nvSpPr>
            <p:cNvPr id="15" name="Oval 25"/>
            <p:cNvSpPr/>
            <p:nvPr/>
          </p:nvSpPr>
          <p:spPr>
            <a:xfrm>
              <a:off x="731532" y="4516742"/>
              <a:ext cx="792468" cy="792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7" y="4602379"/>
              <a:ext cx="503956" cy="503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79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tr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94488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>
          <a:xfrm>
            <a:off x="2974" y="0"/>
            <a:ext cx="70836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Data Sandbox report 2015</a:t>
            </a:r>
            <a:endParaRPr lang="en-US" sz="1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Official Statistics	 November 24, 2015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 userDrawn="1"/>
        </p:nvSpPr>
        <p:spPr>
          <a:xfrm>
            <a:off x="3276600" y="-2318"/>
            <a:ext cx="83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Comtrade</a:t>
            </a:r>
            <a:endParaRPr lang="en-U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4191000" y="19845"/>
            <a:ext cx="389027" cy="3890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440830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57201"/>
            <a:ext cx="4191000" cy="1143000"/>
          </a:xfrm>
        </p:spPr>
        <p:txBody>
          <a:bodyPr>
            <a:noAutofit/>
          </a:bodyPr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4368" y="6400801"/>
            <a:ext cx="679631" cy="457200"/>
          </a:xfrm>
        </p:spPr>
        <p:txBody>
          <a:bodyPr vert="horz" lIns="91440" tIns="45720" rIns="91440" bIns="45720" rtlCol="0" anchor="ctr"/>
          <a:lstStyle>
            <a:lvl1pPr>
              <a:defRPr lang="en-US" sz="2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C56A8E-B2B4-4B42-8BBE-E0F568E050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1" b="98535" l="10000" r="99211">
                        <a14:foregroundMark x1="26579" y1="40659" x2="26579" y2="40659"/>
                        <a14:foregroundMark x1="56316" y1="82784" x2="56316" y2="82784"/>
                        <a14:foregroundMark x1="58947" y1="93407" x2="58947" y2="93407"/>
                        <a14:foregroundMark x1="93947" y1="45421" x2="93947" y2="45421"/>
                        <a14:foregroundMark x1="46842" y1="15751" x2="46842" y2="15751"/>
                        <a14:foregroundMark x1="52105" y1="94139" x2="52105" y2="94139"/>
                        <a14:foregroundMark x1="47368" y1="93773" x2="47368" y2="93773"/>
                        <a14:foregroundMark x1="38947" y1="91209" x2="38947" y2="91209"/>
                        <a14:foregroundMark x1="35526" y1="89744" x2="35526" y2="89744"/>
                        <a14:foregroundMark x1="35526" y1="52381" x2="35526" y2="52381"/>
                        <a14:foregroundMark x1="30263" y1="59341" x2="30263" y2="59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369" y="76200"/>
            <a:ext cx="679631" cy="48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6753195" y="378939"/>
            <a:ext cx="90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</a:t>
            </a:r>
            <a:r>
              <a:rPr lang="en-US" baseline="0" dirty="0" smtClean="0">
                <a:solidFill>
                  <a:schemeClr val="bg1">
                    <a:lumMod val="65000"/>
                  </a:schemeClr>
                </a:solidFill>
              </a:rPr>
              <a:t>set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334000" y="378939"/>
            <a:ext cx="10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Countries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861027" y="1200150"/>
            <a:ext cx="685800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861027" y="748271"/>
            <a:ext cx="685800" cy="40011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6789675" y="685800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records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789675" y="1143000"/>
            <a:ext cx="3786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size</a:t>
            </a: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6611779"/>
            <a:ext cx="624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UNECE Workshop on the </a:t>
            </a:r>
            <a:r>
              <a:rPr lang="en-US" sz="1000" b="0" i="0" kern="12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Modernisation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Statistical Production</a:t>
            </a:r>
            <a:r>
              <a:rPr lang="en-US" sz="1000" b="0" i="0" u="none" strike="noStrike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Services	 November 19, 2014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51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3" b="17910"/>
          <a:stretch/>
        </p:blipFill>
        <p:spPr bwMode="auto">
          <a:xfrm>
            <a:off x="2962121" y="2667000"/>
            <a:ext cx="618188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600200" y="1524000"/>
            <a:ext cx="3548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610958" y="2714119"/>
            <a:ext cx="2481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ACTIVITIES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686271" y="3904238"/>
            <a:ext cx="4801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baseline="0" dirty="0" smtClean="0">
                <a:solidFill>
                  <a:schemeClr val="bg1">
                    <a:lumMod val="85000"/>
                  </a:schemeClr>
                </a:solidFill>
              </a:rPr>
              <a:t>FUTURE OF SANDBOX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236" y="5094357"/>
            <a:ext cx="2657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>
                    <a:lumMod val="85000"/>
                  </a:schemeClr>
                </a:solidFill>
              </a:rPr>
              <a:t>OUTCOMES</a:t>
            </a:r>
            <a:endParaRPr lang="en-US" sz="4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63" b="17910"/>
          <a:stretch/>
        </p:blipFill>
        <p:spPr bwMode="auto">
          <a:xfrm>
            <a:off x="2962121" y="2667000"/>
            <a:ext cx="618188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9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56A8E-B2B4-4B42-8BBE-E0F568E050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0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1" r:id="rId7"/>
    <p:sldLayoutId id="2147483651" r:id="rId8"/>
    <p:sldLayoutId id="2147483662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hyperlink" Target="https://en.wikipedia.org/wiki/Main_Page" TargetMode="External"/><Relationship Id="rId5" Type="http://schemas.openxmlformats.org/officeDocument/2006/relationships/hyperlink" Target="http://www.alexa.com/siteinfo/wikipedia.org" TargetMode="External"/><Relationship Id="rId6" Type="http://schemas.openxmlformats.org/officeDocument/2006/relationships/image" Target="../media/image52.png"/><Relationship Id="rId7" Type="http://schemas.openxmlformats.org/officeDocument/2006/relationships/hyperlink" Target="https://en.wikipedia.org/wiki/Wikipedia:Text_of_Creative_Commons_Attribution-ShareAlike_3.0_Unported_License" TargetMode="External"/><Relationship Id="rId8" Type="http://schemas.openxmlformats.org/officeDocument/2006/relationships/image" Target="../media/image53.png"/><Relationship Id="rId9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microsoft.com/office/2007/relationships/hdphoto" Target="../media/hdphoto12.wdp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twitter.com/streaming/public" TargetMode="External"/><Relationship Id="rId4" Type="http://schemas.openxmlformats.org/officeDocument/2006/relationships/hyperlink" Target="https://gnip.com/historical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astic.co/" TargetMode="External"/><Relationship Id="rId4" Type="http://schemas.openxmlformats.org/officeDocument/2006/relationships/hyperlink" Target="https://www.elastic.co/products/kibana" TargetMode="External"/><Relationship Id="rId5" Type="http://schemas.openxmlformats.org/officeDocument/2006/relationships/hyperlink" Target="https://dev.twitter.com/overview/terms/agreement-and-policy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microsoft.com/office/2007/relationships/hdphoto" Target="../media/hdphoto12.wdp"/><Relationship Id="rId6" Type="http://schemas.openxmlformats.org/officeDocument/2006/relationships/image" Target="../media/image47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42.png"/><Relationship Id="rId10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44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1" Type="http://schemas.microsoft.com/office/2007/relationships/hdphoto" Target="../media/hdphoto7.wdp"/><Relationship Id="rId12" Type="http://schemas.openxmlformats.org/officeDocument/2006/relationships/image" Target="../media/image17.png"/><Relationship Id="rId13" Type="http://schemas.microsoft.com/office/2007/relationships/hdphoto" Target="../media/hdphoto8.wdp"/><Relationship Id="rId14" Type="http://schemas.openxmlformats.org/officeDocument/2006/relationships/image" Target="../media/image18.png"/><Relationship Id="rId15" Type="http://schemas.microsoft.com/office/2007/relationships/hdphoto" Target="../media/hdphoto9.wdp"/><Relationship Id="rId16" Type="http://schemas.openxmlformats.org/officeDocument/2006/relationships/image" Target="../media/image19.png"/><Relationship Id="rId17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microsoft.com/office/2007/relationships/hdphoto" Target="../media/hdphoto4.wdp"/><Relationship Id="rId6" Type="http://schemas.openxmlformats.org/officeDocument/2006/relationships/image" Target="../media/image14.png"/><Relationship Id="rId7" Type="http://schemas.microsoft.com/office/2007/relationships/hdphoto" Target="../media/hdphoto5.wdp"/><Relationship Id="rId8" Type="http://schemas.openxmlformats.org/officeDocument/2006/relationships/image" Target="../media/image15.png"/><Relationship Id="rId9" Type="http://schemas.microsoft.com/office/2007/relationships/hdphoto" Target="../media/hdphoto6.wdp"/><Relationship Id="rId10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hyperlink" Target="mailto:support.stat@unece.org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microsoft.com/office/2007/relationships/hdphoto" Target="../media/hdphoto12.wdp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microsoft.com/office/2007/relationships/hdphoto" Target="../media/hdphoto12.wdp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1.wdp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10" Type="http://schemas.openxmlformats.org/officeDocument/2006/relationships/image" Target="../media/image29.png"/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trade.un.org/" TargetMode="External"/><Relationship Id="rId4" Type="http://schemas.openxmlformats.org/officeDocument/2006/relationships/hyperlink" Target="http://dumps.wikimedia.org/other/pagecounts-ez/" TargetMode="External"/><Relationship Id="rId5" Type="http://schemas.openxmlformats.org/officeDocument/2006/relationships/hyperlink" Target="https://twitter.com/" TargetMode="Externa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microsoft.com/office/2007/relationships/hdphoto" Target="../media/hdphoto12.wdp"/><Relationship Id="rId9" Type="http://schemas.openxmlformats.org/officeDocument/2006/relationships/image" Target="../media/image47.png"/><Relationship Id="rId10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81000" y="3733800"/>
            <a:ext cx="7315200" cy="1470025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The Sandbox 2015 Report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511225"/>
            <a:ext cx="3208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Antonino </a:t>
            </a:r>
            <a:r>
              <a:rPr lang="en-US" sz="3200" dirty="0" err="1" smtClean="0"/>
              <a:t>Virgillito</a:t>
            </a:r>
            <a:endParaRPr lang="en-US" sz="3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0" y="5862935"/>
            <a:ext cx="459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Project coordinators, UNECE - ISTAT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87287" y="5892225"/>
            <a:ext cx="2332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Carlo </a:t>
            </a:r>
            <a:r>
              <a:rPr lang="en-US" sz="3200" dirty="0" err="1" smtClean="0"/>
              <a:t>Vaccari</a:t>
            </a:r>
            <a:endParaRPr lang="en-US" sz="32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697" y="152400"/>
            <a:ext cx="2573903" cy="40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00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6248400"/>
            <a:ext cx="1676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99" y="306421"/>
            <a:ext cx="797467" cy="797467"/>
          </a:xfrm>
          <a:prstGeom prst="rect">
            <a:avLst/>
          </a:prstGeom>
        </p:spPr>
      </p:pic>
      <p:sp>
        <p:nvSpPr>
          <p:cNvPr id="6" name="Shape 139"/>
          <p:cNvSpPr txBox="1">
            <a:spLocks/>
          </p:cNvSpPr>
          <p:nvPr/>
        </p:nvSpPr>
        <p:spPr>
          <a:xfrm>
            <a:off x="5029200" y="2652532"/>
            <a:ext cx="2286000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Wikistats</a:t>
            </a:r>
            <a:endParaRPr lang="e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hape 139"/>
          <p:cNvSpPr txBox="1">
            <a:spLocks/>
          </p:cNvSpPr>
          <p:nvPr/>
        </p:nvSpPr>
        <p:spPr>
          <a:xfrm>
            <a:off x="1616242" y="2652533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4000" b="1" dirty="0" smtClean="0"/>
              <a:t>ACTIVITIES</a:t>
            </a:r>
            <a:endParaRPr lang="en" sz="4000" b="1" dirty="0"/>
          </a:p>
        </p:txBody>
      </p:sp>
      <p:pic>
        <p:nvPicPr>
          <p:cNvPr id="26" name="Picture 3" descr="C:\Users\virgillito\Documents\HLG presentation\flags\European-Un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96497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virgillito\Documents\HLG presentation\flags\Irela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296497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5448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sco magnetico 2"/>
          <p:cNvSpPr/>
          <p:nvPr/>
        </p:nvSpPr>
        <p:spPr>
          <a:xfrm>
            <a:off x="228600" y="1219200"/>
            <a:ext cx="3581400" cy="2362200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/>
              <a:t>Statistics on hourly page views of articles in </a:t>
            </a:r>
            <a:r>
              <a:rPr lang="en-GB" sz="2000" dirty="0" smtClean="0"/>
              <a:t>the </a:t>
            </a:r>
            <a:r>
              <a:rPr lang="en-GB" sz="2000" dirty="0"/>
              <a:t>several language versions of Wikipedia</a:t>
            </a:r>
          </a:p>
        </p:txBody>
      </p:sp>
      <p:sp>
        <p:nvSpPr>
          <p:cNvPr id="5" name="Rettangolo arrotondato 4"/>
          <p:cNvSpPr/>
          <p:nvPr/>
        </p:nvSpPr>
        <p:spPr>
          <a:xfrm>
            <a:off x="5029200" y="2286000"/>
            <a:ext cx="3962400" cy="31013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dirty="0" smtClean="0"/>
              <a:t>Download and process to obtain manageable data</a:t>
            </a:r>
          </a:p>
          <a:p>
            <a:endParaRPr lang="en-GB" sz="2400" dirty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UNESCO </a:t>
            </a:r>
            <a:r>
              <a:rPr lang="en-GB" sz="2400" dirty="0"/>
              <a:t>heritage </a:t>
            </a:r>
            <a:r>
              <a:rPr lang="en-GB" sz="2400" dirty="0" smtClean="0"/>
              <a:t>sites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Cities </a:t>
            </a:r>
            <a:r>
              <a:rPr lang="en-GB" sz="2400" dirty="0"/>
              <a:t>and </a:t>
            </a:r>
            <a:r>
              <a:rPr lang="en-GB" sz="2400" dirty="0" smtClean="0"/>
              <a:t>Beaches</a:t>
            </a:r>
          </a:p>
          <a:p>
            <a:pPr lvl="1"/>
            <a:endParaRPr lang="en-GB" sz="2400" dirty="0" smtClean="0"/>
          </a:p>
          <a:p>
            <a:pPr algn="ctr"/>
            <a:r>
              <a:rPr lang="en-GB" sz="2400" dirty="0" smtClean="0"/>
              <a:t>Popularity</a:t>
            </a:r>
          </a:p>
          <a:p>
            <a:pPr algn="ctr"/>
            <a:r>
              <a:rPr lang="en-GB" sz="2400" dirty="0" smtClean="0"/>
              <a:t>Touristic potential</a:t>
            </a:r>
            <a:endParaRPr lang="en-GB" sz="2400" dirty="0"/>
          </a:p>
        </p:txBody>
      </p:sp>
      <p:cxnSp>
        <p:nvCxnSpPr>
          <p:cNvPr id="21" name="Connettore 7 20"/>
          <p:cNvCxnSpPr>
            <a:endCxn id="5" idx="0"/>
          </p:cNvCxnSpPr>
          <p:nvPr/>
        </p:nvCxnSpPr>
        <p:spPr>
          <a:xfrm flipV="1">
            <a:off x="3810000" y="2286000"/>
            <a:ext cx="3200400" cy="228600"/>
          </a:xfrm>
          <a:prstGeom prst="curvedConnector4">
            <a:avLst>
              <a:gd name="adj1" fmla="val 19048"/>
              <a:gd name="adj2" fmla="val 50736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umetto 4 29"/>
          <p:cNvSpPr/>
          <p:nvPr/>
        </p:nvSpPr>
        <p:spPr>
          <a:xfrm>
            <a:off x="185184" y="4038600"/>
            <a:ext cx="3929616" cy="205740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buNone/>
            </a:pPr>
            <a:r>
              <a:rPr lang="en-GB" sz="2000" dirty="0"/>
              <a:t>Wikipedia </a:t>
            </a:r>
            <a:r>
              <a:rPr lang="en-GB" sz="2000" dirty="0" smtClean="0"/>
              <a:t>page views is </a:t>
            </a:r>
            <a:r>
              <a:rPr lang="en-GB" sz="2000" dirty="0"/>
              <a:t>a </a:t>
            </a:r>
            <a:r>
              <a:rPr lang="en-GB" sz="2000" dirty="0" smtClean="0"/>
              <a:t>potential </a:t>
            </a:r>
            <a:r>
              <a:rPr lang="en-GB" sz="2000" dirty="0"/>
              <a:t>source for many domains: tourism, culture, </a:t>
            </a:r>
            <a:r>
              <a:rPr lang="en-GB" sz="2000" dirty="0" smtClean="0"/>
              <a:t>economic, …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32929451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</a:t>
            </a:r>
            <a:r>
              <a:rPr lang="en-GB" dirty="0"/>
              <a:t>Characteristics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924550" y="4133671"/>
            <a:ext cx="30670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228600"/>
            <a:r>
              <a:rPr lang="en-GB" sz="2400" dirty="0" smtClean="0"/>
              <a:t>Widely used:</a:t>
            </a:r>
            <a:endParaRPr lang="en-GB" sz="2400" dirty="0"/>
          </a:p>
          <a:p>
            <a:pPr marL="457200" indent="-228600"/>
            <a:r>
              <a:rPr lang="en-GB" sz="2400" dirty="0" smtClean="0"/>
              <a:t>44</a:t>
            </a:r>
            <a:r>
              <a:rPr lang="en-GB" sz="2400" dirty="0"/>
              <a:t>% of </a:t>
            </a:r>
            <a:r>
              <a:rPr lang="en-GB" sz="2400" dirty="0" smtClean="0"/>
              <a:t>EU 16-74</a:t>
            </a:r>
            <a:endParaRPr lang="en-GB" sz="2400" dirty="0"/>
          </a:p>
          <a:p>
            <a:pPr marL="457200" indent="-228600"/>
            <a:r>
              <a:rPr lang="en-GB" sz="2400" dirty="0" smtClean="0"/>
              <a:t>69</a:t>
            </a:r>
            <a:r>
              <a:rPr lang="en-GB" sz="2400" dirty="0"/>
              <a:t>% </a:t>
            </a:r>
            <a:r>
              <a:rPr lang="en-GB" sz="2400" dirty="0" smtClean="0"/>
              <a:t>of EU 16-24</a:t>
            </a:r>
            <a:endParaRPr lang="en-GB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1219200" cy="12192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57400" y="1828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4"/>
              </a:rPr>
              <a:t>Wikipedia</a:t>
            </a:r>
            <a:endParaRPr lang="it-IT" sz="2400" dirty="0" smtClean="0"/>
          </a:p>
          <a:p>
            <a:r>
              <a:rPr lang="en-US" sz="2400" dirty="0"/>
              <a:t>seventh </a:t>
            </a:r>
            <a:r>
              <a:rPr lang="en-US" sz="2400" dirty="0" smtClean="0"/>
              <a:t>website (</a:t>
            </a:r>
            <a:r>
              <a:rPr lang="en-US" sz="2400" dirty="0" smtClean="0">
                <a:hlinkClick r:id="rId5"/>
              </a:rPr>
              <a:t>Alexa</a:t>
            </a:r>
            <a:r>
              <a:rPr lang="en-US" sz="2400" dirty="0" smtClean="0"/>
              <a:t>)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762000" cy="762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562600" y="1981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hlinkClick r:id="rId7"/>
              </a:rPr>
              <a:t>Public </a:t>
            </a:r>
            <a:r>
              <a:rPr lang="it-IT" sz="2400" dirty="0" smtClean="0"/>
              <a:t>source</a:t>
            </a:r>
          </a:p>
          <a:p>
            <a:r>
              <a:rPr lang="it-IT" sz="2400" dirty="0" smtClean="0"/>
              <a:t>(</a:t>
            </a:r>
            <a:r>
              <a:rPr lang="it-IT" sz="2400" dirty="0" err="1" smtClean="0"/>
              <a:t>contents</a:t>
            </a:r>
            <a:r>
              <a:rPr lang="it-IT" sz="2400" dirty="0" smtClean="0"/>
              <a:t> and </a:t>
            </a:r>
            <a:r>
              <a:rPr lang="it-IT" sz="2400" dirty="0" err="1" smtClean="0"/>
              <a:t>metadata</a:t>
            </a:r>
            <a:r>
              <a:rPr lang="it-IT" sz="2400" dirty="0" smtClean="0"/>
              <a:t>)</a:t>
            </a:r>
            <a:endParaRPr lang="it-IT" sz="24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66206"/>
            <a:ext cx="1066800" cy="10668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05856"/>
            <a:ext cx="1587500" cy="1587500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1968500" y="4191000"/>
            <a:ext cx="222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GB" sz="2400" dirty="0"/>
              <a:t>Digital traces left by people in their </a:t>
            </a:r>
            <a:r>
              <a:rPr lang="en-GB" sz="2400" dirty="0" smtClean="0"/>
              <a:t>activities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886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52400" y="1295400"/>
            <a:ext cx="3962400" cy="16134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 dirty="0" smtClean="0"/>
              <a:t>Pre-processing</a:t>
            </a:r>
            <a:r>
              <a:rPr lang="en-GB" sz="2400" dirty="0" smtClean="0"/>
              <a:t>: scripts in shell and Pig to filter data and change time-series format</a:t>
            </a:r>
            <a:endParaRPr lang="en-GB" sz="2400" dirty="0"/>
          </a:p>
        </p:txBody>
      </p:sp>
      <p:sp>
        <p:nvSpPr>
          <p:cNvPr id="7" name="Rettangolo arrotondato 6"/>
          <p:cNvSpPr/>
          <p:nvPr/>
        </p:nvSpPr>
        <p:spPr>
          <a:xfrm>
            <a:off x="2590800" y="3048000"/>
            <a:ext cx="41148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2400" b="1" dirty="0"/>
              <a:t>Extraction</a:t>
            </a:r>
            <a:r>
              <a:rPr lang="en-GB" sz="2400" dirty="0"/>
              <a:t>: </a:t>
            </a:r>
            <a:r>
              <a:rPr lang="en-GB" sz="2400" dirty="0" smtClean="0"/>
              <a:t>MapReduce, shell and </a:t>
            </a:r>
            <a:r>
              <a:rPr lang="en-GB" sz="2400" dirty="0"/>
              <a:t>python to filter </a:t>
            </a:r>
            <a:r>
              <a:rPr lang="en-GB" sz="2400" dirty="0" smtClean="0"/>
              <a:t>articles and time </a:t>
            </a:r>
            <a:r>
              <a:rPr lang="en-GB" sz="2400" dirty="0"/>
              <a:t>aggregation </a:t>
            </a:r>
            <a:r>
              <a:rPr lang="en-GB" sz="2400" dirty="0" smtClean="0"/>
              <a:t>(hourly </a:t>
            </a:r>
            <a:r>
              <a:rPr lang="en-GB" sz="2400" dirty="0"/>
              <a:t>to daily, weekly and </a:t>
            </a:r>
            <a:r>
              <a:rPr lang="en-GB" sz="2400" dirty="0" smtClean="0"/>
              <a:t>monthly)</a:t>
            </a:r>
            <a:endParaRPr lang="en-GB" sz="24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5105400" y="4863513"/>
            <a:ext cx="3962400" cy="13848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0"/>
              </a:spcBef>
              <a:buNone/>
            </a:pPr>
            <a:r>
              <a:rPr lang="en-GB" sz="2400" b="1" dirty="0"/>
              <a:t>Analytics</a:t>
            </a:r>
            <a:r>
              <a:rPr lang="en-GB" sz="2400" dirty="0"/>
              <a:t>: R and </a:t>
            </a:r>
            <a:r>
              <a:rPr lang="en-GB" sz="2400" dirty="0" err="1"/>
              <a:t>RStudio</a:t>
            </a:r>
            <a:r>
              <a:rPr lang="en-GB" sz="2400" dirty="0"/>
              <a:t> for web </a:t>
            </a:r>
            <a:r>
              <a:rPr lang="en-GB" sz="2400" dirty="0" smtClean="0"/>
              <a:t>scraping, selection </a:t>
            </a:r>
            <a:r>
              <a:rPr lang="en-GB" sz="2400" dirty="0"/>
              <a:t>of articles and Data analysis</a:t>
            </a:r>
          </a:p>
        </p:txBody>
      </p:sp>
      <p:sp>
        <p:nvSpPr>
          <p:cNvPr id="5" name="Freccia curva 4"/>
          <p:cNvSpPr/>
          <p:nvPr/>
        </p:nvSpPr>
        <p:spPr>
          <a:xfrm flipV="1">
            <a:off x="1600200" y="3124200"/>
            <a:ext cx="838200" cy="838200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3" name="Freccia curva 12"/>
          <p:cNvSpPr/>
          <p:nvPr/>
        </p:nvSpPr>
        <p:spPr>
          <a:xfrm flipV="1">
            <a:off x="4038600" y="4953000"/>
            <a:ext cx="838200" cy="838200"/>
          </a:xfrm>
          <a:prstGeom prst="ben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7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</a:t>
            </a:r>
            <a:r>
              <a:rPr lang="en-GB" dirty="0" err="1" smtClean="0"/>
              <a:t>utputs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903" y="1828800"/>
            <a:ext cx="6160097" cy="34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2133600" y="5562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More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billion</a:t>
            </a:r>
            <a:r>
              <a:rPr lang="it-IT" dirty="0" smtClean="0"/>
              <a:t> </a:t>
            </a:r>
            <a:r>
              <a:rPr lang="it-IT" dirty="0" err="1" smtClean="0"/>
              <a:t>views</a:t>
            </a:r>
            <a:r>
              <a:rPr lang="it-IT" dirty="0" smtClean="0"/>
              <a:t>!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7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</a:t>
            </a:r>
            <a:r>
              <a:rPr lang="en-GB" dirty="0" err="1" smtClean="0"/>
              <a:t>utputs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51630"/>
            <a:ext cx="9143999" cy="39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447800" y="5867400"/>
            <a:ext cx="655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peak</a:t>
            </a:r>
            <a:r>
              <a:rPr lang="it-IT" dirty="0" smtClean="0"/>
              <a:t> for Vatican City in 2013 March for pope Francis </a:t>
            </a:r>
            <a:r>
              <a:rPr lang="it-IT" dirty="0" err="1" smtClean="0"/>
              <a:t>election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31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57200" y="1524000"/>
            <a:ext cx="48006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>
              <a:buSzPct val="100000"/>
            </a:pPr>
            <a:r>
              <a:rPr lang="en-GB" sz="2000" b="1" dirty="0" smtClean="0"/>
              <a:t>Relevance</a:t>
            </a:r>
            <a:r>
              <a:rPr lang="en-GB" sz="2000" dirty="0" smtClean="0"/>
              <a:t>: </a:t>
            </a:r>
          </a:p>
          <a:p>
            <a:pPr marL="457200" lvl="0" indent="-228600">
              <a:buSzPct val="100000"/>
            </a:pPr>
            <a:r>
              <a:rPr lang="en-US" sz="2000" dirty="0"/>
              <a:t>G</a:t>
            </a:r>
            <a:r>
              <a:rPr lang="en-US" sz="2000" dirty="0" smtClean="0"/>
              <a:t>ood </a:t>
            </a:r>
            <a:r>
              <a:rPr lang="en-US" sz="2000" dirty="0"/>
              <a:t>for culture </a:t>
            </a:r>
            <a:r>
              <a:rPr lang="en-US" sz="2000" dirty="0" smtClean="0"/>
              <a:t>and regional statistics</a:t>
            </a:r>
            <a:endParaRPr lang="en-US" sz="2000" dirty="0"/>
          </a:p>
          <a:p>
            <a:pPr marL="457200" lvl="0" indent="-228600">
              <a:buSzPct val="100000"/>
            </a:pPr>
            <a:r>
              <a:rPr lang="en-US" sz="2000" dirty="0" smtClean="0"/>
              <a:t>New topics </a:t>
            </a:r>
            <a:r>
              <a:rPr lang="en-US" sz="2000" dirty="0"/>
              <a:t>uncovered so </a:t>
            </a:r>
            <a:r>
              <a:rPr lang="en-US" sz="2000" dirty="0" smtClean="0"/>
              <a:t>far</a:t>
            </a:r>
          </a:p>
          <a:p>
            <a:pPr marL="457200" lvl="0" indent="-228600">
              <a:buSzPct val="100000"/>
            </a:pPr>
            <a:r>
              <a:rPr lang="en-US" sz="2000" dirty="0" smtClean="0"/>
              <a:t>Many other potential </a:t>
            </a:r>
            <a:r>
              <a:rPr lang="en-US" sz="2000" dirty="0"/>
              <a:t>topics</a:t>
            </a:r>
          </a:p>
          <a:p>
            <a:pPr marL="457200" lvl="0" indent="-228600">
              <a:buSzPct val="100000"/>
            </a:pPr>
            <a:r>
              <a:rPr lang="en-US" sz="2000" dirty="0" smtClean="0"/>
              <a:t>Unprecedented </a:t>
            </a:r>
            <a:r>
              <a:rPr lang="en-US" sz="2000" dirty="0"/>
              <a:t>temporal </a:t>
            </a:r>
            <a:r>
              <a:rPr lang="en-US" sz="2000" dirty="0" smtClean="0"/>
              <a:t>detail</a:t>
            </a:r>
            <a:endParaRPr lang="en-US" sz="20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857752" y="3976311"/>
            <a:ext cx="4352544" cy="19400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>
              <a:buSzPct val="100000"/>
            </a:pPr>
            <a:r>
              <a:rPr lang="en-GB" sz="2000" b="1" dirty="0" smtClean="0"/>
              <a:t>Technology</a:t>
            </a:r>
            <a:r>
              <a:rPr lang="en-GB" sz="2000" dirty="0" smtClean="0"/>
              <a:t>: </a:t>
            </a:r>
          </a:p>
          <a:p>
            <a:pPr marL="457200" lvl="0" indent="-228600">
              <a:buSzPct val="100000"/>
            </a:pPr>
            <a:r>
              <a:rPr lang="en-US" sz="2000" dirty="0" smtClean="0"/>
              <a:t>Experience: scripts</a:t>
            </a:r>
            <a:r>
              <a:rPr lang="en-US" sz="2000" dirty="0"/>
              <a:t>, Pig and </a:t>
            </a:r>
            <a:r>
              <a:rPr lang="en-US" sz="2000" dirty="0" err="1" smtClean="0"/>
              <a:t>RStudio</a:t>
            </a:r>
            <a:r>
              <a:rPr lang="en-US" sz="2000" dirty="0" smtClean="0"/>
              <a:t> </a:t>
            </a:r>
            <a:endParaRPr lang="en-US" sz="2000" dirty="0"/>
          </a:p>
          <a:p>
            <a:pPr marL="457200" lvl="0" indent="-228600">
              <a:buSzPct val="100000"/>
            </a:pPr>
            <a:r>
              <a:rPr lang="en-US" sz="2000" dirty="0" smtClean="0"/>
              <a:t>Try </a:t>
            </a:r>
            <a:r>
              <a:rPr lang="en-US" sz="2000" dirty="0"/>
              <a:t>NoSQL, Spark, </a:t>
            </a:r>
            <a:r>
              <a:rPr lang="en-US" sz="2000" dirty="0" err="1"/>
              <a:t>Elasticsearch</a:t>
            </a:r>
            <a:endParaRPr lang="en-US" sz="2000" dirty="0"/>
          </a:p>
          <a:p>
            <a:pPr marL="457200" lvl="0" indent="-228600">
              <a:buSzPct val="100000"/>
            </a:pPr>
            <a:r>
              <a:rPr lang="en-US" sz="2000" dirty="0" smtClean="0"/>
              <a:t>Problems </a:t>
            </a:r>
            <a:r>
              <a:rPr lang="en-US" sz="2000" dirty="0"/>
              <a:t>with </a:t>
            </a:r>
            <a:r>
              <a:rPr lang="en-US" sz="2000" dirty="0" smtClean="0"/>
              <a:t>Java integration</a:t>
            </a:r>
            <a:endParaRPr lang="en-US" sz="2000" dirty="0"/>
          </a:p>
          <a:p>
            <a:pPr marL="457200" lvl="0" indent="-228600">
              <a:buSzPct val="100000"/>
            </a:pPr>
            <a:r>
              <a:rPr lang="en-US" sz="2000" dirty="0"/>
              <a:t>Need </a:t>
            </a:r>
            <a:r>
              <a:rPr lang="en-US" sz="2000" dirty="0" smtClean="0"/>
              <a:t>resource-scheduling </a:t>
            </a:r>
            <a:r>
              <a:rPr lang="en-US" sz="2000" dirty="0"/>
              <a:t>system</a:t>
            </a:r>
          </a:p>
          <a:p>
            <a:pPr lvl="0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71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57200" y="1524000"/>
            <a:ext cx="5410200" cy="1981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>
              <a:buSzPct val="100000"/>
            </a:pPr>
            <a:r>
              <a:rPr lang="en-GB" sz="2000" b="1" dirty="0" smtClean="0"/>
              <a:t>Source</a:t>
            </a:r>
            <a:r>
              <a:rPr lang="en-GB" sz="2000" dirty="0" smtClean="0"/>
              <a:t> 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Good potential, need more investigation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Data available, adequate IT needed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No privacy concerns also on individuals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Continuity: substantial, not guaranteed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More mobile users: need to investigate</a:t>
            </a:r>
            <a:endParaRPr lang="en-GB" sz="2000" dirty="0"/>
          </a:p>
        </p:txBody>
      </p:sp>
      <p:sp>
        <p:nvSpPr>
          <p:cNvPr id="8" name="Rettangolo arrotondato 7"/>
          <p:cNvSpPr/>
          <p:nvPr/>
        </p:nvSpPr>
        <p:spPr>
          <a:xfrm>
            <a:off x="3429000" y="3947160"/>
            <a:ext cx="5486400" cy="2301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Clr>
                <a:schemeClr val="dk1"/>
              </a:buClr>
              <a:buSzPct val="100000"/>
            </a:pPr>
            <a:r>
              <a:rPr lang="en-GB" sz="2000" b="1" dirty="0"/>
              <a:t>Quality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Accuracy (bot </a:t>
            </a:r>
            <a:r>
              <a:rPr lang="en-GB" sz="2000" dirty="0"/>
              <a:t>excluded), </a:t>
            </a:r>
            <a:r>
              <a:rPr lang="en-GB" sz="2000" dirty="0" smtClean="0"/>
              <a:t>categorization</a:t>
            </a:r>
            <a:endParaRPr lang="en-GB" sz="2000" dirty="0"/>
          </a:p>
          <a:p>
            <a:pPr marL="457200" lvl="0" indent="-228600">
              <a:buSzPct val="100000"/>
            </a:pPr>
            <a:r>
              <a:rPr lang="en-GB" sz="2000" dirty="0" smtClean="0"/>
              <a:t>Timeliness</a:t>
            </a:r>
            <a:r>
              <a:rPr lang="en-GB" sz="2000" dirty="0"/>
              <a:t>: good, data </a:t>
            </a:r>
            <a:r>
              <a:rPr lang="en-GB" sz="2000" dirty="0" smtClean="0"/>
              <a:t>few </a:t>
            </a:r>
            <a:r>
              <a:rPr lang="en-GB" sz="2000" dirty="0"/>
              <a:t>hours later</a:t>
            </a:r>
          </a:p>
          <a:p>
            <a:pPr marL="457200" lvl="0" indent="-228600">
              <a:buSzPct val="100000"/>
            </a:pPr>
            <a:r>
              <a:rPr lang="en-GB" sz="2000" dirty="0" smtClean="0"/>
              <a:t>Comparability </a:t>
            </a:r>
            <a:r>
              <a:rPr lang="en-GB" sz="2000" dirty="0"/>
              <a:t>in space and between </a:t>
            </a:r>
            <a:r>
              <a:rPr lang="en-GB" sz="2000" dirty="0" smtClean="0"/>
              <a:t>languages</a:t>
            </a:r>
            <a:endParaRPr lang="en-GB" sz="2000" dirty="0"/>
          </a:p>
          <a:p>
            <a:pPr marL="457200" lvl="0" indent="-228600">
              <a:buSzPct val="100000"/>
            </a:pPr>
            <a:r>
              <a:rPr lang="en-GB" sz="2000" dirty="0" smtClean="0"/>
              <a:t>Crowd-sourced: improve completeness</a:t>
            </a:r>
            <a:endParaRPr lang="en-GB" sz="2000" dirty="0"/>
          </a:p>
          <a:p>
            <a:pPr marL="457200" lvl="0" indent="-228600">
              <a:buSzPct val="100000"/>
            </a:pPr>
            <a:r>
              <a:rPr lang="en-GB" sz="2000" dirty="0" smtClean="0"/>
              <a:t>Can improve statistics: new </a:t>
            </a:r>
            <a:r>
              <a:rPr lang="en-GB" sz="2000" dirty="0"/>
              <a:t>phenomena</a:t>
            </a:r>
          </a:p>
        </p:txBody>
      </p:sp>
    </p:spTree>
    <p:extLst>
      <p:ext uri="{BB962C8B-B14F-4D97-AF65-F5344CB8AC3E}">
        <p14:creationId xmlns:p14="http://schemas.microsoft.com/office/powerpoint/2010/main" val="30241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28600" y="19812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i="1" dirty="0" smtClean="0"/>
          </a:p>
          <a:p>
            <a:r>
              <a:rPr lang="en-US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Concerning the results of the experiment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Almost ready for publish first experimental statistics with 30 languages (Issues on encoding)</a:t>
            </a: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</a:p>
          <a:p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b) Concerning statistics based on this data source in general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Results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source well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received by domain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experts (page views)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issues of accuracy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but interpretability issues need validation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like ”index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consumption of digital cultural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products” require methodological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conceptual frameworks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9" name="Rettangolo 8"/>
          <p:cNvSpPr/>
          <p:nvPr/>
        </p:nvSpPr>
        <p:spPr>
          <a:xfrm>
            <a:off x="-2940" y="14478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How far are we from something that can be published?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49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7200" y="1600200"/>
            <a:ext cx="8686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/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Sandbox fundamental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experiment with this data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 (desktop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computers are simply not able to process this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source)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future existence of the sandbox is important to develop further the work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done, with tools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which can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process efficiency  (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HBase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Elasticsearch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Sandbox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 also important to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make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system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for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statisticians: 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in GitHub, but not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data. In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sandbox, where the data is available, statisticians can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re-use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code,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build other applications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 those data.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12954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What case has been made for the future of the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Sandbox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132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39"/>
          <p:cNvSpPr txBox="1">
            <a:spLocks/>
          </p:cNvSpPr>
          <p:nvPr/>
        </p:nvSpPr>
        <p:spPr>
          <a:xfrm>
            <a:off x="1600200" y="2079625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/>
              <a:t>INTRODUCTION</a:t>
            </a:r>
          </a:p>
          <a:p>
            <a:pPr algn="l">
              <a:spcBef>
                <a:spcPts val="0"/>
              </a:spcBef>
            </a:pPr>
            <a:endParaRPr lang="en" sz="4000" b="1" dirty="0"/>
          </a:p>
        </p:txBody>
      </p:sp>
    </p:spTree>
    <p:extLst>
      <p:ext uri="{BB962C8B-B14F-4D97-AF65-F5344CB8AC3E}">
        <p14:creationId xmlns:p14="http://schemas.microsoft.com/office/powerpoint/2010/main" val="330842635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0" y="6248400"/>
            <a:ext cx="23622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5181600" y="2652533"/>
            <a:ext cx="2286000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e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hape 139"/>
          <p:cNvSpPr txBox="1">
            <a:spLocks/>
          </p:cNvSpPr>
          <p:nvPr/>
        </p:nvSpPr>
        <p:spPr>
          <a:xfrm>
            <a:off x="1616242" y="2652533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4000" b="1" dirty="0"/>
              <a:t>ACTIVITIES</a:t>
            </a:r>
            <a:endParaRPr lang="en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8001000" y="304800"/>
            <a:ext cx="775663" cy="775663"/>
          </a:xfrm>
          <a:prstGeom prst="ellipse">
            <a:avLst/>
          </a:prstGeom>
        </p:spPr>
      </p:pic>
      <p:grpSp>
        <p:nvGrpSpPr>
          <p:cNvPr id="5" name="Group 36"/>
          <p:cNvGrpSpPr/>
          <p:nvPr/>
        </p:nvGrpSpPr>
        <p:grpSpPr>
          <a:xfrm>
            <a:off x="8001000" y="304800"/>
            <a:ext cx="792468" cy="792468"/>
            <a:chOff x="990600" y="833437"/>
            <a:chExt cx="914400" cy="914400"/>
          </a:xfrm>
        </p:grpSpPr>
        <p:sp>
          <p:nvSpPr>
            <p:cNvPr id="7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C:\Users\virgillito\Documents\HLG presentation\flags\United-Natio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041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virgillito\Documents\HLG presentation\flags\United-Kingdo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3041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virgillito\Documents\HLG presentation\flags\Mexic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0419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5494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ccia a destra 5"/>
          <p:cNvSpPr/>
          <p:nvPr/>
        </p:nvSpPr>
        <p:spPr>
          <a:xfrm>
            <a:off x="6175408" y="4101657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4876800" y="2842229"/>
            <a:ext cx="4114800" cy="3364359"/>
          </a:xfrm>
          <a:prstGeom prst="roundRect">
            <a:avLst>
              <a:gd name="adj" fmla="val 1213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52400" lvl="0">
              <a:spcBef>
                <a:spcPts val="800"/>
              </a:spcBef>
              <a:buClr>
                <a:srgbClr val="333333"/>
              </a:buClr>
              <a:buSzPct val="100000"/>
            </a:pPr>
            <a:r>
              <a:rPr lang="en-US" sz="2400" dirty="0">
                <a:sym typeface="Calibri"/>
              </a:rPr>
              <a:t>Source </a:t>
            </a:r>
            <a:r>
              <a:rPr lang="en-US" sz="2400" dirty="0" smtClean="0">
                <a:sym typeface="Calibri"/>
              </a:rPr>
              <a:t>instability with technological changes</a:t>
            </a:r>
            <a:endParaRPr lang="en-US" sz="2400" dirty="0">
              <a:sym typeface="Calibri"/>
            </a:endParaRPr>
          </a:p>
          <a:p>
            <a:pPr marL="152400" lvl="0">
              <a:spcBef>
                <a:spcPts val="800"/>
              </a:spcBef>
              <a:buClr>
                <a:srgbClr val="333333"/>
              </a:buClr>
              <a:buSzPct val="100000"/>
            </a:pPr>
            <a:r>
              <a:rPr lang="en-US" sz="2400" dirty="0" smtClean="0">
                <a:sym typeface="Calibri"/>
              </a:rPr>
              <a:t>Comparison of Data Preprocessing</a:t>
            </a:r>
            <a:endParaRPr lang="en-US" sz="2400" dirty="0">
              <a:sym typeface="Calibri"/>
            </a:endParaRPr>
          </a:p>
          <a:p>
            <a:pPr marL="152400" lvl="0">
              <a:spcBef>
                <a:spcPts val="800"/>
              </a:spcBef>
              <a:buClr>
                <a:srgbClr val="333333"/>
              </a:buClr>
              <a:buSzPct val="100000"/>
            </a:pPr>
            <a:r>
              <a:rPr lang="en-US" sz="2400" dirty="0">
                <a:sym typeface="Calibri"/>
              </a:rPr>
              <a:t>Data analysis: distinct targets, methods and tools</a:t>
            </a:r>
          </a:p>
        </p:txBody>
      </p:sp>
      <p:cxnSp>
        <p:nvCxnSpPr>
          <p:cNvPr id="19" name="Connettore 7 18"/>
          <p:cNvCxnSpPr>
            <a:stCxn id="10" idx="4"/>
            <a:endCxn id="9" idx="0"/>
          </p:cNvCxnSpPr>
          <p:nvPr/>
        </p:nvCxnSpPr>
        <p:spPr>
          <a:xfrm flipV="1">
            <a:off x="4191000" y="2842229"/>
            <a:ext cx="2743200" cy="15271"/>
          </a:xfrm>
          <a:prstGeom prst="curvedConnector4">
            <a:avLst>
              <a:gd name="adj1" fmla="val 12500"/>
              <a:gd name="adj2" fmla="val 8565909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ilindro 9"/>
          <p:cNvSpPr/>
          <p:nvPr/>
        </p:nvSpPr>
        <p:spPr>
          <a:xfrm>
            <a:off x="609600" y="1447800"/>
            <a:ext cx="3581400" cy="2819400"/>
          </a:xfrm>
          <a:prstGeom prst="can">
            <a:avLst>
              <a:gd name="adj" fmla="val 149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/>
              <a:t>Geolocated</a:t>
            </a:r>
            <a:r>
              <a:rPr lang="en-GB" sz="2400" dirty="0"/>
              <a:t> tweets</a:t>
            </a:r>
          </a:p>
          <a:p>
            <a:pPr lvl="0">
              <a:spcBef>
                <a:spcPts val="800"/>
              </a:spcBef>
            </a:pPr>
            <a:r>
              <a:rPr lang="en-US" sz="2400" dirty="0">
                <a:sym typeface="Calibri"/>
              </a:rPr>
              <a:t>2015: two approaches:</a:t>
            </a:r>
          </a:p>
          <a:p>
            <a:pPr marL="457200" lvl="0" indent="-3048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  <a:buChar char="-"/>
            </a:pPr>
            <a:r>
              <a:rPr lang="en-US" sz="2400" dirty="0">
                <a:sym typeface="Calibri"/>
                <a:hlinkClick r:id="rId3"/>
              </a:rPr>
              <a:t>Public stream </a:t>
            </a:r>
            <a:r>
              <a:rPr lang="en-US" sz="2400" dirty="0">
                <a:sym typeface="Calibri"/>
              </a:rPr>
              <a:t>(Mexico , UK)</a:t>
            </a:r>
          </a:p>
          <a:p>
            <a:pPr marL="457200" lvl="0" indent="-3048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  <a:buChar char="-"/>
            </a:pPr>
            <a:r>
              <a:rPr lang="en-US" sz="2400" dirty="0">
                <a:sym typeface="Calibri"/>
                <a:hlinkClick r:id="rId4"/>
              </a:rPr>
              <a:t>Buy data </a:t>
            </a:r>
            <a:r>
              <a:rPr lang="en-US" sz="2400" dirty="0">
                <a:sym typeface="Calibri"/>
              </a:rPr>
              <a:t>(UK)</a:t>
            </a:r>
          </a:p>
        </p:txBody>
      </p:sp>
    </p:spTree>
    <p:extLst>
      <p:ext uri="{BB962C8B-B14F-4D97-AF65-F5344CB8AC3E}">
        <p14:creationId xmlns:p14="http://schemas.microsoft.com/office/powerpoint/2010/main" val="331157206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characteristics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Shape 58"/>
          <p:cNvGraphicFramePr/>
          <p:nvPr>
            <p:extLst>
              <p:ext uri="{D42A27DB-BD31-4B8C-83A1-F6EECF244321}">
                <p14:modId xmlns:p14="http://schemas.microsoft.com/office/powerpoint/2010/main" val="3941026018"/>
              </p:ext>
            </p:extLst>
          </p:nvPr>
        </p:nvGraphicFramePr>
        <p:xfrm>
          <a:off x="391330" y="1295400"/>
          <a:ext cx="8603701" cy="502644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2179524"/>
                <a:gridCol w="3404214"/>
                <a:gridCol w="3019963"/>
              </a:tblGrid>
              <a:tr h="400543">
                <a:tc>
                  <a:txBody>
                    <a:bodyPr/>
                    <a:lstStyle/>
                    <a:p>
                      <a:pPr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endParaRPr sz="1600" dirty="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2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UK ONS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20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Mexico INEGI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812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Period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 </a:t>
                      </a:r>
                      <a:r>
                        <a:rPr lang="it" sz="16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August  2014 </a:t>
                      </a:r>
                      <a:r>
                        <a:rPr lang="it" sz="1600" dirty="0" smtClean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(API)</a:t>
                      </a:r>
                    </a:p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August  -  October   </a:t>
                      </a:r>
                      <a:r>
                        <a:rPr lang="it" sz="1600" dirty="0" smtClean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gnip)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February 2014 </a:t>
                      </a: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Today </a:t>
                      </a:r>
                      <a:r>
                        <a:rPr lang="it" sz="16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(running)</a:t>
                      </a:r>
                      <a:r>
                        <a:rPr lang="it" sz="1600" dirty="0" smtClean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it" sz="16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Method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Twitter API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Purchased from GNIP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Public Twitter API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Percentage of Twitter Active Users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5.6%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3.0%</a:t>
                      </a:r>
                      <a:r>
                        <a:rPr lang="it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Percentage of Geo-Referenced Tweets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1.57% (London)</a:t>
                      </a:r>
                      <a:r>
                        <a:rPr lang="it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1.03% (Mexico City)</a:t>
                      </a:r>
                      <a:r>
                        <a:rPr lang="it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00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No-SQL Database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CSV, MongoDB</a:t>
                      </a:r>
                      <a:r>
                        <a:rPr lang="it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Elastic Search</a:t>
                      </a:r>
                      <a:r>
                        <a:rPr lang="it" sz="16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400" b="1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Total Records: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~106 million collected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~81.4 million used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~150 million collected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" sz="1600" dirty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~74 million used</a:t>
                      </a:r>
                      <a:r>
                        <a:rPr lang="it" sz="1600" dirty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29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utputs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70836" y="1378635"/>
            <a:ext cx="5244164" cy="2355165"/>
          </a:xfrm>
          <a:prstGeom prst="roundRect">
            <a:avLst>
              <a:gd name="adj" fmla="val 965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20000"/>
              </a:lnSpc>
              <a:spcBef>
                <a:spcPts val="800"/>
              </a:spcBef>
              <a:buClr>
                <a:schemeClr val="dk1"/>
              </a:buClr>
              <a:buSzPct val="91666"/>
            </a:pPr>
            <a:r>
              <a:rPr lang="it" sz="2400" dirty="0">
                <a:sym typeface="Calibri"/>
              </a:rPr>
              <a:t>Procedures for collecting geolocated tweets from public stream: </a:t>
            </a:r>
          </a:p>
          <a:p>
            <a:pPr marL="342900" lvl="0" indent="-342900">
              <a:lnSpc>
                <a:spcPct val="120000"/>
              </a:lnSpc>
              <a:spcBef>
                <a:spcPts val="800"/>
              </a:spcBef>
              <a:buClr>
                <a:schemeClr val="dk1"/>
              </a:buClr>
              <a:buSzPct val="91666"/>
              <a:buFontTx/>
              <a:buChar char="-"/>
            </a:pPr>
            <a:r>
              <a:rPr lang="it" sz="2400" dirty="0">
                <a:sym typeface="Calibri"/>
              </a:rPr>
              <a:t>Mexican version</a:t>
            </a:r>
          </a:p>
          <a:p>
            <a:pPr marL="342900" lvl="0" indent="-342900">
              <a:lnSpc>
                <a:spcPct val="120000"/>
              </a:lnSpc>
              <a:spcBef>
                <a:spcPts val="800"/>
              </a:spcBef>
              <a:buClr>
                <a:schemeClr val="dk1"/>
              </a:buClr>
              <a:buSzPct val="91666"/>
              <a:buFontTx/>
              <a:buChar char="-"/>
            </a:pPr>
            <a:r>
              <a:rPr lang="it" sz="2400" dirty="0">
                <a:sym typeface="Calibri"/>
              </a:rPr>
              <a:t>Sandbox version</a:t>
            </a:r>
          </a:p>
        </p:txBody>
      </p:sp>
      <p:sp>
        <p:nvSpPr>
          <p:cNvPr id="7" name="Rettangolo arrotondato 6"/>
          <p:cNvSpPr/>
          <p:nvPr/>
        </p:nvSpPr>
        <p:spPr>
          <a:xfrm>
            <a:off x="3823636" y="3886200"/>
            <a:ext cx="5244164" cy="2355166"/>
          </a:xfrm>
          <a:prstGeom prst="roundRect">
            <a:avLst>
              <a:gd name="adj" fmla="val 803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800"/>
              </a:spcBef>
              <a:buClr>
                <a:schemeClr val="dk1"/>
              </a:buClr>
              <a:buSzPct val="91666"/>
            </a:pPr>
            <a:r>
              <a:rPr lang="it" sz="2400" dirty="0">
                <a:sym typeface="Calibri"/>
              </a:rPr>
              <a:t>Data Collection in progress on the Sandbox for tweets geolocated in Rome (Italy) for future study on Jubilee 2015-2016</a:t>
            </a:r>
          </a:p>
        </p:txBody>
      </p:sp>
    </p:spTree>
    <p:extLst>
      <p:ext uri="{BB962C8B-B14F-4D97-AF65-F5344CB8AC3E}">
        <p14:creationId xmlns:p14="http://schemas.microsoft.com/office/powerpoint/2010/main" val="15981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40143"/>
            <a:ext cx="9144000" cy="4960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7400"/>
            <a:ext cx="9143998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83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1295400"/>
            <a:ext cx="84486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0" name="Gruppo 9"/>
          <p:cNvGrpSpPr/>
          <p:nvPr/>
        </p:nvGrpSpPr>
        <p:grpSpPr>
          <a:xfrm>
            <a:off x="0" y="1869414"/>
            <a:ext cx="9144000" cy="1559586"/>
            <a:chOff x="0" y="1669785"/>
            <a:chExt cx="9144000" cy="1559586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676400"/>
              <a:ext cx="9144000" cy="1552049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3">
              <a:alphaModFix/>
            </a:blip>
            <a:srcRect l="20400" r="61949"/>
            <a:stretch/>
          </p:blipFill>
          <p:spPr>
            <a:xfrm>
              <a:off x="1865346" y="1669785"/>
              <a:ext cx="1613988" cy="1559586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33075" y="4107017"/>
            <a:ext cx="9144000" cy="1531783"/>
            <a:chOff x="33075" y="3726017"/>
            <a:chExt cx="9144000" cy="1531783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075" y="3726017"/>
              <a:ext cx="9144000" cy="1531783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5">
              <a:alphaModFix/>
            </a:blip>
            <a:srcRect l="4384" t="-20272" r="1" b="-1"/>
            <a:stretch/>
          </p:blipFill>
          <p:spPr>
            <a:xfrm>
              <a:off x="1624542" y="4931833"/>
              <a:ext cx="1962150" cy="94187"/>
            </a:xfrm>
            <a:prstGeom prst="rect">
              <a:avLst/>
            </a:prstGeom>
          </p:spPr>
        </p:pic>
      </p:grpSp>
      <p:sp>
        <p:nvSpPr>
          <p:cNvPr id="11" name="CasellaDiTesto 10"/>
          <p:cNvSpPr txBox="1"/>
          <p:nvPr/>
        </p:nvSpPr>
        <p:spPr>
          <a:xfrm>
            <a:off x="1524000" y="1383268"/>
            <a:ext cx="6609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tweets generated in the Rome area (each bar = 12 hours)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668777" y="3733800"/>
            <a:ext cx="5646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Filtered on tweets containing the words “Paris” or “</a:t>
            </a:r>
            <a:r>
              <a:rPr lang="en-US" dirty="0" err="1" smtClean="0"/>
              <a:t>Parigi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8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ttangolo arrotondato 4"/>
          <p:cNvSpPr/>
          <p:nvPr/>
        </p:nvSpPr>
        <p:spPr>
          <a:xfrm>
            <a:off x="228600" y="1371600"/>
            <a:ext cx="6705600" cy="199831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>
              <a:buSzPct val="100000"/>
            </a:pPr>
            <a:r>
              <a:rPr lang="en-GB" sz="2000" b="1" dirty="0" smtClean="0"/>
              <a:t>Technology</a:t>
            </a:r>
            <a:endParaRPr lang="en-GB" sz="2000" dirty="0" smtClean="0"/>
          </a:p>
          <a:p>
            <a:pPr marL="457200" lvl="0" indent="-2286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</a:pP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  <a:hlinkClick r:id="rId3"/>
              </a:rPr>
              <a:t>Elastic </a:t>
            </a: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(Elasticsearch) good tool to collect and index data</a:t>
            </a:r>
          </a:p>
          <a:p>
            <a:pPr marL="457200" lvl="0" indent="-2286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</a:pP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  <a:hlinkClick r:id="rId4"/>
              </a:rPr>
              <a:t>Kibana </a:t>
            </a: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is a good tool to visualize data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362200" y="3657600"/>
            <a:ext cx="63246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228600">
              <a:buSzPct val="100000"/>
            </a:pPr>
            <a:r>
              <a:rPr lang="en-GB" sz="2000" b="1" dirty="0" smtClean="0"/>
              <a:t>Source</a:t>
            </a:r>
            <a:endParaRPr lang="en-GB" sz="2000" dirty="0" smtClean="0"/>
          </a:p>
          <a:p>
            <a:pPr marL="457200" lvl="0" indent="-2286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</a:pP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Continuity: technology outside </a:t>
            </a:r>
            <a:r>
              <a:rPr lang="it" sz="2000" dirty="0" smtClean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NSOs control</a:t>
            </a:r>
            <a:endParaRPr lang="it" sz="2000" dirty="0">
              <a:solidFill>
                <a:srgbClr val="333333"/>
              </a:solidFill>
              <a:ea typeface="Calibri"/>
              <a:cs typeface="Calibri"/>
              <a:sym typeface="Calibri"/>
            </a:endParaRPr>
          </a:p>
          <a:p>
            <a:pPr marL="457200" lvl="0" indent="-2286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</a:pPr>
            <a:r>
              <a:rPr lang="it" sz="2000" dirty="0" smtClean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Continuity depends on even </a:t>
            </a: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small changes to technology</a:t>
            </a:r>
          </a:p>
          <a:p>
            <a:pPr marL="457200" lvl="0" indent="-228600">
              <a:spcBef>
                <a:spcPts val="800"/>
              </a:spcBef>
              <a:buClr>
                <a:srgbClr val="333333"/>
              </a:buClr>
              <a:buSzPct val="100000"/>
              <a:buFont typeface="Calibri"/>
            </a:pPr>
            <a:r>
              <a:rPr lang="it-IT" sz="2000" dirty="0">
                <a:ea typeface="Calibri"/>
                <a:cs typeface="Calibri"/>
                <a:sym typeface="Calibri"/>
                <a:hlinkClick r:id="rId5"/>
              </a:rPr>
              <a:t>R</a:t>
            </a:r>
            <a:r>
              <a:rPr lang="it" sz="2000" dirty="0">
                <a:ea typeface="Calibri"/>
                <a:cs typeface="Calibri"/>
                <a:sym typeface="Calibri"/>
                <a:hlinkClick r:id="rId5"/>
              </a:rPr>
              <a:t>ules</a:t>
            </a:r>
            <a:r>
              <a:rPr lang="it" sz="2000" dirty="0">
                <a:ea typeface="Calibri"/>
                <a:cs typeface="Calibri"/>
                <a:sym typeface="Calibri"/>
              </a:rPr>
              <a:t> </a:t>
            </a:r>
            <a:r>
              <a:rPr lang="it" sz="2000" dirty="0">
                <a:solidFill>
                  <a:srgbClr val="333333"/>
                </a:solidFill>
                <a:ea typeface="Calibri"/>
                <a:cs typeface="Calibri"/>
                <a:sym typeface="Calibri"/>
              </a:rPr>
              <a:t>for Data collection: fragile legal basis, better acquire data (cost  UK £25,000/year)</a:t>
            </a:r>
          </a:p>
        </p:txBody>
      </p:sp>
    </p:spTree>
    <p:extLst>
      <p:ext uri="{BB962C8B-B14F-4D97-AF65-F5344CB8AC3E}">
        <p14:creationId xmlns:p14="http://schemas.microsoft.com/office/powerpoint/2010/main" val="24932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144463" y="1828800"/>
            <a:ext cx="899953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42900">
              <a:spcBef>
                <a:spcPts val="8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For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people mobility we are close to “official usage” in Mexico</a:t>
            </a:r>
          </a:p>
          <a:p>
            <a:pPr marL="571500" lvl="0" indent="-342900">
              <a:spcBef>
                <a:spcPts val="8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Sentiment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analysis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Twitter data quite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officially used 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latin typeface="+mj-lt"/>
                <a:ea typeface="Calibri"/>
                <a:cs typeface="Calibri"/>
                <a:sym typeface="Calibri"/>
              </a:rPr>
              <a:t>Netherlands</a:t>
            </a:r>
          </a:p>
        </p:txBody>
      </p:sp>
      <p:sp>
        <p:nvSpPr>
          <p:cNvPr id="6" name="Rettangolo 5"/>
          <p:cNvSpPr/>
          <p:nvPr/>
        </p:nvSpPr>
        <p:spPr>
          <a:xfrm>
            <a:off x="0" y="33528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What case has been made for the future of the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Sandbox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11430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How far are we from something that can be published?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765" y="4191000"/>
            <a:ext cx="89154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342900">
              <a:spcBef>
                <a:spcPts val="8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Procedures to collect data from Twitter ready on the Sandbox, together with tools ready to analyze those data</a:t>
            </a:r>
          </a:p>
          <a:p>
            <a:pPr marL="571500" lvl="0" indent="-342900">
              <a:spcBef>
                <a:spcPts val="800"/>
              </a:spcBef>
              <a:buClr>
                <a:srgbClr val="3333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Data collection already active on Rome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geolocated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FF"/>
                </a:highlight>
                <a:ea typeface="Calibri"/>
                <a:cs typeface="Calibri"/>
                <a:sym typeface="Calibri"/>
              </a:rPr>
              <a:t> tweets, ready for analysis on tourists mobility during Jubilee</a:t>
            </a:r>
          </a:p>
        </p:txBody>
      </p:sp>
    </p:spTree>
    <p:extLst>
      <p:ext uri="{BB962C8B-B14F-4D97-AF65-F5344CB8AC3E}">
        <p14:creationId xmlns:p14="http://schemas.microsoft.com/office/powerpoint/2010/main" val="7510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presentation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7152" y="3886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arrotondato 2"/>
          <p:cNvSpPr/>
          <p:nvPr/>
        </p:nvSpPr>
        <p:spPr>
          <a:xfrm>
            <a:off x="457200" y="1371600"/>
            <a:ext cx="1752600" cy="533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Introduction</a:t>
            </a:r>
            <a:endParaRPr lang="it-IT" sz="2000" dirty="0"/>
          </a:p>
        </p:txBody>
      </p:sp>
      <p:sp>
        <p:nvSpPr>
          <p:cNvPr id="15" name="Rettangolo arrotondato 14"/>
          <p:cNvSpPr/>
          <p:nvPr/>
        </p:nvSpPr>
        <p:spPr>
          <a:xfrm>
            <a:off x="457200" y="2023991"/>
            <a:ext cx="1752600" cy="53599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Activities</a:t>
            </a:r>
            <a:endParaRPr lang="it-IT" sz="2000" dirty="0"/>
          </a:p>
        </p:txBody>
      </p:sp>
      <p:sp>
        <p:nvSpPr>
          <p:cNvPr id="17" name="Rettangolo arrotondato 16"/>
          <p:cNvSpPr/>
          <p:nvPr/>
        </p:nvSpPr>
        <p:spPr>
          <a:xfrm>
            <a:off x="1638300" y="3711529"/>
            <a:ext cx="1866900" cy="371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Wikistats</a:t>
            </a:r>
            <a:endParaRPr lang="it-IT" dirty="0"/>
          </a:p>
        </p:txBody>
      </p:sp>
      <p:sp>
        <p:nvSpPr>
          <p:cNvPr id="23" name="Rettangolo arrotondato 22"/>
          <p:cNvSpPr/>
          <p:nvPr/>
        </p:nvSpPr>
        <p:spPr>
          <a:xfrm>
            <a:off x="1638300" y="2752585"/>
            <a:ext cx="1866900" cy="371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Comtrade</a:t>
            </a:r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1638300" y="3232057"/>
            <a:ext cx="1866900" cy="371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Enterprise Web Sites</a:t>
            </a:r>
            <a:endParaRPr lang="it-IT" sz="1400" dirty="0"/>
          </a:p>
        </p:txBody>
      </p:sp>
      <p:sp>
        <p:nvSpPr>
          <p:cNvPr id="25" name="Rettangolo arrotondato 24"/>
          <p:cNvSpPr/>
          <p:nvPr/>
        </p:nvSpPr>
        <p:spPr>
          <a:xfrm>
            <a:off x="1638300" y="4191001"/>
            <a:ext cx="1866900" cy="3716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Twitter</a:t>
            </a:r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457200" y="4724400"/>
            <a:ext cx="1752600" cy="533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Future</a:t>
            </a:r>
            <a:endParaRPr lang="it-IT" sz="2000" dirty="0"/>
          </a:p>
        </p:txBody>
      </p:sp>
      <p:sp>
        <p:nvSpPr>
          <p:cNvPr id="27" name="Rettangolo arrotondato 26"/>
          <p:cNvSpPr/>
          <p:nvPr/>
        </p:nvSpPr>
        <p:spPr>
          <a:xfrm>
            <a:off x="457200" y="5410200"/>
            <a:ext cx="1752600" cy="533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Conclusions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873" y="4540174"/>
            <a:ext cx="2418727" cy="17082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72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0960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6248400"/>
            <a:ext cx="3200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hape 139"/>
          <p:cNvSpPr txBox="1">
            <a:spLocks/>
          </p:cNvSpPr>
          <p:nvPr/>
        </p:nvSpPr>
        <p:spPr>
          <a:xfrm>
            <a:off x="5029200" y="3200400"/>
            <a:ext cx="3048000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Web Sites</a:t>
            </a:r>
            <a:endParaRPr lang="e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hape 139"/>
          <p:cNvSpPr txBox="1">
            <a:spLocks/>
          </p:cNvSpPr>
          <p:nvPr/>
        </p:nvSpPr>
        <p:spPr>
          <a:xfrm>
            <a:off x="1616242" y="2652533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4000" b="1" dirty="0"/>
              <a:t>ACTIVITIES</a:t>
            </a:r>
            <a:endParaRPr lang="en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8001000" y="304800"/>
            <a:ext cx="775663" cy="775663"/>
          </a:xfrm>
          <a:prstGeom prst="ellipse">
            <a:avLst/>
          </a:prstGeom>
        </p:spPr>
      </p:pic>
      <p:grpSp>
        <p:nvGrpSpPr>
          <p:cNvPr id="5" name="Group 36"/>
          <p:cNvGrpSpPr/>
          <p:nvPr/>
        </p:nvGrpSpPr>
        <p:grpSpPr>
          <a:xfrm>
            <a:off x="8001000" y="304800"/>
            <a:ext cx="792468" cy="792468"/>
            <a:chOff x="990600" y="833437"/>
            <a:chExt cx="914400" cy="914400"/>
          </a:xfrm>
        </p:grpSpPr>
        <p:sp>
          <p:nvSpPr>
            <p:cNvPr id="7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o 8"/>
          <p:cNvGrpSpPr/>
          <p:nvPr/>
        </p:nvGrpSpPr>
        <p:grpSpPr>
          <a:xfrm>
            <a:off x="8001000" y="304800"/>
            <a:ext cx="792468" cy="792468"/>
            <a:chOff x="731532" y="4516742"/>
            <a:chExt cx="792468" cy="792468"/>
          </a:xfrm>
        </p:grpSpPr>
        <p:sp>
          <p:nvSpPr>
            <p:cNvPr id="10" name="Oval 25"/>
            <p:cNvSpPr/>
            <p:nvPr/>
          </p:nvSpPr>
          <p:spPr>
            <a:xfrm>
              <a:off x="731532" y="4516742"/>
              <a:ext cx="792468" cy="792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7" y="4602379"/>
              <a:ext cx="503956" cy="503956"/>
            </a:xfrm>
            <a:prstGeom prst="rect">
              <a:avLst/>
            </a:prstGeom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28600" y="6405090"/>
            <a:ext cx="540000" cy="316797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752600" y="6400800"/>
            <a:ext cx="540000" cy="321087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514600" y="6420922"/>
            <a:ext cx="540000" cy="300965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90600" y="6420922"/>
            <a:ext cx="540000" cy="30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3050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7200" y="2286000"/>
            <a:ext cx="3505200" cy="3810000"/>
          </a:xfrm>
          <a:prstGeom prst="rect">
            <a:avLst/>
          </a:prstGeom>
          <a:solidFill>
            <a:schemeClr val="accent5">
              <a:lumMod val="50000"/>
              <a:alpha val="69000"/>
            </a:schemeClr>
          </a:solidFill>
        </p:spPr>
        <p:txBody>
          <a:bodyPr wrap="square">
            <a:spAutoFit/>
          </a:bodyPr>
          <a:lstStyle/>
          <a:p>
            <a:endParaRPr lang="en-US" b="1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Rettangolo 2"/>
          <p:cNvSpPr/>
          <p:nvPr/>
        </p:nvSpPr>
        <p:spPr>
          <a:xfrm>
            <a:off x="2209800" y="1295400"/>
            <a:ext cx="5176406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Objective: </a:t>
            </a:r>
            <a:r>
              <a:rPr lang="en-US" sz="2400" dirty="0" smtClean="0"/>
              <a:t>using web sites of enterprises as a source to </a:t>
            </a:r>
            <a:r>
              <a:rPr lang="en-US" sz="2400" dirty="0"/>
              <a:t>create statistics</a:t>
            </a:r>
          </a:p>
        </p:txBody>
      </p:sp>
      <p:sp>
        <p:nvSpPr>
          <p:cNvPr id="7" name="Rettangolo 6"/>
          <p:cNvSpPr/>
          <p:nvPr/>
        </p:nvSpPr>
        <p:spPr>
          <a:xfrm>
            <a:off x="457200" y="2286000"/>
            <a:ext cx="3505200" cy="36933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Issues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38200" y="5410200"/>
            <a:ext cx="2590800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 smtClean="0"/>
              <a:t>Computing the </a:t>
            </a:r>
            <a:r>
              <a:rPr lang="it-IT" sz="1600" dirty="0" err="1" smtClean="0"/>
              <a:t>statistics</a:t>
            </a:r>
            <a:endParaRPr lang="en-US" sz="1600" dirty="0"/>
          </a:p>
        </p:txBody>
      </p:sp>
      <p:sp>
        <p:nvSpPr>
          <p:cNvPr id="9" name="Rettangolo 8"/>
          <p:cNvSpPr/>
          <p:nvPr/>
        </p:nvSpPr>
        <p:spPr>
          <a:xfrm>
            <a:off x="685800" y="4191000"/>
            <a:ext cx="28956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Implementing</a:t>
            </a:r>
            <a:r>
              <a:rPr lang="it-IT" dirty="0" smtClean="0"/>
              <a:t> a </a:t>
            </a:r>
            <a:r>
              <a:rPr lang="it-IT" dirty="0" err="1" smtClean="0"/>
              <a:t>method</a:t>
            </a:r>
            <a:r>
              <a:rPr lang="it-IT" dirty="0" smtClean="0"/>
              <a:t> for </a:t>
            </a:r>
            <a:r>
              <a:rPr lang="it-IT" dirty="0" err="1" smtClean="0"/>
              <a:t>scraping</a:t>
            </a:r>
            <a:r>
              <a:rPr lang="it-IT" dirty="0" smtClean="0"/>
              <a:t> data from web </a:t>
            </a:r>
            <a:r>
              <a:rPr lang="it-IT" dirty="0" err="1" smtClean="0"/>
              <a:t>sites</a:t>
            </a:r>
            <a:r>
              <a:rPr lang="sl-SI" dirty="0" smtClean="0"/>
              <a:t>  </a:t>
            </a:r>
            <a:endParaRPr lang="en-US" dirty="0"/>
          </a:p>
        </p:txBody>
      </p:sp>
      <p:sp>
        <p:nvSpPr>
          <p:cNvPr id="10" name="Rettangolo 9"/>
          <p:cNvSpPr/>
          <p:nvPr/>
        </p:nvSpPr>
        <p:spPr>
          <a:xfrm>
            <a:off x="990600" y="3048000"/>
            <a:ext cx="2286000" cy="5847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1600" dirty="0" err="1" smtClean="0"/>
              <a:t>Obtaining</a:t>
            </a:r>
            <a:r>
              <a:rPr lang="it-IT" sz="1600" dirty="0" smtClean="0"/>
              <a:t> </a:t>
            </a:r>
            <a:r>
              <a:rPr lang="it-IT" sz="1600" dirty="0" err="1" smtClean="0"/>
              <a:t>URLs</a:t>
            </a:r>
            <a:r>
              <a:rPr lang="it-IT" sz="1600" dirty="0" smtClean="0"/>
              <a:t> of web </a:t>
            </a:r>
            <a:r>
              <a:rPr lang="it-IT" sz="1600" dirty="0" err="1" smtClean="0"/>
              <a:t>sites</a:t>
            </a:r>
            <a:r>
              <a:rPr lang="it-IT" sz="1600" dirty="0" smtClean="0"/>
              <a:t> </a:t>
            </a:r>
            <a:endParaRPr lang="en-US" sz="1600" dirty="0"/>
          </a:p>
        </p:txBody>
      </p:sp>
      <p:sp>
        <p:nvSpPr>
          <p:cNvPr id="5" name="Rettangolo 4"/>
          <p:cNvSpPr/>
          <p:nvPr/>
        </p:nvSpPr>
        <p:spPr>
          <a:xfrm>
            <a:off x="4191000" y="5257800"/>
            <a:ext cx="4114800" cy="8002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smtClean="0"/>
              <a:t>Number </a:t>
            </a:r>
            <a:r>
              <a:rPr lang="en-US" sz="1600" dirty="0"/>
              <a:t>of enterprises which advertise </a:t>
            </a:r>
            <a:r>
              <a:rPr lang="en-US" sz="1600" dirty="0" smtClean="0"/>
              <a:t>Job Vacancies </a:t>
            </a:r>
            <a:br>
              <a:rPr lang="en-US" sz="1600" dirty="0" smtClean="0"/>
            </a:br>
            <a:r>
              <a:rPr lang="en-US" sz="1400" dirty="0" smtClean="0"/>
              <a:t>broken </a:t>
            </a:r>
            <a:r>
              <a:rPr lang="en-US" sz="1400" dirty="0"/>
              <a:t>down by NACE activity </a:t>
            </a:r>
            <a:r>
              <a:rPr lang="en-US" sz="1400" dirty="0" smtClean="0"/>
              <a:t>and region</a:t>
            </a:r>
            <a:endParaRPr lang="en-US" sz="1400" dirty="0"/>
          </a:p>
        </p:txBody>
      </p:sp>
      <p:sp>
        <p:nvSpPr>
          <p:cNvPr id="6" name="Rettangolo 5"/>
          <p:cNvSpPr/>
          <p:nvPr/>
        </p:nvSpPr>
        <p:spPr>
          <a:xfrm>
            <a:off x="4191000" y="4191000"/>
            <a:ext cx="4419600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Different approaches were experimented for </a:t>
            </a:r>
            <a:r>
              <a:rPr lang="en-US" sz="1600" dirty="0" smtClean="0"/>
              <a:t>both scraping </a:t>
            </a:r>
            <a:r>
              <a:rPr lang="en-US" sz="1600" dirty="0"/>
              <a:t>and </a:t>
            </a:r>
            <a:r>
              <a:rPr lang="en-US" sz="1600" dirty="0" smtClean="0"/>
              <a:t>analysis phases</a:t>
            </a:r>
            <a:endParaRPr lang="en-GB" sz="1600" dirty="0"/>
          </a:p>
        </p:txBody>
      </p:sp>
      <p:sp>
        <p:nvSpPr>
          <p:cNvPr id="12" name="Rettangolo 5"/>
          <p:cNvSpPr/>
          <p:nvPr/>
        </p:nvSpPr>
        <p:spPr>
          <a:xfrm>
            <a:off x="4114800" y="3072824"/>
            <a:ext cx="2438400" cy="5847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approaches were </a:t>
            </a:r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experimented</a:t>
            </a: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ttangolo 5"/>
          <p:cNvSpPr/>
          <p:nvPr/>
        </p:nvSpPr>
        <p:spPr>
          <a:xfrm>
            <a:off x="6477000" y="2743200"/>
            <a:ext cx="2438400" cy="58477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Obtain from registries/survey</a:t>
            </a: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ttangolo 5"/>
          <p:cNvSpPr/>
          <p:nvPr/>
        </p:nvSpPr>
        <p:spPr>
          <a:xfrm>
            <a:off x="6477000" y="3429000"/>
            <a:ext cx="251460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sl-SI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Obtain from search engines </a:t>
            </a:r>
            <a:endParaRPr lang="sl-SI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6938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Characteristics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16" name="Shape 58"/>
          <p:cNvGraphicFramePr/>
          <p:nvPr>
            <p:extLst>
              <p:ext uri="{D42A27DB-BD31-4B8C-83A1-F6EECF244321}">
                <p14:modId xmlns:p14="http://schemas.microsoft.com/office/powerpoint/2010/main" val="1621399505"/>
              </p:ext>
            </p:extLst>
          </p:nvPr>
        </p:nvGraphicFramePr>
        <p:xfrm>
          <a:off x="304800" y="1828800"/>
          <a:ext cx="8603701" cy="2967625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</a:tblPr>
              <a:tblGrid>
                <a:gridCol w="2179524"/>
                <a:gridCol w="3404214"/>
                <a:gridCol w="3019963"/>
              </a:tblGrid>
              <a:tr h="400543">
                <a:tc>
                  <a:txBody>
                    <a:bodyPr/>
                    <a:lstStyle/>
                    <a:p>
                      <a:pPr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endParaRPr sz="1600" dirty="0"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000" b="1" dirty="0" err="1" smtClean="0">
                          <a:solidFill>
                            <a:srgbClr val="FFFFFF"/>
                          </a:solidFill>
                        </a:rPr>
                        <a:t>Sweden</a:t>
                      </a:r>
                      <a:endParaRPr lang="it" sz="2000" b="1" dirty="0">
                        <a:solidFill>
                          <a:srgbClr val="FFFFF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</a:rPr>
                        <a:t>Slovenia</a:t>
                      </a:r>
                      <a:endParaRPr lang="it" sz="2000" b="1" dirty="0">
                        <a:solidFill>
                          <a:srgbClr val="FFFFFF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812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0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Websites</a:t>
                      </a:r>
                      <a:endParaRPr lang="it" sz="2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400" dirty="0" smtClean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13.000</a:t>
                      </a:r>
                      <a:endParaRPr lang="it" sz="24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15.000</a:t>
                      </a:r>
                      <a:r>
                        <a:rPr lang="it" sz="2400" dirty="0" smtClean="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lang="it" sz="24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0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Websites</a:t>
                      </a: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it-IT" sz="20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used</a:t>
                      </a: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in the </a:t>
                      </a:r>
                      <a:r>
                        <a:rPr lang="it-IT" sz="20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experiment</a:t>
                      </a:r>
                      <a:r>
                        <a:rPr lang="it" sz="20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endParaRPr lang="it" sz="2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4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1.500</a:t>
                      </a:r>
                      <a:endParaRPr lang="it" sz="24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400" dirty="0" smtClean="0">
                          <a:highlight>
                            <a:srgbClr val="FFFFFF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1.335</a:t>
                      </a:r>
                      <a:endParaRPr lang="it" sz="2400" dirty="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825">
                <a:tc>
                  <a:txBody>
                    <a:bodyPr/>
                    <a:lstStyle/>
                    <a:p>
                      <a:pPr lvl="0" rtl="0">
                        <a:lnSpc>
                          <a:spcPct val="142856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it-IT" sz="2000" b="1" kern="1200" dirty="0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Web </a:t>
                      </a:r>
                      <a:r>
                        <a:rPr lang="it-IT" sz="2000" b="1" kern="1200" dirty="0" err="1" smtClean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pages</a:t>
                      </a:r>
                      <a:endParaRPr lang="it" sz="2000" b="1" kern="1200" dirty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50.000</a:t>
                      </a:r>
                      <a:endParaRPr lang="en-US" sz="2400" dirty="0"/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1.068.000</a:t>
                      </a:r>
                      <a:endParaRPr lang="en-US" sz="2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5250" marR="95250" marT="66675" marB="66675">
                    <a:lnL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594" y="2521900"/>
            <a:ext cx="4349599" cy="337936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38200" y="1378900"/>
            <a:ext cx="7124970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Development of an application for scraping the job vacancies </a:t>
            </a:r>
            <a:r>
              <a:rPr lang="en-US" sz="2400" dirty="0" smtClean="0"/>
              <a:t>data starting </a:t>
            </a:r>
            <a:r>
              <a:rPr lang="en-US" sz="2400" dirty="0"/>
              <a:t>from </a:t>
            </a:r>
            <a:r>
              <a:rPr lang="en-US" sz="2400" dirty="0" smtClean="0"/>
              <a:t>URLs of enterprises</a:t>
            </a:r>
            <a:endParaRPr lang="en-US" sz="2400" dirty="0"/>
          </a:p>
        </p:txBody>
      </p:sp>
      <p:sp>
        <p:nvSpPr>
          <p:cNvPr id="5" name="Rettangolo 4"/>
          <p:cNvSpPr/>
          <p:nvPr/>
        </p:nvSpPr>
        <p:spPr>
          <a:xfrm>
            <a:off x="391330" y="2335397"/>
            <a:ext cx="30547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base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Not tied to language/method</a:t>
            </a:r>
          </a:p>
          <a:p>
            <a:pPr lvl="1" fontAlgn="base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Developed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Python</a:t>
            </a:r>
          </a:p>
          <a:p>
            <a:pPr lvl="1" fontAlgn="base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Available in the Sandbox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2641" y="3443574"/>
            <a:ext cx="360145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Spider – </a:t>
            </a:r>
            <a:r>
              <a:rPr lang="it-IT" b="1" dirty="0" err="1" smtClean="0"/>
              <a:t>Downloader</a:t>
            </a:r>
            <a:r>
              <a:rPr lang="it-IT" b="1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Start from a list of </a:t>
            </a:r>
            <a:r>
              <a:rPr lang="it-IT" dirty="0" err="1" smtClean="0"/>
              <a:t>URLs</a:t>
            </a:r>
            <a:r>
              <a:rPr lang="it-IT" dirty="0" smtClean="0"/>
              <a:t>, </a:t>
            </a:r>
            <a:r>
              <a:rPr lang="it-IT" dirty="0" err="1" smtClean="0"/>
              <a:t>follow</a:t>
            </a:r>
            <a:r>
              <a:rPr lang="it-IT" dirty="0" smtClean="0"/>
              <a:t> the </a:t>
            </a:r>
            <a:r>
              <a:rPr lang="it-IT" dirty="0" err="1" smtClean="0"/>
              <a:t>links</a:t>
            </a:r>
            <a:r>
              <a:rPr lang="it-IT" dirty="0" smtClean="0"/>
              <a:t> and download the </a:t>
            </a:r>
            <a:r>
              <a:rPr lang="it-IT" dirty="0" err="1" smtClean="0"/>
              <a:t>content</a:t>
            </a:r>
            <a:r>
              <a:rPr lang="it-IT" dirty="0" smtClean="0"/>
              <a:t> of the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employment</a:t>
            </a:r>
            <a:r>
              <a:rPr lang="sl-SI" dirty="0" smtClean="0"/>
              <a:t> </a:t>
            </a:r>
            <a:r>
              <a:rPr lang="it-IT" dirty="0" err="1" smtClean="0"/>
              <a:t>pages</a:t>
            </a:r>
            <a:endParaRPr lang="en-US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322641" y="4849973"/>
            <a:ext cx="360145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Determinator – </a:t>
            </a:r>
            <a:r>
              <a:rPr lang="it-IT" b="1" dirty="0" err="1" smtClean="0"/>
              <a:t>Classifier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Implement</a:t>
            </a:r>
            <a:r>
              <a:rPr lang="it-IT" dirty="0" smtClean="0"/>
              <a:t> a </a:t>
            </a:r>
            <a:r>
              <a:rPr lang="it-IT" dirty="0" err="1" smtClean="0"/>
              <a:t>method</a:t>
            </a:r>
            <a:r>
              <a:rPr lang="it-IT" dirty="0" smtClean="0"/>
              <a:t> for </a:t>
            </a:r>
            <a:r>
              <a:rPr lang="it-IT" dirty="0" err="1" smtClean="0"/>
              <a:t>detecting</a:t>
            </a:r>
            <a:r>
              <a:rPr lang="sl-SI" dirty="0" smtClean="0"/>
              <a:t> </a:t>
            </a:r>
            <a:r>
              <a:rPr lang="sl-S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 classifying</a:t>
            </a:r>
            <a:r>
              <a:rPr lang="it-IT" dirty="0" smtClean="0"/>
              <a:t> job </a:t>
            </a:r>
            <a:r>
              <a:rPr lang="it-IT" dirty="0" err="1" smtClean="0"/>
              <a:t>vacancies</a:t>
            </a:r>
            <a:r>
              <a:rPr lang="it-IT" dirty="0" smtClean="0"/>
              <a:t> </a:t>
            </a:r>
            <a:r>
              <a:rPr lang="it-IT" dirty="0" err="1" smtClean="0"/>
              <a:t>advertisements</a:t>
            </a:r>
            <a:r>
              <a:rPr lang="it-IT" dirty="0" smtClean="0"/>
              <a:t> in the </a:t>
            </a:r>
            <a:r>
              <a:rPr lang="it-IT" dirty="0" err="1" smtClean="0"/>
              <a:t>scrap</a:t>
            </a:r>
            <a:r>
              <a:rPr lang="sl-SI" dirty="0" smtClean="0"/>
              <a:t>p</a:t>
            </a:r>
            <a:r>
              <a:rPr lang="it-IT" dirty="0" smtClean="0"/>
              <a:t>ed </a:t>
            </a:r>
            <a:r>
              <a:rPr lang="it-IT" dirty="0" err="1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Developed </a:t>
            </a:r>
            <a:r>
              <a:rPr lang="en-US" dirty="0"/>
              <a:t>two different methods for implementing the </a:t>
            </a:r>
            <a:r>
              <a:rPr lang="en-US" dirty="0" err="1"/>
              <a:t>D</a:t>
            </a:r>
            <a:r>
              <a:rPr lang="en-US" dirty="0" err="1" smtClean="0"/>
              <a:t>eterminator</a:t>
            </a:r>
            <a:r>
              <a:rPr lang="en-US" dirty="0" smtClean="0"/>
              <a:t> </a:t>
            </a:r>
            <a:r>
              <a:rPr lang="en-US" dirty="0"/>
              <a:t>module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(detection of </a:t>
            </a:r>
            <a:r>
              <a:rPr lang="en-US" dirty="0"/>
              <a:t>job </a:t>
            </a:r>
            <a:r>
              <a:rPr lang="en-US" dirty="0" smtClean="0"/>
              <a:t>vacancies)</a:t>
            </a:r>
            <a:endParaRPr lang="en-US" dirty="0"/>
          </a:p>
          <a:p>
            <a:pPr lvl="1" fontAlgn="base"/>
            <a:r>
              <a:rPr lang="en-US" dirty="0"/>
              <a:t>machine learning </a:t>
            </a:r>
            <a:r>
              <a:rPr lang="en-US" dirty="0" smtClean="0"/>
              <a:t>approach: 92% accuracy</a:t>
            </a:r>
            <a:r>
              <a:rPr lang="sl-SI" dirty="0" smtClean="0"/>
              <a:t> </a:t>
            </a:r>
            <a:r>
              <a:rPr lang="sl-SI" sz="2100" dirty="0" smtClean="0"/>
              <a:t>(</a:t>
            </a:r>
            <a:r>
              <a:rPr lang="sl-SI" sz="2100" dirty="0" err="1"/>
              <a:t>Swedish</a:t>
            </a:r>
            <a:r>
              <a:rPr lang="sl-SI" sz="2100" dirty="0"/>
              <a:t> </a:t>
            </a:r>
            <a:r>
              <a:rPr lang="sl-SI" sz="2100" dirty="0" err="1"/>
              <a:t>data</a:t>
            </a:r>
            <a:r>
              <a:rPr lang="sl-SI" sz="2100" dirty="0" smtClean="0"/>
              <a:t>)</a:t>
            </a:r>
            <a:endParaRPr lang="en-US" sz="2100" dirty="0"/>
          </a:p>
          <a:p>
            <a:pPr lvl="1" fontAlgn="base"/>
            <a:r>
              <a:rPr lang="en-US" dirty="0"/>
              <a:t>Keyword</a:t>
            </a:r>
            <a:r>
              <a:rPr lang="sl-SI" dirty="0"/>
              <a:t> (</a:t>
            </a:r>
            <a:r>
              <a:rPr lang="en-US" dirty="0"/>
              <a:t>phrases</a:t>
            </a:r>
            <a:r>
              <a:rPr lang="sl-SI" dirty="0"/>
              <a:t>)</a:t>
            </a:r>
            <a:r>
              <a:rPr lang="en-US" dirty="0"/>
              <a:t>-based: </a:t>
            </a:r>
            <a:r>
              <a:rPr lang="sl-SI" dirty="0"/>
              <a:t>80 </a:t>
            </a:r>
            <a:r>
              <a:rPr lang="en-US" dirty="0"/>
              <a:t>% accuracy</a:t>
            </a:r>
            <a:r>
              <a:rPr lang="sl-SI" dirty="0"/>
              <a:t> </a:t>
            </a:r>
            <a:r>
              <a:rPr lang="sl-SI" sz="2100" dirty="0"/>
              <a:t>(Slovenian data</a:t>
            </a:r>
            <a:r>
              <a:rPr lang="sl-SI" sz="2100" dirty="0" smtClean="0"/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/>
              <a:t>Created statistics from scraped data</a:t>
            </a:r>
          </a:p>
          <a:p>
            <a:r>
              <a:rPr lang="en-US" dirty="0"/>
              <a:t>Tested a technological stack for scraping/analyzing web sites on a large </a:t>
            </a:r>
            <a:r>
              <a:rPr lang="en-US" dirty="0" smtClean="0"/>
              <a:t>scale</a:t>
            </a:r>
          </a:p>
          <a:p>
            <a:pPr lvl="1"/>
            <a:r>
              <a:rPr lang="it-IT" dirty="0" err="1" smtClean="0"/>
              <a:t>Nutch</a:t>
            </a:r>
            <a:r>
              <a:rPr lang="it-IT" dirty="0" smtClean="0"/>
              <a:t> – </a:t>
            </a:r>
            <a:r>
              <a:rPr lang="it-IT" dirty="0" err="1" smtClean="0"/>
              <a:t>Elasticsearch</a:t>
            </a:r>
            <a:r>
              <a:rPr lang="it-IT" dirty="0" smtClean="0"/>
              <a:t> - </a:t>
            </a:r>
            <a:r>
              <a:rPr lang="it-IT" dirty="0" err="1" smtClean="0"/>
              <a:t>Kibana</a:t>
            </a:r>
            <a:endParaRPr lang="en-GB" dirty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</a:t>
            </a:r>
            <a:r>
              <a:rPr lang="en-GB" dirty="0" smtClean="0"/>
              <a:t>utputs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Program to scrape </a:t>
            </a:r>
            <a:r>
              <a:rPr lang="en-US" dirty="0" smtClean="0"/>
              <a:t>and analyze web sites</a:t>
            </a:r>
          </a:p>
          <a:p>
            <a:pPr lvl="1"/>
            <a:r>
              <a:rPr lang="en-US" dirty="0" smtClean="0"/>
              <a:t>deployed </a:t>
            </a:r>
            <a:r>
              <a:rPr lang="en-US" dirty="0"/>
              <a:t>in the Sandbox, can be used in </a:t>
            </a:r>
            <a:r>
              <a:rPr lang="en-US" dirty="0" smtClean="0"/>
              <a:t>general</a:t>
            </a:r>
            <a:r>
              <a:rPr lang="it-IT" dirty="0" smtClean="0"/>
              <a:t> </a:t>
            </a:r>
            <a:endParaRPr lang="en-US" dirty="0" smtClean="0"/>
          </a:p>
          <a:p>
            <a:r>
              <a:rPr lang="en-US" dirty="0" smtClean="0"/>
              <a:t>Statistics </a:t>
            </a:r>
            <a:r>
              <a:rPr lang="en-US" dirty="0"/>
              <a:t>about the number of JV per NACE group, as calculated from the scraped </a:t>
            </a:r>
            <a:r>
              <a:rPr lang="en-US" dirty="0" smtClean="0"/>
              <a:t>data</a:t>
            </a:r>
          </a:p>
          <a:p>
            <a:pPr lvl="1"/>
            <a:r>
              <a:rPr lang="it-IT" dirty="0" smtClean="0"/>
              <a:t>Distribution </a:t>
            </a:r>
            <a:r>
              <a:rPr lang="it-IT" dirty="0" err="1" smtClean="0"/>
              <a:t>compared</a:t>
            </a:r>
            <a:r>
              <a:rPr lang="it-IT" dirty="0" smtClean="0"/>
              <a:t> with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obtained</a:t>
            </a:r>
            <a:r>
              <a:rPr lang="it-IT" dirty="0" smtClean="0"/>
              <a:t> from the </a:t>
            </a:r>
            <a:r>
              <a:rPr lang="it-IT" dirty="0" err="1" smtClean="0"/>
              <a:t>survey</a:t>
            </a:r>
            <a:endParaRPr lang="sl-SI" dirty="0" smtClean="0"/>
          </a:p>
          <a:p>
            <a:pPr lvl="1"/>
            <a:r>
              <a:rPr lang="it-IT" dirty="0"/>
              <a:t>Distribution </a:t>
            </a:r>
            <a:r>
              <a:rPr lang="sl-SI" dirty="0"/>
              <a:t>using survey </a:t>
            </a:r>
            <a:r>
              <a:rPr lang="sl-SI" dirty="0" smtClean="0"/>
              <a:t>weights</a:t>
            </a:r>
            <a:r>
              <a:rPr lang="it-IT" dirty="0" smtClean="0"/>
              <a:t> </a:t>
            </a:r>
            <a:r>
              <a:rPr lang="it-IT" dirty="0" err="1"/>
              <a:t>compared</a:t>
            </a:r>
            <a:r>
              <a:rPr lang="it-IT" dirty="0"/>
              <a:t> with </a:t>
            </a:r>
            <a:r>
              <a:rPr lang="sl-SI" dirty="0"/>
              <a:t>d</a:t>
            </a:r>
            <a:r>
              <a:rPr lang="it-IT" dirty="0" err="1"/>
              <a:t>istribution</a:t>
            </a:r>
            <a:r>
              <a:rPr lang="it-IT" dirty="0"/>
              <a:t> </a:t>
            </a:r>
            <a:r>
              <a:rPr lang="sl-SI" dirty="0" err="1"/>
              <a:t>using</a:t>
            </a:r>
            <a:r>
              <a:rPr lang="sl-SI" dirty="0"/>
              <a:t> </a:t>
            </a:r>
            <a:r>
              <a:rPr lang="sl-SI" dirty="0" err="1"/>
              <a:t>calibrated</a:t>
            </a:r>
            <a:r>
              <a:rPr lang="sl-SI" dirty="0"/>
              <a:t> </a:t>
            </a:r>
            <a:r>
              <a:rPr lang="sl-SI" dirty="0" err="1"/>
              <a:t>weights</a:t>
            </a:r>
            <a:r>
              <a:rPr lang="sl-SI" dirty="0"/>
              <a:t> (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number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employees</a:t>
            </a:r>
            <a:r>
              <a:rPr lang="sl-SI" dirty="0"/>
              <a:t>)</a:t>
            </a:r>
          </a:p>
          <a:p>
            <a:pPr lvl="1"/>
            <a:endParaRPr lang="sl-SI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0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GB" dirty="0" err="1" smtClean="0"/>
              <a:t>utputs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38420"/>
            <a:ext cx="7784360" cy="4505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196646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Slovenian</a:t>
            </a:r>
            <a:r>
              <a:rPr lang="sl-SI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r>
              <a:rPr lang="sl-SI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</a:t>
            </a:r>
            <a:r>
              <a:rPr lang="sl-SI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sl-SI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6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7696200" cy="54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0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533400" y="1295400"/>
            <a:ext cx="54102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4625" lvl="0" indent="-7938">
              <a:buSzPct val="100000"/>
            </a:pPr>
            <a:r>
              <a:rPr lang="en-GB" sz="2000" b="1" dirty="0" smtClean="0"/>
              <a:t>Privacy</a:t>
            </a:r>
            <a:endParaRPr lang="en-GB" sz="2000" dirty="0" smtClean="0"/>
          </a:p>
          <a:p>
            <a:pPr marL="179388"/>
            <a:r>
              <a:rPr lang="it-IT" sz="2000" dirty="0" err="1" smtClean="0"/>
              <a:t>Retrieving</a:t>
            </a:r>
            <a:r>
              <a:rPr lang="it-IT" sz="2000" dirty="0" smtClean="0"/>
              <a:t> and </a:t>
            </a:r>
            <a:r>
              <a:rPr lang="it-IT" sz="2000" dirty="0" err="1"/>
              <a:t>sharing</a:t>
            </a:r>
            <a:r>
              <a:rPr lang="it-IT" sz="2000" dirty="0"/>
              <a:t> </a:t>
            </a:r>
            <a:r>
              <a:rPr lang="it-IT" sz="2000" dirty="0" err="1"/>
              <a:t>URLs</a:t>
            </a:r>
            <a:r>
              <a:rPr lang="it-IT" sz="2000" dirty="0"/>
              <a:t> of web </a:t>
            </a:r>
            <a:r>
              <a:rPr lang="it-IT" sz="2000" dirty="0" err="1"/>
              <a:t>sites</a:t>
            </a:r>
            <a:r>
              <a:rPr lang="it-IT" sz="2000" dirty="0"/>
              <a:t> </a:t>
            </a:r>
            <a:r>
              <a:rPr lang="it-IT" sz="2000" dirty="0" err="1"/>
              <a:t>was</a:t>
            </a:r>
            <a:r>
              <a:rPr lang="it-IT" sz="2000" dirty="0"/>
              <a:t> </a:t>
            </a:r>
            <a:r>
              <a:rPr lang="it-IT" sz="2000" dirty="0" err="1"/>
              <a:t>not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easy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 smtClean="0"/>
              <a:t>expected</a:t>
            </a:r>
            <a:endParaRPr lang="it-IT" sz="2000" dirty="0"/>
          </a:p>
          <a:p>
            <a:pPr marL="179388"/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err="1" smtClean="0"/>
              <a:t>Still</a:t>
            </a:r>
            <a:r>
              <a:rPr lang="it-IT" sz="2000" dirty="0" smtClean="0"/>
              <a:t> </a:t>
            </a:r>
            <a:r>
              <a:rPr lang="sl-SI" sz="2000" dirty="0" smtClean="0"/>
              <a:t>not </a:t>
            </a:r>
            <a:r>
              <a:rPr lang="sl-SI" sz="2000" dirty="0"/>
              <a:t>clear yet whether </a:t>
            </a:r>
            <a:r>
              <a:rPr lang="it-IT" sz="2000" dirty="0" err="1"/>
              <a:t>URLs</a:t>
            </a:r>
            <a:r>
              <a:rPr lang="it-IT" sz="2000" dirty="0"/>
              <a:t> </a:t>
            </a:r>
            <a:r>
              <a:rPr lang="it-IT" sz="2000" dirty="0" err="1"/>
              <a:t>collected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microdata</a:t>
            </a:r>
            <a:r>
              <a:rPr lang="it-IT" sz="2000" dirty="0"/>
              <a:t> from </a:t>
            </a:r>
            <a:r>
              <a:rPr lang="it-IT" sz="2000" dirty="0" err="1"/>
              <a:t>Slovenian</a:t>
            </a:r>
            <a:r>
              <a:rPr lang="it-IT" sz="2000" dirty="0"/>
              <a:t> </a:t>
            </a:r>
            <a:r>
              <a:rPr lang="it-IT" sz="2000" dirty="0" err="1"/>
              <a:t>survey</a:t>
            </a:r>
            <a:r>
              <a:rPr lang="it-IT" sz="2000" dirty="0"/>
              <a:t> </a:t>
            </a:r>
            <a:r>
              <a:rPr lang="it-IT" sz="2000" dirty="0" err="1"/>
              <a:t>could</a:t>
            </a:r>
            <a:r>
              <a:rPr lang="it-IT" sz="2000" dirty="0"/>
              <a:t>  be </a:t>
            </a:r>
            <a:r>
              <a:rPr lang="it-IT" sz="2000" dirty="0" err="1"/>
              <a:t>used</a:t>
            </a:r>
            <a:r>
              <a:rPr lang="it-IT" sz="2000" dirty="0"/>
              <a:t> in the </a:t>
            </a:r>
            <a:r>
              <a:rPr lang="it-IT" sz="2000" dirty="0" err="1" smtClean="0"/>
              <a:t>Sandbox</a:t>
            </a:r>
            <a:endParaRPr lang="en-GB" sz="2000" dirty="0"/>
          </a:p>
        </p:txBody>
      </p:sp>
      <p:sp>
        <p:nvSpPr>
          <p:cNvPr id="10" name="Rettangolo arrotondato 9"/>
          <p:cNvSpPr/>
          <p:nvPr/>
        </p:nvSpPr>
        <p:spPr>
          <a:xfrm>
            <a:off x="457200" y="4343400"/>
            <a:ext cx="54102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indent="-7938">
              <a:buSzPct val="100000"/>
            </a:pPr>
            <a:r>
              <a:rPr lang="en-GB" sz="2000" b="1" dirty="0" smtClean="0"/>
              <a:t>Methodology</a:t>
            </a:r>
            <a:endParaRPr lang="en-GB" sz="2000" dirty="0" smtClean="0"/>
          </a:p>
          <a:p>
            <a:pPr marL="90488"/>
            <a:r>
              <a:rPr lang="it-IT" sz="2000" dirty="0" err="1"/>
              <a:t>Comparison</a:t>
            </a:r>
            <a:r>
              <a:rPr lang="it-IT" sz="2000" dirty="0"/>
              <a:t> with </a:t>
            </a:r>
            <a:r>
              <a:rPr lang="it-IT" sz="2000" dirty="0" err="1"/>
              <a:t>distribution</a:t>
            </a:r>
            <a:r>
              <a:rPr lang="it-IT" sz="2000" dirty="0"/>
              <a:t> of job </a:t>
            </a:r>
            <a:r>
              <a:rPr lang="it-IT" sz="2000" dirty="0" err="1"/>
              <a:t>vacancies</a:t>
            </a:r>
            <a:r>
              <a:rPr lang="it-IT" sz="2000" dirty="0"/>
              <a:t> per NACE </a:t>
            </a:r>
            <a:r>
              <a:rPr lang="it-IT" sz="2000" dirty="0" err="1"/>
              <a:t>revealed</a:t>
            </a:r>
            <a:r>
              <a:rPr lang="it-IT" sz="2000" dirty="0"/>
              <a:t> </a:t>
            </a:r>
            <a:r>
              <a:rPr lang="it-IT" sz="2000" dirty="0" err="1"/>
              <a:t>coherence</a:t>
            </a:r>
            <a:r>
              <a:rPr lang="it-IT" sz="2000" dirty="0"/>
              <a:t> with </a:t>
            </a:r>
            <a:r>
              <a:rPr lang="it-IT" sz="2000" dirty="0" err="1"/>
              <a:t>survey</a:t>
            </a:r>
            <a:r>
              <a:rPr lang="it-IT" sz="2000" dirty="0"/>
              <a:t> </a:t>
            </a:r>
            <a:r>
              <a:rPr lang="it-IT" sz="2000" dirty="0" err="1"/>
              <a:t>results</a:t>
            </a:r>
            <a:r>
              <a:rPr lang="it-IT" sz="2000" dirty="0"/>
              <a:t>, </a:t>
            </a:r>
            <a:r>
              <a:rPr lang="it-IT" sz="2000" dirty="0" err="1"/>
              <a:t>indicating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smtClean="0"/>
              <a:t>the </a:t>
            </a:r>
            <a:r>
              <a:rPr lang="it-IT" sz="2000" dirty="0" err="1"/>
              <a:t>approach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solid</a:t>
            </a:r>
            <a:endParaRPr lang="it-IT" sz="20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3886200" y="3352800"/>
            <a:ext cx="50292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indent="-7938">
              <a:buSzPct val="100000"/>
            </a:pPr>
            <a:r>
              <a:rPr lang="en-GB" sz="2000" b="1" dirty="0" smtClean="0"/>
              <a:t>Methodology</a:t>
            </a:r>
            <a:endParaRPr lang="en-GB" sz="2000" dirty="0" smtClean="0"/>
          </a:p>
          <a:p>
            <a:pPr marL="90488"/>
            <a:r>
              <a:rPr lang="it-IT" sz="2000" dirty="0" err="1"/>
              <a:t>Promising</a:t>
            </a:r>
            <a:r>
              <a:rPr lang="it-IT" sz="2000" dirty="0"/>
              <a:t> </a:t>
            </a:r>
            <a:r>
              <a:rPr lang="it-IT" sz="2000" dirty="0" err="1"/>
              <a:t>results</a:t>
            </a:r>
            <a:r>
              <a:rPr lang="it-IT" sz="2000" dirty="0"/>
              <a:t> from the machine </a:t>
            </a:r>
            <a:r>
              <a:rPr lang="it-IT" sz="2000" dirty="0" err="1"/>
              <a:t>learning</a:t>
            </a:r>
            <a:r>
              <a:rPr lang="it-IT" sz="2000" dirty="0"/>
              <a:t> </a:t>
            </a:r>
            <a:r>
              <a:rPr lang="it-IT" sz="2000" dirty="0" err="1"/>
              <a:t>approach</a:t>
            </a:r>
            <a:r>
              <a:rPr lang="it-IT" sz="2000" dirty="0"/>
              <a:t> to </a:t>
            </a:r>
            <a:r>
              <a:rPr lang="it-IT" sz="2000" dirty="0" err="1"/>
              <a:t>identification</a:t>
            </a:r>
            <a:r>
              <a:rPr lang="it-IT" sz="2000" dirty="0"/>
              <a:t> of job </a:t>
            </a:r>
            <a:r>
              <a:rPr lang="it-IT" sz="2000" dirty="0" err="1" smtClean="0"/>
              <a:t>vacancies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8542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124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it-IT" sz="2000" dirty="0">
              <a:latin typeface="Arial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The main problem for publishing the results are non existent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list</a:t>
            </a:r>
            <a:r>
              <a:rPr lang="sl-SI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s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of URLs of enterprises in most of the countries (i.e., impossible to determine population)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As an experimental activity, we started to get first results only recently. Six further months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activity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would be needed to reach solid results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However, the prototype is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producing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promising outcomes in two countries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Reliable statistics will most probably be based on multiple sources (Job portals and administrative data from agency of Employment,..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)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45720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What case has been made for the future of the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Sandbox</a:t>
            </a:r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9906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How far are we from something that can be published?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3400" y="48768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>
              <a:latin typeface="Arial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T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he prototype of the IT tool for detecting the JV is available in the Sandbox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rPr>
              <a:t>•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</a:rPr>
              <a:t>It can be used by other countries with small modifications of parameters </a:t>
            </a: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706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Sandbox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916" y="1752600"/>
            <a:ext cx="3780692" cy="1754326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74320" tIns="182880" rIns="274320" bIns="182880">
            <a:spAutoFit/>
          </a:bodyPr>
          <a:lstStyle/>
          <a:p>
            <a:pPr fontAlgn="base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Shared computing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 developed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partnership with the Irish Central Statistics Office and the Irish Centre for High-End Computing (ICHEC)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7104" y="25882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5530" y="51603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57152" y="38862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2743199" y="3810000"/>
            <a:ext cx="4114801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74320" tIns="182880" rIns="274320" bIns="182880">
            <a:spAutoFit/>
          </a:bodyPr>
          <a:lstStyle/>
          <a:p>
            <a:pPr fontAlgn="base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unique platform where participating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organisations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can engage in collaborative research activities</a:t>
            </a:r>
          </a:p>
        </p:txBody>
      </p:sp>
      <p:sp>
        <p:nvSpPr>
          <p:cNvPr id="21" name="Rectangle 3"/>
          <p:cNvSpPr/>
          <p:nvPr/>
        </p:nvSpPr>
        <p:spPr>
          <a:xfrm>
            <a:off x="4463298" y="5528912"/>
            <a:ext cx="4452102" cy="646331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274320" tIns="182880" rIns="274320" bIns="182880">
            <a:spAutoFit/>
          </a:bodyPr>
          <a:lstStyle/>
          <a:p>
            <a:pPr fontAlgn="base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Open to all producer of official statistics</a:t>
            </a:r>
          </a:p>
        </p:txBody>
      </p:sp>
    </p:spTree>
    <p:extLst>
      <p:ext uri="{BB962C8B-B14F-4D97-AF65-F5344CB8AC3E}">
        <p14:creationId xmlns:p14="http://schemas.microsoft.com/office/powerpoint/2010/main" val="165430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>
          <a:xfrm>
            <a:off x="0" y="6248400"/>
            <a:ext cx="32004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8008077" y="314528"/>
            <a:ext cx="775663" cy="775663"/>
          </a:xfrm>
          <a:prstGeom prst="ellipse">
            <a:avLst/>
          </a:prstGeom>
        </p:spPr>
      </p:pic>
      <p:sp>
        <p:nvSpPr>
          <p:cNvPr id="6" name="Shape 139"/>
          <p:cNvSpPr txBox="1">
            <a:spLocks/>
          </p:cNvSpPr>
          <p:nvPr/>
        </p:nvSpPr>
        <p:spPr>
          <a:xfrm>
            <a:off x="5197642" y="2652533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Comtrade</a:t>
            </a:r>
            <a:endParaRPr lang="en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hape 139"/>
          <p:cNvSpPr txBox="1">
            <a:spLocks/>
          </p:cNvSpPr>
          <p:nvPr/>
        </p:nvSpPr>
        <p:spPr>
          <a:xfrm>
            <a:off x="1616242" y="2652533"/>
            <a:ext cx="3946358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4000" b="1" dirty="0"/>
              <a:t>ACTIVITIES</a:t>
            </a:r>
            <a:endParaRPr lang="en" sz="40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8001000" y="304800"/>
            <a:ext cx="775663" cy="775663"/>
          </a:xfrm>
          <a:prstGeom prst="ellipse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35400" y="6430757"/>
            <a:ext cx="540000" cy="321087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25000" y="6430757"/>
            <a:ext cx="540000" cy="32108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14600" y="6430757"/>
            <a:ext cx="540000" cy="321087"/>
          </a:xfrm>
          <a:prstGeom prst="rect">
            <a:avLst/>
          </a:prstGeom>
        </p:spPr>
      </p:pic>
      <p:pic>
        <p:nvPicPr>
          <p:cNvPr id="18" name="Picture 5" descr="C:\Users\virgillito\Documents\HLG presentation\flags\United-Nati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8574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70078" y="1725967"/>
            <a:ext cx="5849764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UN </a:t>
            </a:r>
            <a:r>
              <a:rPr lang="en-US" sz="2000" dirty="0" err="1"/>
              <a:t>Comtrade</a:t>
            </a:r>
            <a:r>
              <a:rPr lang="en-US" sz="2000" dirty="0"/>
              <a:t> compiles official trade statistics database since 1962 containing billions of records </a:t>
            </a:r>
          </a:p>
        </p:txBody>
      </p:sp>
      <p:sp>
        <p:nvSpPr>
          <p:cNvPr id="5" name="Rettangolo 4"/>
          <p:cNvSpPr/>
          <p:nvPr/>
        </p:nvSpPr>
        <p:spPr>
          <a:xfrm>
            <a:off x="1670078" y="3097567"/>
            <a:ext cx="584976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Due to interest in measuring economic globalization through trade, trade data has been used to </a:t>
            </a:r>
            <a:r>
              <a:rPr lang="en-US" sz="2000" dirty="0" err="1"/>
              <a:t>analyse</a:t>
            </a:r>
            <a:r>
              <a:rPr lang="en-US" sz="2000" dirty="0"/>
              <a:t> interlink between economies</a:t>
            </a:r>
          </a:p>
        </p:txBody>
      </p:sp>
      <p:sp>
        <p:nvSpPr>
          <p:cNvPr id="6" name="Rettangolo 5"/>
          <p:cNvSpPr/>
          <p:nvPr/>
        </p:nvSpPr>
        <p:spPr>
          <a:xfrm>
            <a:off x="1670078" y="4697767"/>
            <a:ext cx="5849764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anchor="t">
            <a:spAutoFit/>
          </a:bodyPr>
          <a:lstStyle/>
          <a:p>
            <a:r>
              <a:rPr lang="en-US" sz="2000" dirty="0"/>
              <a:t>This project is intended to exploit the capability of the tools in Sandbox to process large amount of data to perform analysis of the trade network on a wider scale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425209" y="5676684"/>
            <a:ext cx="4100824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rtlCol="0">
            <a:spAutoFit/>
          </a:bodyPr>
          <a:lstStyle/>
          <a:p>
            <a:r>
              <a:rPr lang="en-US"/>
              <a:t>identify regional global value chain networks and analyse their properties.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093454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 </a:t>
            </a:r>
            <a:r>
              <a:rPr lang="en-GB" dirty="0"/>
              <a:t>Characteristics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Dump of the </a:t>
            </a:r>
            <a:r>
              <a:rPr lang="en-US" dirty="0" err="1"/>
              <a:t>comtrade</a:t>
            </a:r>
            <a:r>
              <a:rPr lang="en-US" dirty="0"/>
              <a:t> DB</a:t>
            </a:r>
          </a:p>
          <a:p>
            <a:r>
              <a:rPr lang="en-US" dirty="0"/>
              <a:t>Each record represents flow of import export between two countries (reporter and partner)</a:t>
            </a:r>
          </a:p>
          <a:p>
            <a:r>
              <a:rPr lang="en-US" dirty="0"/>
              <a:t>The data that is stored in the sandbox are from year 2000 to </a:t>
            </a:r>
            <a:r>
              <a:rPr lang="en-US" dirty="0" smtClean="0"/>
              <a:t>2013 </a:t>
            </a:r>
            <a:r>
              <a:rPr lang="en-US" dirty="0"/>
              <a:t>in Harmonized System classification for all available </a:t>
            </a:r>
            <a:r>
              <a:rPr lang="en-US" dirty="0" smtClean="0"/>
              <a:t>reporters.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total number of data points is around 325 millions records.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Activities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2200" y="1600200"/>
            <a:ext cx="49530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4625" lvl="1">
              <a:tabLst>
                <a:tab pos="179388" algn="l"/>
              </a:tabLst>
            </a:pPr>
            <a:r>
              <a:rPr lang="en-US" sz="1600" dirty="0" smtClean="0"/>
              <a:t>Extraction from </a:t>
            </a:r>
            <a:r>
              <a:rPr lang="en-US" sz="1600" dirty="0"/>
              <a:t>UN </a:t>
            </a:r>
            <a:r>
              <a:rPr lang="en-US" sz="1600" dirty="0" err="1"/>
              <a:t>Comtrade</a:t>
            </a:r>
            <a:r>
              <a:rPr lang="en-US" sz="1600" dirty="0"/>
              <a:t> </a:t>
            </a:r>
            <a:r>
              <a:rPr lang="en-US" sz="1600" dirty="0" smtClean="0"/>
              <a:t>database, transfer via FTP </a:t>
            </a:r>
            <a:r>
              <a:rPr lang="en-US" sz="1600" dirty="0"/>
              <a:t>to the </a:t>
            </a:r>
            <a:r>
              <a:rPr lang="en-US" sz="1600" dirty="0" smtClean="0"/>
              <a:t>Sandbox.</a:t>
            </a:r>
          </a:p>
          <a:p>
            <a:pPr marL="174625" lvl="1">
              <a:tabLst>
                <a:tab pos="179388" algn="l"/>
              </a:tabLst>
            </a:pPr>
            <a:r>
              <a:rPr lang="en-US" sz="1600" dirty="0" smtClean="0"/>
              <a:t> </a:t>
            </a:r>
          </a:p>
          <a:p>
            <a:pPr marL="174625" lvl="1">
              <a:tabLst>
                <a:tab pos="179388" algn="l"/>
              </a:tabLst>
            </a:pPr>
            <a:r>
              <a:rPr lang="en-US" sz="1600" dirty="0" smtClean="0"/>
              <a:t>D</a:t>
            </a:r>
            <a:r>
              <a:rPr lang="it-IT" sz="1600" dirty="0" smtClean="0"/>
              <a:t>a</a:t>
            </a:r>
            <a:r>
              <a:rPr lang="en-US" sz="1600" dirty="0" smtClean="0"/>
              <a:t>ta loaded into HDFS and made available in Hive </a:t>
            </a:r>
          </a:p>
          <a:p>
            <a:pPr marL="174625" lvl="1">
              <a:tabLst>
                <a:tab pos="179388" algn="l"/>
              </a:tabLst>
            </a:pPr>
            <a:r>
              <a:rPr lang="en-US" sz="1600" dirty="0" smtClean="0"/>
              <a:t>Data cleaned up before it could be fed into Hive (eliminate quotes, commas etc.)</a:t>
            </a:r>
            <a:endParaRPr lang="en-US" sz="1600" dirty="0"/>
          </a:p>
        </p:txBody>
      </p:sp>
      <p:sp>
        <p:nvSpPr>
          <p:cNvPr id="5" name="Rettangolo 4"/>
          <p:cNvSpPr/>
          <p:nvPr/>
        </p:nvSpPr>
        <p:spPr>
          <a:xfrm>
            <a:off x="2362200" y="3733800"/>
            <a:ext cx="49530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4625" lvl="1"/>
            <a:r>
              <a:rPr lang="en-US" sz="1600" dirty="0" smtClean="0"/>
              <a:t>Imputation of gaps, present in the data as not all countries regularly report to UN </a:t>
            </a:r>
            <a:r>
              <a:rPr lang="en-US" sz="1600" dirty="0" err="1" smtClean="0"/>
              <a:t>Comtrade</a:t>
            </a:r>
            <a:r>
              <a:rPr lang="en-US" sz="1600" dirty="0" smtClean="0"/>
              <a:t> for </a:t>
            </a:r>
            <a:r>
              <a:rPr lang="en-US" sz="1600" dirty="0"/>
              <a:t>the combination of reporter-period. </a:t>
            </a:r>
            <a:endParaRPr lang="en-US" sz="1600" dirty="0" smtClean="0"/>
          </a:p>
          <a:p>
            <a:pPr marL="174625" lvl="1"/>
            <a:endParaRPr lang="en-US" sz="1600" dirty="0" smtClean="0"/>
          </a:p>
          <a:p>
            <a:pPr marL="174625" lvl="1"/>
            <a:r>
              <a:rPr lang="en-US" sz="1600" dirty="0" smtClean="0"/>
              <a:t>Remapping of codes.</a:t>
            </a:r>
            <a:endParaRPr lang="en-US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81000" y="1600201"/>
            <a:ext cx="1752600" cy="1752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acquisition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1000" y="3733800"/>
            <a:ext cx="1788433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preparation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620000" y="1600200"/>
            <a:ext cx="72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Pig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Hive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20000" y="3733800"/>
            <a:ext cx="726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Pig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Hive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467600" y="1066800"/>
            <a:ext cx="93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Tools: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6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/>
              <a:t>Comtrade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GB" dirty="0" smtClean="0"/>
              <a:t>Activities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04800" y="1676400"/>
            <a:ext cx="2057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Quality analysis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2667000" y="1676400"/>
            <a:ext cx="4114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4625" lvl="1"/>
            <a:r>
              <a:rPr lang="en-US" sz="1600" dirty="0" smtClean="0"/>
              <a:t>Measured </a:t>
            </a:r>
            <a:r>
              <a:rPr lang="en-US" sz="1600" dirty="0"/>
              <a:t>the coherence between symmetric flows and detect number of missing </a:t>
            </a:r>
            <a:r>
              <a:rPr lang="en-US" sz="1600" dirty="0" smtClean="0"/>
              <a:t>values.</a:t>
            </a:r>
          </a:p>
          <a:p>
            <a:pPr marL="174625" lvl="1"/>
            <a:endParaRPr lang="en-US" sz="1600" dirty="0"/>
          </a:p>
          <a:p>
            <a:pPr marL="174625" lvl="1"/>
            <a:r>
              <a:rPr lang="en-US" sz="1600" dirty="0" smtClean="0"/>
              <a:t>Tested two different approaches</a:t>
            </a:r>
            <a:endParaRPr lang="en-US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04800" y="3276600"/>
            <a:ext cx="2057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Data visualization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04800" y="4648200"/>
            <a:ext cx="20574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Network analysis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ttangolo 4"/>
          <p:cNvSpPr/>
          <p:nvPr/>
        </p:nvSpPr>
        <p:spPr>
          <a:xfrm>
            <a:off x="2667000" y="4648200"/>
            <a:ext cx="41148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4625" lvl="1"/>
            <a:r>
              <a:rPr lang="en-US" sz="1600" dirty="0" smtClean="0"/>
              <a:t>Computed several metrics </a:t>
            </a:r>
            <a:r>
              <a:rPr lang="en-US" sz="1600" dirty="0"/>
              <a:t>of graph characteristics analysis of differences and trends in graphs indicators. </a:t>
            </a:r>
          </a:p>
          <a:p>
            <a:pPr marL="174625" lvl="1"/>
            <a:r>
              <a:rPr lang="en-US" sz="1600" dirty="0" smtClean="0"/>
              <a:t>Tested two different approaches</a:t>
            </a:r>
            <a:endParaRPr lang="en-US" sz="1600" dirty="0"/>
          </a:p>
        </p:txBody>
      </p:sp>
      <p:sp>
        <p:nvSpPr>
          <p:cNvPr id="13" name="Rettangolo 12"/>
          <p:cNvSpPr/>
          <p:nvPr/>
        </p:nvSpPr>
        <p:spPr>
          <a:xfrm>
            <a:off x="2667000" y="3276600"/>
            <a:ext cx="411480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174625" lvl="1"/>
            <a:r>
              <a:rPr lang="en-US" sz="1600" dirty="0" smtClean="0"/>
              <a:t>Built several visualizations of the trade networks using differ</a:t>
            </a:r>
            <a:r>
              <a:rPr lang="it-IT" sz="1600" dirty="0" smtClean="0"/>
              <a:t>e</a:t>
            </a:r>
            <a:r>
              <a:rPr lang="en-US" sz="1600" dirty="0" err="1" smtClean="0"/>
              <a:t>nt</a:t>
            </a:r>
            <a:r>
              <a:rPr lang="en-US" sz="1600" dirty="0" smtClean="0"/>
              <a:t> tools</a:t>
            </a:r>
            <a:endParaRPr lang="en-US" sz="1600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934200" y="167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Hive + Python</a:t>
            </a:r>
          </a:p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RHadoop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15200" y="1219200"/>
            <a:ext cx="93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Tools: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934200" y="3200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Gephi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D3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934200" y="45720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Spark</a:t>
            </a: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Hive + R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08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Outputs - Visualizations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057400"/>
            <a:ext cx="3886200" cy="340042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057400" y="1600200"/>
            <a:ext cx="5144858" cy="369332"/>
          </a:xfrm>
          <a:prstGeom prst="rect">
            <a:avLst/>
          </a:prstGeom>
          <a:solidFill>
            <a:srgbClr val="DDD9C3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Trade of intermediate goods by geographical region</a:t>
            </a:r>
            <a:endParaRPr lang="en-US" b="1" dirty="0"/>
          </a:p>
        </p:txBody>
      </p:sp>
      <p:pic>
        <p:nvPicPr>
          <p:cNvPr id="3" name="Immagine 2" descr="Schermata 2015-11-23 alle 15.57.5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" b="495"/>
          <a:stretch/>
        </p:blipFill>
        <p:spPr>
          <a:xfrm>
            <a:off x="4876800" y="2073518"/>
            <a:ext cx="3657600" cy="322408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371600" y="5498068"/>
            <a:ext cx="1805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Made with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Gephi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867400" y="5498068"/>
            <a:ext cx="150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Made with D3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41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</a:t>
            </a:r>
            <a:r>
              <a:rPr lang="it-IT" dirty="0" smtClean="0"/>
              <a:t>–</a:t>
            </a:r>
            <a:r>
              <a:rPr lang="en-US" dirty="0" smtClean="0"/>
              <a:t> Quality Analysis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Immagine 4" descr="Schermata 2015-11-23 alle 00.24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477000" cy="4414878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219200" y="1307068"/>
            <a:ext cx="6951054" cy="369332"/>
          </a:xfrm>
          <a:prstGeom prst="rect">
            <a:avLst/>
          </a:prstGeom>
          <a:solidFill>
            <a:srgbClr val="DDD9C3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Differences in symmetric import-export flows (absolute </a:t>
            </a:r>
            <a:r>
              <a:rPr lang="en-US" b="1" dirty="0" err="1" smtClean="0"/>
              <a:t>vs</a:t>
            </a:r>
            <a:r>
              <a:rPr lang="en-US" b="1" dirty="0" smtClean="0"/>
              <a:t> percentage)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92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</a:t>
            </a:r>
            <a:r>
              <a:rPr lang="it-IT" dirty="0" smtClean="0"/>
              <a:t>–</a:t>
            </a:r>
            <a:r>
              <a:rPr lang="en-US" dirty="0" smtClean="0"/>
              <a:t> Network Analysis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15" name="Gruppo 14"/>
          <p:cNvGrpSpPr/>
          <p:nvPr/>
        </p:nvGrpSpPr>
        <p:grpSpPr>
          <a:xfrm>
            <a:off x="304482" y="4343400"/>
            <a:ext cx="4401156" cy="2057400"/>
            <a:chOff x="4412446" y="1447800"/>
            <a:chExt cx="4477038" cy="2362200"/>
          </a:xfrm>
        </p:grpSpPr>
        <p:pic>
          <p:nvPicPr>
            <p:cNvPr id="7" name="Immagine 6" descr="Schermata 2015-11-23 alle 01.08.25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19"/>
            <a:stretch/>
          </p:blipFill>
          <p:spPr>
            <a:xfrm>
              <a:off x="4419600" y="1447800"/>
              <a:ext cx="4445994" cy="2362200"/>
            </a:xfrm>
            <a:prstGeom prst="rect">
              <a:avLst/>
            </a:prstGeom>
          </p:spPr>
        </p:pic>
        <p:pic>
          <p:nvPicPr>
            <p:cNvPr id="8" name="Immagine 7" descr="Schermata 2015-11-23 alle 01.08.38.png"/>
            <p:cNvPicPr>
              <a:picLocks noChangeAspect="1"/>
            </p:cNvPicPr>
            <p:nvPr/>
          </p:nvPicPr>
          <p:blipFill rotWithShape="1">
            <a:blip r:embed="rId3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24"/>
            <a:stretch/>
          </p:blipFill>
          <p:spPr>
            <a:xfrm>
              <a:off x="4412446" y="1470902"/>
              <a:ext cx="4477038" cy="2304592"/>
            </a:xfrm>
            <a:prstGeom prst="rect">
              <a:avLst/>
            </a:prstGeom>
          </p:spPr>
        </p:pic>
      </p:grpSp>
      <p:grpSp>
        <p:nvGrpSpPr>
          <p:cNvPr id="12" name="Gruppo 11"/>
          <p:cNvGrpSpPr/>
          <p:nvPr/>
        </p:nvGrpSpPr>
        <p:grpSpPr>
          <a:xfrm>
            <a:off x="228600" y="2133600"/>
            <a:ext cx="4419600" cy="2057400"/>
            <a:chOff x="369323" y="1524000"/>
            <a:chExt cx="3847159" cy="2076188"/>
          </a:xfrm>
        </p:grpSpPr>
        <p:pic>
          <p:nvPicPr>
            <p:cNvPr id="5" name="Immagine 4" descr="Schermata 2015-11-23 alle 01.10.46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71"/>
            <a:stretch/>
          </p:blipFill>
          <p:spPr>
            <a:xfrm>
              <a:off x="381000" y="1524000"/>
              <a:ext cx="3810000" cy="2076188"/>
            </a:xfrm>
            <a:prstGeom prst="rect">
              <a:avLst/>
            </a:prstGeom>
          </p:spPr>
        </p:pic>
        <p:pic>
          <p:nvPicPr>
            <p:cNvPr id="9" name="Immagine 8" descr="Schermata 2015-11-23 alle 01.10.25.png"/>
            <p:cNvPicPr>
              <a:picLocks noChangeAspect="1"/>
            </p:cNvPicPr>
            <p:nvPr/>
          </p:nvPicPr>
          <p:blipFill rotWithShape="1">
            <a:blip r:embed="rId5">
              <a:alphaModFix am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252"/>
            <a:stretch/>
          </p:blipFill>
          <p:spPr>
            <a:xfrm>
              <a:off x="369323" y="1529220"/>
              <a:ext cx="3847159" cy="2057533"/>
            </a:xfrm>
            <a:prstGeom prst="rect">
              <a:avLst/>
            </a:prstGeom>
          </p:spPr>
        </p:pic>
      </p:grpSp>
      <p:sp>
        <p:nvSpPr>
          <p:cNvPr id="16" name="CasellaDiTesto 15"/>
          <p:cNvSpPr txBox="1"/>
          <p:nvPr/>
        </p:nvSpPr>
        <p:spPr>
          <a:xfrm>
            <a:off x="762000" y="1295400"/>
            <a:ext cx="28956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Distribution of PageRank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Computed with Spark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62000" y="3048000"/>
            <a:ext cx="1007908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2005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2013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38200" y="2133600"/>
            <a:ext cx="1223412" cy="276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import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vs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export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352800" y="4191000"/>
            <a:ext cx="14478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commodities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438400"/>
            <a:ext cx="1796521" cy="1600200"/>
          </a:xfrm>
          <a:prstGeom prst="rect">
            <a:avLst/>
          </a:prstGeom>
        </p:spPr>
      </p:pic>
      <p:sp>
        <p:nvSpPr>
          <p:cNvPr id="26" name="CasellaDiTesto 25"/>
          <p:cNvSpPr txBox="1"/>
          <p:nvPr/>
        </p:nvSpPr>
        <p:spPr>
          <a:xfrm>
            <a:off x="4572000" y="2819400"/>
            <a:ext cx="990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Different network indicators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5105400" y="1295400"/>
            <a:ext cx="3429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Distribution of local clustering</a:t>
            </a:r>
          </a:p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Computed with Hive + R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4109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Outputs </a:t>
            </a:r>
            <a:r>
              <a:rPr lang="it-IT" dirty="0" smtClean="0"/>
              <a:t>–</a:t>
            </a:r>
            <a:r>
              <a:rPr lang="en-GB" dirty="0" smtClean="0"/>
              <a:t> Network Analysis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09600" y="1524000"/>
            <a:ext cx="2667000" cy="1754327"/>
          </a:xfrm>
          <a:prstGeom prst="rect">
            <a:avLst/>
          </a:prstGeom>
          <a:solidFill>
            <a:srgbClr val="DDD9C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Countries </a:t>
            </a:r>
            <a:r>
              <a:rPr lang="en-US" dirty="0"/>
              <a:t>that were counted at least one time in the ten best ranks after application on the PageRank algorithm on each network for </a:t>
            </a:r>
            <a:r>
              <a:rPr lang="en-US" dirty="0" smtClean="0"/>
              <a:t>2012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0"/>
            <a:ext cx="4648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5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GB" dirty="0" err="1" smtClean="0"/>
              <a:t>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81000" y="1295400"/>
            <a:ext cx="67818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85725" lvl="0" indent="-7938">
              <a:buSzPct val="100000"/>
            </a:pPr>
            <a:r>
              <a:rPr lang="en-GB" sz="2000" b="1" dirty="0" smtClean="0"/>
              <a:t>Relevance</a:t>
            </a:r>
            <a:endParaRPr lang="en-GB" sz="2000" dirty="0" smtClean="0"/>
          </a:p>
          <a:p>
            <a:r>
              <a:rPr lang="en-US" sz="2000" dirty="0"/>
              <a:t>Comprehensive analysis of global value chain through trade networks in all economic sectors is crucial part to better understand international trade and new approaches as those we experimented are needed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304800" y="4419600"/>
            <a:ext cx="54864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Technology </a:t>
            </a:r>
          </a:p>
          <a:p>
            <a:r>
              <a:rPr lang="en-US" sz="2000" dirty="0"/>
              <a:t>Processing data with the Sandbox provided evident advantages in terms of processing time and manageable size </a:t>
            </a:r>
            <a:r>
              <a:rPr lang="en-US" sz="2000" dirty="0" err="1"/>
              <a:t>wrt</a:t>
            </a:r>
            <a:r>
              <a:rPr lang="en-US" sz="2000" dirty="0"/>
              <a:t> current tool used at UNSD (Relational DB)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886200" y="2895600"/>
            <a:ext cx="50292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Technology </a:t>
            </a:r>
          </a:p>
          <a:p>
            <a:r>
              <a:rPr lang="en-US" sz="2000" dirty="0"/>
              <a:t>8 different tools/languages were used to work with the </a:t>
            </a:r>
            <a:r>
              <a:rPr lang="en-US" sz="2000" dirty="0" smtClean="0"/>
              <a:t>data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Starting from data in basic text format made easy to switch from one tool to </a:t>
            </a:r>
            <a:r>
              <a:rPr lang="en-US" sz="2000" dirty="0" smtClean="0"/>
              <a:t>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70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Sandbox </a:t>
            </a:r>
            <a:r>
              <a:rPr lang="en-US" dirty="0" smtClean="0"/>
              <a:t>background: 2014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595959"/>
                </a:solidFill>
                <a:latin typeface="Arial" charset="0"/>
              </a:rPr>
              <a:t>Big Data project 2014: four Work Packages </a:t>
            </a:r>
            <a:endParaRPr lang="it-IT" dirty="0">
              <a:latin typeface="Arial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916" y="2726395"/>
            <a:ext cx="41386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182880" rIns="274320" bIns="182880">
            <a:spAutoFit/>
          </a:bodyPr>
          <a:lstStyle/>
          <a:p>
            <a:pPr marL="6350" lvl="1" algn="just"/>
            <a:r>
              <a:rPr lang="it-IT" sz="1400" dirty="0">
                <a:solidFill>
                  <a:schemeClr val="tx1"/>
                </a:solidFill>
              </a:rPr>
              <a:t>Work Package 1: </a:t>
            </a:r>
            <a:r>
              <a:rPr lang="it-IT" sz="1400" dirty="0" err="1">
                <a:solidFill>
                  <a:schemeClr val="tx1"/>
                </a:solidFill>
              </a:rPr>
              <a:t>Issues</a:t>
            </a:r>
            <a:r>
              <a:rPr lang="it-IT" sz="1400" dirty="0">
                <a:solidFill>
                  <a:schemeClr val="tx1"/>
                </a:solidFill>
              </a:rPr>
              <a:t> and </a:t>
            </a:r>
            <a:r>
              <a:rPr lang="it-IT" sz="1400" dirty="0" err="1">
                <a:solidFill>
                  <a:schemeClr val="tx1"/>
                </a:solidFill>
              </a:rPr>
              <a:t>Methodology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466981"/>
            <a:ext cx="4114800" cy="800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182880" rIns="274320" bIns="182880">
            <a:spAutoFit/>
          </a:bodyPr>
          <a:lstStyle/>
          <a:p>
            <a:pPr fontAlgn="base"/>
            <a:r>
              <a:rPr lang="it-IT" sz="1400" dirty="0">
                <a:solidFill>
                  <a:schemeClr val="tx1"/>
                </a:solidFill>
              </a:rPr>
              <a:t>Work Package 2: </a:t>
            </a:r>
            <a:r>
              <a:rPr lang="it-IT" sz="1400" dirty="0" err="1">
                <a:solidFill>
                  <a:schemeClr val="tx1"/>
                </a:solidFill>
              </a:rPr>
              <a:t>Shared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computing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>
                <a:solidFill>
                  <a:schemeClr val="tx1"/>
                </a:solidFill>
              </a:rPr>
              <a:t>environment</a:t>
            </a:r>
            <a:r>
              <a:rPr lang="it-IT" sz="1400" dirty="0">
                <a:solidFill>
                  <a:schemeClr val="tx1"/>
                </a:solidFill>
              </a:rPr>
              <a:t> ('</a:t>
            </a:r>
            <a:r>
              <a:rPr lang="it-IT" sz="1400" dirty="0" err="1">
                <a:solidFill>
                  <a:schemeClr val="tx1"/>
                </a:solidFill>
              </a:rPr>
              <a:t>sandbox</a:t>
            </a:r>
            <a:r>
              <a:rPr lang="it-IT" sz="1400" dirty="0">
                <a:solidFill>
                  <a:schemeClr val="tx1"/>
                </a:solidFill>
              </a:rPr>
              <a:t>') and </a:t>
            </a:r>
            <a:r>
              <a:rPr lang="it-IT" sz="1400" dirty="0" err="1">
                <a:solidFill>
                  <a:schemeClr val="tx1"/>
                </a:solidFill>
              </a:rPr>
              <a:t>practical</a:t>
            </a:r>
            <a:r>
              <a:rPr lang="it-IT" sz="1400" dirty="0">
                <a:solidFill>
                  <a:schemeClr val="tx1"/>
                </a:solidFill>
              </a:rPr>
              <a:t> </a:t>
            </a:r>
            <a:r>
              <a:rPr lang="it-IT" sz="1400" dirty="0" err="1" smtClean="0">
                <a:solidFill>
                  <a:schemeClr val="tx1"/>
                </a:solidFill>
              </a:rPr>
              <a:t>application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0916" y="4444425"/>
            <a:ext cx="413868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182880" rIns="274320" bIns="182880">
            <a:spAutoFit/>
          </a:bodyPr>
          <a:lstStyle/>
          <a:p>
            <a:pPr fontAlgn="base"/>
            <a:r>
              <a:rPr lang="it-IT" sz="1400" dirty="0" smtClean="0">
                <a:solidFill>
                  <a:schemeClr val="tx1"/>
                </a:solidFill>
              </a:rPr>
              <a:t>Work </a:t>
            </a:r>
            <a:r>
              <a:rPr lang="it-IT" sz="1400" dirty="0">
                <a:solidFill>
                  <a:schemeClr val="tx1"/>
                </a:solidFill>
              </a:rPr>
              <a:t>Package 3: Training and </a:t>
            </a:r>
            <a:r>
              <a:rPr lang="it-IT" sz="1400" dirty="0" err="1" smtClean="0">
                <a:solidFill>
                  <a:schemeClr val="tx1"/>
                </a:solidFill>
              </a:rPr>
              <a:t>dissemination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219581"/>
            <a:ext cx="4114800" cy="8002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274320" tIns="182880" rIns="274320" bIns="18288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Work Package 4: Project management </a:t>
            </a:r>
            <a:r>
              <a:rPr lang="it-IT" sz="1400" dirty="0" smtClean="0">
                <a:solidFill>
                  <a:schemeClr val="tx1"/>
                </a:solidFill>
              </a:rPr>
              <a:t>and </a:t>
            </a:r>
            <a:r>
              <a:rPr lang="it-IT" sz="1400" dirty="0" err="1" smtClean="0">
                <a:solidFill>
                  <a:schemeClr val="tx1"/>
                </a:solidFill>
              </a:rPr>
              <a:t>coordination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308" y="26156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3776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308" y="436822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510540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62290"/>
            <a:ext cx="609600" cy="609600"/>
          </a:xfrm>
          <a:prstGeom prst="rect">
            <a:avLst/>
          </a:prstGeom>
        </p:spPr>
      </p:pic>
      <p:grpSp>
        <p:nvGrpSpPr>
          <p:cNvPr id="28" name="Group 28"/>
          <p:cNvGrpSpPr/>
          <p:nvPr/>
        </p:nvGrpSpPr>
        <p:grpSpPr>
          <a:xfrm>
            <a:off x="5252198" y="2867802"/>
            <a:ext cx="391794" cy="391794"/>
            <a:chOff x="3340846" y="4343400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29" name="Oval 2"/>
            <p:cNvSpPr/>
            <p:nvPr/>
          </p:nvSpPr>
          <p:spPr>
            <a:xfrm>
              <a:off x="3340846" y="4343400"/>
              <a:ext cx="914400" cy="914400"/>
            </a:xfrm>
            <a:prstGeom prst="ellipse">
              <a:avLst/>
            </a:prstGeom>
            <a:solidFill>
              <a:srgbClr val="F09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1" descr="C:\Users\virgillito\Documents\HLG presentation\icons\ap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022" y="4518058"/>
              <a:ext cx="320048" cy="565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18431"/>
          <p:cNvGrpSpPr/>
          <p:nvPr/>
        </p:nvGrpSpPr>
        <p:grpSpPr>
          <a:xfrm>
            <a:off x="5252198" y="5028872"/>
            <a:ext cx="442476" cy="442476"/>
            <a:chOff x="5940939" y="1859834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32" name="Oval 16"/>
            <p:cNvSpPr/>
            <p:nvPr/>
          </p:nvSpPr>
          <p:spPr>
            <a:xfrm>
              <a:off x="5940939" y="1859834"/>
              <a:ext cx="914400" cy="914400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C:\Users\virgillito\Documents\HLG presentation\icons\arrow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3237" y="2074333"/>
              <a:ext cx="469804" cy="485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23"/>
          <p:cNvGrpSpPr/>
          <p:nvPr/>
        </p:nvGrpSpPr>
        <p:grpSpPr>
          <a:xfrm>
            <a:off x="5277405" y="3401003"/>
            <a:ext cx="369379" cy="369379"/>
            <a:chOff x="2831337" y="823912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35" name="Oval 15"/>
            <p:cNvSpPr/>
            <p:nvPr/>
          </p:nvSpPr>
          <p:spPr>
            <a:xfrm>
              <a:off x="2831337" y="823912"/>
              <a:ext cx="914400" cy="9144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" descr="C:\Users\virgillito\Documents\HLG presentation\icons\bar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5899" y="1017999"/>
              <a:ext cx="545276" cy="545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5"/>
          <p:cNvGrpSpPr/>
          <p:nvPr/>
        </p:nvGrpSpPr>
        <p:grpSpPr>
          <a:xfrm>
            <a:off x="5277405" y="4444990"/>
            <a:ext cx="442476" cy="442476"/>
            <a:chOff x="1905000" y="2646609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38" name="Oval 17"/>
            <p:cNvSpPr/>
            <p:nvPr/>
          </p:nvSpPr>
          <p:spPr>
            <a:xfrm>
              <a:off x="1905000" y="2646609"/>
              <a:ext cx="914400" cy="9144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4" descr="C:\Users\virgillito\Documents\HLG presentation\icons\job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090" y="2828699"/>
              <a:ext cx="550219" cy="550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24"/>
          <p:cNvGrpSpPr/>
          <p:nvPr/>
        </p:nvGrpSpPr>
        <p:grpSpPr>
          <a:xfrm>
            <a:off x="5281453" y="5612753"/>
            <a:ext cx="442476" cy="391794"/>
            <a:chOff x="1904999" y="1738312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41" name="Oval 13"/>
            <p:cNvSpPr/>
            <p:nvPr/>
          </p:nvSpPr>
          <p:spPr>
            <a:xfrm>
              <a:off x="1904999" y="1738312"/>
              <a:ext cx="914400" cy="9144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6" descr="C:\Users\virgillito\Documents\HLG presentation\icons\road22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5890" y="1873046"/>
              <a:ext cx="592620" cy="592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29"/>
          <p:cNvGrpSpPr/>
          <p:nvPr/>
        </p:nvGrpSpPr>
        <p:grpSpPr>
          <a:xfrm>
            <a:off x="5235801" y="2283919"/>
            <a:ext cx="391794" cy="442476"/>
            <a:chOff x="990600" y="833437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44" name="Oval 18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30"/>
          <p:cNvGrpSpPr/>
          <p:nvPr/>
        </p:nvGrpSpPr>
        <p:grpSpPr>
          <a:xfrm>
            <a:off x="5252198" y="3911789"/>
            <a:ext cx="391794" cy="391794"/>
            <a:chOff x="1150955" y="4800600"/>
            <a:chExt cx="914400" cy="914400"/>
          </a:xfrm>
          <a:effectLst>
            <a:outerShdw blurRad="50800" dir="3900000" algn="ctr" rotWithShape="0">
              <a:srgbClr val="000000">
                <a:alpha val="16000"/>
              </a:srgbClr>
            </a:outerShdw>
          </a:effectLst>
        </p:grpSpPr>
        <p:sp>
          <p:nvSpPr>
            <p:cNvPr id="47" name="Oval 27"/>
            <p:cNvSpPr/>
            <p:nvPr/>
          </p:nvSpPr>
          <p:spPr>
            <a:xfrm>
              <a:off x="1150955" y="4800600"/>
              <a:ext cx="914400" cy="914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7" descr="C:\Users\virgillito\Documents\HLG presentation\icons\electric6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34" y="4903174"/>
              <a:ext cx="723900" cy="723900"/>
            </a:xfrm>
            <a:prstGeom prst="rect">
              <a:avLst/>
            </a:prstGeom>
            <a:noFill/>
          </p:spPr>
        </p:pic>
      </p:grpSp>
      <p:sp>
        <p:nvSpPr>
          <p:cNvPr id="18" name="CasellaDiTesto 17"/>
          <p:cNvSpPr txBox="1"/>
          <p:nvPr/>
        </p:nvSpPr>
        <p:spPr>
          <a:xfrm>
            <a:off x="5867400" y="2057400"/>
            <a:ext cx="1828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it-IT" dirty="0" smtClean="0"/>
              <a:t>Social Media</a:t>
            </a:r>
          </a:p>
          <a:p>
            <a:pPr>
              <a:lnSpc>
                <a:spcPct val="200000"/>
              </a:lnSpc>
            </a:pPr>
            <a:r>
              <a:rPr lang="it-IT" dirty="0" smtClean="0"/>
              <a:t>Mobile </a:t>
            </a:r>
            <a:r>
              <a:rPr lang="it-IT" dirty="0" err="1" smtClean="0"/>
              <a:t>Phones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err="1" smtClean="0"/>
              <a:t>Prices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Smart </a:t>
            </a:r>
            <a:r>
              <a:rPr lang="it-IT" dirty="0" err="1" smtClean="0"/>
              <a:t>Meters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Job </a:t>
            </a:r>
            <a:r>
              <a:rPr lang="it-IT" dirty="0" err="1" smtClean="0"/>
              <a:t>Vacancies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smtClean="0"/>
              <a:t>Web </a:t>
            </a:r>
            <a:r>
              <a:rPr lang="it-IT" dirty="0" err="1" smtClean="0"/>
              <a:t>scraping</a:t>
            </a:r>
            <a:endParaRPr lang="it-IT" dirty="0" smtClean="0"/>
          </a:p>
          <a:p>
            <a:pPr>
              <a:lnSpc>
                <a:spcPct val="200000"/>
              </a:lnSpc>
            </a:pPr>
            <a:r>
              <a:rPr lang="it-IT" dirty="0" err="1" smtClean="0"/>
              <a:t>Traffic</a:t>
            </a:r>
            <a:r>
              <a:rPr lang="it-IT" dirty="0" smtClean="0"/>
              <a:t> </a:t>
            </a:r>
            <a:r>
              <a:rPr lang="it-IT" dirty="0" err="1" smtClean="0"/>
              <a:t>Loops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80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GB" dirty="0" smtClean="0"/>
              <a:t>indings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1066800" y="1676400"/>
            <a:ext cx="59436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Methodology </a:t>
            </a:r>
          </a:p>
          <a:p>
            <a:r>
              <a:rPr lang="en-US" sz="2000" dirty="0"/>
              <a:t>The methodology used to prepare and </a:t>
            </a:r>
            <a:r>
              <a:rPr lang="en-US" sz="2000" dirty="0" err="1"/>
              <a:t>analyse</a:t>
            </a:r>
            <a:r>
              <a:rPr lang="en-US" sz="2000" dirty="0"/>
              <a:t> trade data is not new but the </a:t>
            </a:r>
            <a:r>
              <a:rPr lang="en-US" sz="2000" dirty="0" smtClean="0"/>
              <a:t>sandbox </a:t>
            </a:r>
            <a:r>
              <a:rPr lang="en-US" sz="2000" dirty="0"/>
              <a:t>environment enables comprehensive analysis of the whole data set 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971800" y="4038600"/>
            <a:ext cx="54102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Methodology </a:t>
            </a:r>
            <a:endParaRPr lang="en-US" sz="2000" dirty="0"/>
          </a:p>
          <a:p>
            <a:r>
              <a:rPr lang="en-US" sz="2000" dirty="0"/>
              <a:t>Novel methods for "automatic" detection of network clusters through machine learning approaches are on the agenda and should be tested before the end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24146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79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objective was not to produce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statistics.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However analysis such as those produced in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experiment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are normally published by international research centers and institutions.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3200400"/>
            <a:ext cx="9144000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Arial"/>
                <a:cs typeface="Arial"/>
              </a:rPr>
              <a:t>What case has been made for the future of the sandbox?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0" y="990600"/>
            <a:ext cx="9144000" cy="461665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How far are we from something that can be published?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1000" y="3962400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is possible to use big data tools and technologies 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Hadoop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Pig, Hive, Spark and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Gephi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in processing and analyzing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large volume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trade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easiness of setting up the data environment, powerful computing power and availability of built-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libraries to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analyse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networks may change the way trade analysts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work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9"/>
          <p:cNvSpPr txBox="1">
            <a:spLocks/>
          </p:cNvSpPr>
          <p:nvPr/>
        </p:nvSpPr>
        <p:spPr>
          <a:xfrm>
            <a:off x="1694232" y="3848912"/>
            <a:ext cx="4885824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en" sz="4000" b="1" dirty="0" smtClean="0"/>
              <a:t>FUTURE OF SANDBOX</a:t>
            </a:r>
            <a:endParaRPr lang="en" sz="4000" b="1" dirty="0"/>
          </a:p>
        </p:txBody>
      </p:sp>
    </p:spTree>
    <p:extLst>
      <p:ext uri="{BB962C8B-B14F-4D97-AF65-F5344CB8AC3E}">
        <p14:creationId xmlns:p14="http://schemas.microsoft.com/office/powerpoint/2010/main" val="133682613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Big Data Project</a:t>
            </a:r>
            <a:endParaRPr lang="it-IT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gnaposto contenuto 3"/>
          <p:cNvSpPr>
            <a:spLocks noGrp="1"/>
          </p:cNvSpPr>
          <p:nvPr>
            <p:ph idx="1"/>
          </p:nvPr>
        </p:nvSpPr>
        <p:spPr>
          <a:xfrm>
            <a:off x="457200" y="1600202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Extend </a:t>
            </a:r>
            <a:r>
              <a:rPr lang="en-GB" sz="2400" dirty="0"/>
              <a:t>access to the </a:t>
            </a:r>
            <a:r>
              <a:rPr lang="en-GB" sz="2400" dirty="0" smtClean="0"/>
              <a:t>Sandbox </a:t>
            </a:r>
            <a:r>
              <a:rPr lang="en-GB" sz="2400" dirty="0"/>
              <a:t>beyond the current </a:t>
            </a:r>
            <a:r>
              <a:rPr lang="en-GB" sz="2400" dirty="0" smtClean="0"/>
              <a:t>project (December 2015)</a:t>
            </a:r>
          </a:p>
          <a:p>
            <a:pPr marL="300038" lvl="1" indent="0">
              <a:buNone/>
            </a:pPr>
            <a:r>
              <a:rPr lang="en-GB" sz="2400" dirty="0" smtClean="0"/>
              <a:t>Based </a:t>
            </a:r>
            <a:r>
              <a:rPr lang="en-GB" sz="2400" dirty="0"/>
              <a:t>on strong interest from a number of statistical </a:t>
            </a:r>
            <a:r>
              <a:rPr lang="en-GB" sz="2400" dirty="0" smtClean="0"/>
              <a:t>organisations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ICHEC </a:t>
            </a:r>
            <a:r>
              <a:rPr lang="en-GB" sz="2400" dirty="0"/>
              <a:t>is willing to continue to provide the </a:t>
            </a:r>
            <a:r>
              <a:rPr lang="en-GB" sz="2400" dirty="0" smtClean="0"/>
              <a:t>Sandbox as </a:t>
            </a:r>
            <a:r>
              <a:rPr lang="en-GB" sz="2400" dirty="0"/>
              <a:t>a service to the international statistical community, on a non-profit </a:t>
            </a:r>
            <a:r>
              <a:rPr lang="en-GB" sz="2400" dirty="0" smtClean="0"/>
              <a:t>basis</a:t>
            </a:r>
            <a:endParaRPr lang="en-GB" sz="2400" dirty="0"/>
          </a:p>
          <a:p>
            <a:pPr marL="285750" indent="-285750">
              <a:buFont typeface="Arial"/>
              <a:buChar char="•"/>
            </a:pPr>
            <a:r>
              <a:rPr lang="en-GB" sz="2400" dirty="0"/>
              <a:t>U</a:t>
            </a:r>
            <a:r>
              <a:rPr lang="en-GB" sz="2400" dirty="0" smtClean="0"/>
              <a:t>sers </a:t>
            </a:r>
            <a:r>
              <a:rPr lang="en-GB" sz="2400" dirty="0"/>
              <a:t>will be required to pay an annual subscription to cover the costs of technical support, hardware upgrades and installation of </a:t>
            </a:r>
            <a:r>
              <a:rPr lang="en-GB" sz="2400" dirty="0" smtClean="0"/>
              <a:t>software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below</a:t>
            </a:r>
            <a:r>
              <a:rPr lang="en-US" sz="2400" dirty="0"/>
              <a:t>: some use cases for future S</a:t>
            </a:r>
            <a:r>
              <a:rPr lang="en-US" sz="2400" dirty="0" smtClean="0"/>
              <a:t>andbox …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83714519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lum bright="70000" contrast="-70000"/>
            <a:alphaModFix amt="66000"/>
          </a:blip>
          <a:stretch>
            <a:fillRect/>
          </a:stretch>
        </p:blipFill>
        <p:spPr>
          <a:xfrm>
            <a:off x="5336139" y="1066800"/>
            <a:ext cx="3784600" cy="33274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58642" y="1368772"/>
            <a:ext cx="6273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376092"/>
                </a:solidFill>
              </a:rPr>
              <a:t>Running experiments and pilots </a:t>
            </a:r>
            <a:endParaRPr lang="en-US" sz="3600" dirty="0">
              <a:solidFill>
                <a:srgbClr val="376092"/>
              </a:solidFill>
            </a:endParaRP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76704" y="4509028"/>
            <a:ext cx="6286238" cy="1221046"/>
          </a:xfrm>
          <a:prstGeom prst="rect">
            <a:avLst/>
          </a:prstGeom>
          <a:solidFill>
            <a:srgbClr val="E6E0EC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This use case extends the current role of the sandbox beyond Big Data, and encompasses </a:t>
            </a:r>
            <a:r>
              <a:rPr lang="en-GB" b="1" dirty="0" smtClean="0"/>
              <a:t>all types of data sources</a:t>
            </a:r>
            <a:endParaRPr lang="en-US" b="1" dirty="0"/>
          </a:p>
        </p:txBody>
      </p:sp>
      <p:sp>
        <p:nvSpPr>
          <p:cNvPr id="13" name="Rettangolo 12"/>
          <p:cNvSpPr/>
          <p:nvPr/>
        </p:nvSpPr>
        <p:spPr>
          <a:xfrm>
            <a:off x="514050" y="2690336"/>
            <a:ext cx="624889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The sandbox can be used for experiments involving creating and evaluating </a:t>
            </a:r>
            <a:r>
              <a:rPr lang="en-GB" sz="2400" b="1" dirty="0"/>
              <a:t>new software programmes</a:t>
            </a:r>
            <a:r>
              <a:rPr lang="en-GB" sz="2400" dirty="0"/>
              <a:t>, developing </a:t>
            </a:r>
            <a:r>
              <a:rPr lang="en-GB" sz="2400" b="1" dirty="0"/>
              <a:t>new methodologies </a:t>
            </a:r>
            <a:r>
              <a:rPr lang="en-GB" sz="2400" dirty="0"/>
              <a:t>and exploring the potential of </a:t>
            </a:r>
            <a:r>
              <a:rPr lang="en-GB" sz="2400" b="1" dirty="0"/>
              <a:t>new data sources</a:t>
            </a:r>
          </a:p>
        </p:txBody>
      </p:sp>
    </p:spTree>
    <p:extLst>
      <p:ext uri="{BB962C8B-B14F-4D97-AF65-F5344CB8AC3E}">
        <p14:creationId xmlns:p14="http://schemas.microsoft.com/office/powerpoint/2010/main" val="26791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lum bright="70000" contrast="-70000"/>
            <a:alphaModFix amt="71000"/>
          </a:blip>
          <a:stretch>
            <a:fillRect/>
          </a:stretch>
        </p:blipFill>
        <p:spPr>
          <a:xfrm>
            <a:off x="0" y="1143000"/>
            <a:ext cx="3581400" cy="3733800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2031558" y="2849940"/>
            <a:ext cx="6883842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b="1" dirty="0"/>
              <a:t>Setting up and testing </a:t>
            </a:r>
            <a:r>
              <a:rPr lang="en-GB" sz="2400" dirty="0"/>
              <a:t>of statistical pre-production </a:t>
            </a:r>
            <a:r>
              <a:rPr lang="en-GB" sz="2400" dirty="0" smtClean="0"/>
              <a:t>processes is </a:t>
            </a:r>
            <a:r>
              <a:rPr lang="en-GB" sz="2400" dirty="0"/>
              <a:t>also possible in the </a:t>
            </a:r>
            <a:r>
              <a:rPr lang="en-GB" sz="2400" dirty="0" smtClean="0"/>
              <a:t>Sandbox</a:t>
            </a:r>
            <a:r>
              <a:rPr lang="en-GB" sz="2400" dirty="0"/>
              <a:t>, including simulating complete workflows and process </a:t>
            </a:r>
            <a:r>
              <a:rPr lang="en-GB" sz="2400" dirty="0" smtClean="0"/>
              <a:t>interactions</a:t>
            </a:r>
            <a:endParaRPr lang="en-US" sz="2400" dirty="0"/>
          </a:p>
        </p:txBody>
      </p:sp>
      <p:sp>
        <p:nvSpPr>
          <p:cNvPr id="16" name="Rettangolo 15"/>
          <p:cNvSpPr/>
          <p:nvPr/>
        </p:nvSpPr>
        <p:spPr>
          <a:xfrm>
            <a:off x="358642" y="132446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Testing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2286000" y="4953000"/>
            <a:ext cx="6286238" cy="990600"/>
          </a:xfrm>
          <a:prstGeom prst="rect">
            <a:avLst/>
          </a:prstGeom>
          <a:solidFill>
            <a:srgbClr val="E6E0EC"/>
          </a:solidFill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The environment could be used also for testing other kind of software, beyond Big Data tools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0163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514368" y="1587925"/>
            <a:ext cx="5433981" cy="19389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The sandbox can be used as a platform for supporting training courses. It can run special software for high performance computing which </a:t>
            </a:r>
            <a:r>
              <a:rPr lang="en-GB" sz="2400" b="1" dirty="0"/>
              <a:t>cannot be installed or run on standard </a:t>
            </a:r>
            <a:r>
              <a:rPr lang="en-GB" sz="2400" b="1" dirty="0" smtClean="0"/>
              <a:t>computers</a:t>
            </a:r>
            <a:endParaRPr lang="en-US" sz="2400" b="1" dirty="0"/>
          </a:p>
        </p:txBody>
      </p:sp>
      <p:sp>
        <p:nvSpPr>
          <p:cNvPr id="10" name="Rettangolo 9"/>
          <p:cNvSpPr/>
          <p:nvPr/>
        </p:nvSpPr>
        <p:spPr>
          <a:xfrm>
            <a:off x="358642" y="1309700"/>
            <a:ext cx="1749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Training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lum bright="70000" contrast="-70000"/>
            <a:alphaModFix amt="74000"/>
          </a:blip>
          <a:stretch>
            <a:fillRect/>
          </a:stretch>
        </p:blipFill>
        <p:spPr>
          <a:xfrm>
            <a:off x="0" y="2731150"/>
            <a:ext cx="3289300" cy="35687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537027" y="3787676"/>
            <a:ext cx="6426087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Non-confidential demonstration datasets can be uploaded and shared, facilitating </a:t>
            </a:r>
            <a:r>
              <a:rPr lang="en-GB" sz="2400" b="1" dirty="0"/>
              <a:t>shared training activities</a:t>
            </a:r>
            <a:r>
              <a:rPr lang="en-GB" sz="2400" dirty="0"/>
              <a:t> across </a:t>
            </a:r>
            <a:r>
              <a:rPr lang="en-GB" sz="2400" dirty="0" smtClean="0"/>
              <a:t>organisations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sandbox environment also allows statisticians opportunities for self-learning, e-learning and </a:t>
            </a:r>
            <a:r>
              <a:rPr lang="en-GB" sz="2400" b="1" dirty="0"/>
              <a:t>learning by </a:t>
            </a:r>
            <a:r>
              <a:rPr lang="en-GB" sz="2400" b="1" dirty="0" smtClean="0"/>
              <a:t>doing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45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>
            <a:lum bright="70000" contrast="-70000"/>
            <a:alphaModFix amt="71000"/>
          </a:blip>
          <a:stretch>
            <a:fillRect/>
          </a:stretch>
        </p:blipFill>
        <p:spPr>
          <a:xfrm>
            <a:off x="5204728" y="1434485"/>
            <a:ext cx="3771900" cy="3073400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98689" y="4577939"/>
            <a:ext cx="6703878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The sandbox can be used as a statistical laboratory where researchers can </a:t>
            </a:r>
            <a:r>
              <a:rPr lang="en-GB" sz="2400" b="1" dirty="0"/>
              <a:t>jointly develop and test </a:t>
            </a:r>
            <a:r>
              <a:rPr lang="en-GB" sz="2400" dirty="0"/>
              <a:t>new CSPA-compliant </a:t>
            </a:r>
            <a:r>
              <a:rPr lang="en-GB" sz="2400" dirty="0" smtClean="0"/>
              <a:t>software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7" name="Rettangolo 16"/>
          <p:cNvSpPr/>
          <p:nvPr/>
        </p:nvSpPr>
        <p:spPr>
          <a:xfrm>
            <a:off x="633538" y="1498583"/>
            <a:ext cx="8137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376092"/>
                </a:solidFill>
              </a:rPr>
              <a:t>Supporting the implementation of the Common Statistical Production Architecture (CSPA)</a:t>
            </a:r>
            <a:endParaRPr lang="en-US" sz="32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lum bright="70000" contrast="-70000"/>
            <a:alphaModFix amt="64000"/>
          </a:blip>
          <a:stretch>
            <a:fillRect/>
          </a:stretch>
        </p:blipFill>
        <p:spPr>
          <a:xfrm>
            <a:off x="2384679" y="1313689"/>
            <a:ext cx="3594100" cy="33909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92555" y="3458287"/>
            <a:ext cx="39453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/>
              <a:t>The sandbox also provides a </a:t>
            </a:r>
            <a:r>
              <a:rPr lang="en-GB" sz="2400" b="1" dirty="0"/>
              <a:t>shared data </a:t>
            </a:r>
            <a:r>
              <a:rPr lang="en-GB" sz="2400" b="1" dirty="0" smtClean="0"/>
              <a:t>repository</a:t>
            </a:r>
            <a:r>
              <a:rPr lang="en-GB" sz="2400" b="1" dirty="0"/>
              <a:t> </a:t>
            </a:r>
            <a:endParaRPr lang="en-GB" sz="2400" b="1" dirty="0" smtClean="0"/>
          </a:p>
          <a:p>
            <a:r>
              <a:rPr lang="en-GB" sz="2400" dirty="0"/>
              <a:t>(</a:t>
            </a:r>
            <a:r>
              <a:rPr lang="en-GB" sz="2400" dirty="0" smtClean="0"/>
              <a:t>subject </a:t>
            </a:r>
            <a:r>
              <a:rPr lang="en-GB" sz="2400" dirty="0"/>
              <a:t>to confidentiality </a:t>
            </a:r>
            <a:r>
              <a:rPr lang="en-GB" sz="2400" dirty="0" smtClean="0"/>
              <a:t>constraints) </a:t>
            </a:r>
            <a:endParaRPr lang="en-US" sz="2400" dirty="0"/>
          </a:p>
        </p:txBody>
      </p:sp>
      <p:sp>
        <p:nvSpPr>
          <p:cNvPr id="13" name="Rettangolo 12"/>
          <p:cNvSpPr/>
          <p:nvPr/>
        </p:nvSpPr>
        <p:spPr>
          <a:xfrm>
            <a:off x="4365273" y="3454688"/>
            <a:ext cx="4572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GB" sz="2400" dirty="0"/>
              <a:t>It can be used to </a:t>
            </a:r>
            <a:r>
              <a:rPr lang="en-GB" sz="2400" b="1" dirty="0"/>
              <a:t>share non-confidential data sets </a:t>
            </a:r>
            <a:r>
              <a:rPr lang="en-GB" sz="2400" dirty="0"/>
              <a:t>that cover multiple countries, as well as public-use micro-data sets</a:t>
            </a:r>
            <a:endParaRPr lang="en-US" sz="2400" dirty="0"/>
          </a:p>
        </p:txBody>
      </p:sp>
      <p:sp>
        <p:nvSpPr>
          <p:cNvPr id="18" name="Rettangolo 17"/>
          <p:cNvSpPr/>
          <p:nvPr/>
        </p:nvSpPr>
        <p:spPr>
          <a:xfrm>
            <a:off x="358642" y="1309700"/>
            <a:ext cx="1982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Data Hub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56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76400"/>
            <a:ext cx="4419600" cy="4419600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Sandbox: Use Cases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970043" y="2164140"/>
            <a:ext cx="3945357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Big Data </a:t>
            </a:r>
            <a:r>
              <a:rPr lang="en-US" sz="2400" dirty="0" smtClean="0"/>
              <a:t>technologies </a:t>
            </a:r>
            <a:r>
              <a:rPr lang="en-US" sz="2400" dirty="0"/>
              <a:t>have proven to be usable for many of the elaborations standards of statistical data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28600" y="4678740"/>
            <a:ext cx="457200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r>
              <a:rPr lang="en-US" sz="2400" dirty="0" smtClean="0"/>
              <a:t>Parallel processing and </a:t>
            </a:r>
            <a:r>
              <a:rPr lang="en-US" sz="2400" dirty="0" err="1" smtClean="0"/>
              <a:t>NoSQL</a:t>
            </a:r>
            <a:r>
              <a:rPr lang="en-US" sz="2400" dirty="0" smtClean="0"/>
              <a:t> </a:t>
            </a:r>
            <a:r>
              <a:rPr lang="en-US" sz="2400" dirty="0"/>
              <a:t>seem to be able </a:t>
            </a:r>
            <a:r>
              <a:rPr lang="en-US" sz="2400" dirty="0" smtClean="0"/>
              <a:t>to </a:t>
            </a:r>
            <a:r>
              <a:rPr lang="en-US" sz="2400" dirty="0"/>
              <a:t>effectively </a:t>
            </a:r>
            <a:r>
              <a:rPr lang="en-US" sz="2400" dirty="0" smtClean="0"/>
              <a:t>backup the </a:t>
            </a:r>
            <a:r>
              <a:rPr lang="en-US" sz="2400" dirty="0"/>
              <a:t>traditional software like RDBMS and old file systems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58642" y="1309700"/>
            <a:ext cx="6874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chemeClr val="accent1">
                    <a:lumMod val="75000"/>
                  </a:schemeClr>
                </a:solidFill>
              </a:rPr>
              <a:t>Big Data Technologies for Statistics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96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2015 goals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1401545"/>
            <a:ext cx="45720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en-US" dirty="0" smtClean="0"/>
              <a:t>Publish a set of international statistics based on Big Data, before the end of the year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90800"/>
            <a:ext cx="609600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2400" y="5678269"/>
            <a:ext cx="4495800" cy="369332"/>
          </a:xfrm>
          <a:prstGeom prst="rect">
            <a:avLst/>
          </a:prstGeom>
          <a:ln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Conclude 2014 experiments on the </a:t>
            </a:r>
            <a:r>
              <a:rPr lang="en-US" dirty="0" smtClean="0"/>
              <a:t>Sandbox</a:t>
            </a:r>
            <a:endParaRPr lang="en-US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886200" y="4724400"/>
            <a:ext cx="3200400" cy="369332"/>
          </a:xfrm>
          <a:prstGeom prst="rect">
            <a:avLst/>
          </a:prstGeom>
          <a:ln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dirty="0" smtClean="0"/>
              <a:t>Organize press conference</a:t>
            </a:r>
            <a:endParaRPr lang="en-US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3056823" y="4038600"/>
            <a:ext cx="3572577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dirty="0" smtClean="0"/>
              <a:t>Compute multi-national statistics</a:t>
            </a:r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209800" y="3352800"/>
            <a:ext cx="28194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dirty="0" smtClean="0"/>
              <a:t>Collect Data</a:t>
            </a:r>
            <a:endParaRPr lang="en-US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1524000" y="2667000"/>
            <a:ext cx="31242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dirty="0" smtClean="0"/>
              <a:t>Choose 2-3 Big Data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37058" y="3276600"/>
            <a:ext cx="7793602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the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Sandbox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shared tools, datasets and other resources for your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staff</a:t>
            </a:r>
          </a:p>
          <a:p>
            <a:pPr marL="342900" lvl="0" indent="-34290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international collaboration projects and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opportunities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Technical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to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keep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Sandbox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infrastructure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date and relevant to your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needs</a:t>
            </a:r>
          </a:p>
          <a:p>
            <a:pPr marL="342900" indent="-342900">
              <a:buFontTx/>
              <a:buChar char="-"/>
            </a:pPr>
            <a:r>
              <a:rPr lang="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</a:t>
            </a:r>
            <a:r>
              <a:rPr lang="it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coordination of experiments between countries and </a:t>
            </a:r>
            <a:r>
              <a:rPr lang="it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knowledge sharing</a:t>
            </a:r>
            <a:endParaRPr lang="it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186175" y="2438400"/>
            <a:ext cx="2773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What you get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601713" y="1447800"/>
            <a:ext cx="3215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ubscription fee</a:t>
            </a:r>
            <a:endParaRPr lang="en-US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795958" y="1452519"/>
            <a:ext cx="2804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10k€ per year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156720" y="685800"/>
            <a:ext cx="2856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What you pay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1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How to Subscribe</a:t>
            </a:r>
            <a:endParaRPr lang="en-US" dirty="0"/>
          </a:p>
        </p:txBody>
      </p:sp>
      <p:sp>
        <p:nvSpPr>
          <p:cNvPr id="2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GB" dirty="0" smtClean="0"/>
              <a:t>Expression </a:t>
            </a:r>
            <a:r>
              <a:rPr lang="en-GB" dirty="0"/>
              <a:t>of interest </a:t>
            </a:r>
            <a:r>
              <a:rPr lang="en-GB" dirty="0" smtClean="0"/>
              <a:t>coordinated by UNECE </a:t>
            </a:r>
            <a:r>
              <a:rPr lang="en-GB" u="sng" dirty="0" smtClean="0">
                <a:hlinkClick r:id="rId3"/>
              </a:rPr>
              <a:t>support.stat@unece.org</a:t>
            </a:r>
            <a:endParaRPr lang="en-US" dirty="0"/>
          </a:p>
          <a:p>
            <a:r>
              <a:rPr lang="en-GB" dirty="0"/>
              <a:t>Each subscriber will </a:t>
            </a:r>
            <a:r>
              <a:rPr lang="en-GB" dirty="0" smtClean="0"/>
              <a:t>have a </a:t>
            </a:r>
            <a:r>
              <a:rPr lang="en-GB" dirty="0"/>
              <a:t>seat on the Strategic Advisory Board, a new group which will oversee </a:t>
            </a:r>
            <a:r>
              <a:rPr lang="en-GB" dirty="0" smtClean="0"/>
              <a:t>Sandbox operations</a:t>
            </a:r>
          </a:p>
          <a:p>
            <a:pPr lvl="1"/>
            <a:r>
              <a:rPr lang="en-GB" dirty="0" smtClean="0"/>
              <a:t>collectively </a:t>
            </a:r>
            <a:r>
              <a:rPr lang="en-GB" dirty="0"/>
              <a:t>decide, in consultation with ICHEC, on subscription levels and priorities for expenditure on software and </a:t>
            </a:r>
            <a:r>
              <a:rPr lang="en-GB" dirty="0" smtClean="0"/>
              <a:t>hardware</a:t>
            </a:r>
            <a:endParaRPr lang="en-US" dirty="0"/>
          </a:p>
          <a:p>
            <a:r>
              <a:rPr lang="en-GB" dirty="0"/>
              <a:t>Any organisation producing official statistics can subscribe to the S</a:t>
            </a:r>
            <a:r>
              <a:rPr lang="en-GB" dirty="0" smtClean="0"/>
              <a:t>andbox</a:t>
            </a:r>
          </a:p>
          <a:p>
            <a:pPr lvl="1"/>
            <a:r>
              <a:rPr lang="en-GB" dirty="0" smtClean="0"/>
              <a:t>Other </a:t>
            </a:r>
            <a:r>
              <a:rPr lang="en-GB" dirty="0"/>
              <a:t>organisations may be considered on a case-by-case basis subject to the approval of the Strategic Advisory </a:t>
            </a:r>
            <a:r>
              <a:rPr lang="en-GB" dirty="0" smtClean="0"/>
              <a:t>Board</a:t>
            </a:r>
            <a:endParaRPr lang="en-US" dirty="0"/>
          </a:p>
          <a:p>
            <a:r>
              <a:rPr lang="en-GB" dirty="0"/>
              <a:t>Because the </a:t>
            </a:r>
            <a:r>
              <a:rPr lang="en-GB" dirty="0" smtClean="0"/>
              <a:t>Sandbox </a:t>
            </a:r>
            <a:r>
              <a:rPr lang="en-GB" dirty="0"/>
              <a:t>activities are closely linked to the work of the HLG-MOS, the UNECE has been asked to facilitate contacts between the official statistical community and ICHEC, and support the functioning of the Strategic Advisory </a:t>
            </a:r>
            <a:r>
              <a:rPr lang="en-GB" dirty="0" smtClean="0"/>
              <a:t>Board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9"/>
          <p:cNvSpPr txBox="1">
            <a:spLocks/>
          </p:cNvSpPr>
          <p:nvPr/>
        </p:nvSpPr>
        <p:spPr>
          <a:xfrm>
            <a:off x="1705584" y="5029200"/>
            <a:ext cx="4648200" cy="815975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it-IT" sz="4000" b="1" dirty="0" smtClean="0"/>
              <a:t>OUTCOMES</a:t>
            </a:r>
            <a:endParaRPr lang="en" sz="4000" b="1" dirty="0"/>
          </a:p>
        </p:txBody>
      </p:sp>
    </p:spTree>
    <p:extLst>
      <p:ext uri="{BB962C8B-B14F-4D97-AF65-F5344CB8AC3E}">
        <p14:creationId xmlns:p14="http://schemas.microsoft.com/office/powerpoint/2010/main" val="392128197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Activities Outcomes</a:t>
            </a:r>
            <a:endParaRPr lang="en-US" dirty="0"/>
          </a:p>
        </p:txBody>
      </p:sp>
      <p:graphicFrame>
        <p:nvGraphicFramePr>
          <p:cNvPr id="4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771349"/>
              </p:ext>
            </p:extLst>
          </p:nvPr>
        </p:nvGraphicFramePr>
        <p:xfrm>
          <a:off x="2286000" y="1420881"/>
          <a:ext cx="5486400" cy="469900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2743200"/>
                <a:gridCol w="2743200"/>
              </a:tblGrid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>
                          <a:solidFill>
                            <a:schemeClr val="bg1"/>
                          </a:solidFill>
                        </a:rPr>
                        <a:t>Publishable</a:t>
                      </a:r>
                      <a:r>
                        <a:rPr lang="it-IT" sz="2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400" baseline="0" dirty="0" err="1" smtClean="0">
                          <a:solidFill>
                            <a:schemeClr val="bg1"/>
                          </a:solidFill>
                        </a:rPr>
                        <a:t>products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>
                          <a:solidFill>
                            <a:schemeClr val="bg1"/>
                          </a:solidFill>
                        </a:rPr>
                        <a:t>Sandbox</a:t>
                      </a:r>
                      <a:r>
                        <a:rPr lang="it-IT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t-IT" sz="2400" dirty="0" err="1" smtClean="0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Yes</a:t>
                      </a:r>
                      <a:r>
                        <a:rPr lang="it-IT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, </a:t>
                      </a:r>
                      <a:r>
                        <a:rPr lang="it-IT" sz="20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as</a:t>
                      </a:r>
                      <a:r>
                        <a:rPr lang="it-IT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«alternative» </a:t>
                      </a:r>
                      <a:r>
                        <a:rPr lang="it-IT" sz="20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statistics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Storage and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collection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 of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tools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Already</a:t>
                      </a:r>
                      <a:r>
                        <a:rPr lang="it-IT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it-IT" sz="20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published</a:t>
                      </a:r>
                      <a:r>
                        <a:rPr lang="it-IT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in some </a:t>
                      </a:r>
                      <a:r>
                        <a:rPr lang="it-IT" sz="2000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countries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Sharing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methods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Further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work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required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Sharing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of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methods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 of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tools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Yes,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as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research</a:t>
                      </a:r>
                      <a:endParaRPr lang="en-US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Storage and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collection</a:t>
                      </a: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/>
                      </a:r>
                      <a:b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</a:br>
                      <a:r>
                        <a:rPr lang="it-IT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Use of </a:t>
                      </a:r>
                      <a:r>
                        <a:rPr lang="it-IT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tools</a:t>
                      </a:r>
                      <a:endParaRPr lang="en-US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1595359" y="5330656"/>
            <a:ext cx="775663" cy="775663"/>
          </a:xfrm>
          <a:prstGeom prst="ellipse">
            <a:avLst/>
          </a:prstGeom>
        </p:spPr>
      </p:pic>
      <p:grpSp>
        <p:nvGrpSpPr>
          <p:cNvPr id="28" name="Group 36"/>
          <p:cNvGrpSpPr/>
          <p:nvPr/>
        </p:nvGrpSpPr>
        <p:grpSpPr>
          <a:xfrm>
            <a:off x="1562655" y="3374147"/>
            <a:ext cx="792468" cy="792468"/>
            <a:chOff x="990600" y="833437"/>
            <a:chExt cx="914400" cy="914400"/>
          </a:xfrm>
        </p:grpSpPr>
        <p:sp>
          <p:nvSpPr>
            <p:cNvPr id="29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uppo 30"/>
          <p:cNvGrpSpPr/>
          <p:nvPr/>
        </p:nvGrpSpPr>
        <p:grpSpPr>
          <a:xfrm>
            <a:off x="1578554" y="4354175"/>
            <a:ext cx="792468" cy="792468"/>
            <a:chOff x="731532" y="4516742"/>
            <a:chExt cx="792468" cy="792468"/>
          </a:xfrm>
        </p:grpSpPr>
        <p:sp>
          <p:nvSpPr>
            <p:cNvPr id="32" name="Oval 25"/>
            <p:cNvSpPr/>
            <p:nvPr/>
          </p:nvSpPr>
          <p:spPr>
            <a:xfrm>
              <a:off x="731532" y="4516742"/>
              <a:ext cx="792468" cy="792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7" y="4602379"/>
              <a:ext cx="503956" cy="503956"/>
            </a:xfrm>
            <a:prstGeom prst="rect">
              <a:avLst/>
            </a:prstGeom>
          </p:spPr>
        </p:pic>
      </p:grpSp>
      <p:pic>
        <p:nvPicPr>
          <p:cNvPr id="34" name="Immagine 33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54" y="2392667"/>
            <a:ext cx="797467" cy="797467"/>
          </a:xfrm>
          <a:prstGeom prst="rect">
            <a:avLst/>
          </a:prstGeom>
        </p:spPr>
      </p:pic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464370" y="6451633"/>
            <a:ext cx="679630" cy="457200"/>
          </a:xfrm>
        </p:spPr>
        <p:txBody>
          <a:bodyPr/>
          <a:lstStyle/>
          <a:p>
            <a:fld id="{EBC56A8E-B2B4-4B42-8BBE-E0F568E0500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28950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Proved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big data </a:t>
            </a:r>
            <a:r>
              <a:rPr lang="en-US" dirty="0" smtClean="0"/>
              <a:t>technology </a:t>
            </a:r>
            <a:r>
              <a:rPr lang="en-US" dirty="0"/>
              <a:t>to process </a:t>
            </a:r>
            <a:r>
              <a:rPr lang="en-US" dirty="0" smtClean="0"/>
              <a:t>“traditional” statistical </a:t>
            </a:r>
            <a:r>
              <a:rPr lang="en-US" dirty="0"/>
              <a:t>data more </a:t>
            </a:r>
            <a:r>
              <a:rPr lang="en-US" dirty="0" smtClean="0"/>
              <a:t>efficiently</a:t>
            </a:r>
          </a:p>
          <a:p>
            <a:pPr lvl="1"/>
            <a:r>
              <a:rPr lang="en-US" dirty="0" smtClean="0"/>
              <a:t>Novel trend in statistical organizations</a:t>
            </a:r>
            <a:endParaRPr lang="en-US" dirty="0"/>
          </a:p>
          <a:p>
            <a:r>
              <a:rPr lang="en-US" dirty="0" smtClean="0"/>
              <a:t>Proved practical </a:t>
            </a:r>
            <a:r>
              <a:rPr lang="en-US" dirty="0"/>
              <a:t>advantage in using Sandbox tools over “traditional” ones </a:t>
            </a:r>
            <a:r>
              <a:rPr lang="en-US" dirty="0" smtClean="0"/>
              <a:t>also when dealing with “medium”-size data</a:t>
            </a:r>
            <a:endParaRPr lang="en-US" dirty="0"/>
          </a:p>
          <a:p>
            <a:r>
              <a:rPr lang="en-US" dirty="0"/>
              <a:t>Different tools could be used in the same experiment on the same dataset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55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Tools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65</a:t>
            </a:fld>
            <a:endParaRPr lang="en-US" dirty="0"/>
          </a:p>
        </p:txBody>
      </p:sp>
      <p:graphicFrame>
        <p:nvGraphicFramePr>
          <p:cNvPr id="6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08726"/>
              </p:ext>
            </p:extLst>
          </p:nvPr>
        </p:nvGraphicFramePr>
        <p:xfrm>
          <a:off x="609602" y="2331720"/>
          <a:ext cx="7619998" cy="3840480"/>
        </p:xfrm>
        <a:graphic>
          <a:graphicData uri="http://schemas.openxmlformats.org/drawingml/2006/table">
            <a:tbl>
              <a:tblPr>
                <a:tableStyleId>{E8034E78-7F5D-4C2E-B375-FC64B27BC917}</a:tableStyleId>
              </a:tblPr>
              <a:tblGrid>
                <a:gridCol w="1904999"/>
                <a:gridCol w="1447800"/>
                <a:gridCol w="1502208"/>
                <a:gridCol w="1317192"/>
                <a:gridCol w="1447799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Hive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Pig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RHadoop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B050"/>
                          </a:solidFill>
                          <a:sym typeface="Wingdings"/>
                        </a:rPr>
                        <a:t>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Elasticsearch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Spark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Python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</a:t>
                      </a:r>
                      <a:r>
                        <a:rPr lang="it-IT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visualization</a:t>
                      </a:r>
                      <a:endParaRPr lang="en-US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sym typeface="Wingdings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7072937" y="1600199"/>
            <a:ext cx="775663" cy="775663"/>
          </a:xfrm>
          <a:prstGeom prst="ellipse">
            <a:avLst/>
          </a:prstGeom>
        </p:spPr>
      </p:pic>
      <p:grpSp>
        <p:nvGrpSpPr>
          <p:cNvPr id="30" name="Group 36"/>
          <p:cNvGrpSpPr/>
          <p:nvPr/>
        </p:nvGrpSpPr>
        <p:grpSpPr>
          <a:xfrm>
            <a:off x="4373724" y="1600199"/>
            <a:ext cx="792468" cy="792468"/>
            <a:chOff x="990600" y="833437"/>
            <a:chExt cx="914400" cy="914400"/>
          </a:xfrm>
        </p:grpSpPr>
        <p:sp>
          <p:nvSpPr>
            <p:cNvPr id="31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po 32"/>
          <p:cNvGrpSpPr/>
          <p:nvPr/>
        </p:nvGrpSpPr>
        <p:grpSpPr>
          <a:xfrm>
            <a:off x="5684532" y="1600199"/>
            <a:ext cx="792468" cy="792468"/>
            <a:chOff x="731532" y="4516742"/>
            <a:chExt cx="792468" cy="792468"/>
          </a:xfrm>
        </p:grpSpPr>
        <p:sp>
          <p:nvSpPr>
            <p:cNvPr id="34" name="Oval 25"/>
            <p:cNvSpPr/>
            <p:nvPr/>
          </p:nvSpPr>
          <p:spPr>
            <a:xfrm>
              <a:off x="731532" y="4516742"/>
              <a:ext cx="792468" cy="792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7" y="4602379"/>
              <a:ext cx="503956" cy="503956"/>
            </a:xfrm>
            <a:prstGeom prst="rect">
              <a:avLst/>
            </a:prstGeom>
          </p:spPr>
        </p:pic>
      </p:grpSp>
      <p:pic>
        <p:nvPicPr>
          <p:cNvPr id="36" name="Immagine 35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87" y="1600199"/>
            <a:ext cx="797467" cy="7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onsolidated </a:t>
            </a:r>
            <a:r>
              <a:rPr lang="en-US" dirty="0"/>
              <a:t>the importance and the advantages of working in a cooperative way</a:t>
            </a:r>
          </a:p>
          <a:p>
            <a:r>
              <a:rPr lang="en-US" dirty="0"/>
              <a:t>S</a:t>
            </a:r>
            <a:r>
              <a:rPr lang="en-US" dirty="0" smtClean="0"/>
              <a:t>hared </a:t>
            </a:r>
            <a:r>
              <a:rPr lang="en-US" dirty="0"/>
              <a:t>knowledge on tools, methods and </a:t>
            </a:r>
            <a:r>
              <a:rPr lang="en-US" dirty="0" smtClean="0"/>
              <a:t>solutions</a:t>
            </a:r>
            <a:endParaRPr lang="en-US" dirty="0"/>
          </a:p>
          <a:p>
            <a:r>
              <a:rPr lang="en-US" dirty="0"/>
              <a:t>Gathered lessons learned from activity made also outside the project</a:t>
            </a:r>
          </a:p>
          <a:p>
            <a:r>
              <a:rPr lang="en-US" dirty="0"/>
              <a:t>Great value from </a:t>
            </a:r>
            <a:r>
              <a:rPr lang="en-US" dirty="0" smtClean="0"/>
              <a:t>Sandbox </a:t>
            </a:r>
            <a:r>
              <a:rPr lang="en-US" dirty="0"/>
              <a:t>approach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environment ready </a:t>
            </a:r>
            <a:r>
              <a:rPr lang="en-US" dirty="0" smtClean="0"/>
              <a:t>in zero time, with </a:t>
            </a:r>
            <a:r>
              <a:rPr lang="en-US" dirty="0"/>
              <a:t>no need for </a:t>
            </a:r>
            <a:r>
              <a:rPr lang="en-US" dirty="0" smtClean="0"/>
              <a:t>installations, configurations </a:t>
            </a:r>
            <a:r>
              <a:rPr lang="en-US" dirty="0"/>
              <a:t>etc.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777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“</a:t>
            </a:r>
            <a:r>
              <a:rPr lang="pt-BR" dirty="0" err="1"/>
              <a:t>Usable</a:t>
            </a:r>
            <a:r>
              <a:rPr lang="pt-BR" dirty="0"/>
              <a:t>” </a:t>
            </a:r>
            <a:r>
              <a:rPr lang="pt-BR" dirty="0" err="1"/>
              <a:t>outcomes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Datasets</a:t>
            </a:r>
          </a:p>
          <a:p>
            <a:pPr lvl="1"/>
            <a:r>
              <a:rPr lang="en-US" dirty="0" err="1" smtClean="0"/>
              <a:t>wikistat</a:t>
            </a:r>
            <a:r>
              <a:rPr lang="en-US" dirty="0"/>
              <a:t>, </a:t>
            </a:r>
            <a:r>
              <a:rPr lang="en-US" dirty="0" err="1"/>
              <a:t>comtrade</a:t>
            </a:r>
            <a:r>
              <a:rPr lang="en-US" dirty="0"/>
              <a:t>, tweets</a:t>
            </a:r>
          </a:p>
          <a:p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web </a:t>
            </a:r>
            <a:r>
              <a:rPr lang="en-US" dirty="0"/>
              <a:t>scraping, twitter collection, </a:t>
            </a:r>
            <a:r>
              <a:rPr lang="en-US" dirty="0" err="1"/>
              <a:t>wikistats</a:t>
            </a:r>
            <a:r>
              <a:rPr lang="en-US" dirty="0"/>
              <a:t> preprocessing</a:t>
            </a:r>
          </a:p>
          <a:p>
            <a:r>
              <a:rPr lang="en-US" dirty="0"/>
              <a:t>Training material on tools and sources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to </a:t>
            </a:r>
            <a:r>
              <a:rPr lang="en-US" dirty="0" smtClean="0"/>
              <a:t>find “quality” sources</a:t>
            </a:r>
            <a:endParaRPr lang="en-US" dirty="0"/>
          </a:p>
          <a:p>
            <a:r>
              <a:rPr lang="en-US" dirty="0"/>
              <a:t>Public data is limited in terms of expected quality and/or requires a lot of processing</a:t>
            </a:r>
          </a:p>
          <a:p>
            <a:r>
              <a:rPr lang="en-US" dirty="0"/>
              <a:t>Privacy issues always present even in apparently public sources (e.g. limitations in the use and sharing of scraped data)</a:t>
            </a:r>
          </a:p>
          <a:p>
            <a:r>
              <a:rPr lang="en-US" dirty="0"/>
              <a:t>Two kinds of actions needed</a:t>
            </a:r>
          </a:p>
          <a:p>
            <a:pPr lvl="1"/>
            <a:r>
              <a:rPr lang="en-US" dirty="0"/>
              <a:t>negotiations and agreements with providers</a:t>
            </a:r>
          </a:p>
          <a:p>
            <a:pPr lvl="1"/>
            <a:r>
              <a:rPr lang="en-US" dirty="0"/>
              <a:t>political </a:t>
            </a:r>
            <a:r>
              <a:rPr lang="en-US" dirty="0" smtClean="0"/>
              <a:t>actions at legislative level</a:t>
            </a:r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8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Features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Statistics based on big data sources will be </a:t>
            </a:r>
            <a:r>
              <a:rPr lang="en-US" i="1" dirty="0"/>
              <a:t>different</a:t>
            </a:r>
            <a:r>
              <a:rPr lang="en-US" dirty="0"/>
              <a:t> from what we </a:t>
            </a:r>
            <a:r>
              <a:rPr lang="en-US" dirty="0" smtClean="0"/>
              <a:t>have today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/>
              <a:t>sources </a:t>
            </a:r>
            <a:r>
              <a:rPr lang="en-US" smtClean="0"/>
              <a:t>can cover </a:t>
            </a:r>
            <a:r>
              <a:rPr lang="en-US" dirty="0"/>
              <a:t>aspects of reality that are not covered by traditional ones</a:t>
            </a:r>
          </a:p>
          <a:p>
            <a:r>
              <a:rPr lang="en-US" dirty="0"/>
              <a:t>Methods should adapt to this</a:t>
            </a:r>
          </a:p>
          <a:p>
            <a:pPr lvl="1"/>
            <a:r>
              <a:rPr lang="en-US" dirty="0"/>
              <a:t>accept different definition of quality</a:t>
            </a:r>
          </a:p>
          <a:p>
            <a:pPr lvl="1"/>
            <a:r>
              <a:rPr lang="en-US" dirty="0"/>
              <a:t>wider interpretation of results (e.g. consider </a:t>
            </a:r>
            <a:r>
              <a:rPr lang="en-US" dirty="0" err="1" smtClean="0"/>
              <a:t>distorsions</a:t>
            </a:r>
            <a:r>
              <a:rPr lang="en-US" dirty="0" smtClean="0"/>
              <a:t> </a:t>
            </a:r>
            <a:r>
              <a:rPr lang="en-US" dirty="0"/>
              <a:t>due to events)</a:t>
            </a:r>
          </a:p>
          <a:p>
            <a:r>
              <a:rPr lang="en-US" dirty="0" smtClean="0"/>
              <a:t>We should learn to accept </a:t>
            </a:r>
            <a:r>
              <a:rPr lang="en-US" dirty="0"/>
              <a:t>inherent instability of sources in short-long term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9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Sandbox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3" name="CasellaDiTesto 6"/>
          <p:cNvSpPr txBox="1"/>
          <p:nvPr/>
        </p:nvSpPr>
        <p:spPr>
          <a:xfrm>
            <a:off x="765682" y="4847272"/>
            <a:ext cx="4259407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Helvetica"/>
                <a:cs typeface="Helvetica"/>
              </a:rPr>
              <a:t>4 Data/Compute nodes</a:t>
            </a:r>
          </a:p>
          <a:p>
            <a:r>
              <a:rPr lang="en-US" dirty="0" smtClean="0">
                <a:latin typeface="Helvetica"/>
                <a:cs typeface="Helvetica"/>
              </a:rPr>
              <a:t>   — 2 x 10 core Intel Xeon CPUs</a:t>
            </a:r>
          </a:p>
          <a:p>
            <a:r>
              <a:rPr lang="en-US" dirty="0" smtClean="0">
                <a:latin typeface="Helvetica"/>
                <a:cs typeface="Helvetica"/>
              </a:rPr>
              <a:t>   — 128 GB RAM</a:t>
            </a:r>
          </a:p>
          <a:p>
            <a:r>
              <a:rPr lang="en-US" dirty="0" smtClean="0">
                <a:latin typeface="Helvetica"/>
                <a:cs typeface="Helvetica"/>
              </a:rPr>
              <a:t>   — 4 x 4TB disks</a:t>
            </a:r>
          </a:p>
          <a:p>
            <a:r>
              <a:rPr lang="en-US" dirty="0" smtClean="0">
                <a:latin typeface="Helvetica"/>
                <a:cs typeface="Helvetica"/>
              </a:rPr>
              <a:t>   — 56 </a:t>
            </a:r>
            <a:r>
              <a:rPr lang="en-US" dirty="0" err="1" smtClean="0">
                <a:latin typeface="Helvetica"/>
                <a:cs typeface="Helvetica"/>
              </a:rPr>
              <a:t>Gbit</a:t>
            </a:r>
            <a:r>
              <a:rPr lang="en-US" dirty="0" smtClean="0">
                <a:latin typeface="Helvetica"/>
                <a:cs typeface="Helvetica"/>
              </a:rPr>
              <a:t> </a:t>
            </a:r>
            <a:r>
              <a:rPr lang="en-US" dirty="0" err="1" smtClean="0">
                <a:latin typeface="Helvetica"/>
                <a:cs typeface="Helvetica"/>
              </a:rPr>
              <a:t>InfiniBand</a:t>
            </a:r>
            <a:r>
              <a:rPr lang="en-US" dirty="0" smtClean="0">
                <a:latin typeface="Helvetica"/>
                <a:cs typeface="Helvetica"/>
              </a:rPr>
              <a:t> network</a:t>
            </a:r>
          </a:p>
        </p:txBody>
      </p:sp>
      <p:sp>
        <p:nvSpPr>
          <p:cNvPr id="69" name="CasellaDiTesto 8"/>
          <p:cNvSpPr txBox="1"/>
          <p:nvPr/>
        </p:nvSpPr>
        <p:spPr>
          <a:xfrm>
            <a:off x="1977954" y="1319153"/>
            <a:ext cx="4897175" cy="26512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180000" tIns="93600" rIns="180000" bIns="9360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4F6228"/>
                </a:solidFill>
                <a:latin typeface="Helvetica"/>
                <a:cs typeface="Helvetica"/>
              </a:rPr>
              <a:t>Installed Software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— </a:t>
            </a:r>
            <a:r>
              <a:rPr lang="en-US" sz="2000" dirty="0" err="1" smtClean="0">
                <a:latin typeface="Helvetica"/>
                <a:cs typeface="Helvetica"/>
              </a:rPr>
              <a:t>Hadoop</a:t>
            </a:r>
            <a:r>
              <a:rPr lang="en-US" sz="2000" dirty="0" smtClean="0">
                <a:latin typeface="Helvetica"/>
                <a:cs typeface="Helvetica"/>
              </a:rPr>
              <a:t> (</a:t>
            </a:r>
            <a:r>
              <a:rPr lang="en-US" sz="2000" dirty="0" err="1" smtClean="0">
                <a:latin typeface="Helvetica"/>
                <a:cs typeface="Helvetica"/>
              </a:rPr>
              <a:t>Hortonworks</a:t>
            </a:r>
            <a:r>
              <a:rPr lang="en-US" sz="2000" dirty="0" smtClean="0">
                <a:latin typeface="Helvetica"/>
                <a:cs typeface="Helvetica"/>
              </a:rPr>
              <a:t> Data Platform)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— R – </a:t>
            </a:r>
            <a:r>
              <a:rPr lang="en-US" sz="2000" dirty="0" err="1" smtClean="0">
                <a:latin typeface="Helvetica"/>
                <a:cs typeface="Helvetica"/>
              </a:rPr>
              <a:t>Rstudio</a:t>
            </a: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— </a:t>
            </a:r>
            <a:r>
              <a:rPr lang="en-US" sz="2000" dirty="0" err="1" smtClean="0">
                <a:latin typeface="Helvetica"/>
                <a:cs typeface="Helvetica"/>
              </a:rPr>
              <a:t>RHadoop</a:t>
            </a:r>
            <a:endParaRPr lang="en-US" sz="2000" dirty="0" smtClean="0">
              <a:latin typeface="Helvetica"/>
              <a:cs typeface="Helvetica"/>
            </a:endParaRPr>
          </a:p>
          <a:p>
            <a:r>
              <a:rPr lang="en-US" sz="2000" dirty="0" smtClean="0">
                <a:latin typeface="Helvetica"/>
                <a:cs typeface="Helvetica"/>
              </a:rPr>
              <a:t>— Spark</a:t>
            </a:r>
          </a:p>
          <a:p>
            <a:r>
              <a:rPr lang="en-US" sz="2000" dirty="0" smtClean="0">
                <a:latin typeface="Helvetica"/>
                <a:cs typeface="Helvetica"/>
              </a:rPr>
              <a:t>— </a:t>
            </a:r>
            <a:r>
              <a:rPr lang="en-US" sz="2000" dirty="0" err="1" smtClean="0">
                <a:latin typeface="Helvetica"/>
                <a:cs typeface="Helvetica"/>
              </a:rPr>
              <a:t>ElasticSearch</a:t>
            </a:r>
            <a:endParaRPr lang="en-US" sz="2000" dirty="0">
              <a:latin typeface="Helvetica"/>
              <a:cs typeface="Helvetica"/>
            </a:endParaRPr>
          </a:p>
          <a:p>
            <a:endParaRPr lang="en-US" sz="2000" i="1" dirty="0" smtClean="0">
              <a:latin typeface="Helvetica"/>
              <a:cs typeface="Helvetica"/>
            </a:endParaRPr>
          </a:p>
          <a:p>
            <a:r>
              <a:rPr lang="en-US" sz="2000" i="1" dirty="0" smtClean="0">
                <a:latin typeface="Helvetica"/>
                <a:cs typeface="Helvetica"/>
              </a:rPr>
              <a:t>and growing…</a:t>
            </a:r>
          </a:p>
        </p:txBody>
      </p:sp>
      <p:grpSp>
        <p:nvGrpSpPr>
          <p:cNvPr id="70" name="Gruppo 69"/>
          <p:cNvGrpSpPr/>
          <p:nvPr/>
        </p:nvGrpSpPr>
        <p:grpSpPr>
          <a:xfrm>
            <a:off x="611476" y="3982455"/>
            <a:ext cx="7179045" cy="915391"/>
            <a:chOff x="1030990" y="3940695"/>
            <a:chExt cx="7179045" cy="915391"/>
          </a:xfrm>
        </p:grpSpPr>
        <p:pic>
          <p:nvPicPr>
            <p:cNvPr id="72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1914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644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452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183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990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:\Users\virgillito\Documents\HLG presentation\icons\server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8" b="89778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3721" y="3940695"/>
              <a:ext cx="915391" cy="91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CasellaDiTesto 17"/>
          <p:cNvSpPr txBox="1"/>
          <p:nvPr/>
        </p:nvSpPr>
        <p:spPr>
          <a:xfrm>
            <a:off x="5259361" y="4866758"/>
            <a:ext cx="327316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Helvetica"/>
                <a:cs typeface="Helvetica"/>
              </a:rPr>
              <a:t>2 Service/login nodes</a:t>
            </a:r>
          </a:p>
          <a:p>
            <a:r>
              <a:rPr lang="en-US" dirty="0" smtClean="0">
                <a:latin typeface="Helvetica"/>
                <a:cs typeface="Helvetica"/>
              </a:rPr>
              <a:t>   — Similar </a:t>
            </a:r>
            <a:r>
              <a:rPr lang="en-US" dirty="0" err="1" smtClean="0">
                <a:latin typeface="Helvetica"/>
                <a:cs typeface="Helvetica"/>
              </a:rPr>
              <a:t>hw</a:t>
            </a:r>
            <a:r>
              <a:rPr lang="en-US" dirty="0" smtClean="0">
                <a:latin typeface="Helvetica"/>
                <a:cs typeface="Helvetica"/>
              </a:rPr>
              <a:t> as data nodes</a:t>
            </a:r>
          </a:p>
          <a:p>
            <a:r>
              <a:rPr lang="en-US" dirty="0" smtClean="0">
                <a:latin typeface="Helvetica"/>
                <a:cs typeface="Helvetica"/>
              </a:rPr>
              <a:t>   — 10Gbit connection to Internet</a:t>
            </a:r>
            <a:endParaRPr lang="en-US" sz="2400" dirty="0" smtClean="0">
              <a:latin typeface="Helvetica"/>
              <a:cs typeface="Helvetica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929" y="1981200"/>
            <a:ext cx="387271" cy="387271"/>
          </a:xfrm>
          <a:prstGeom prst="rect">
            <a:avLst/>
          </a:prstGeom>
        </p:spPr>
      </p:pic>
      <p:pic>
        <p:nvPicPr>
          <p:cNvPr id="80" name="Immagine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29" y="2590800"/>
            <a:ext cx="387271" cy="387271"/>
          </a:xfrm>
          <a:prstGeom prst="rect">
            <a:avLst/>
          </a:prstGeom>
        </p:spPr>
      </p:pic>
      <p:pic>
        <p:nvPicPr>
          <p:cNvPr id="81" name="Immagin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529" y="2895600"/>
            <a:ext cx="387271" cy="387271"/>
          </a:xfrm>
          <a:prstGeom prst="rect">
            <a:avLst/>
          </a:prstGeom>
        </p:spPr>
      </p:pic>
      <p:pic>
        <p:nvPicPr>
          <p:cNvPr id="82" name="Immagin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828678"/>
            <a:ext cx="387271" cy="387271"/>
          </a:xfrm>
          <a:prstGeom prst="rect">
            <a:avLst/>
          </a:prstGeom>
        </p:spPr>
      </p:pic>
      <p:pic>
        <p:nvPicPr>
          <p:cNvPr id="83" name="Immagine 8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85" y="4835568"/>
            <a:ext cx="387271" cy="38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3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5184" y="389948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Value of the Sandbox</a:t>
            </a:r>
            <a:endParaRPr lang="en-US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Sandbox represents </a:t>
            </a:r>
            <a:r>
              <a:rPr lang="en-US" b="1" dirty="0" smtClean="0"/>
              <a:t>the fastest route</a:t>
            </a:r>
            <a:r>
              <a:rPr lang="en-US" dirty="0" smtClean="0"/>
              <a:t> available to statistical organizations </a:t>
            </a:r>
            <a:r>
              <a:rPr lang="en-US" b="1" dirty="0" smtClean="0"/>
              <a:t>for starting with Big Data</a:t>
            </a:r>
          </a:p>
          <a:p>
            <a:r>
              <a:rPr lang="en-US" dirty="0" smtClean="0"/>
              <a:t>It offers several features t</a:t>
            </a:r>
            <a:r>
              <a:rPr lang="it-IT" dirty="0" smtClean="0"/>
              <a:t>ha</a:t>
            </a:r>
            <a:r>
              <a:rPr lang="en-US" dirty="0" smtClean="0"/>
              <a:t>t facilitate t</a:t>
            </a:r>
            <a:r>
              <a:rPr lang="it-IT" dirty="0" smtClean="0"/>
              <a:t>he</a:t>
            </a:r>
            <a:r>
              <a:rPr lang="en-US" dirty="0" smtClean="0"/>
              <a:t> approach to Big Data and data science</a:t>
            </a:r>
          </a:p>
          <a:p>
            <a:pPr lvl="1"/>
            <a:r>
              <a:rPr lang="en-US" dirty="0" smtClean="0"/>
              <a:t>An infrastructure for big data processing ready for being used at a low subscription cost</a:t>
            </a:r>
          </a:p>
          <a:p>
            <a:pPr lvl="1"/>
            <a:r>
              <a:rPr lang="en-US" dirty="0" smtClean="0"/>
              <a:t>Software already installed and proved/tested</a:t>
            </a:r>
          </a:p>
          <a:p>
            <a:pPr lvl="1"/>
            <a:r>
              <a:rPr lang="en-US" dirty="0" smtClean="0"/>
              <a:t>Shared datasets instantly available</a:t>
            </a:r>
          </a:p>
          <a:p>
            <a:pPr lvl="1"/>
            <a:r>
              <a:rPr lang="en-US" dirty="0" smtClean="0"/>
              <a:t>Tools and material for capacity building</a:t>
            </a:r>
          </a:p>
          <a:p>
            <a:r>
              <a:rPr lang="en-US" sz="3100" dirty="0" smtClean="0">
                <a:solidFill>
                  <a:schemeClr val="tx1"/>
                </a:solidFill>
              </a:rPr>
              <a:t>It </a:t>
            </a:r>
            <a:r>
              <a:rPr lang="en-US" sz="3100" dirty="0">
                <a:solidFill>
                  <a:schemeClr val="tx1"/>
                </a:solidFill>
              </a:rPr>
              <a:t>is driven by the community</a:t>
            </a:r>
          </a:p>
          <a:p>
            <a:pPr lvl="1"/>
            <a:r>
              <a:rPr lang="en-US" dirty="0" smtClean="0"/>
              <a:t>Worldwide network of organizations, with a catalogue of initiatives</a:t>
            </a:r>
          </a:p>
          <a:p>
            <a:pPr lvl="1"/>
            <a:r>
              <a:rPr lang="en-US" dirty="0" smtClean="0"/>
              <a:t>A place for collaboration on methods and products, not only related to Big Data</a:t>
            </a:r>
          </a:p>
          <a:p>
            <a:pPr lvl="1"/>
            <a:r>
              <a:rPr lang="en-US" dirty="0"/>
              <a:t>A </a:t>
            </a:r>
            <a:r>
              <a:rPr lang="en-US" dirty="0" smtClean="0"/>
              <a:t>unique </a:t>
            </a:r>
            <a:r>
              <a:rPr lang="en-US" dirty="0"/>
              <a:t>container of experience in </a:t>
            </a:r>
            <a:r>
              <a:rPr lang="en-US" dirty="0" smtClean="0"/>
              <a:t>management of </a:t>
            </a:r>
            <a:r>
              <a:rPr lang="en-US" dirty="0"/>
              <a:t>statistical data</a:t>
            </a:r>
          </a:p>
        </p:txBody>
      </p:sp>
    </p:spTree>
    <p:extLst>
      <p:ext uri="{BB962C8B-B14F-4D97-AF65-F5344CB8AC3E}">
        <p14:creationId xmlns:p14="http://schemas.microsoft.com/office/powerpoint/2010/main" val="37949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Huge</a:t>
            </a:r>
            <a:r>
              <a:rPr lang="en-US" dirty="0" smtClean="0"/>
              <a:t> thanks </a:t>
            </a:r>
            <a:r>
              <a:rPr lang="en-US" dirty="0"/>
              <a:t>to all participants and </a:t>
            </a:r>
            <a:r>
              <a:rPr lang="en-US" dirty="0" smtClean="0"/>
              <a:t>to the HLG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We feel we made great steps ahead from where we started two years ago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Our hope is to not </a:t>
            </a:r>
            <a:r>
              <a:rPr lang="en-US" dirty="0"/>
              <a:t>“waste” the experience</a:t>
            </a:r>
          </a:p>
          <a:p>
            <a:pPr lvl="1"/>
            <a:r>
              <a:rPr lang="en-US" dirty="0"/>
              <a:t>tools, methods, knowledge, networking</a:t>
            </a:r>
          </a:p>
          <a:p>
            <a:pPr lvl="1"/>
            <a:r>
              <a:rPr lang="en-US" dirty="0"/>
              <a:t>connect the Sandbox with national experiences and with “other sandboxes”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7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4294967295"/>
          </p:nvPr>
        </p:nvSpPr>
        <p:spPr>
          <a:xfrm>
            <a:off x="8464550" y="6451600"/>
            <a:ext cx="679450" cy="457200"/>
          </a:xfrm>
        </p:spPr>
        <p:txBody>
          <a:bodyPr/>
          <a:lstStyle/>
          <a:p>
            <a:fld id="{EBC56A8E-B2B4-4B42-8BBE-E0F568E05001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62000" y="2057400"/>
            <a:ext cx="47025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THANK YOU!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684289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53000"/>
            <a:ext cx="2609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506416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0" algn="l"/>
                <a:tab pos="415000" algn="l"/>
                <a:tab pos="830001" algn="l"/>
                <a:tab pos="1245001" algn="l"/>
                <a:tab pos="1660002" algn="l"/>
                <a:tab pos="2075002" algn="l"/>
                <a:tab pos="2490003" algn="l"/>
                <a:tab pos="2905003" algn="l"/>
                <a:tab pos="3320004" algn="l"/>
                <a:tab pos="3735004" algn="l"/>
                <a:tab pos="4150004" algn="l"/>
                <a:tab pos="4565005" algn="l"/>
                <a:tab pos="4980005" algn="l"/>
                <a:tab pos="5395006" algn="l"/>
              </a:tabLst>
            </a:pPr>
            <a:r>
              <a:rPr lang="en-US" sz="1600" b="1" dirty="0" smtClean="0"/>
              <a:t>ICHEC</a:t>
            </a:r>
            <a:r>
              <a:rPr lang="en-US" sz="1600" dirty="0" smtClean="0"/>
              <a:t> Assisted </a:t>
            </a:r>
            <a:r>
              <a:rPr lang="en-US" sz="1600" dirty="0"/>
              <a:t>the task team for the testing and evaluation of </a:t>
            </a:r>
            <a:r>
              <a:rPr lang="en-US" sz="1600" dirty="0" err="1"/>
              <a:t>Hadoop</a:t>
            </a:r>
            <a:r>
              <a:rPr lang="en-US" sz="1600" dirty="0"/>
              <a:t> work-flows and associated data analysis application software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524000"/>
            <a:ext cx="1071563" cy="7143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8200" y="1524000"/>
            <a:ext cx="5791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More </a:t>
            </a:r>
            <a:r>
              <a:rPr lang="it-IT" sz="2400" dirty="0" err="1" smtClean="0"/>
              <a:t>than</a:t>
            </a:r>
            <a:r>
              <a:rPr lang="it-IT" sz="2400" dirty="0" smtClean="0"/>
              <a:t> 40 </a:t>
            </a:r>
            <a:r>
              <a:rPr lang="it-IT" sz="2400" dirty="0" err="1"/>
              <a:t>people</a:t>
            </a:r>
            <a:r>
              <a:rPr lang="it-IT" sz="2400" dirty="0"/>
              <a:t> from </a:t>
            </a:r>
            <a:r>
              <a:rPr lang="it-IT" sz="2400" dirty="0" smtClean="0"/>
              <a:t>22 </a:t>
            </a:r>
            <a:r>
              <a:rPr lang="it-IT" sz="2400" dirty="0" err="1" smtClean="0"/>
              <a:t>entities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International </a:t>
            </a:r>
            <a:r>
              <a:rPr lang="it-IT" sz="2400" dirty="0" err="1"/>
              <a:t>organisations</a:t>
            </a:r>
            <a:r>
              <a:rPr lang="it-IT" sz="2400" dirty="0"/>
              <a:t>: </a:t>
            </a:r>
            <a:r>
              <a:rPr lang="it-IT" sz="2400" dirty="0" err="1"/>
              <a:t>Eurostat</a:t>
            </a:r>
            <a:r>
              <a:rPr lang="it-IT" sz="2400" dirty="0"/>
              <a:t>, OECD, UNECE, UNSD</a:t>
            </a:r>
          </a:p>
          <a:p>
            <a:endParaRPr lang="it-IT" sz="2400" dirty="0"/>
          </a:p>
          <a:p>
            <a:r>
              <a:rPr lang="it-IT" sz="2400" dirty="0" err="1" smtClean="0"/>
              <a:t>Countries</a:t>
            </a:r>
            <a:r>
              <a:rPr lang="it-IT" sz="2400" dirty="0"/>
              <a:t>: </a:t>
            </a:r>
            <a:r>
              <a:rPr lang="it-IT" sz="2400" dirty="0" err="1"/>
              <a:t>at</a:t>
            </a:r>
            <a:r>
              <a:rPr lang="it-IT" sz="2400" dirty="0"/>
              <a:t>, </a:t>
            </a:r>
            <a:r>
              <a:rPr lang="it-IT" sz="2400" dirty="0" err="1"/>
              <a:t>ch</a:t>
            </a:r>
            <a:r>
              <a:rPr lang="it-IT" sz="2400" dirty="0"/>
              <a:t>, </a:t>
            </a:r>
            <a:r>
              <a:rPr lang="it-IT" sz="2400" dirty="0" smtClean="0"/>
              <a:t>de, es</a:t>
            </a:r>
            <a:r>
              <a:rPr lang="it-IT" sz="2400" dirty="0"/>
              <a:t>, </a:t>
            </a:r>
            <a:r>
              <a:rPr lang="it-IT" sz="2400" dirty="0" err="1"/>
              <a:t>fr</a:t>
            </a:r>
            <a:r>
              <a:rPr lang="it-IT" sz="2400" dirty="0"/>
              <a:t>, </a:t>
            </a:r>
            <a:r>
              <a:rPr lang="it-IT" sz="2400" dirty="0" err="1"/>
              <a:t>hu</a:t>
            </a:r>
            <a:r>
              <a:rPr lang="it-IT" sz="2400" dirty="0"/>
              <a:t>, </a:t>
            </a:r>
            <a:r>
              <a:rPr lang="it-IT" sz="2400" dirty="0" err="1"/>
              <a:t>ie</a:t>
            </a:r>
            <a:r>
              <a:rPr lang="it-IT" sz="2400" dirty="0"/>
              <a:t>, </a:t>
            </a:r>
            <a:r>
              <a:rPr lang="it-IT" sz="2400" dirty="0" err="1"/>
              <a:t>it</a:t>
            </a:r>
            <a:r>
              <a:rPr lang="it-IT" sz="2400" dirty="0"/>
              <a:t>, mx, nl, </a:t>
            </a:r>
            <a:r>
              <a:rPr lang="it-IT" sz="2400" dirty="0" err="1"/>
              <a:t>pl</a:t>
            </a:r>
            <a:r>
              <a:rPr lang="it-IT" sz="2400" dirty="0"/>
              <a:t>, </a:t>
            </a:r>
            <a:r>
              <a:rPr lang="it-IT" sz="2400" dirty="0" err="1"/>
              <a:t>rs</a:t>
            </a:r>
            <a:r>
              <a:rPr lang="it-IT" sz="2400" dirty="0"/>
              <a:t>, </a:t>
            </a:r>
            <a:r>
              <a:rPr lang="it-IT" sz="2400" dirty="0" err="1"/>
              <a:t>ru</a:t>
            </a:r>
            <a:r>
              <a:rPr lang="it-IT" sz="2400" dirty="0"/>
              <a:t>, se, </a:t>
            </a:r>
            <a:r>
              <a:rPr lang="it-IT" sz="2400" dirty="0" smtClean="0"/>
              <a:t>si, </a:t>
            </a:r>
            <a:r>
              <a:rPr lang="it-IT" sz="2400" dirty="0" err="1" smtClean="0"/>
              <a:t>tr</a:t>
            </a:r>
            <a:r>
              <a:rPr lang="it-IT" sz="2400" dirty="0" smtClean="0"/>
              <a:t>, </a:t>
            </a:r>
            <a:r>
              <a:rPr lang="it-IT" sz="2400" dirty="0" err="1"/>
              <a:t>uae</a:t>
            </a:r>
            <a:r>
              <a:rPr lang="it-IT" sz="2400" dirty="0"/>
              <a:t>, </a:t>
            </a:r>
            <a:r>
              <a:rPr lang="it-IT" sz="2400" dirty="0" err="1"/>
              <a:t>uk</a:t>
            </a:r>
            <a:r>
              <a:rPr lang="it-IT" sz="2400" dirty="0"/>
              <a:t>, </a:t>
            </a:r>
            <a:r>
              <a:rPr lang="it-IT" sz="2400" dirty="0" err="1"/>
              <a:t>us</a:t>
            </a:r>
            <a:endParaRPr lang="it-IT" sz="2400" dirty="0"/>
          </a:p>
          <a:p>
            <a:endParaRPr lang="it-IT" sz="2400" dirty="0"/>
          </a:p>
          <a:p>
            <a:r>
              <a:rPr lang="it-IT" sz="2400" dirty="0" smtClean="0"/>
              <a:t>Active </a:t>
            </a:r>
            <a:r>
              <a:rPr lang="it-IT" sz="2400" dirty="0" err="1"/>
              <a:t>participants</a:t>
            </a:r>
            <a:r>
              <a:rPr lang="it-IT" sz="2400" dirty="0"/>
              <a:t>: </a:t>
            </a:r>
            <a:r>
              <a:rPr lang="it-IT" sz="2400" dirty="0" err="1" smtClean="0"/>
              <a:t>about</a:t>
            </a:r>
            <a:r>
              <a:rPr lang="it-IT" sz="2400" dirty="0" smtClean="0"/>
              <a:t> </a:t>
            </a:r>
            <a:r>
              <a:rPr lang="it-IT" sz="2400" dirty="0" err="1" smtClean="0"/>
              <a:t>half</a:t>
            </a:r>
            <a:r>
              <a:rPr lang="it-IT" sz="2400" dirty="0" smtClean="0"/>
              <a:t> of the </a:t>
            </a:r>
            <a:r>
              <a:rPr lang="it-IT" sz="2400" dirty="0" err="1" smtClean="0"/>
              <a:t>total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203" y="1862137"/>
            <a:ext cx="1071563" cy="71437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98" y="2576512"/>
            <a:ext cx="952502" cy="24288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240" y="3776220"/>
            <a:ext cx="852222" cy="39903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48090" y="3953361"/>
            <a:ext cx="760294" cy="33874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194072" y="4009845"/>
            <a:ext cx="760294" cy="33874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3707" y="3888160"/>
            <a:ext cx="760293" cy="452074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66637" y="4001568"/>
            <a:ext cx="760294" cy="338749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44507" y="4082777"/>
            <a:ext cx="760293" cy="452074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599779" y="4026887"/>
            <a:ext cx="760293" cy="452074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9782" y="4001569"/>
            <a:ext cx="760292" cy="38678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00040" y="3759588"/>
            <a:ext cx="760294" cy="33874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36654" y="3629019"/>
            <a:ext cx="760294" cy="338749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68416" y="4235961"/>
            <a:ext cx="760293" cy="452074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27065" y="4042687"/>
            <a:ext cx="760293" cy="45207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77200" y="4038600"/>
            <a:ext cx="817412" cy="486038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34531" y="4040038"/>
            <a:ext cx="760293" cy="452074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37724" y="3931442"/>
            <a:ext cx="760291" cy="406498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2400" y="3505200"/>
            <a:ext cx="545834" cy="486393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57815" y="3711118"/>
            <a:ext cx="760295" cy="4237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22177" y="3752694"/>
            <a:ext cx="760295" cy="423744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54139" y="4102963"/>
            <a:ext cx="760293" cy="4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38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Work Groups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56A8E-B2B4-4B42-8BBE-E0F568E050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990600" y="1295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Four main activities, for each task one multinational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1" name="Rettangolo arrotondato 30"/>
          <p:cNvSpPr/>
          <p:nvPr/>
        </p:nvSpPr>
        <p:spPr>
          <a:xfrm>
            <a:off x="3401237" y="5228885"/>
            <a:ext cx="4419600" cy="978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dirty="0" err="1"/>
              <a:t>Comtrade</a:t>
            </a:r>
            <a:r>
              <a:rPr lang="en-US" dirty="0"/>
              <a:t> - </a:t>
            </a:r>
            <a:r>
              <a:rPr lang="en-US" u="sng" dirty="0">
                <a:hlinkClick r:id="rId3"/>
              </a:rPr>
              <a:t>UN global trade data</a:t>
            </a:r>
            <a:r>
              <a:rPr lang="en-US" dirty="0"/>
              <a:t>: use of Big Data tools on a traditional data source</a:t>
            </a:r>
          </a:p>
        </p:txBody>
      </p:sp>
      <p:sp>
        <p:nvSpPr>
          <p:cNvPr id="33" name="Rettangolo arrotondato 32"/>
          <p:cNvSpPr/>
          <p:nvPr/>
        </p:nvSpPr>
        <p:spPr>
          <a:xfrm>
            <a:off x="1686365" y="1796237"/>
            <a:ext cx="4419600" cy="978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dirty="0" err="1" smtClean="0"/>
              <a:t>Wikistats</a:t>
            </a:r>
            <a:r>
              <a:rPr lang="en-US" dirty="0" smtClean="0"/>
              <a:t> - </a:t>
            </a:r>
            <a:r>
              <a:rPr lang="en-US" u="sng" dirty="0" smtClean="0">
                <a:hlinkClick r:id="rId4"/>
              </a:rPr>
              <a:t>Wikipedia hourly page views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use of an alternative data source</a:t>
            </a:r>
            <a:endParaRPr lang="en-US" dirty="0"/>
          </a:p>
        </p:txBody>
      </p:sp>
      <p:sp>
        <p:nvSpPr>
          <p:cNvPr id="34" name="Rettangolo arrotondato 33"/>
          <p:cNvSpPr/>
          <p:nvPr/>
        </p:nvSpPr>
        <p:spPr>
          <a:xfrm>
            <a:off x="3368580" y="2926737"/>
            <a:ext cx="4419600" cy="978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dirty="0">
                <a:hlinkClick r:id="rId5"/>
              </a:rPr>
              <a:t>Twitter</a:t>
            </a:r>
            <a:r>
              <a:rPr lang="en-US" dirty="0"/>
              <a:t> - Social media data: </a:t>
            </a:r>
            <a:r>
              <a:rPr lang="en-US" dirty="0" smtClean="0"/>
              <a:t>experiences comparison in </a:t>
            </a:r>
            <a:r>
              <a:rPr lang="en-US" dirty="0"/>
              <a:t>tweets collection and analysis</a:t>
            </a:r>
          </a:p>
        </p:txBody>
      </p:sp>
      <p:sp>
        <p:nvSpPr>
          <p:cNvPr id="35" name="Rettangolo arrotondato 34"/>
          <p:cNvSpPr/>
          <p:nvPr/>
        </p:nvSpPr>
        <p:spPr>
          <a:xfrm>
            <a:off x="1709597" y="4081630"/>
            <a:ext cx="4419600" cy="97893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/>
            <a:r>
              <a:rPr lang="en-US" dirty="0"/>
              <a:t>Enterprise websites: the Web as data source - web scraping and business registers</a:t>
            </a:r>
          </a:p>
        </p:txBody>
      </p:sp>
      <p:pic>
        <p:nvPicPr>
          <p:cNvPr id="16385" name="Immagine 1638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2500" r="12500" b="12500"/>
          <a:stretch/>
        </p:blipFill>
        <p:spPr>
          <a:xfrm>
            <a:off x="2410637" y="5322413"/>
            <a:ext cx="775663" cy="775663"/>
          </a:xfrm>
          <a:prstGeom prst="ellipse">
            <a:avLst/>
          </a:prstGeom>
        </p:spPr>
      </p:pic>
      <p:grpSp>
        <p:nvGrpSpPr>
          <p:cNvPr id="23" name="Group 36"/>
          <p:cNvGrpSpPr/>
          <p:nvPr/>
        </p:nvGrpSpPr>
        <p:grpSpPr>
          <a:xfrm>
            <a:off x="2347512" y="2955170"/>
            <a:ext cx="792468" cy="792468"/>
            <a:chOff x="990600" y="833437"/>
            <a:chExt cx="914400" cy="914400"/>
          </a:xfrm>
        </p:grpSpPr>
        <p:sp>
          <p:nvSpPr>
            <p:cNvPr id="24" name="Oval 37"/>
            <p:cNvSpPr/>
            <p:nvPr/>
          </p:nvSpPr>
          <p:spPr>
            <a:xfrm>
              <a:off x="990600" y="833437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5" descr="C:\Users\virgillito\Documents\HLG presentation\icons\social1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500"/>
                      </a14:imgEffect>
                      <a14:imgEffect>
                        <a14:saturation sat="25000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470" y="989307"/>
              <a:ext cx="602660" cy="602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671724" y="4148346"/>
            <a:ext cx="792468" cy="792468"/>
            <a:chOff x="731532" y="4516742"/>
            <a:chExt cx="792468" cy="792468"/>
          </a:xfrm>
        </p:grpSpPr>
        <p:sp>
          <p:nvSpPr>
            <p:cNvPr id="21" name="Oval 25"/>
            <p:cNvSpPr/>
            <p:nvPr/>
          </p:nvSpPr>
          <p:spPr>
            <a:xfrm>
              <a:off x="731532" y="4516742"/>
              <a:ext cx="792468" cy="792468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89" name="Immagine 16388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787" y="4602379"/>
              <a:ext cx="503956" cy="503956"/>
            </a:xfrm>
            <a:prstGeom prst="rect">
              <a:avLst/>
            </a:prstGeom>
          </p:spPr>
        </p:pic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35" y="1909221"/>
            <a:ext cx="797467" cy="79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8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3571</TotalTime>
  <Words>3460</Words>
  <Application>Microsoft Macintosh PowerPoint</Application>
  <PresentationFormat>On-screen Show (4:3)</PresentationFormat>
  <Paragraphs>684</Paragraphs>
  <Slides>72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The Sandbox 2015 Report</vt:lpstr>
      <vt:lpstr>PowerPoint Presentation</vt:lpstr>
      <vt:lpstr>Our presentation</vt:lpstr>
      <vt:lpstr>What is the Sandbox</vt:lpstr>
      <vt:lpstr>Sandbox background: 2014</vt:lpstr>
      <vt:lpstr>Sandbox 2015 goals</vt:lpstr>
      <vt:lpstr>The Sandbox 2015</vt:lpstr>
      <vt:lpstr>Participants</vt:lpstr>
      <vt:lpstr>Work Groups</vt:lpstr>
      <vt:lpstr>PowerPoint Presentation</vt:lpstr>
      <vt:lpstr>Description</vt:lpstr>
      <vt:lpstr>Data Characteristics</vt:lpstr>
      <vt:lpstr>Activities</vt:lpstr>
      <vt:lpstr>Outputs</vt:lpstr>
      <vt:lpstr>Outputs</vt:lpstr>
      <vt:lpstr>Findings</vt:lpstr>
      <vt:lpstr>Findings</vt:lpstr>
      <vt:lpstr>PowerPoint Presentation</vt:lpstr>
      <vt:lpstr>PowerPoint Presentation</vt:lpstr>
      <vt:lpstr>PowerPoint Presentation</vt:lpstr>
      <vt:lpstr>Description</vt:lpstr>
      <vt:lpstr>Data characteristics</vt:lpstr>
      <vt:lpstr>Outputs</vt:lpstr>
      <vt:lpstr>Outputs</vt:lpstr>
      <vt:lpstr>Outputs</vt:lpstr>
      <vt:lpstr>Outputs</vt:lpstr>
      <vt:lpstr>Outputs</vt:lpstr>
      <vt:lpstr>Findings</vt:lpstr>
      <vt:lpstr>PowerPoint Presentation</vt:lpstr>
      <vt:lpstr>PowerPoint Presentation</vt:lpstr>
      <vt:lpstr>Description</vt:lpstr>
      <vt:lpstr>Data Characteristics</vt:lpstr>
      <vt:lpstr>Activities</vt:lpstr>
      <vt:lpstr>Activities</vt:lpstr>
      <vt:lpstr>Outputs</vt:lpstr>
      <vt:lpstr>Outputs</vt:lpstr>
      <vt:lpstr>PowerPoint Presentation</vt:lpstr>
      <vt:lpstr>Findings</vt:lpstr>
      <vt:lpstr>PowerPoint Presentation</vt:lpstr>
      <vt:lpstr>PowerPoint Presentation</vt:lpstr>
      <vt:lpstr>Description</vt:lpstr>
      <vt:lpstr>Data Characteristics</vt:lpstr>
      <vt:lpstr>Activities</vt:lpstr>
      <vt:lpstr>Comtrade - Activities</vt:lpstr>
      <vt:lpstr>Outputs - Visualizations</vt:lpstr>
      <vt:lpstr>Outputs – Quality Analysis</vt:lpstr>
      <vt:lpstr>Outputs – Network Analysis</vt:lpstr>
      <vt:lpstr>Outputs – Network Analysis</vt:lpstr>
      <vt:lpstr>Findings</vt:lpstr>
      <vt:lpstr>Findings</vt:lpstr>
      <vt:lpstr>PowerPoint Presentation</vt:lpstr>
      <vt:lpstr>PowerPoint Presentation</vt:lpstr>
      <vt:lpstr>Beyond the Big Data Project</vt:lpstr>
      <vt:lpstr>The Sandbox: Use Cases</vt:lpstr>
      <vt:lpstr>The Sandbox: Use Cases</vt:lpstr>
      <vt:lpstr>The Sandbox: Use Cases</vt:lpstr>
      <vt:lpstr>The Sandbox: Use Cases</vt:lpstr>
      <vt:lpstr>The Sandbox: Use Cases</vt:lpstr>
      <vt:lpstr>The Sandbox: Use Cases</vt:lpstr>
      <vt:lpstr>PowerPoint Presentation</vt:lpstr>
      <vt:lpstr>How to Subscribe</vt:lpstr>
      <vt:lpstr>PowerPoint Presentation</vt:lpstr>
      <vt:lpstr>Summary of Activities Outcomes</vt:lpstr>
      <vt:lpstr>Technology</vt:lpstr>
      <vt:lpstr>Use of Tools</vt:lpstr>
      <vt:lpstr>Sharing</vt:lpstr>
      <vt:lpstr>“Usable” outcomes</vt:lpstr>
      <vt:lpstr>Sources</vt:lpstr>
      <vt:lpstr>Big Data Features</vt:lpstr>
      <vt:lpstr>Value of the Sandbox</vt:lpstr>
      <vt:lpstr>Concluding Remarks</vt:lpstr>
      <vt:lpstr>PowerPoint Presentation</vt:lpstr>
    </vt:vector>
  </TitlesOfParts>
  <Company>ECE-ISU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HLG Big Data Project  The Sandbox</dc:title>
  <dc:creator>Antonino Virgillito</dc:creator>
  <cp:lastModifiedBy>Tanya Kolomiyets</cp:lastModifiedBy>
  <cp:revision>366</cp:revision>
  <dcterms:created xsi:type="dcterms:W3CDTF">2014-11-10T08:37:44Z</dcterms:created>
  <dcterms:modified xsi:type="dcterms:W3CDTF">2015-11-24T16:19:54Z</dcterms:modified>
</cp:coreProperties>
</file>