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9" r:id="rId3"/>
    <p:sldId id="260" r:id="rId4"/>
    <p:sldId id="262" r:id="rId5"/>
    <p:sldId id="263" r:id="rId6"/>
    <p:sldId id="267" r:id="rId7"/>
    <p:sldId id="264" r:id="rId8"/>
    <p:sldId id="265" r:id="rId9"/>
  </p:sldIdLst>
  <p:sldSz cx="9144000" cy="6858000" type="screen4x3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52" autoAdjust="0"/>
  </p:normalViewPr>
  <p:slideViewPr>
    <p:cSldViewPr>
      <p:cViewPr varScale="1">
        <p:scale>
          <a:sx n="61" d="100"/>
          <a:sy n="61" d="100"/>
        </p:scale>
        <p:origin x="7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DF428-A077-42C3-8DAD-28EC1FA8EFCB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8B976-29C4-413F-88D0-DA635C18B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44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F5D24-2801-4DAF-9511-9C6289BC6407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40AC1-7E96-4062-8FDC-CD1FAE14C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29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One of the outputs of ….. the Generic Statistical Data Editing Models is an output 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E28E-F1C3-4F06-B1CA-9C20C81555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838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editing is an important field for </a:t>
            </a:r>
            <a:r>
              <a:rPr lang="en-US" dirty="0" err="1" smtClean="0"/>
              <a:t>modernisation</a:t>
            </a:r>
            <a:r>
              <a:rPr lang="en-US" dirty="0" smtClean="0"/>
              <a:t> of statistics, for several reasons.</a:t>
            </a:r>
          </a:p>
          <a:p>
            <a:endParaRPr lang="en-US" dirty="0" smtClean="0"/>
          </a:p>
          <a:p>
            <a:r>
              <a:rPr lang="en-US" dirty="0" smtClean="0"/>
              <a:t>To face these issues together and</a:t>
            </a:r>
            <a:r>
              <a:rPr lang="en-US" baseline="0" dirty="0" smtClean="0"/>
              <a:t> to cooperate, we need common concepts, models and definitions.</a:t>
            </a:r>
          </a:p>
          <a:p>
            <a:r>
              <a:rPr lang="en-US" baseline="0" dirty="0" smtClean="0"/>
              <a:t>That is what GSDEMs are intended to provide. </a:t>
            </a:r>
          </a:p>
          <a:p>
            <a:r>
              <a:rPr lang="en-US" baseline="0" dirty="0" smtClean="0"/>
              <a:t>Thereby staying of course fully consistent with other standards, such as GSBPM and GSIM.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40AC1-7E96-4062-8FDC-CD1FAE14C8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259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idea of creating</a:t>
            </a:r>
            <a:r>
              <a:rPr lang="en-US" baseline="0" dirty="0" smtClean="0"/>
              <a:t> a framework for data editing originated at the 2014 Work Session on Data Editing. </a:t>
            </a:r>
            <a:endParaRPr lang="en-US" dirty="0" smtClean="0"/>
          </a:p>
          <a:p>
            <a:r>
              <a:rPr lang="en-US" dirty="0" smtClean="0"/>
              <a:t>Following that idea,</a:t>
            </a:r>
            <a:r>
              <a:rPr lang="en-US" baseline="0" dirty="0" smtClean="0"/>
              <a:t> </a:t>
            </a:r>
            <a:r>
              <a:rPr lang="en-US" dirty="0" smtClean="0"/>
              <a:t>GSDEMS have been developed by an international task team with 6 contributing institutions.</a:t>
            </a:r>
          </a:p>
          <a:p>
            <a:r>
              <a:rPr lang="en-US" dirty="0" smtClean="0"/>
              <a:t>The work was done under the authority of the HLG-MOS</a:t>
            </a:r>
          </a:p>
          <a:p>
            <a:r>
              <a:rPr lang="en-US" dirty="0" smtClean="0"/>
              <a:t>It resulted in a report describing: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Data editing business functions</a:t>
            </a:r>
            <a:r>
              <a:rPr lang="en-US" baseline="0" dirty="0" smtClean="0"/>
              <a:t> (what id done in data editing), the methodology used in data </a:t>
            </a:r>
            <a:r>
              <a:rPr lang="en-US" baseline="0" dirty="0" err="1" smtClean="0"/>
              <a:t>editng</a:t>
            </a:r>
            <a:r>
              <a:rPr lang="en-US" baseline="0" dirty="0" smtClean="0"/>
              <a:t> (how) and the </a:t>
            </a:r>
            <a:r>
              <a:rPr lang="en-US" baseline="0" dirty="0" err="1" smtClean="0"/>
              <a:t>organisation</a:t>
            </a:r>
            <a:r>
              <a:rPr lang="en-US" baseline="0" dirty="0" smtClean="0"/>
              <a:t> of the process (in process flow models).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40AC1-7E96-4062-8FDC-CD1FAE14C8B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77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7607" indent="-287541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50165" indent="-230033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10232" indent="-230033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70297" indent="-230033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30363" indent="-23003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90430" indent="-23003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50495" indent="-23003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910562" indent="-23003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fld id="{11175DEA-B1E8-4AD0-B87D-3E03CFA5F18D}" type="slidenum">
              <a:rPr lang="en-US" altLang="nl-NL" sz="1200" b="0">
                <a:solidFill>
                  <a:prstClr val="black"/>
                </a:solidFill>
              </a:rPr>
              <a:pPr/>
              <a:t>4</a:t>
            </a:fld>
            <a:endParaRPr lang="en-US" altLang="nl-NL" sz="1200" b="0">
              <a:solidFill>
                <a:prstClr val="black"/>
              </a:solidFill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nl-NL" dirty="0" smtClean="0"/>
          </a:p>
          <a:p>
            <a:pPr eaLnBrk="1" hangingPunct="1"/>
            <a:r>
              <a:rPr lang="en-GB" altLang="nl-NL" dirty="0" smtClean="0"/>
              <a:t>The business functions in data editing perform different kinds of tasks, that can be found in GSBPM. </a:t>
            </a:r>
          </a:p>
          <a:p>
            <a:pPr eaLnBrk="1" hangingPunct="1"/>
            <a:r>
              <a:rPr lang="en-GB" altLang="nl-NL" dirty="0" smtClean="0"/>
              <a:t>They can be classified</a:t>
            </a:r>
            <a:r>
              <a:rPr lang="en-GB" altLang="nl-NL" baseline="0" dirty="0" smtClean="0"/>
              <a:t> by their purpose in three broad categories: </a:t>
            </a:r>
            <a:r>
              <a:rPr lang="en-GB" altLang="nl-NL" dirty="0" smtClean="0"/>
              <a:t>Review, Selection and Amendment.</a:t>
            </a:r>
          </a:p>
          <a:p>
            <a:pPr eaLnBrk="1" hangingPunct="1"/>
            <a:r>
              <a:rPr lang="en-GB" altLang="nl-NL" dirty="0" smtClean="0"/>
              <a:t>Review functions asses the consistency and plausibility of the data</a:t>
            </a:r>
          </a:p>
          <a:p>
            <a:pPr eaLnBrk="1" hangingPunct="1"/>
            <a:r>
              <a:rPr lang="en-GB" altLang="nl-NL" dirty="0" smtClean="0"/>
              <a:t>Selection functions select data values or units for</a:t>
            </a:r>
            <a:r>
              <a:rPr lang="en-GB" altLang="nl-NL" baseline="0" dirty="0" smtClean="0"/>
              <a:t> specific further treatment</a:t>
            </a:r>
          </a:p>
          <a:p>
            <a:pPr eaLnBrk="1" hangingPunct="1"/>
            <a:r>
              <a:rPr lang="en-GB" altLang="nl-NL" baseline="0" dirty="0" smtClean="0"/>
              <a:t>Amendment function actually change data to improve the quality</a:t>
            </a:r>
          </a:p>
          <a:p>
            <a:pPr eaLnBrk="1" hangingPunct="1"/>
            <a:endParaRPr lang="en-GB" altLang="nl-NL" baseline="0" dirty="0" smtClean="0"/>
          </a:p>
          <a:p>
            <a:r>
              <a:rPr lang="en-US" baseline="0" dirty="0" smtClean="0"/>
              <a:t>Each with a number of lower-level, more specific functions.</a:t>
            </a:r>
            <a:endParaRPr lang="en-US" dirty="0" smtClean="0"/>
          </a:p>
          <a:p>
            <a:pPr eaLnBrk="1" hangingPunct="1"/>
            <a:endParaRPr lang="en-GB" altLang="nl-NL" baseline="0" dirty="0" smtClean="0"/>
          </a:p>
          <a:p>
            <a:pPr eaLnBrk="1" hangingPunct="1"/>
            <a:endParaRPr lang="en-GB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3444951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DE715-DD41-4FCF-BCC8-915355BCE061}" type="slidenum">
              <a:rPr lang="fr-FR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GSDEMs</a:t>
            </a:r>
            <a:r>
              <a:rPr lang="en-US" baseline="0" dirty="0" smtClean="0"/>
              <a:t> not only describe what is done by the specific data editing functions but also how it is done.</a:t>
            </a:r>
          </a:p>
          <a:p>
            <a:r>
              <a:rPr lang="en-US" baseline="0" dirty="0" smtClean="0"/>
              <a:t>This means that commonly used methodology for each of the functions is listed.</a:t>
            </a:r>
          </a:p>
          <a:p>
            <a:r>
              <a:rPr lang="en-US" baseline="0" dirty="0" smtClean="0"/>
              <a:t>Often more methods can be used for the same function depending on the circumstances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314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data editing process consists of a considerable number of functions with specified methods that need to be executed in an organised way. 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describe the process, GSDEMs divide it into sub-processes or process step.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we also need to describe the navigation of the data through these process steps and for that we use the controls.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40AC1-7E96-4062-8FDC-CD1FAE14C8B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29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40AC1-7E96-4062-8FDC-CD1FAE14C8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09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40AC1-7E96-4062-8FDC-CD1FAE14C8B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0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23-11-2015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3096344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Generic Statistical </a:t>
            </a:r>
            <a:br>
              <a:rPr lang="en-US" sz="5400" b="1" dirty="0" smtClean="0"/>
            </a:br>
            <a:r>
              <a:rPr lang="en-US" sz="5400" b="1" dirty="0" smtClean="0"/>
              <a:t>Data Editing Models </a:t>
            </a:r>
            <a:br>
              <a:rPr lang="en-US" sz="5400" b="1" dirty="0" smtClean="0"/>
            </a:br>
            <a:r>
              <a:rPr lang="en-US" sz="5400" b="1" dirty="0" smtClean="0"/>
              <a:t>(GSDEMs)</a:t>
            </a:r>
            <a:endParaRPr lang="en-US" sz="5400" b="1" dirty="0"/>
          </a:p>
        </p:txBody>
      </p:sp>
      <p:pic>
        <p:nvPicPr>
          <p:cNvPr id="1026" name="Picture 2" descr="G:\Stat\_Statistical Management and Modernisation Unit\_HLG\Communication\ModernStats LOGO lowQ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4329996" cy="68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411760" y="5517232"/>
            <a:ext cx="662473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Times" panose="02020603050405020304" pitchFamily="18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Times" panose="02020603050405020304" pitchFamily="18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3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nl-NL" sz="2000" b="1" dirty="0" smtClean="0">
                <a:solidFill>
                  <a:srgbClr val="000000"/>
                </a:solidFill>
              </a:rPr>
              <a:t>Workshop on the Modernisation of Official Statistics</a:t>
            </a:r>
            <a:endParaRPr lang="en-GB" altLang="nl-NL" sz="2000" b="1" dirty="0">
              <a:solidFill>
                <a:srgbClr val="000000"/>
              </a:solidFill>
            </a:endParaRPr>
          </a:p>
          <a:p>
            <a:pPr fontAlgn="base">
              <a:spcAft>
                <a:spcPct val="0"/>
              </a:spcAft>
              <a:buFont typeface="Times" panose="02020603050405020304" pitchFamily="18" charset="0"/>
              <a:buNone/>
            </a:pPr>
            <a:r>
              <a:rPr lang="en-GB" altLang="nl-NL" sz="2000" dirty="0" smtClean="0">
                <a:solidFill>
                  <a:srgbClr val="000000"/>
                </a:solidFill>
              </a:rPr>
              <a:t>The Hague, 24 November </a:t>
            </a:r>
            <a:r>
              <a:rPr lang="en-GB" altLang="nl-NL" sz="2000" dirty="0">
                <a:solidFill>
                  <a:srgbClr val="000000"/>
                </a:solidFill>
              </a:rPr>
              <a:t>2015 </a:t>
            </a:r>
            <a:endParaRPr lang="nl-NL" altLang="nl-NL" sz="2000" dirty="0">
              <a:solidFill>
                <a:srgbClr val="000000"/>
              </a:solidFill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GB" altLang="nl-NL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tx2"/>
                </a:solidFill>
              </a:rPr>
              <a:t>Aim of </a:t>
            </a:r>
            <a:r>
              <a:rPr lang="en-US" sz="4000" b="1" dirty="0" smtClean="0">
                <a:solidFill>
                  <a:schemeClr val="tx2"/>
                </a:solidFill>
              </a:rPr>
              <a:t>GSDEMs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en-GB" sz="2600" dirty="0" smtClean="0"/>
              <a:t>Data editing </a:t>
            </a:r>
            <a:r>
              <a:rPr lang="en-GB" sz="2600" dirty="0"/>
              <a:t>is </a:t>
            </a:r>
            <a:r>
              <a:rPr lang="en-GB" sz="2600" dirty="0" smtClean="0"/>
              <a:t>one </a:t>
            </a:r>
            <a:r>
              <a:rPr lang="en-GB" sz="2600" dirty="0"/>
              <a:t>of the most expensive and time-consuming parts of the statistical production </a:t>
            </a:r>
            <a:r>
              <a:rPr lang="en-GB" sz="2600" dirty="0" smtClean="0"/>
              <a:t>process.</a:t>
            </a:r>
          </a:p>
          <a:p>
            <a:r>
              <a:rPr lang="en-GB" sz="2600" dirty="0" smtClean="0"/>
              <a:t>It uses advanced methodology and algorithms with opportunities of sharing methods and tools. </a:t>
            </a:r>
          </a:p>
          <a:p>
            <a:r>
              <a:rPr lang="en-GB" sz="2600" dirty="0" smtClean="0"/>
              <a:t>The use of multiple and new sources poses new challenges for data editing.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600" dirty="0" smtClean="0"/>
              <a:t>To exchange ideas, experiences and </a:t>
            </a:r>
            <a:r>
              <a:rPr lang="en-GB" sz="2600" dirty="0" smtClean="0"/>
              <a:t>practices, we </a:t>
            </a:r>
            <a:r>
              <a:rPr lang="en-GB" sz="2600" dirty="0" smtClean="0"/>
              <a:t>need </a:t>
            </a:r>
            <a:r>
              <a:rPr lang="en-GB" sz="2600" dirty="0" smtClean="0"/>
              <a:t>common </a:t>
            </a:r>
            <a:r>
              <a:rPr lang="en-GB" sz="2600" dirty="0" smtClean="0"/>
              <a:t>concepts, models and </a:t>
            </a:r>
            <a:r>
              <a:rPr lang="en-GB" sz="2600" dirty="0" smtClean="0"/>
              <a:t>definitions</a:t>
            </a:r>
            <a:endParaRPr lang="en-GB" sz="26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sz="2600" dirty="0" smtClean="0"/>
              <a:t>The </a:t>
            </a:r>
            <a:r>
              <a:rPr lang="en-GB" sz="2600" dirty="0" smtClean="0"/>
              <a:t>GSDEMs are </a:t>
            </a:r>
            <a:r>
              <a:rPr lang="en-GB" sz="2600" dirty="0"/>
              <a:t>standard references for statistical data </a:t>
            </a:r>
            <a:r>
              <a:rPr lang="en-GB" sz="2600" dirty="0" smtClean="0"/>
              <a:t>editing, </a:t>
            </a:r>
            <a:r>
              <a:rPr lang="en-GB" sz="2600" dirty="0" smtClean="0"/>
              <a:t>consistent </a:t>
            </a:r>
            <a:r>
              <a:rPr lang="en-GB" sz="2600" dirty="0" smtClean="0"/>
              <a:t>with existing standards (GSBPM and GSIM). They </a:t>
            </a:r>
            <a:r>
              <a:rPr lang="en-GB" sz="2600" dirty="0"/>
              <a:t>aim to facilitate understanding, </a:t>
            </a:r>
            <a:r>
              <a:rPr lang="en-GB" sz="2600" dirty="0" smtClean="0"/>
              <a:t>communication</a:t>
            </a:r>
            <a:r>
              <a:rPr lang="en-GB" sz="2600" dirty="0"/>
              <a:t>, practice and </a:t>
            </a:r>
            <a:r>
              <a:rPr lang="en-GB" sz="2600" dirty="0" smtClean="0"/>
              <a:t>development.</a:t>
            </a:r>
            <a:endParaRPr lang="en-GB" sz="26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5197DB-9D9D-45B0-AE06-E27ABD2F8A83}" type="slidenum">
              <a:rPr lang="en-US" sz="2000" smtClean="0">
                <a:solidFill>
                  <a:schemeClr val="tx1"/>
                </a:solidFill>
              </a:rPr>
              <a:t>2</a:t>
            </a:fld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3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The Task Team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</a:t>
            </a:r>
            <a:r>
              <a:rPr lang="en-GB" sz="2400" dirty="0"/>
              <a:t>Generic Process Framework for Statistical Data Editing was </a:t>
            </a:r>
            <a:r>
              <a:rPr lang="en-GB" sz="2400" dirty="0" smtClean="0"/>
              <a:t> </a:t>
            </a:r>
            <a:r>
              <a:rPr lang="en-GB" sz="2400" dirty="0" smtClean="0"/>
              <a:t>proposed </a:t>
            </a:r>
            <a:r>
              <a:rPr lang="en-GB" sz="2400" dirty="0"/>
              <a:t>at the 2014 UNECE Work Session on Data </a:t>
            </a:r>
            <a:r>
              <a:rPr lang="en-GB" sz="2400" dirty="0" smtClean="0"/>
              <a:t>Editing</a:t>
            </a:r>
            <a:endParaRPr lang="en-GB" sz="2400" dirty="0"/>
          </a:p>
          <a:p>
            <a:r>
              <a:rPr lang="en-GB" sz="2400" dirty="0" smtClean="0"/>
              <a:t>GSDEMs have been developed by an international task team (Finland, France, Italy, Norway, Netherlands, UNECE)</a:t>
            </a:r>
          </a:p>
          <a:p>
            <a:r>
              <a:rPr lang="en-GB" sz="2400" dirty="0"/>
              <a:t>Under authority of the </a:t>
            </a:r>
            <a:r>
              <a:rPr lang="en-GB" sz="2400" i="1" dirty="0"/>
              <a:t>High Level Group for the Modernisation of </a:t>
            </a:r>
            <a:r>
              <a:rPr lang="en-GB" sz="2400" i="1" dirty="0" smtClean="0"/>
              <a:t>Official Statistics</a:t>
            </a:r>
            <a:r>
              <a:rPr lang="en-GB" sz="2400" dirty="0" smtClean="0"/>
              <a:t> </a:t>
            </a:r>
            <a:r>
              <a:rPr lang="en-GB" sz="2400" dirty="0"/>
              <a:t>(HLG-MOS</a:t>
            </a:r>
            <a:r>
              <a:rPr lang="en-GB" sz="2400" dirty="0" smtClean="0"/>
              <a:t>).</a:t>
            </a:r>
          </a:p>
          <a:p>
            <a:r>
              <a:rPr lang="en-GB" sz="2400" dirty="0" smtClean="0"/>
              <a:t>Resulting in a report describing:</a:t>
            </a:r>
          </a:p>
          <a:p>
            <a:pPr lvl="1"/>
            <a:r>
              <a:rPr lang="en-GB" sz="2000" dirty="0" smtClean="0"/>
              <a:t>Data editing business functions (what)</a:t>
            </a:r>
          </a:p>
          <a:p>
            <a:pPr lvl="1"/>
            <a:r>
              <a:rPr lang="en-GB" sz="2000" dirty="0" smtClean="0"/>
              <a:t>Methods to perform these functions (how)</a:t>
            </a:r>
          </a:p>
          <a:p>
            <a:pPr lvl="1"/>
            <a:r>
              <a:rPr lang="en-GB" sz="2000" dirty="0" smtClean="0"/>
              <a:t>Organisation of the process (process flow models) 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97DB-9D9D-45B0-AE06-E27ABD2F8A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0255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nl-NL" sz="3000" b="1" dirty="0" smtClean="0">
                <a:solidFill>
                  <a:srgbClr val="002060"/>
                </a:solidFill>
              </a:rPr>
              <a:t>Data </a:t>
            </a:r>
            <a:r>
              <a:rPr lang="en-US" altLang="nl-NL" sz="3000" b="1" dirty="0">
                <a:solidFill>
                  <a:srgbClr val="002060"/>
                </a:solidFill>
              </a:rPr>
              <a:t>E</a:t>
            </a:r>
            <a:r>
              <a:rPr lang="en-US" altLang="nl-NL" sz="3000" b="1" dirty="0" smtClean="0">
                <a:solidFill>
                  <a:srgbClr val="002060"/>
                </a:solidFill>
              </a:rPr>
              <a:t>diting </a:t>
            </a:r>
            <a:r>
              <a:rPr lang="en-US" altLang="nl-NL" sz="3000" b="1" dirty="0">
                <a:solidFill>
                  <a:srgbClr val="002060"/>
                </a:solidFill>
              </a:rPr>
              <a:t>F</a:t>
            </a:r>
            <a:r>
              <a:rPr lang="en-US" altLang="nl-NL" sz="3000" b="1" dirty="0" smtClean="0">
                <a:solidFill>
                  <a:srgbClr val="002060"/>
                </a:solidFill>
              </a:rPr>
              <a:t>unctions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277516"/>
            <a:ext cx="8784976" cy="345573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nl-NL" sz="2400" b="1" dirty="0" smtClean="0"/>
              <a:t>Review </a:t>
            </a:r>
            <a:r>
              <a:rPr lang="en-US" altLang="nl-NL" sz="2400" b="1" dirty="0" smtClean="0"/>
              <a:t>(of input data)</a:t>
            </a:r>
          </a:p>
          <a:p>
            <a:pPr>
              <a:spcBef>
                <a:spcPts val="0"/>
              </a:spcBef>
              <a:buNone/>
            </a:pPr>
            <a:r>
              <a:rPr lang="en-US" altLang="nl-NL" sz="2200" dirty="0" smtClean="0"/>
              <a:t>	</a:t>
            </a:r>
            <a:r>
              <a:rPr lang="en-US" sz="2000" i="1" dirty="0"/>
              <a:t> </a:t>
            </a:r>
            <a:r>
              <a:rPr lang="en-US" sz="2000" i="1" dirty="0" smtClean="0"/>
              <a:t>	</a:t>
            </a:r>
            <a:r>
              <a:rPr lang="en-US" sz="2400" i="1" dirty="0" smtClean="0"/>
              <a:t>Assessing </a:t>
            </a:r>
            <a:r>
              <a:rPr lang="en-US" sz="2400" i="1" dirty="0"/>
              <a:t>the consistency and plausibility of </a:t>
            </a:r>
            <a:r>
              <a:rPr lang="en-US" sz="2400" i="1" dirty="0" smtClean="0"/>
              <a:t> </a:t>
            </a:r>
            <a:r>
              <a:rPr lang="en-US" sz="2400" i="1" dirty="0" smtClean="0"/>
              <a:t>input data </a:t>
            </a:r>
            <a:r>
              <a:rPr lang="en-US" sz="2400" i="1" dirty="0" smtClean="0"/>
              <a:t>	Quality measurement and </a:t>
            </a:r>
            <a:r>
              <a:rPr lang="en-US" sz="2400" i="1" dirty="0" smtClean="0"/>
              <a:t>validation</a:t>
            </a:r>
            <a:endParaRPr lang="en-US" sz="2400" i="1" dirty="0" smtClean="0"/>
          </a:p>
          <a:p>
            <a:pPr>
              <a:spcBef>
                <a:spcPts val="0"/>
              </a:spcBef>
              <a:buNone/>
            </a:pPr>
            <a:endParaRPr lang="en-US" sz="2400" i="1" dirty="0" smtClean="0"/>
          </a:p>
          <a:p>
            <a:pPr>
              <a:spcBef>
                <a:spcPts val="0"/>
              </a:spcBef>
            </a:pPr>
            <a:r>
              <a:rPr lang="en-US" sz="2000" i="1" dirty="0" smtClean="0"/>
              <a:t> </a:t>
            </a:r>
            <a:r>
              <a:rPr lang="en-US" altLang="nl-NL" sz="2400" b="1" dirty="0" smtClean="0"/>
              <a:t>Selection (for further processing)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i="1" dirty="0" smtClean="0"/>
              <a:t>	</a:t>
            </a:r>
            <a:r>
              <a:rPr lang="en-US" sz="2400" i="1" dirty="0" smtClean="0"/>
              <a:t>Selection </a:t>
            </a:r>
            <a:r>
              <a:rPr lang="en-US" sz="2400" i="1" dirty="0"/>
              <a:t>of values or units for specified further </a:t>
            </a:r>
            <a:r>
              <a:rPr lang="en-US" sz="2400" i="1" dirty="0" smtClean="0"/>
              <a:t>treatment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i="1" dirty="0"/>
          </a:p>
          <a:p>
            <a:pPr>
              <a:spcBef>
                <a:spcPts val="0"/>
              </a:spcBef>
            </a:pPr>
            <a:r>
              <a:rPr lang="en-US" altLang="nl-NL" sz="2400" b="1" dirty="0" smtClean="0"/>
              <a:t>Amendment</a:t>
            </a:r>
            <a:r>
              <a:rPr lang="en-US" altLang="nl-NL" sz="2200" b="1" dirty="0" smtClean="0"/>
              <a:t> (manual editing, imputation)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en-US" altLang="nl-NL" sz="2200" dirty="0" smtClean="0"/>
              <a:t>   	</a:t>
            </a:r>
            <a:r>
              <a:rPr lang="en-US" sz="2400" i="1" dirty="0"/>
              <a:t>Changing or replacing data values to improve data </a:t>
            </a:r>
            <a:r>
              <a:rPr lang="en-US" sz="2400" i="1" dirty="0" smtClean="0"/>
              <a:t>quality</a:t>
            </a:r>
            <a:endParaRPr lang="en-US" sz="2400" i="1" dirty="0"/>
          </a:p>
        </p:txBody>
      </p:sp>
      <p:sp>
        <p:nvSpPr>
          <p:cNvPr id="2" name="Tekstvak 1"/>
          <p:cNvSpPr txBox="1"/>
          <p:nvPr/>
        </p:nvSpPr>
        <p:spPr>
          <a:xfrm>
            <a:off x="457201" y="1077187"/>
            <a:ext cx="81472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000000"/>
                </a:solidFill>
              </a:rPr>
              <a:t>Data editing functions perform different kinds of </a:t>
            </a:r>
            <a:r>
              <a:rPr lang="en-US" sz="2400" dirty="0" smtClean="0">
                <a:solidFill>
                  <a:srgbClr val="000000"/>
                </a:solidFill>
              </a:rPr>
              <a:t>tasks (GSBPM</a:t>
            </a:r>
            <a:r>
              <a:rPr lang="en-US" sz="2400" dirty="0" smtClean="0">
                <a:solidFill>
                  <a:srgbClr val="000000"/>
                </a:solidFill>
              </a:rPr>
              <a:t>), and </a:t>
            </a:r>
            <a:r>
              <a:rPr lang="en-US" sz="2400" dirty="0">
                <a:solidFill>
                  <a:srgbClr val="000000"/>
                </a:solidFill>
              </a:rPr>
              <a:t>can be </a:t>
            </a:r>
            <a:r>
              <a:rPr lang="en-US" sz="2400" dirty="0" smtClean="0">
                <a:solidFill>
                  <a:srgbClr val="000000"/>
                </a:solidFill>
              </a:rPr>
              <a:t>classified by purpose in three broad categories</a:t>
            </a:r>
            <a:r>
              <a:rPr lang="en-US" sz="2400" i="1" dirty="0" smtClean="0">
                <a:solidFill>
                  <a:srgbClr val="000000"/>
                </a:solidFill>
              </a:rPr>
              <a:t>.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97DB-9D9D-45B0-AE06-E27ABD2F8A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3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72A8E-1B45-45B6-9D70-15C51B8D0D8C}" type="slidenum">
              <a:rPr lang="fr-FR">
                <a:solidFill>
                  <a:srgbClr val="FFFFFF"/>
                </a:solidFill>
              </a:rPr>
              <a:pPr/>
              <a:t>5</a:t>
            </a:fld>
            <a:endParaRPr lang="fr-FR">
              <a:solidFill>
                <a:srgbClr val="FFFFFF"/>
              </a:solidFill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772400" cy="431800"/>
          </a:xfrm>
        </p:spPr>
        <p:txBody>
          <a:bodyPr>
            <a:noAutofit/>
          </a:bodyPr>
          <a:lstStyle/>
          <a:p>
            <a:pPr algn="l"/>
            <a:r>
              <a:rPr lang="en-GB" sz="3000" b="1" i="1" dirty="0" smtClean="0">
                <a:solidFill>
                  <a:schemeClr val="tx2"/>
                </a:solidFill>
              </a:rPr>
              <a:t>Methods</a:t>
            </a:r>
            <a:r>
              <a:rPr lang="en-GB" sz="3000" b="1" dirty="0" smtClean="0">
                <a:solidFill>
                  <a:schemeClr val="tx2"/>
                </a:solidFill>
              </a:rPr>
              <a:t> for data editing functions</a:t>
            </a:r>
            <a:endParaRPr lang="en-GB" sz="3000" b="1" dirty="0">
              <a:solidFill>
                <a:schemeClr val="tx2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71538"/>
            <a:ext cx="8737600" cy="5529262"/>
          </a:xfrm>
          <a:noFill/>
          <a:ln/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GB" sz="2400" b="1" i="1" dirty="0" smtClean="0">
                <a:solidFill>
                  <a:srgbClr val="FF0000"/>
                </a:solidFill>
              </a:rPr>
              <a:t>Review</a:t>
            </a:r>
            <a:r>
              <a:rPr lang="en-GB" sz="2400" i="1" dirty="0" smtClean="0">
                <a:solidFill>
                  <a:srgbClr val="FF0000"/>
                </a:solidFill>
              </a:rPr>
              <a:t> </a:t>
            </a:r>
          </a:p>
          <a:p>
            <a:pPr marL="720000" indent="0" algn="just">
              <a:lnSpc>
                <a:spcPct val="80000"/>
              </a:lnSpc>
              <a:buNone/>
            </a:pPr>
            <a:r>
              <a:rPr lang="en-GB" sz="2000" dirty="0" smtClean="0">
                <a:solidFill>
                  <a:schemeClr val="tx1"/>
                </a:solidFill>
                <a:sym typeface="Symbol" pitchFamily="18" charset="2"/>
              </a:rPr>
              <a:t>                                                                 </a:t>
            </a:r>
            <a:r>
              <a:rPr lang="en-GB" sz="2000" b="1" i="1" dirty="0" smtClean="0">
                <a:solidFill>
                  <a:schemeClr val="tx2"/>
                </a:solidFill>
                <a:sym typeface="Symbol" pitchFamily="18" charset="2"/>
              </a:rPr>
              <a:t>Evaluation of pre-specified edit-rules</a:t>
            </a:r>
            <a:endParaRPr lang="en-GB" sz="2000" b="1" i="1" dirty="0">
              <a:solidFill>
                <a:schemeClr val="tx2"/>
              </a:solidFill>
              <a:sym typeface="Symbol" pitchFamily="18" charset="2"/>
            </a:endParaRPr>
          </a:p>
          <a:p>
            <a:pPr marL="720000" lvl="2" indent="0" algn="just">
              <a:lnSpc>
                <a:spcPct val="80000"/>
              </a:lnSpc>
              <a:buNone/>
            </a:pPr>
            <a:r>
              <a:rPr lang="en-GB" sz="2000" dirty="0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 (</a:t>
            </a:r>
            <a:r>
              <a:rPr lang="en-GB" sz="2000" dirty="0" err="1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Im</a:t>
            </a:r>
            <a:r>
              <a:rPr lang="en-GB" sz="2000" dirty="0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)plausibility </a:t>
            </a:r>
            <a:r>
              <a:rPr lang="en-GB" sz="20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of </a:t>
            </a:r>
            <a:r>
              <a:rPr lang="en-GB" sz="2000" dirty="0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values </a:t>
            </a:r>
          </a:p>
          <a:p>
            <a:pPr marL="720000" lvl="2" indent="0" algn="just">
              <a:lnSpc>
                <a:spcPct val="80000"/>
              </a:lnSpc>
              <a:buNone/>
            </a:pPr>
            <a:r>
              <a:rPr lang="en-GB" sz="2000" dirty="0" smtClean="0">
                <a:sym typeface="Symbol" pitchFamily="18" charset="2"/>
              </a:rPr>
              <a:t>                                                                 </a:t>
            </a:r>
            <a:r>
              <a:rPr lang="en-GB" sz="2000" b="1" i="1" dirty="0" smtClean="0">
                <a:solidFill>
                  <a:schemeClr val="tx2"/>
                </a:solidFill>
                <a:sym typeface="Symbol" pitchFamily="18" charset="2"/>
              </a:rPr>
              <a:t>Outlier detection algorithms</a:t>
            </a:r>
          </a:p>
          <a:p>
            <a:pPr marL="720000" lvl="2" indent="0" algn="just">
              <a:lnSpc>
                <a:spcPct val="80000"/>
              </a:lnSpc>
              <a:buNone/>
            </a:pPr>
            <a:endParaRPr lang="en-GB" sz="2000" dirty="0">
              <a:solidFill>
                <a:schemeClr val="tx1"/>
              </a:solidFill>
              <a:sym typeface="Symbol" pitchFamily="18" charset="2"/>
            </a:endParaRP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buNone/>
            </a:pPr>
            <a:endParaRPr lang="en-GB" sz="2400" b="1" i="1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buNone/>
            </a:pPr>
            <a:r>
              <a:rPr lang="en-GB" sz="2400" b="1" i="1" dirty="0" smtClean="0">
                <a:solidFill>
                  <a:srgbClr val="FF0000"/>
                </a:solidFill>
              </a:rPr>
              <a:t>Selection </a:t>
            </a:r>
          </a:p>
          <a:p>
            <a:pPr marL="72000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2400" b="1" i="1" dirty="0" smtClean="0">
                <a:solidFill>
                  <a:srgbClr val="FF0000"/>
                </a:solidFill>
                <a:cs typeface="Times New Roman" pitchFamily="18" charset="0"/>
                <a:sym typeface="Symbol" pitchFamily="18" charset="2"/>
              </a:rPr>
              <a:t>                                                      </a:t>
            </a:r>
            <a:r>
              <a:rPr lang="en-GB" sz="2000" b="1" i="1" dirty="0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Automatic selection by influence scores</a:t>
            </a:r>
          </a:p>
          <a:p>
            <a:pPr marL="720000" lvl="2" indent="0" algn="just">
              <a:lnSpc>
                <a:spcPct val="80000"/>
              </a:lnSpc>
              <a:spcBef>
                <a:spcPts val="600"/>
              </a:spcBef>
              <a:buNone/>
            </a:pPr>
            <a:r>
              <a:rPr lang="en-GB" sz="2000" dirty="0" smtClean="0">
                <a:solidFill>
                  <a:schemeClr val="tx1"/>
                </a:solidFill>
                <a:sym typeface="Symbol" pitchFamily="18" charset="2"/>
              </a:rPr>
              <a:t> Selection for </a:t>
            </a:r>
            <a:r>
              <a:rPr lang="en-GB" sz="2000" dirty="0">
                <a:solidFill>
                  <a:schemeClr val="tx1"/>
                </a:solidFill>
                <a:sym typeface="Symbol" pitchFamily="18" charset="2"/>
              </a:rPr>
              <a:t>manual </a:t>
            </a:r>
            <a:r>
              <a:rPr lang="en-GB" sz="2000" dirty="0" smtClean="0">
                <a:solidFill>
                  <a:schemeClr val="tx1"/>
                </a:solidFill>
                <a:sym typeface="Symbol" pitchFamily="18" charset="2"/>
              </a:rPr>
              <a:t>review</a:t>
            </a:r>
          </a:p>
          <a:p>
            <a:pPr marL="720000" lvl="2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2000" dirty="0" smtClean="0">
                <a:sym typeface="Symbol" pitchFamily="18" charset="2"/>
              </a:rPr>
              <a:t>                                                                 </a:t>
            </a:r>
            <a:r>
              <a:rPr lang="en-GB" sz="2000" b="1" i="1" dirty="0" smtClean="0">
                <a:solidFill>
                  <a:schemeClr val="tx2"/>
                </a:solidFill>
                <a:sym typeface="Symbol" pitchFamily="18" charset="2"/>
              </a:rPr>
              <a:t>Graphical inspection of estimates</a:t>
            </a:r>
            <a:endParaRPr lang="en-GB" sz="2000" b="1" i="1" dirty="0">
              <a:solidFill>
                <a:schemeClr val="tx2"/>
              </a:solidFill>
              <a:sym typeface="Symbol" pitchFamily="18" charset="2"/>
            </a:endParaRP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en-GB" i="1" dirty="0" smtClean="0"/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en-GB" i="1" dirty="0" smtClean="0"/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2400" b="1" i="1" dirty="0" smtClean="0">
                <a:solidFill>
                  <a:srgbClr val="FF0000"/>
                </a:solidFill>
              </a:rPr>
              <a:t>Amendment					</a:t>
            </a:r>
            <a:endParaRPr lang="en-US" sz="2200" dirty="0" smtClean="0"/>
          </a:p>
          <a:p>
            <a:pPr marL="72000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                                                                 </a:t>
            </a:r>
            <a:r>
              <a:rPr lang="en-GB" sz="2000" b="1" i="1" dirty="0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Regression Imputation </a:t>
            </a:r>
          </a:p>
          <a:p>
            <a:pPr marL="720000" lvl="8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GB" sz="2000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  Estimation </a:t>
            </a:r>
            <a:r>
              <a:rPr lang="en-GB" sz="2000" dirty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of missing </a:t>
            </a:r>
            <a:r>
              <a:rPr lang="en-GB" sz="2000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values</a:t>
            </a:r>
          </a:p>
          <a:p>
            <a:pPr marL="720000" lvl="8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                                                                 </a:t>
            </a:r>
            <a:r>
              <a:rPr lang="en-GB" b="1" i="1" dirty="0" smtClean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Imputation </a:t>
            </a:r>
            <a:r>
              <a:rPr lang="en-GB" b="1" i="1" dirty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by donor values</a:t>
            </a:r>
            <a:endParaRPr lang="en-GB" sz="1700" b="1" i="1" dirty="0">
              <a:solidFill>
                <a:schemeClr val="tx2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Linkeraccolade 6"/>
          <p:cNvSpPr/>
          <p:nvPr/>
        </p:nvSpPr>
        <p:spPr>
          <a:xfrm>
            <a:off x="4147725" y="3373966"/>
            <a:ext cx="360040" cy="648072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keraccolade 7"/>
          <p:cNvSpPr/>
          <p:nvPr/>
        </p:nvSpPr>
        <p:spPr>
          <a:xfrm>
            <a:off x="4062091" y="1340768"/>
            <a:ext cx="360040" cy="648072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539552" y="1196752"/>
            <a:ext cx="0" cy="450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39552" y="1664804"/>
            <a:ext cx="457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539552" y="3227590"/>
            <a:ext cx="0" cy="450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539552" y="3698002"/>
            <a:ext cx="457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533578" y="5094130"/>
            <a:ext cx="0" cy="450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>
            <a:off x="531021" y="5544130"/>
            <a:ext cx="4572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nkeraccolade 20"/>
          <p:cNvSpPr/>
          <p:nvPr/>
        </p:nvSpPr>
        <p:spPr>
          <a:xfrm>
            <a:off x="4096718" y="5243641"/>
            <a:ext cx="360040" cy="648072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kstvak 14"/>
              <p:cNvSpPr txBox="1"/>
              <p:nvPr/>
            </p:nvSpPr>
            <p:spPr>
              <a:xfrm>
                <a:off x="1724702" y="1753722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Tekstvak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702" y="1753722"/>
                <a:ext cx="574196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kstvak 25"/>
              <p:cNvSpPr txBox="1"/>
              <p:nvPr/>
            </p:nvSpPr>
            <p:spPr>
              <a:xfrm>
                <a:off x="5940152" y="2133249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Tekstvak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133249"/>
                <a:ext cx="57419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kstvak 26"/>
              <p:cNvSpPr txBox="1"/>
              <p:nvPr/>
            </p:nvSpPr>
            <p:spPr>
              <a:xfrm>
                <a:off x="1724702" y="3760428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7" name="Tekstvak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702" y="3760428"/>
                <a:ext cx="57419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kstvak 27"/>
              <p:cNvSpPr txBox="1"/>
              <p:nvPr/>
            </p:nvSpPr>
            <p:spPr>
              <a:xfrm>
                <a:off x="5940152" y="4149080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8" name="Tekstvak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149080"/>
                <a:ext cx="574196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kstvak 28"/>
              <p:cNvSpPr txBox="1"/>
              <p:nvPr/>
            </p:nvSpPr>
            <p:spPr>
              <a:xfrm>
                <a:off x="1724702" y="5715204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9" name="Tekstvak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702" y="5715204"/>
                <a:ext cx="574196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kstvak 29"/>
              <p:cNvSpPr txBox="1"/>
              <p:nvPr/>
            </p:nvSpPr>
            <p:spPr>
              <a:xfrm>
                <a:off x="5920922" y="5976814"/>
                <a:ext cx="574196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2"/>
                          </a:solidFill>
                          <a:latin typeface="Cambria Math"/>
                        </a:rPr>
                        <m:t>⋯</m:t>
                      </m:r>
                    </m:oMath>
                  </m:oMathPara>
                </a14:m>
                <a:endParaRPr lang="en-US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0" name="Tekstvak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922" y="5976814"/>
                <a:ext cx="574196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296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b="1" dirty="0" smtClean="0">
                <a:solidFill>
                  <a:schemeClr val="tx2"/>
                </a:solidFill>
              </a:rPr>
              <a:t>Process flow: </a:t>
            </a:r>
            <a:r>
              <a:rPr lang="en-US" sz="3000" b="1" dirty="0" err="1" smtClean="0">
                <a:solidFill>
                  <a:schemeClr val="tx2"/>
                </a:solidFill>
              </a:rPr>
              <a:t>Organising</a:t>
            </a:r>
            <a:r>
              <a:rPr lang="en-US" sz="3000" b="1" dirty="0" smtClean="0">
                <a:solidFill>
                  <a:schemeClr val="tx2"/>
                </a:solidFill>
              </a:rPr>
              <a:t> the </a:t>
            </a:r>
            <a:r>
              <a:rPr lang="en-US" sz="3000" b="1" dirty="0" smtClean="0">
                <a:solidFill>
                  <a:schemeClr val="tx2"/>
                </a:solidFill>
              </a:rPr>
              <a:t>data editing process</a:t>
            </a:r>
            <a:endParaRPr lang="en-US" sz="3000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A data editing process consists of </a:t>
            </a:r>
            <a:r>
              <a:rPr lang="en-GB" sz="2200" dirty="0" smtClean="0"/>
              <a:t>functions </a:t>
            </a:r>
            <a:r>
              <a:rPr lang="en-GB" sz="2200" dirty="0" smtClean="0"/>
              <a:t>with specified methods that are executed in an organised way. </a:t>
            </a:r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The organisation is described by subdivided it into:</a:t>
            </a:r>
          </a:p>
          <a:p>
            <a:r>
              <a:rPr lang="en-GB" sz="2200" b="1" dirty="0" smtClean="0">
                <a:solidFill>
                  <a:schemeClr val="tx2"/>
                </a:solidFill>
              </a:rPr>
              <a:t>Process steps </a:t>
            </a:r>
            <a:r>
              <a:rPr lang="en-GB" sz="2200" dirty="0" smtClean="0"/>
              <a:t>: Sub-processes each consisting of a number of specified functions. Amendment and Review but no Selection. </a:t>
            </a:r>
          </a:p>
          <a:p>
            <a:pPr marL="0" indent="0">
              <a:buNone/>
            </a:pPr>
            <a:r>
              <a:rPr lang="en-GB" sz="2200" dirty="0" smtClean="0"/>
              <a:t>To describe the routing of the data through the process steps</a:t>
            </a:r>
          </a:p>
          <a:p>
            <a:r>
              <a:rPr lang="en-GB" sz="2200" b="1" dirty="0" smtClean="0">
                <a:solidFill>
                  <a:schemeClr val="tx2"/>
                </a:solidFill>
              </a:rPr>
              <a:t>Process controls </a:t>
            </a:r>
            <a:r>
              <a:rPr lang="en-GB" sz="2200" dirty="0" smtClean="0"/>
              <a:t>: Selection but no amendment functions. Do not modify data values but specify different streams of data through the process flow. </a:t>
            </a:r>
          </a:p>
          <a:p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The report contains process-flows for a number of </a:t>
            </a:r>
            <a:r>
              <a:rPr lang="en-GB" sz="2200" dirty="0" smtClean="0"/>
              <a:t>scenarios</a:t>
            </a:r>
            <a:r>
              <a:rPr lang="en-GB" sz="2200" dirty="0" smtClean="0"/>
              <a:t>: Structural Business Statistics, Short-term statistics, Business census, Household statistics, Statistics based on multiple sources.</a:t>
            </a:r>
          </a:p>
        </p:txBody>
      </p:sp>
    </p:spTree>
    <p:extLst>
      <p:ext uri="{BB962C8B-B14F-4D97-AF65-F5344CB8AC3E}">
        <p14:creationId xmlns:p14="http://schemas.microsoft.com/office/powerpoint/2010/main" val="3440198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Example: SDE </a:t>
            </a:r>
            <a:r>
              <a:rPr lang="en-US" sz="2400" b="1" dirty="0">
                <a:solidFill>
                  <a:schemeClr val="tx2"/>
                </a:solidFill>
              </a:rPr>
              <a:t>flow model for Households statistics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729531"/>
            <a:ext cx="4392488" cy="608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97DB-9D9D-45B0-AE06-E27ABD2F8A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Example: SDE </a:t>
            </a:r>
            <a:r>
              <a:rPr lang="en-US" sz="2400" b="1" dirty="0">
                <a:solidFill>
                  <a:schemeClr val="tx2"/>
                </a:solidFill>
              </a:rPr>
              <a:t>flow model for statistics </a:t>
            </a:r>
            <a:r>
              <a:rPr lang="en-US" sz="2400" b="1" dirty="0" smtClean="0">
                <a:solidFill>
                  <a:schemeClr val="tx2"/>
                </a:solidFill>
              </a:rPr>
              <a:t>using </a:t>
            </a:r>
            <a:r>
              <a:rPr lang="en-US" sz="2400" b="1" dirty="0">
                <a:solidFill>
                  <a:schemeClr val="tx2"/>
                </a:solidFill>
              </a:rPr>
              <a:t>data integration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550" y="841345"/>
            <a:ext cx="5029387" cy="6044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197DB-9D9D-45B0-AE06-E27ABD2F8A8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9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774</Words>
  <Application>Microsoft Office PowerPoint</Application>
  <PresentationFormat>On-screen Show (4:3)</PresentationFormat>
  <Paragraphs>102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 Math</vt:lpstr>
      <vt:lpstr>ＭＳ Ｐゴシック</vt:lpstr>
      <vt:lpstr>Symbol</vt:lpstr>
      <vt:lpstr>Times</vt:lpstr>
      <vt:lpstr>Times New Roman</vt:lpstr>
      <vt:lpstr>Office-thema</vt:lpstr>
      <vt:lpstr>Generic Statistical  Data Editing Models  (GSDEMs)</vt:lpstr>
      <vt:lpstr>Aim of GSDEMs</vt:lpstr>
      <vt:lpstr>The Task Team</vt:lpstr>
      <vt:lpstr>Data Editing Functions</vt:lpstr>
      <vt:lpstr>Methods for data editing functions</vt:lpstr>
      <vt:lpstr>Process flow: Organising the data editing process</vt:lpstr>
      <vt:lpstr>Example: SDE flow model for Households statistics </vt:lpstr>
      <vt:lpstr>Example: SDE flow model for statistics using data integration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Statistical  Data Editing Models  (GSDEMs)</dc:title>
  <dc:creator>Pannekoek, dr J.</dc:creator>
  <cp:lastModifiedBy>Steven Vale</cp:lastModifiedBy>
  <cp:revision>49</cp:revision>
  <cp:lastPrinted>2015-11-18T16:15:21Z</cp:lastPrinted>
  <dcterms:created xsi:type="dcterms:W3CDTF">2015-11-17T13:19:09Z</dcterms:created>
  <dcterms:modified xsi:type="dcterms:W3CDTF">2015-11-23T21:24:37Z</dcterms:modified>
</cp:coreProperties>
</file>