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9" r:id="rId5"/>
    <p:sldId id="288" r:id="rId6"/>
    <p:sldId id="433" r:id="rId7"/>
    <p:sldId id="428" r:id="rId8"/>
    <p:sldId id="311" r:id="rId9"/>
    <p:sldId id="434" r:id="rId10"/>
    <p:sldId id="279" r:id="rId11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CDC"/>
    <a:srgbClr val="4F565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F67CE-40B7-44A5-AFB2-EDCB2209E07F}" v="1" dt="2023-01-23T09:20:41.345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72370" autoAdjust="0"/>
  </p:normalViewPr>
  <p:slideViewPr>
    <p:cSldViewPr>
      <p:cViewPr varScale="1">
        <p:scale>
          <a:sx n="114" d="100"/>
          <a:sy n="114" d="100"/>
        </p:scale>
        <p:origin x="86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449F67CE-40B7-44A5-AFB2-EDCB2209E07F}"/>
    <pc:docChg chg="undo custSel modSld">
      <pc:chgData name="Laura Mueller" userId="b8b87b2b-eda4-44e0-9f77-97a24730064b" providerId="ADAL" clId="{449F67CE-40B7-44A5-AFB2-EDCB2209E07F}" dt="2023-01-23T09:55:46.395" v="17" actId="20577"/>
      <pc:docMkLst>
        <pc:docMk/>
      </pc:docMkLst>
      <pc:sldChg chg="delSp modSp mod">
        <pc:chgData name="Laura Mueller" userId="b8b87b2b-eda4-44e0-9f77-97a24730064b" providerId="ADAL" clId="{449F67CE-40B7-44A5-AFB2-EDCB2209E07F}" dt="2023-01-23T09:55:46.395" v="17" actId="20577"/>
        <pc:sldMkLst>
          <pc:docMk/>
          <pc:sldMk cId="288708291" sldId="269"/>
        </pc:sldMkLst>
        <pc:spChg chg="del">
          <ac:chgData name="Laura Mueller" userId="b8b87b2b-eda4-44e0-9f77-97a24730064b" providerId="ADAL" clId="{449F67CE-40B7-44A5-AFB2-EDCB2209E07F}" dt="2023-01-23T09:23:07.804" v="12" actId="478"/>
          <ac:spMkLst>
            <pc:docMk/>
            <pc:sldMk cId="288708291" sldId="269"/>
            <ac:spMk id="2" creationId="{00000000-0000-0000-0000-000000000000}"/>
          </ac:spMkLst>
        </pc:spChg>
        <pc:spChg chg="mod">
          <ac:chgData name="Laura Mueller" userId="b8b87b2b-eda4-44e0-9f77-97a24730064b" providerId="ADAL" clId="{449F67CE-40B7-44A5-AFB2-EDCB2209E07F}" dt="2023-01-23T09:21:25.355" v="7" actId="20577"/>
          <ac:spMkLst>
            <pc:docMk/>
            <pc:sldMk cId="288708291" sldId="269"/>
            <ac:spMk id="5" creationId="{00000000-0000-0000-0000-000000000000}"/>
          </ac:spMkLst>
        </pc:spChg>
        <pc:spChg chg="mod">
          <ac:chgData name="Laura Mueller" userId="b8b87b2b-eda4-44e0-9f77-97a24730064b" providerId="ADAL" clId="{449F67CE-40B7-44A5-AFB2-EDCB2209E07F}" dt="2023-01-23T09:55:46.395" v="17" actId="20577"/>
          <ac:spMkLst>
            <pc:docMk/>
            <pc:sldMk cId="288708291" sldId="269"/>
            <ac:spMk id="10" creationId="{8777E81F-7D4F-4A23-9758-16C69DA23251}"/>
          </ac:spMkLst>
        </pc:spChg>
        <pc:spChg chg="mod">
          <ac:chgData name="Laura Mueller" userId="b8b87b2b-eda4-44e0-9f77-97a24730064b" providerId="ADAL" clId="{449F67CE-40B7-44A5-AFB2-EDCB2209E07F}" dt="2023-01-23T09:21:14.366" v="5" actId="1036"/>
          <ac:spMkLst>
            <pc:docMk/>
            <pc:sldMk cId="288708291" sldId="269"/>
            <ac:spMk id="11" creationId="{A218029A-BA8A-48A1-99C7-33ADF2F9B774}"/>
          </ac:spMkLst>
        </pc:spChg>
      </pc:sldChg>
      <pc:sldChg chg="delSp mod">
        <pc:chgData name="Laura Mueller" userId="b8b87b2b-eda4-44e0-9f77-97a24730064b" providerId="ADAL" clId="{449F67CE-40B7-44A5-AFB2-EDCB2209E07F}" dt="2023-01-23T09:23:14.930" v="13" actId="478"/>
        <pc:sldMkLst>
          <pc:docMk/>
          <pc:sldMk cId="1951362943" sldId="279"/>
        </pc:sldMkLst>
        <pc:spChg chg="del">
          <ac:chgData name="Laura Mueller" userId="b8b87b2b-eda4-44e0-9f77-97a24730064b" providerId="ADAL" clId="{449F67CE-40B7-44A5-AFB2-EDCB2209E07F}" dt="2023-01-23T09:23:14.930" v="13" actId="478"/>
          <ac:spMkLst>
            <pc:docMk/>
            <pc:sldMk cId="1951362943" sldId="279"/>
            <ac:spMk id="5" creationId="{00000000-0000-0000-0000-000000000000}"/>
          </ac:spMkLst>
        </pc:spChg>
      </pc:sldChg>
      <pc:sldChg chg="modSp mod">
        <pc:chgData name="Laura Mueller" userId="b8b87b2b-eda4-44e0-9f77-97a24730064b" providerId="ADAL" clId="{449F67CE-40B7-44A5-AFB2-EDCB2209E07F}" dt="2023-01-23T09:22:51.460" v="11" actId="313"/>
        <pc:sldMkLst>
          <pc:docMk/>
          <pc:sldMk cId="3012382349" sldId="428"/>
        </pc:sldMkLst>
        <pc:spChg chg="mod">
          <ac:chgData name="Laura Mueller" userId="b8b87b2b-eda4-44e0-9f77-97a24730064b" providerId="ADAL" clId="{449F67CE-40B7-44A5-AFB2-EDCB2209E07F}" dt="2023-01-23T09:22:51.460" v="11" actId="313"/>
          <ac:spMkLst>
            <pc:docMk/>
            <pc:sldMk cId="3012382349" sldId="42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1/23/2023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1/23/2023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3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1/23/2023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1/23/2023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1/23/2023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1/23/2023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1/23/2023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184614952/VMAD-28-10%20FRAV_VMAD_vision221214.pptx?api=v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January 23-27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Hybrid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9204874" y="98792"/>
            <a:ext cx="27344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GRVA-15-38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23-27 January 2023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Provisional agenda item 4(b)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98792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Purpose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10744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Informal Working Group on </a:t>
            </a:r>
            <a:r>
              <a:rPr lang="en-CA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Validation Methods for Automated Driving (VMAD)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Brief review of work and deliverables until June</a:t>
            </a:r>
            <a:r>
              <a:rPr lang="en-US" altLang="ja-JP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2024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14th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FRAV and VMAD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Proposal future meetings VMAD</a:t>
            </a: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1812" y="609600"/>
            <a:ext cx="9144000" cy="838200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Deliverables until the WP.29 June 2024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AAC91FA1-4A4B-A8D4-3745-7F39D1B27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44240"/>
              </p:ext>
            </p:extLst>
          </p:nvPr>
        </p:nvGraphicFramePr>
        <p:xfrm>
          <a:off x="836612" y="1828801"/>
          <a:ext cx="10515599" cy="49987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77681721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929734716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2968292816"/>
                    </a:ext>
                  </a:extLst>
                </a:gridCol>
              </a:tblGrid>
              <a:tr h="391004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96958"/>
                  </a:ext>
                </a:extLst>
              </a:tr>
              <a:tr h="3266595">
                <a:tc>
                  <a:txBody>
                    <a:bodyPr/>
                    <a:lstStyle/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Start of development of safety verification methods, linking to the status of FRAV’s consideration of technical requirements for DDTs, etc.</a:t>
                      </a:r>
                    </a:p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how to create and maintain the catalogue for scenarios (SG1)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the credibility assessment (SG2) 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ISM&amp;R (SG3)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for RWT (SG4)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361950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2nd iteration of the Guidelines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NATM including outcome of "outstanding issues"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2023 (WP.29),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2023 (GRVA, adopt)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2023 (GRVA, information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: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GRVA-15-26</a:t>
                      </a: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70583"/>
                  </a:ext>
                </a:extLst>
              </a:tr>
              <a:tr h="1253357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Progressive increase in FRAV-VMAD collaboration towards 2024 deliverable of consolidated submission.</a:t>
                      </a:r>
                    </a:p>
                    <a:p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Consolidated FRAV/VMAD submission (requirements + assessment)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2024 (WP.29),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2024 (GRVA adopt),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2024 (GRVA, information)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0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4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14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0412" y="1524000"/>
            <a:ext cx="10744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hold its meetings on October 4+5 and December 14+15 2022, the latter of which was back to back with the FRAV meeting in Tokyo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Subgroups started up their activities again. Progress per Subgroup:</a:t>
            </a:r>
          </a:p>
          <a:p>
            <a:pPr marL="552450" lvl="0">
              <a:spcBef>
                <a:spcPts val="1200"/>
              </a:spcBef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Scenarios: “abstract scenario” has been included in the scenario descriptions as another example of a scenario layer structure </a:t>
            </a:r>
          </a:p>
          <a:p>
            <a:pPr marL="552450" lvl="0">
              <a:spcBef>
                <a:spcPts val="1200"/>
              </a:spcBef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Simulation: a Proof of Concept is conducted to translate the “Credibility Assessment” into a practical method</a:t>
            </a:r>
          </a:p>
          <a:p>
            <a:pPr marL="552450" lvl="0">
              <a:spcBef>
                <a:spcPts val="1200"/>
              </a:spcBef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Audit/In-Service Monitoring &amp; Reporting: ISMR and SMS audit are being elaborated</a:t>
            </a:r>
          </a:p>
          <a:p>
            <a:pPr marL="552450" lvl="0">
              <a:spcBef>
                <a:spcPts val="1200"/>
              </a:spcBef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Track-/Real World testing: development of critical scenario for Track testing. Description of variations in process for Real World Testing</a:t>
            </a:r>
          </a:p>
        </p:txBody>
      </p:sp>
    </p:spTree>
    <p:extLst>
      <p:ext uri="{BB962C8B-B14F-4D97-AF65-F5344CB8AC3E}">
        <p14:creationId xmlns:p14="http://schemas.microsoft.com/office/powerpoint/2010/main" val="30123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4212" y="398462"/>
            <a:ext cx="8305800" cy="1401763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Next steps in collaboration between FRAV and VMAD</a:t>
            </a:r>
            <a:endParaRPr lang="en-US" b="1" u="sng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3212" y="1800225"/>
            <a:ext cx="11885613" cy="484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A joint leadership meeting</a:t>
            </a: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 took place before the FRAV/VMAD meeting in Tokyo. In this meeting we have described the joint vision and a proposal for the execution of the first iteration to link requirements with validation methods and detect which requirements and/or validation methods need further elaboration. This proposal has been presented in both FRAV and VMAD meeting (</a:t>
            </a: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VMAD-28-10</a:t>
            </a: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). 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For this first iteration, a Small Drafting Group is expected to start in January, the scheduled delivery of their output is April 2023.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Meetings among co-chairs from FRAV and VMAD will continue on an irregular basis. 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Helvetica" panose="020B0604020202020204" pitchFamily="34" charset="0"/>
                <a:cs typeface="Helvetica" panose="020B0604020202020204" pitchFamily="34" charset="0"/>
              </a:rPr>
              <a:t>In addition to the general approach taken so far by FRAV/VMAD, it was proposed to study Lv.4 in depth as a specific case, which will be discussed further at the next VMAD meeting.</a:t>
            </a:r>
          </a:p>
        </p:txBody>
      </p:sp>
    </p:spTree>
    <p:extLst>
      <p:ext uri="{BB962C8B-B14F-4D97-AF65-F5344CB8AC3E}">
        <p14:creationId xmlns:p14="http://schemas.microsoft.com/office/powerpoint/2010/main" val="34176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4212" y="398462"/>
            <a:ext cx="8305800" cy="1401763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Proposal future VMAD meetings</a:t>
            </a:r>
            <a:endParaRPr lang="en-US" b="1" u="sng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370012" y="2133600"/>
            <a:ext cx="10210800" cy="189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January 2023: kickoff meeting for small drafting group</a:t>
            </a:r>
            <a:b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b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endParaRPr lang="nl-NL" sz="2400" kern="100" dirty="0"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February 27-28: #29 VMAD IWG (web-conference)</a:t>
            </a:r>
            <a:b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b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 </a:t>
            </a:r>
            <a:endParaRPr lang="nl-NL" sz="2400" kern="100" dirty="0"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April: #30 VMAD IWG (hybrid meeting, ITU option for hosting? </a:t>
            </a:r>
            <a:br>
              <a:rPr lang="en-US" sz="2400" kern="1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endParaRPr lang="nl-NL" sz="2400" kern="100" dirty="0"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May 9-10 #31 VMAD IWG (</a:t>
            </a:r>
            <a:r>
              <a:rPr lang="en-US" sz="2400" dirty="0" err="1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Webex</a:t>
            </a:r>
            <a:r>
              <a:rPr lang="en-US" sz="24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)</a:t>
            </a:r>
            <a:endParaRPr lang="nl-NL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17612" y="2296780"/>
            <a:ext cx="9753600" cy="2362199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B8943C-ABFF-4A67-9D76-A4F686818A6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cccb6d4-dbe5-46d2-b4d3-5733603d8cc6"/>
    <ds:schemaRef ds:uri="http://schemas.microsoft.com/office/2006/documentManagement/types"/>
    <ds:schemaRef ds:uri="985ec44e-1bab-4c0b-9df0-6ba128686fc9"/>
    <ds:schemaRef ds:uri="4b4a1c0d-4a69-4996-a84a-fc699b9f49d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A66A7C-9B2C-41A0-8CBD-2D8257B6DA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3</TotalTime>
  <Words>603</Words>
  <Application>Microsoft Office PowerPoint</Application>
  <PresentationFormat>Custom</PresentationFormat>
  <Paragraphs>55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Helvetica</vt:lpstr>
      <vt:lpstr>World country report presentation</vt:lpstr>
      <vt:lpstr>Status Report of Informal Working Group on Validation Methods for Automated Driving (VMAD)</vt:lpstr>
      <vt:lpstr>Purpose</vt:lpstr>
      <vt:lpstr>VMAD Deliverables until the WP.29 June 2024</vt:lpstr>
      <vt:lpstr>VMAD IWG activities since GRVA #14</vt:lpstr>
      <vt:lpstr>Next steps in collaboration between FRAV and VMAD</vt:lpstr>
      <vt:lpstr>Proposal future VMAD meetings</vt:lpstr>
      <vt:lpstr>Thank you!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GRVA-15-38</dc:title>
  <dc:creator>Yonick, Gregory</dc:creator>
  <cp:lastModifiedBy>Laura Mueller</cp:lastModifiedBy>
  <cp:revision>309</cp:revision>
  <cp:lastPrinted>2022-09-25T17:33:29Z</cp:lastPrinted>
  <dcterms:created xsi:type="dcterms:W3CDTF">2019-10-28T02:43:14Z</dcterms:created>
  <dcterms:modified xsi:type="dcterms:W3CDTF">2023-01-23T09:55:51Z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  <property fmtid="{D5CDD505-2E9C-101B-9397-08002B2CF9AE}" pid="19" name="Office_x0020_of_x0020_Origin">
    <vt:lpwstr/>
  </property>
  <property fmtid="{D5CDD505-2E9C-101B-9397-08002B2CF9AE}" pid="20" name="MediaServiceImageTags">
    <vt:lpwstr/>
  </property>
  <property fmtid="{D5CDD505-2E9C-101B-9397-08002B2CF9AE}" pid="21" name="gba66df640194346a5267c50f24d4797">
    <vt:lpwstr/>
  </property>
</Properties>
</file>