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3"/>
  </p:sldMasterIdLst>
  <p:notesMasterIdLst>
    <p:notesMasterId r:id="rId12"/>
  </p:notesMasterIdLst>
  <p:sldIdLst>
    <p:sldId id="1243" r:id="rId4"/>
    <p:sldId id="1415" r:id="rId5"/>
    <p:sldId id="1419" r:id="rId6"/>
    <p:sldId id="1429" r:id="rId7"/>
    <p:sldId id="1417" r:id="rId8"/>
    <p:sldId id="1418" r:id="rId9"/>
    <p:sldId id="1422" r:id="rId10"/>
    <p:sldId id="1424" r:id="rId11"/>
  </p:sldIdLst>
  <p:sldSz cx="12192000" cy="6858000"/>
  <p:notesSz cx="6889750" cy="9671050"/>
  <p:embeddedFontLst>
    <p:embeddedFont>
      <p:font typeface="Arial Nova" panose="020B0504020202020204" pitchFamily="34" charset="0"/>
      <p:regular r:id="rId13"/>
      <p:bold r:id="rId14"/>
      <p:italic r:id="rId15"/>
      <p:boldItalic r:id="rId16"/>
    </p:embeddedFont>
    <p:embeddedFont>
      <p:font typeface="Arial Nova Light" panose="020B030402020202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Roboto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5F7B26-0012-4E84-B1DC-9EFF9FB13950}" v="1" dt="2023-01-24T09:05:37.5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2553" autoAdjust="0"/>
  </p:normalViewPr>
  <p:slideViewPr>
    <p:cSldViewPr snapToGrid="0">
      <p:cViewPr varScale="1">
        <p:scale>
          <a:sx n="79" d="100"/>
          <a:sy n="79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2102" y="-4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Master" Target="slideMasters/slideMaster1.xml"/><Relationship Id="rId21" Type="http://schemas.openxmlformats.org/officeDocument/2006/relationships/font" Target="fonts/font9.fntdata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Mueller" userId="b8b87b2b-eda4-44e0-9f77-97a24730064b" providerId="ADAL" clId="{3F5F7B26-0012-4E84-B1DC-9EFF9FB13950}"/>
    <pc:docChg chg="custSel modSld">
      <pc:chgData name="Laura Mueller" userId="b8b87b2b-eda4-44e0-9f77-97a24730064b" providerId="ADAL" clId="{3F5F7B26-0012-4E84-B1DC-9EFF9FB13950}" dt="2023-01-24T09:05:10.014" v="2" actId="478"/>
      <pc:docMkLst>
        <pc:docMk/>
      </pc:docMkLst>
      <pc:sldChg chg="modSp mod">
        <pc:chgData name="Laura Mueller" userId="b8b87b2b-eda4-44e0-9f77-97a24730064b" providerId="ADAL" clId="{3F5F7B26-0012-4E84-B1DC-9EFF9FB13950}" dt="2023-01-24T09:05:02.720" v="1" actId="120"/>
        <pc:sldMkLst>
          <pc:docMk/>
          <pc:sldMk cId="2478841575" sldId="1243"/>
        </pc:sldMkLst>
        <pc:spChg chg="mod">
          <ac:chgData name="Laura Mueller" userId="b8b87b2b-eda4-44e0-9f77-97a24730064b" providerId="ADAL" clId="{3F5F7B26-0012-4E84-B1DC-9EFF9FB13950}" dt="2023-01-24T09:05:02.720" v="1" actId="120"/>
          <ac:spMkLst>
            <pc:docMk/>
            <pc:sldMk cId="2478841575" sldId="1243"/>
            <ac:spMk id="7" creationId="{F71201BF-1F8E-4C5B-8D90-3F5EF7E58311}"/>
          </ac:spMkLst>
        </pc:spChg>
      </pc:sldChg>
      <pc:sldChg chg="delSp mod">
        <pc:chgData name="Laura Mueller" userId="b8b87b2b-eda4-44e0-9f77-97a24730064b" providerId="ADAL" clId="{3F5F7B26-0012-4E84-B1DC-9EFF9FB13950}" dt="2023-01-24T09:05:10.014" v="2" actId="478"/>
        <pc:sldMkLst>
          <pc:docMk/>
          <pc:sldMk cId="3780022185" sldId="1424"/>
        </pc:sldMkLst>
        <pc:spChg chg="del">
          <ac:chgData name="Laura Mueller" userId="b8b87b2b-eda4-44e0-9f77-97a24730064b" providerId="ADAL" clId="{3F5F7B26-0012-4E84-B1DC-9EFF9FB13950}" dt="2023-01-24T09:05:10.014" v="2" actId="478"/>
          <ac:spMkLst>
            <pc:docMk/>
            <pc:sldMk cId="3780022185" sldId="1424"/>
            <ac:spMk id="7" creationId="{F71201BF-1F8E-4C5B-8D90-3F5EF7E5831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485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8" cy="485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89814-5BE8-44FA-BFBE-D82CF813FF28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4513" y="1209675"/>
            <a:ext cx="5800725" cy="3263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54192"/>
            <a:ext cx="5511800" cy="38079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85819"/>
            <a:ext cx="2985558" cy="485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8" y="9185819"/>
            <a:ext cx="2985558" cy="485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BEADD-F107-4ACF-B4EC-BAD5DBB40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220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EADD-F107-4ACF-B4EC-BAD5DBB407B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459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BEADD-F107-4ACF-B4EC-BAD5DBB407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946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621B6-356F-47D9-B746-D2D7C4C74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188720"/>
            <a:ext cx="10515600" cy="4937760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E3089-EA30-4A62-AFBC-DBAA978C3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D986F44D-5A00-4A36-A23B-7057737FD334}" type="datetimeFigureOut">
              <a:rPr lang="en-US" smtClean="0"/>
              <a:pPr/>
              <a:t>1/24/2023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6E6AC-892D-42A3-A38F-3F06AE7C4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3604E1-27D0-4C64-A203-22A46E2D6F61}"/>
              </a:ext>
            </a:extLst>
          </p:cNvPr>
          <p:cNvSpPr/>
          <p:nvPr userDrawn="1"/>
        </p:nvSpPr>
        <p:spPr>
          <a:xfrm>
            <a:off x="1" y="0"/>
            <a:ext cx="8686800" cy="822960"/>
          </a:xfrm>
          <a:prstGeom prst="rect">
            <a:avLst/>
          </a:prstGeom>
          <a:solidFill>
            <a:srgbClr val="5B9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F82D7FF-186B-4B59-B931-1BAB8591B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"/>
            <a:ext cx="804672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D289039-C645-4ECB-AAED-279EE9B694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0"/>
            <a:ext cx="3644188" cy="8229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9AFDF4-E84A-42BA-A1AA-106DB0898BE3}"/>
              </a:ext>
            </a:extLst>
          </p:cNvPr>
          <p:cNvSpPr txBox="1"/>
          <p:nvPr userDrawn="1"/>
        </p:nvSpPr>
        <p:spPr>
          <a:xfrm>
            <a:off x="8686801" y="6261407"/>
            <a:ext cx="3043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</a:t>
            </a:r>
            <a:r>
              <a:rPr lang="en-US" sz="120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</a:t>
            </a:r>
            <a:r>
              <a:rPr lang="en-US" sz="12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GRVA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session, 23-27 January 2023</a:t>
            </a: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 </a:t>
            </a:r>
            <a:fld id="{C7557266-F6ED-4E33-A138-3ACAF7990C1E}" type="slidenum">
              <a:rPr lang="en-US" sz="12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48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2B88F-3669-4E29-8C7D-BCE05019F6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11419"/>
            <a:ext cx="5394960" cy="493776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B89B7-2628-4FF0-9EBC-AB761FD8B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1111419"/>
            <a:ext cx="5394960" cy="493776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0AD3E-353B-426C-BB3E-E96C6D74D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F44D-5A00-4A36-A23B-7057737FD334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A969E-8982-49B5-9ECE-A7C9DE21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58F71E-8CE6-4050-9F96-CB8DB6834B18}"/>
              </a:ext>
            </a:extLst>
          </p:cNvPr>
          <p:cNvSpPr/>
          <p:nvPr userDrawn="1"/>
        </p:nvSpPr>
        <p:spPr>
          <a:xfrm>
            <a:off x="1" y="0"/>
            <a:ext cx="9009821" cy="731520"/>
          </a:xfrm>
          <a:prstGeom prst="rect">
            <a:avLst/>
          </a:prstGeom>
          <a:solidFill>
            <a:srgbClr val="5B9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5717D16-7D2C-4454-9C56-BDA1C062C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922" y="0"/>
            <a:ext cx="3239278" cy="731520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2779AAB-9A26-45E2-83CD-F0A827162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41248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3D9FF5-1898-2E9C-703E-91B6944227DF}"/>
              </a:ext>
            </a:extLst>
          </p:cNvPr>
          <p:cNvSpPr txBox="1"/>
          <p:nvPr userDrawn="1"/>
        </p:nvSpPr>
        <p:spPr>
          <a:xfrm>
            <a:off x="8686801" y="6261407"/>
            <a:ext cx="3043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</a:t>
            </a:r>
            <a:r>
              <a:rPr lang="en-US" sz="120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</a:t>
            </a:r>
            <a:r>
              <a:rPr lang="en-US" sz="12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GRVA session, 23-27 January 2023</a:t>
            </a: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 </a:t>
            </a:r>
            <a:fld id="{C7557266-F6ED-4E33-A138-3ACAF7990C1E}" type="slidenum">
              <a:rPr lang="en-US" sz="12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95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A4F73-29C1-47D9-B073-241E33D1F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D5056E-AC77-46E7-ABB6-B7614AC85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9319E-9262-45E8-A116-45C483D8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51BA-11FC-4616-AE9B-028DDC562103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B8DB6-EF8A-4C5B-81B1-5B7E3CE48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941E8-5676-4093-BC57-3A736C8D1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5C7A-C2AD-43D5-A256-F5E2C036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7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DABE8-125D-4D30-8208-1F3B64AD3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671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BE686-85B6-43C8-B15C-230416B008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6F44D-5A00-4A36-A23B-7057737FD334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396C2-E8F1-42FA-9765-C3687D836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4043A-662C-4D5A-B8EC-1F1F91454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5F62D-3CA7-41B5-8C7F-06712F182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9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 Nova Light" panose="020B03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4E6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215A66-D381-403C-BC26-ECC624DFB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b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Informal Working Group on Functional Requirements for Automated Vehicles </a:t>
            </a:r>
            <a:b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Status Report</a:t>
            </a:r>
            <a:endParaRPr lang="en-US" sz="5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B0149ED-7E21-4BE8-82A2-F1670C87A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  <a:latin typeface="+mn-lt"/>
              </a:rPr>
              <a:t>15</a:t>
            </a:r>
            <a:r>
              <a:rPr lang="en-US" sz="1800" baseline="30000" dirty="0">
                <a:solidFill>
                  <a:srgbClr val="FFFFFF"/>
                </a:solidFill>
                <a:latin typeface="+mn-lt"/>
              </a:rPr>
              <a:t>th</a:t>
            </a:r>
            <a:r>
              <a:rPr lang="en-US" sz="1800" dirty="0">
                <a:solidFill>
                  <a:srgbClr val="FFFFFF"/>
                </a:solidFill>
                <a:latin typeface="+mn-lt"/>
              </a:rPr>
              <a:t> GRVA Session</a:t>
            </a:r>
            <a:endParaRPr lang="en-US" sz="18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r"/>
            <a:r>
              <a:rPr lang="en-US" sz="1800" dirty="0">
                <a:solidFill>
                  <a:srgbClr val="FFFFFF"/>
                </a:solidFill>
                <a:latin typeface="+mn-lt"/>
              </a:rPr>
              <a:t>23-27 January 2023</a:t>
            </a:r>
            <a:endParaRPr lang="en-US" sz="18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C24D241-15D9-42AB-A53C-5D5C1B50D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096000" y="2815296"/>
            <a:ext cx="5459470" cy="12283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1201BF-1F8E-4C5B-8D90-3F5EF7E58311}"/>
              </a:ext>
            </a:extLst>
          </p:cNvPr>
          <p:cNvSpPr txBox="1"/>
          <p:nvPr/>
        </p:nvSpPr>
        <p:spPr>
          <a:xfrm>
            <a:off x="9030955" y="123381"/>
            <a:ext cx="296337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Informal document </a:t>
            </a:r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GRVA-15-35/Rev.1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</a:t>
            </a:r>
            <a:r>
              <a:rPr lang="en-US" sz="120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GRVA session, 23-27 January 2023 </a:t>
            </a:r>
            <a:b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Agenda item 4(a)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4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19992D-F666-BB5B-2EC1-15886DEDF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1188719"/>
            <a:ext cx="11065355" cy="5134021"/>
          </a:xfrm>
        </p:spPr>
        <p:txBody>
          <a:bodyPr>
            <a:normAutofit/>
          </a:bodyPr>
          <a:lstStyle/>
          <a:p>
            <a:r>
              <a:rPr lang="en-GB" dirty="0"/>
              <a:t>Guidelines for consideration during the June 2023 WP.29 session.</a:t>
            </a:r>
          </a:p>
          <a:p>
            <a:pPr lvl="1"/>
            <a:r>
              <a:rPr lang="en-GB" dirty="0"/>
              <a:t>Per the AV Framework Document as amended by WP.29-188-12.</a:t>
            </a:r>
          </a:p>
          <a:p>
            <a:pPr lvl="1"/>
            <a:r>
              <a:rPr lang="en-GB" dirty="0"/>
              <a:t>Guidelines for ADS safety requirements and verifiable criteria.</a:t>
            </a:r>
          </a:p>
          <a:p>
            <a:pPr lvl="1"/>
            <a:r>
              <a:rPr lang="en-GB" dirty="0"/>
              <a:t>Second phase to integrate FRAV and VMAD outcomes in 2024 submission.</a:t>
            </a:r>
          </a:p>
          <a:p>
            <a:r>
              <a:rPr lang="en-GB" dirty="0"/>
              <a:t>FRAV currently reviewing draft text.</a:t>
            </a:r>
          </a:p>
          <a:p>
            <a:pPr lvl="1"/>
            <a:r>
              <a:rPr lang="en-GB" dirty="0"/>
              <a:t>Based on GRVA-09-28 (concepts) and GRVA-13-36 (scope of requirements).</a:t>
            </a:r>
          </a:p>
          <a:p>
            <a:pPr lvl="1"/>
            <a:r>
              <a:rPr lang="en-GB" dirty="0"/>
              <a:t>Aim to provide basis for this second phase and reference for use across WP.29 activities (e.g., screening of regulations for ADS application).</a:t>
            </a:r>
          </a:p>
          <a:p>
            <a:pPr lvl="1"/>
            <a:r>
              <a:rPr lang="en-GB" dirty="0"/>
              <a:t>FRAV has reviewed Introduction, definitions, and DDT sections.</a:t>
            </a:r>
          </a:p>
          <a:p>
            <a:r>
              <a:rPr lang="en-GB" dirty="0"/>
              <a:t>FRAV expects to deliver interim submission for May GRVA session.</a:t>
            </a:r>
          </a:p>
          <a:p>
            <a:pPr lvl="1"/>
            <a:r>
              <a:rPr lang="en-GB" dirty="0"/>
              <a:t>Review by GRVA for submission to the June WP.29 session.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CEF80B-63D3-D5C5-0BB3-67D1597E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Interim submission</a:t>
            </a:r>
          </a:p>
        </p:txBody>
      </p:sp>
    </p:spTree>
    <p:extLst>
      <p:ext uri="{BB962C8B-B14F-4D97-AF65-F5344CB8AC3E}">
        <p14:creationId xmlns:p14="http://schemas.microsoft.com/office/powerpoint/2010/main" val="6498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16140E-07B5-E301-AD4E-BDDC89C21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1188720"/>
            <a:ext cx="11182443" cy="5016934"/>
          </a:xfrm>
        </p:spPr>
        <p:txBody>
          <a:bodyPr>
            <a:normAutofit/>
          </a:bodyPr>
          <a:lstStyle/>
          <a:p>
            <a:r>
              <a:rPr lang="en-GB" dirty="0"/>
              <a:t>Behavioural competencies provide the verifiable criteria for DDT performance.</a:t>
            </a:r>
          </a:p>
          <a:p>
            <a:pPr lvl="1"/>
            <a:r>
              <a:rPr lang="en-GB" dirty="0"/>
              <a:t>Behavioural competency is an expected and verifiable ADS capability to operate the vehicle within an ODD.</a:t>
            </a:r>
          </a:p>
          <a:p>
            <a:r>
              <a:rPr lang="en-GB" dirty="0"/>
              <a:t>A behavioural competency may involve various elements, including but not limited to, consistency with:</a:t>
            </a:r>
          </a:p>
          <a:p>
            <a:pPr lvl="1"/>
            <a:r>
              <a:rPr lang="en-GB" dirty="0"/>
              <a:t>High-level performance requirements (applicable worldwide)</a:t>
            </a:r>
          </a:p>
          <a:p>
            <a:pPr lvl="1"/>
            <a:r>
              <a:rPr lang="en-GB" dirty="0"/>
              <a:t>Traffic rules applicable to the ODD (localised requirements that may vary)</a:t>
            </a:r>
          </a:p>
          <a:p>
            <a:pPr lvl="1"/>
            <a:r>
              <a:rPr lang="en-GB" dirty="0"/>
              <a:t>One or more safety models regarding vehicle control.</a:t>
            </a:r>
          </a:p>
          <a:p>
            <a:r>
              <a:rPr lang="en-GB" dirty="0"/>
              <a:t>FRAV guidelines provide high-level performance requirements.</a:t>
            </a:r>
          </a:p>
          <a:p>
            <a:pPr lvl="1"/>
            <a:r>
              <a:rPr lang="en-GB" dirty="0"/>
              <a:t> FRAV is considering additional guidelines regarding traffic rules and safety models.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A9CCF6-2650-C19F-8E1A-532413CB2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DDT performance criteria</a:t>
            </a:r>
          </a:p>
        </p:txBody>
      </p:sp>
    </p:spTree>
    <p:extLst>
      <p:ext uri="{BB962C8B-B14F-4D97-AF65-F5344CB8AC3E}">
        <p14:creationId xmlns:p14="http://schemas.microsoft.com/office/powerpoint/2010/main" val="12156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16140E-07B5-E301-AD4E-BDDC89C21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188720"/>
            <a:ext cx="10741970" cy="4937760"/>
          </a:xfrm>
        </p:spPr>
        <p:txBody>
          <a:bodyPr>
            <a:normAutofit/>
          </a:bodyPr>
          <a:lstStyle/>
          <a:p>
            <a:r>
              <a:rPr lang="en-GB" dirty="0"/>
              <a:t>The ADS must demonstrate behavioural competencies across a sufficient range of traffic scenarios:</a:t>
            </a:r>
          </a:p>
          <a:p>
            <a:pPr lvl="1"/>
            <a:r>
              <a:rPr lang="en-GB" dirty="0"/>
              <a:t>To verify ADS capability to perform entire DDT required to operate the vehicle within the ODD of its feature(s).</a:t>
            </a:r>
          </a:p>
          <a:p>
            <a:pPr lvl="1"/>
            <a:r>
              <a:rPr lang="en-GB" dirty="0"/>
              <a:t>To assess performance under nominal, critical, and failure situations.</a:t>
            </a:r>
          </a:p>
          <a:p>
            <a:pPr lvl="1"/>
            <a:r>
              <a:rPr lang="en-GB" dirty="0"/>
              <a:t>FRAV is considering guidelines to ensure sufficient coverage.</a:t>
            </a:r>
          </a:p>
          <a:p>
            <a:r>
              <a:rPr lang="en-GB" dirty="0"/>
              <a:t>High-level requirements and guidelines for traffic-rule analysis, safety models, and scenario generation provide the basis for ADS safety assessment criteria.</a:t>
            </a:r>
          </a:p>
          <a:p>
            <a:r>
              <a:rPr lang="en-GB" dirty="0"/>
              <a:t>“Future proof” framework that addresses the diversity of ADS and enables alignment with technological progress.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A9CCF6-2650-C19F-8E1A-532413CB2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DDT performance criteria</a:t>
            </a:r>
          </a:p>
        </p:txBody>
      </p:sp>
    </p:spTree>
    <p:extLst>
      <p:ext uri="{BB962C8B-B14F-4D97-AF65-F5344CB8AC3E}">
        <p14:creationId xmlns:p14="http://schemas.microsoft.com/office/powerpoint/2010/main" val="267492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F5D791-C63E-BD98-FA53-0B043DA00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FRAV and VMAD leaderships held several discussions during November-December on second phase collaboration.</a:t>
            </a:r>
          </a:p>
          <a:p>
            <a:r>
              <a:rPr lang="en-GB" dirty="0"/>
              <a:t>FRAV and VMAD agreed on a methodology to manage and coordinate work on the joint submission to WP.29 for June 2024.</a:t>
            </a:r>
          </a:p>
          <a:p>
            <a:pPr lvl="1"/>
            <a:r>
              <a:rPr lang="en-GB" dirty="0"/>
              <a:t>Matrix of ADS requirements and validation methods.</a:t>
            </a:r>
          </a:p>
          <a:p>
            <a:pPr lvl="1"/>
            <a:r>
              <a:rPr lang="en-GB" dirty="0"/>
              <a:t>Iterative process to reach agreement on text for requirements and their validation.</a:t>
            </a:r>
          </a:p>
          <a:p>
            <a:r>
              <a:rPr lang="en-GB" dirty="0"/>
              <a:t>FRAV expects to begin collaboration with VMAD from February.</a:t>
            </a:r>
          </a:p>
          <a:p>
            <a:pPr lvl="1"/>
            <a:r>
              <a:rPr lang="en-GB" dirty="0"/>
              <a:t>Initial requirements and explanations for consideration by VMAD and its subgroups.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38C015-E98B-D5C9-EDCB-86CE7C4A6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Coordination with VMAD</a:t>
            </a:r>
          </a:p>
        </p:txBody>
      </p:sp>
    </p:spTree>
    <p:extLst>
      <p:ext uri="{BB962C8B-B14F-4D97-AF65-F5344CB8AC3E}">
        <p14:creationId xmlns:p14="http://schemas.microsoft.com/office/powerpoint/2010/main" val="151147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42F1A2-A132-243E-2CF0-090F2135C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 requested by GRVA, FRAV met with IGEAD.</a:t>
            </a:r>
          </a:p>
          <a:p>
            <a:pPr lvl="1"/>
            <a:r>
              <a:rPr lang="en-GB" dirty="0"/>
              <a:t>WP.1 Informal Group of Experts on Automated Driving (IGEAD).</a:t>
            </a:r>
          </a:p>
          <a:p>
            <a:pPr lvl="1"/>
            <a:r>
              <a:rPr lang="en-GB" dirty="0"/>
              <a:t>7-8 November in The Hague.</a:t>
            </a:r>
          </a:p>
          <a:p>
            <a:r>
              <a:rPr lang="en-GB" dirty="0"/>
              <a:t>FRAV explained its activities.</a:t>
            </a:r>
          </a:p>
          <a:p>
            <a:pPr lvl="1"/>
            <a:r>
              <a:rPr lang="en-GB" dirty="0"/>
              <a:t>ADS safety framework, requirements, and tools.</a:t>
            </a:r>
          </a:p>
          <a:p>
            <a:pPr lvl="1"/>
            <a:r>
              <a:rPr lang="en-GB" dirty="0"/>
              <a:t>Position on external light-signalling (as approved by GRVA).</a:t>
            </a:r>
          </a:p>
          <a:p>
            <a:r>
              <a:rPr lang="en-GB" dirty="0"/>
              <a:t>Discussion suggested four areas of common interest.</a:t>
            </a:r>
          </a:p>
          <a:p>
            <a:pPr lvl="1"/>
            <a:r>
              <a:rPr lang="en-GB" dirty="0"/>
              <a:t>Understanding terms and definitions used in WP.29 and WP.1.</a:t>
            </a:r>
          </a:p>
          <a:p>
            <a:pPr lvl="1"/>
            <a:r>
              <a:rPr lang="en-GB" dirty="0"/>
              <a:t>External ADS communication with other road users.</a:t>
            </a:r>
          </a:p>
          <a:p>
            <a:pPr lvl="1"/>
            <a:r>
              <a:rPr lang="en-GB" dirty="0"/>
              <a:t>Electronic database of ADS-readable traffic rules.</a:t>
            </a:r>
          </a:p>
          <a:p>
            <a:pPr lvl="1"/>
            <a:r>
              <a:rPr lang="en-GB" dirty="0"/>
              <a:t>ADS behaviours in traffic to ensure road safety (human-centred).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C88630-390B-7174-DDCB-CDBEC1A66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IGEAD discussion</a:t>
            </a:r>
          </a:p>
        </p:txBody>
      </p:sp>
    </p:spTree>
    <p:extLst>
      <p:ext uri="{BB962C8B-B14F-4D97-AF65-F5344CB8AC3E}">
        <p14:creationId xmlns:p14="http://schemas.microsoft.com/office/powerpoint/2010/main" val="162158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BE9D5-1896-5521-7789-0D293C381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1188719"/>
            <a:ext cx="11065355" cy="5384925"/>
          </a:xfrm>
        </p:spPr>
        <p:txBody>
          <a:bodyPr>
            <a:normAutofit/>
          </a:bodyPr>
          <a:lstStyle/>
          <a:p>
            <a:r>
              <a:rPr lang="en-GB" dirty="0"/>
              <a:t>FRAV expects to deliver its interim recommendations to the May GRVA session.</a:t>
            </a:r>
          </a:p>
          <a:p>
            <a:pPr lvl="1"/>
            <a:r>
              <a:rPr lang="en-GB" dirty="0"/>
              <a:t>Introduction (rationale and fundamental concepts), definitions, and DDT performance (nominal, critical, failure situations) has been reviewed.</a:t>
            </a:r>
          </a:p>
          <a:p>
            <a:pPr lvl="1"/>
            <a:r>
              <a:rPr lang="en-GB" dirty="0"/>
              <a:t>Safety of user interactions and over the useful life of the vehicle plus guidelines on traffic rules, safety models, and scenario generation pending.</a:t>
            </a:r>
          </a:p>
          <a:p>
            <a:pPr lvl="1"/>
            <a:r>
              <a:rPr lang="en-GB" dirty="0"/>
              <a:t>FRAV plans to hold a session during 14-16 March in the UK.</a:t>
            </a:r>
          </a:p>
          <a:p>
            <a:r>
              <a:rPr lang="en-GB" dirty="0"/>
              <a:t>FRAV expects to begin collaboration with VMAD on a joint 2024 submission in April.</a:t>
            </a:r>
          </a:p>
          <a:p>
            <a:pPr lvl="1"/>
            <a:r>
              <a:rPr lang="en-GB" dirty="0"/>
              <a:t>Initial input to the FRAV/VMAD matrix based on the draft interim submission.</a:t>
            </a:r>
          </a:p>
          <a:p>
            <a:r>
              <a:rPr lang="en-GB" dirty="0"/>
              <a:t>FRAV looks to GRVA and WP.29 for guidance on further interaction with WP.1/IGEAD, if any.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82A5A86-C8C2-34F3-648C-32CB1E377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671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4E6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215A66-D381-403C-BC26-ECC624DFB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b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Informal Working Group on Functional Requirements for Automated Vehicles </a:t>
            </a:r>
            <a:b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Status Report</a:t>
            </a:r>
            <a:endParaRPr lang="en-US" sz="5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B0149ED-7E21-4BE8-82A2-F1670C87A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  <a:latin typeface="+mn-lt"/>
              </a:rPr>
              <a:t>15</a:t>
            </a:r>
            <a:r>
              <a:rPr lang="en-US" sz="1800" baseline="30000" dirty="0">
                <a:solidFill>
                  <a:srgbClr val="FFFFFF"/>
                </a:solidFill>
                <a:latin typeface="+mn-lt"/>
              </a:rPr>
              <a:t>th</a:t>
            </a:r>
            <a:r>
              <a:rPr lang="en-US" sz="1800" dirty="0">
                <a:solidFill>
                  <a:srgbClr val="FFFFFF"/>
                </a:solidFill>
                <a:latin typeface="+mn-lt"/>
              </a:rPr>
              <a:t> GRVA Session</a:t>
            </a:r>
            <a:endParaRPr lang="en-US" sz="18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r"/>
            <a:r>
              <a:rPr lang="en-US" sz="1800" dirty="0">
                <a:solidFill>
                  <a:srgbClr val="FFFFFF"/>
                </a:solidFill>
                <a:latin typeface="+mn-lt"/>
              </a:rPr>
              <a:t>23-27 January 2023</a:t>
            </a:r>
            <a:endParaRPr lang="en-US" sz="18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C24D241-15D9-42AB-A53C-5D5C1B50D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096000" y="2815296"/>
            <a:ext cx="5459470" cy="12283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9DD95D-9FF3-CB3E-E983-4025CAC2BEAD}"/>
              </a:ext>
            </a:extLst>
          </p:cNvPr>
          <p:cNvSpPr txBox="1"/>
          <p:nvPr/>
        </p:nvSpPr>
        <p:spPr>
          <a:xfrm>
            <a:off x="5706181" y="4638977"/>
            <a:ext cx="6239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FRAV welcomes questions, feedback, and guidance from GRVA.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429DB3-F174-2153-77FA-757DFE2A5ED2}"/>
              </a:ext>
            </a:extLst>
          </p:cNvPr>
          <p:cNvSpPr txBox="1"/>
          <p:nvPr/>
        </p:nvSpPr>
        <p:spPr>
          <a:xfrm>
            <a:off x="6102824" y="1477033"/>
            <a:ext cx="5452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2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Note: FRAV has separately provided draft terms and definitions to support WP.29 activities.</a:t>
            </a:r>
            <a:endParaRPr lang="en-GB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02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7" ma:contentTypeDescription="Create a new document." ma:contentTypeScope="" ma:versionID="3dda9090b5883dd13a17919601bc9337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ded5af2ee258f7c0b7926b0cd9be3d49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ECF463-3869-4C91-B4F3-669CA91098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F5EAED-B2C6-46C0-A725-6B291BA0F5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2646</TotalTime>
  <Words>735</Words>
  <Application>Microsoft Office PowerPoint</Application>
  <PresentationFormat>Widescreen</PresentationFormat>
  <Paragraphs>66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Times New Roman</vt:lpstr>
      <vt:lpstr>Arial</vt:lpstr>
      <vt:lpstr>Roboto</vt:lpstr>
      <vt:lpstr>Calibri</vt:lpstr>
      <vt:lpstr>Arial Nova Light</vt:lpstr>
      <vt:lpstr>Arial Nova</vt:lpstr>
      <vt:lpstr>Calibri Light</vt:lpstr>
      <vt:lpstr>1_Office Theme</vt:lpstr>
      <vt:lpstr> Informal Working Group on Functional Requirements for Automated Vehicles   Status Report</vt:lpstr>
      <vt:lpstr>Interim submission</vt:lpstr>
      <vt:lpstr>DDT performance criteria</vt:lpstr>
      <vt:lpstr>DDT performance criteria</vt:lpstr>
      <vt:lpstr>Coordination with VMAD</vt:lpstr>
      <vt:lpstr>IGEAD discussion</vt:lpstr>
      <vt:lpstr>Summary</vt:lpstr>
      <vt:lpstr> Informal Working Group on Functional Requirements for Automated Vehicles   Status 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GRVA-15-35r1</dc:title>
  <dc:creator>John Creamer</dc:creator>
  <cp:lastModifiedBy>Laura Mueller</cp:lastModifiedBy>
  <cp:revision>50</cp:revision>
  <cp:lastPrinted>2022-09-22T09:48:42Z</cp:lastPrinted>
  <dcterms:created xsi:type="dcterms:W3CDTF">2022-04-15T10:07:59Z</dcterms:created>
  <dcterms:modified xsi:type="dcterms:W3CDTF">2023-01-24T09:05:53Z</dcterms:modified>
</cp:coreProperties>
</file>