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499" r:id="rId5"/>
    <p:sldId id="497" r:id="rId6"/>
    <p:sldId id="500" r:id="rId7"/>
    <p:sldId id="501" r:id="rId8"/>
    <p:sldId id="5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069E9-4CD8-4090-9216-61AB328FCBFB}" v="1" dt="2023-01-12T15:07:35.820"/>
    <p1510:client id="{EEDD2E04-C2C0-4AAE-9AA6-BFDEB78256A1}" v="1" dt="2023-01-12T14:48:49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eller" userId="b8b87b2b-eda4-44e0-9f77-97a24730064b" providerId="ADAL" clId="{EEDD2E04-C2C0-4AAE-9AA6-BFDEB78256A1}"/>
    <pc:docChg chg="modSld">
      <pc:chgData name="Laura Mueller" userId="b8b87b2b-eda4-44e0-9f77-97a24730064b" providerId="ADAL" clId="{EEDD2E04-C2C0-4AAE-9AA6-BFDEB78256A1}" dt="2023-01-12T15:01:20.073" v="23" actId="20577"/>
      <pc:docMkLst>
        <pc:docMk/>
      </pc:docMkLst>
      <pc:sldChg chg="addSp modSp mod">
        <pc:chgData name="Laura Mueller" userId="b8b87b2b-eda4-44e0-9f77-97a24730064b" providerId="ADAL" clId="{EEDD2E04-C2C0-4AAE-9AA6-BFDEB78256A1}" dt="2023-01-12T15:01:20.073" v="23" actId="20577"/>
        <pc:sldMkLst>
          <pc:docMk/>
          <pc:sldMk cId="2076763515" sldId="256"/>
        </pc:sldMkLst>
        <pc:spChg chg="add mod">
          <ac:chgData name="Laura Mueller" userId="b8b87b2b-eda4-44e0-9f77-97a24730064b" providerId="ADAL" clId="{EEDD2E04-C2C0-4AAE-9AA6-BFDEB78256A1}" dt="2023-01-12T14:49:22.673" v="12" actId="554"/>
          <ac:spMkLst>
            <pc:docMk/>
            <pc:sldMk cId="2076763515" sldId="256"/>
            <ac:spMk id="4" creationId="{D8D56291-9766-42DF-8AAC-AF55E712F2FC}"/>
          </ac:spMkLst>
        </pc:spChg>
        <pc:spChg chg="add mod">
          <ac:chgData name="Laura Mueller" userId="b8b87b2b-eda4-44e0-9f77-97a24730064b" providerId="ADAL" clId="{EEDD2E04-C2C0-4AAE-9AA6-BFDEB78256A1}" dt="2023-01-12T15:01:20.073" v="23" actId="20577"/>
          <ac:spMkLst>
            <pc:docMk/>
            <pc:sldMk cId="2076763515" sldId="256"/>
            <ac:spMk id="5" creationId="{7BA19C1A-C8C5-49D3-8E03-45F137FAFB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E066-6207-4421-87B8-84267A6D2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2D1C0-0F7B-45F7-B291-1315525B7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B7D4-EA78-45C1-B889-2F724118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D81E6-642A-4285-87D7-E4CD025C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669BF-B600-4941-8DF1-B0235231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1BC3-25C5-4ACB-A931-3029BA03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328A4-66F8-45E7-B2EC-FD9095D9C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AA34-6C55-444B-90BE-1096DF0F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1734E-8CF4-41CE-B151-3310D97E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3AFA-CBF7-4634-AC7F-DF74D5C1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E0160-5005-4B30-B12C-EBF4A7F60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27F5A-1508-4D3B-B894-62DB0D23C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5FEF-A99C-4898-8991-B688F5AF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6082-02B4-4885-8CF2-BE17CD40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7233-B1E5-4C61-A320-571F226C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0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51392" y="446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/>
              <a:t>Slide </a:t>
            </a:r>
            <a:fld id="{F11D3BFE-25B8-4595-9BB6-9A47592685B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71E0B7B-FE44-45C6-9021-6230DBD1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2" y="446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E9543E9F-A989-4F50-8EE5-F01C613914FC}" type="datetime1">
              <a:rPr lang="en-US" smtClean="0"/>
              <a:t>1/12/2023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6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A3C3-41CF-4D03-8AD3-5097A316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1C2C-FFF1-4011-9B5C-97BB5D602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0CF4B-4D6F-4430-B6E6-1AF8BC72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139E-37E7-4251-8E71-4F826768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C972-6E47-40EE-9DF7-EAB9BB4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AA94-AB4E-4391-9C6A-0BCAD93A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2AA7A-0682-43AF-AA34-B5EDAE16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916F0-301F-47D8-B82C-A724FB47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3F59-D932-4EC6-B69C-FDFCA002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BEE7-8074-44BF-90BE-4FCD463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3AB-500D-4EEE-932C-40572064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14DE-569A-4EAB-A4FB-25CD3CB8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73969-32A1-4701-A32D-9AF399FBF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4D23B-1E83-4856-B91A-2F998EC3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48F64-EAAF-4BE6-AFDE-E7671C06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D18DE-66A1-4C64-B231-0E3AA61E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A11A-A224-41DD-A7BF-DB7095B4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7098-A7CE-4923-BF81-65BA086C3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55BF-A5B5-4B74-BC8D-8A9701904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32322-FBB1-44A1-8864-A7F1D1D7A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84A77-76DE-4C57-90B5-D24819867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45453-9DB2-424B-8335-CDBC8B20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5B8FE-3B65-4896-8027-97D89007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165B-EDFF-43C0-9D2D-228FC749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F50A-7075-42A0-AAF4-7C78A15C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CF1B3-08F3-4532-8581-0881A36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E8637-99C1-4894-81EA-AC3002E2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ACB63-B922-483A-8060-03314CF8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3B2A5-48EF-476E-8735-6784E203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35732-9406-4708-8BD9-36653C9E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82EBF-BD97-4C5A-9501-585BC95F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A381-9F9E-41A9-9F62-B71FE955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1BED-1C84-4940-B576-ED1F0698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C240C-286D-4508-A612-367009DD1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0382-161C-415C-A7FE-1963361E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6CA18-781E-42CF-ADE4-53CEB894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86075-4272-42F2-9A50-C66B25CD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16D1-4ADD-4834-99ED-02943B2A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17946-D970-44E8-9006-D04937E39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1FBD8-064E-4727-A96F-AD9AB391F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F2108-537D-48F7-81A0-5B5CB44B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EE22D-C585-4468-A21C-D6B12E57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1E7BF-A2E0-4018-A002-A438D32B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EEB21-04C6-4644-853E-F999767C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C0C4-C8D1-4112-B6C0-DDDC23DC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F292-6686-41EC-8BE0-39F6BC39D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C2E5-E407-4B37-B7D9-E26D3BC2373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B866-72DA-4EDF-BF2D-6FC115CAB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AEB37-279A-402F-BBD6-2FF728447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B125-E5CC-4804-A681-A8E7CA05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C42E-5957-4438-A164-6FC52AA66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70ADF-1F35-47D2-A735-22C06A85C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Secure Digital Traffic Regulations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D8D56291-9766-42DF-8AAC-AF55E712F2FC}"/>
              </a:ext>
            </a:extLst>
          </p:cNvPr>
          <p:cNvSpPr/>
          <p:nvPr/>
        </p:nvSpPr>
        <p:spPr>
          <a:xfrm>
            <a:off x="313378" y="275689"/>
            <a:ext cx="3797228" cy="654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j-lt"/>
                <a:ea typeface="+mj-ea"/>
                <a:cs typeface="+mj-cs"/>
              </a:rPr>
              <a:t>Submitted by the expert from ISO/CEN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7BA19C1A-C8C5-49D3-8E03-45F137FAFBB3}"/>
              </a:ext>
            </a:extLst>
          </p:cNvPr>
          <p:cNvSpPr/>
          <p:nvPr/>
        </p:nvSpPr>
        <p:spPr>
          <a:xfrm>
            <a:off x="8414157" y="275689"/>
            <a:ext cx="3400337" cy="65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u="sng" strike="noStrike" spc="-1" dirty="0">
                <a:latin typeface="+mj-lt"/>
                <a:cs typeface="Calibri" panose="020F0502020204030204" pitchFamily="34" charset="0"/>
              </a:rPr>
              <a:t>Informal document</a:t>
            </a:r>
            <a:r>
              <a:rPr lang="en-US" sz="1600" strike="noStrike" spc="-1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b="1" strike="noStrike" spc="-1" dirty="0">
                <a:latin typeface="+mj-lt"/>
                <a:cs typeface="Calibri" panose="020F0502020204030204" pitchFamily="34" charset="0"/>
              </a:rPr>
              <a:t>GRVA-15-16/Add.2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+mj-lt"/>
                <a:cs typeface="Calibri" panose="020F0502020204030204" pitchFamily="34" charset="0"/>
              </a:rPr>
              <a:t>15th GRVA, 23-27 January 2023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latin typeface="+mj-lt"/>
                <a:cs typeface="Calibri" panose="020F0502020204030204" pitchFamily="34" charset="0"/>
              </a:rPr>
              <a:t>Provisional agenda item 5(d)</a:t>
            </a:r>
          </a:p>
        </p:txBody>
      </p:sp>
    </p:spTree>
    <p:extLst>
      <p:ext uri="{BB962C8B-B14F-4D97-AF65-F5344CB8AC3E}">
        <p14:creationId xmlns:p14="http://schemas.microsoft.com/office/powerpoint/2010/main" val="20767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FA62BC-3507-44B3-A1B2-0D50A2E05D79}"/>
              </a:ext>
            </a:extLst>
          </p:cNvPr>
          <p:cNvSpPr/>
          <p:nvPr/>
        </p:nvSpPr>
        <p:spPr>
          <a:xfrm>
            <a:off x="804252" y="2013846"/>
            <a:ext cx="2650921" cy="46097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2AB84-E225-4B74-B3BE-C0B0B690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parallel tracks – mutual dependence</a:t>
            </a:r>
          </a:p>
        </p:txBody>
      </p:sp>
      <p:pic>
        <p:nvPicPr>
          <p:cNvPr id="1028" name="Picture 4" descr="ENISA - Securing Europe's Information Society — ENISA">
            <a:extLst>
              <a:ext uri="{FF2B5EF4-FFF2-40B4-BE49-F238E27FC236}">
                <a16:creationId xmlns:a16="http://schemas.microsoft.com/office/drawing/2014/main" id="{B9C2D805-8275-4287-B484-BA2C01EAC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CBDC1"/>
              </a:clrFrom>
              <a:clrTo>
                <a:srgbClr val="BCBDC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3" b="89835" l="32019" r="68139">
                        <a14:foregroundMark x1="32019" y1="52955" x2="32019" y2="52955"/>
                        <a14:foregroundMark x1="68139" y1="53191" x2="68139" y2="53191"/>
                        <a14:foregroundMark x1="61987" y1="28369" x2="61987" y2="2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5" r="28407"/>
          <a:stretch/>
        </p:blipFill>
        <p:spPr bwMode="auto">
          <a:xfrm>
            <a:off x="8955124" y="3754473"/>
            <a:ext cx="1633816" cy="26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C48F8-9386-4FDF-BCA7-83C2DE0617DD}"/>
              </a:ext>
            </a:extLst>
          </p:cNvPr>
          <p:cNvSpPr txBox="1"/>
          <p:nvPr/>
        </p:nvSpPr>
        <p:spPr>
          <a:xfrm>
            <a:off x="8951906" y="2240107"/>
            <a:ext cx="164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Cybersecurity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28BB3-405D-42D8-ABC6-1925ECBFB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12" y="2654340"/>
            <a:ext cx="2458914" cy="371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A942B-F4C7-443B-B44B-DF1DEE82A5CC}"/>
              </a:ext>
            </a:extLst>
          </p:cNvPr>
          <p:cNvSpPr txBox="1"/>
          <p:nvPr/>
        </p:nvSpPr>
        <p:spPr>
          <a:xfrm>
            <a:off x="1722955" y="224010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METR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B0781-8CBC-42F9-AFAC-0888E02EAB77}"/>
              </a:ext>
            </a:extLst>
          </p:cNvPr>
          <p:cNvSpPr txBox="1"/>
          <p:nvPr/>
        </p:nvSpPr>
        <p:spPr>
          <a:xfrm>
            <a:off x="5148397" y="2172957"/>
            <a:ext cx="1583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Digital Traffic</a:t>
            </a:r>
          </a:p>
          <a:p>
            <a:pPr algn="ctr"/>
            <a:r>
              <a:rPr lang="en-US" sz="2000" b="1" dirty="0"/>
              <a:t>Regulations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9337C-CA04-48A6-B334-19D366C4804F}"/>
              </a:ext>
            </a:extLst>
          </p:cNvPr>
          <p:cNvSpPr txBox="1"/>
          <p:nvPr/>
        </p:nvSpPr>
        <p:spPr>
          <a:xfrm>
            <a:off x="9343100" y="3074826"/>
            <a:ext cx="85786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ENISA</a:t>
            </a:r>
          </a:p>
          <a:p>
            <a:pPr algn="ctr"/>
            <a:r>
              <a:rPr lang="en-US" b="1" dirty="0"/>
              <a:t>DG JRC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260574-9949-4467-ACD1-640EEF392205}"/>
              </a:ext>
            </a:extLst>
          </p:cNvPr>
          <p:cNvSpPr/>
          <p:nvPr/>
        </p:nvSpPr>
        <p:spPr>
          <a:xfrm>
            <a:off x="4625412" y="2013846"/>
            <a:ext cx="2650921" cy="460975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9E3422-C546-4A12-A588-8D64456BF439}"/>
              </a:ext>
            </a:extLst>
          </p:cNvPr>
          <p:cNvSpPr/>
          <p:nvPr/>
        </p:nvSpPr>
        <p:spPr>
          <a:xfrm>
            <a:off x="8446572" y="2013846"/>
            <a:ext cx="2650921" cy="460975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52799-0AD6-C036-889B-71B61E657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637" y="2880843"/>
            <a:ext cx="2415854" cy="1216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1F1411-9B9D-30D8-1EAD-16F614DA9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448" y="4369675"/>
            <a:ext cx="866896" cy="685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992DE0-D47F-8BFC-EE21-A7EFB5DA9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105" y="5244686"/>
            <a:ext cx="1076475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9C0132-CA03-4C77-AD75-0A263C46C69E}"/>
              </a:ext>
            </a:extLst>
          </p:cNvPr>
          <p:cNvSpPr/>
          <p:nvPr/>
        </p:nvSpPr>
        <p:spPr>
          <a:xfrm>
            <a:off x="662722" y="2950380"/>
            <a:ext cx="1062446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0F26-1996-461C-AE36-7D795F0D5CC9}"/>
              </a:ext>
            </a:extLst>
          </p:cNvPr>
          <p:cNvSpPr/>
          <p:nvPr/>
        </p:nvSpPr>
        <p:spPr>
          <a:xfrm>
            <a:off x="662722" y="3677546"/>
            <a:ext cx="1062446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15C38-1A15-45AA-BB39-433A74EB3D6B}"/>
              </a:ext>
            </a:extLst>
          </p:cNvPr>
          <p:cNvSpPr/>
          <p:nvPr/>
        </p:nvSpPr>
        <p:spPr>
          <a:xfrm>
            <a:off x="662722" y="4940289"/>
            <a:ext cx="1062446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 Z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B12B1B-6782-42BB-9D87-6BF3FCA59FB7}"/>
              </a:ext>
            </a:extLst>
          </p:cNvPr>
          <p:cNvSpPr/>
          <p:nvPr/>
        </p:nvSpPr>
        <p:spPr>
          <a:xfrm>
            <a:off x="1154757" y="4404712"/>
            <a:ext cx="7837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1A1669-64DE-424C-9CAD-8B678361A9AB}"/>
              </a:ext>
            </a:extLst>
          </p:cNvPr>
          <p:cNvSpPr/>
          <p:nvPr/>
        </p:nvSpPr>
        <p:spPr>
          <a:xfrm>
            <a:off x="1154757" y="4557112"/>
            <a:ext cx="7837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CB069-F314-4FD3-B39E-B6E37A0AD43D}"/>
              </a:ext>
            </a:extLst>
          </p:cNvPr>
          <p:cNvSpPr/>
          <p:nvPr/>
        </p:nvSpPr>
        <p:spPr>
          <a:xfrm>
            <a:off x="1154757" y="4709512"/>
            <a:ext cx="7837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509A16-7FF0-46A3-A8FC-A931DC40356D}"/>
              </a:ext>
            </a:extLst>
          </p:cNvPr>
          <p:cNvSpPr/>
          <p:nvPr/>
        </p:nvSpPr>
        <p:spPr>
          <a:xfrm>
            <a:off x="3005328" y="2837168"/>
            <a:ext cx="3274423" cy="2905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(National) Authority Regulation 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AB12E54-B572-4D2A-B0F4-1EE695BA1F75}"/>
              </a:ext>
            </a:extLst>
          </p:cNvPr>
          <p:cNvSpPr/>
          <p:nvPr/>
        </p:nvSpPr>
        <p:spPr>
          <a:xfrm>
            <a:off x="1725168" y="3233408"/>
            <a:ext cx="1280160" cy="1306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8FABA4-AE42-4EFB-BEDF-BF9CA582B582}"/>
              </a:ext>
            </a:extLst>
          </p:cNvPr>
          <p:cNvSpPr/>
          <p:nvPr/>
        </p:nvSpPr>
        <p:spPr>
          <a:xfrm>
            <a:off x="1725168" y="3893082"/>
            <a:ext cx="1280160" cy="1306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806522-3323-4FF2-8112-E98880B0C115}"/>
              </a:ext>
            </a:extLst>
          </p:cNvPr>
          <p:cNvSpPr/>
          <p:nvPr/>
        </p:nvSpPr>
        <p:spPr>
          <a:xfrm>
            <a:off x="1725168" y="5158002"/>
            <a:ext cx="1280160" cy="1306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5137985D-E06F-4451-86EB-D09E02615F22}"/>
              </a:ext>
            </a:extLst>
          </p:cNvPr>
          <p:cNvSpPr/>
          <p:nvPr/>
        </p:nvSpPr>
        <p:spPr>
          <a:xfrm>
            <a:off x="3135429" y="3837781"/>
            <a:ext cx="623190" cy="92310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Store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15C2A95-06CD-4131-BA23-A1A0D95B4E1E}"/>
              </a:ext>
            </a:extLst>
          </p:cNvPr>
          <p:cNvSpPr/>
          <p:nvPr/>
        </p:nvSpPr>
        <p:spPr>
          <a:xfrm>
            <a:off x="1942882" y="1833505"/>
            <a:ext cx="1280160" cy="770708"/>
          </a:xfrm>
          <a:prstGeom prst="wedgeRectCallout">
            <a:avLst>
              <a:gd name="adj1" fmla="val -40561"/>
              <a:gd name="adj2" fmla="val 13594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Time-and-place delimited signed regulation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2A7098-110D-4CE9-BC61-14B1A132F8BD}"/>
              </a:ext>
            </a:extLst>
          </p:cNvPr>
          <p:cNvSpPr/>
          <p:nvPr/>
        </p:nvSpPr>
        <p:spPr>
          <a:xfrm>
            <a:off x="7572974" y="3120197"/>
            <a:ext cx="1062446" cy="3712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TN-ITS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0A3692A3-7C9B-4D9D-B617-67E2FA3E07D6}"/>
              </a:ext>
            </a:extLst>
          </p:cNvPr>
          <p:cNvSpPr/>
          <p:nvPr/>
        </p:nvSpPr>
        <p:spPr>
          <a:xfrm>
            <a:off x="6279750" y="3268236"/>
            <a:ext cx="1293223" cy="8566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D22AC2-B254-4331-AEBA-EB7E0837CE69}"/>
              </a:ext>
            </a:extLst>
          </p:cNvPr>
          <p:cNvSpPr/>
          <p:nvPr/>
        </p:nvSpPr>
        <p:spPr>
          <a:xfrm>
            <a:off x="7572974" y="3549093"/>
            <a:ext cx="1062446" cy="3712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DATEX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3CB4FD59-7620-4D8B-960A-17045E4C8A79}"/>
              </a:ext>
            </a:extLst>
          </p:cNvPr>
          <p:cNvSpPr/>
          <p:nvPr/>
        </p:nvSpPr>
        <p:spPr>
          <a:xfrm>
            <a:off x="6279750" y="3688423"/>
            <a:ext cx="1293223" cy="8566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2CCF9E-FB8A-4E18-B2B8-242954F3F3F5}"/>
              </a:ext>
            </a:extLst>
          </p:cNvPr>
          <p:cNvSpPr/>
          <p:nvPr/>
        </p:nvSpPr>
        <p:spPr>
          <a:xfrm>
            <a:off x="7572974" y="3988875"/>
            <a:ext cx="1062446" cy="3712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C-ITS/CCAM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D1B3815A-66F9-4AB4-9075-3F005AF7EBDF}"/>
              </a:ext>
            </a:extLst>
          </p:cNvPr>
          <p:cNvSpPr/>
          <p:nvPr/>
        </p:nvSpPr>
        <p:spPr>
          <a:xfrm>
            <a:off x="6279750" y="4136914"/>
            <a:ext cx="1293223" cy="8566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0B464F-0365-4FB0-B277-EA3176EEC4EE}"/>
              </a:ext>
            </a:extLst>
          </p:cNvPr>
          <p:cNvSpPr/>
          <p:nvPr/>
        </p:nvSpPr>
        <p:spPr>
          <a:xfrm>
            <a:off x="7581682" y="4429733"/>
            <a:ext cx="1062446" cy="371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Transmodel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5857BC20-2012-4F5C-8062-CE0322CCDCEB}"/>
              </a:ext>
            </a:extLst>
          </p:cNvPr>
          <p:cNvSpPr/>
          <p:nvPr/>
        </p:nvSpPr>
        <p:spPr>
          <a:xfrm>
            <a:off x="6288458" y="4586481"/>
            <a:ext cx="1293223" cy="8566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A91414-679B-4F79-8F98-0B70AF8385AC}"/>
              </a:ext>
            </a:extLst>
          </p:cNvPr>
          <p:cNvSpPr/>
          <p:nvPr/>
        </p:nvSpPr>
        <p:spPr>
          <a:xfrm>
            <a:off x="7581682" y="4884412"/>
            <a:ext cx="1062446" cy="3712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TPEG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6B845BFD-30FD-433D-A73E-8A80FD5DECED}"/>
              </a:ext>
            </a:extLst>
          </p:cNvPr>
          <p:cNvSpPr/>
          <p:nvPr/>
        </p:nvSpPr>
        <p:spPr>
          <a:xfrm>
            <a:off x="6288458" y="5032451"/>
            <a:ext cx="1293223" cy="8566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Striped Right 32">
            <a:extLst>
              <a:ext uri="{FF2B5EF4-FFF2-40B4-BE49-F238E27FC236}">
                <a16:creationId xmlns:a16="http://schemas.microsoft.com/office/drawing/2014/main" id="{0BF0BB7E-85D2-492A-A5DB-0404C1362B2A}"/>
              </a:ext>
            </a:extLst>
          </p:cNvPr>
          <p:cNvSpPr/>
          <p:nvPr/>
        </p:nvSpPr>
        <p:spPr>
          <a:xfrm>
            <a:off x="8674608" y="3183882"/>
            <a:ext cx="705394" cy="24384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8F6AC73E-0354-48AD-9A07-A766CFB7433B}"/>
              </a:ext>
            </a:extLst>
          </p:cNvPr>
          <p:cNvSpPr/>
          <p:nvPr/>
        </p:nvSpPr>
        <p:spPr>
          <a:xfrm>
            <a:off x="9419191" y="3083733"/>
            <a:ext cx="1473655" cy="60469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35" name="Flowchart: Predefined Process 34">
            <a:extLst>
              <a:ext uri="{FF2B5EF4-FFF2-40B4-BE49-F238E27FC236}">
                <a16:creationId xmlns:a16="http://schemas.microsoft.com/office/drawing/2014/main" id="{77A7E9CF-EE00-4D5E-A867-3B83A317C949}"/>
              </a:ext>
            </a:extLst>
          </p:cNvPr>
          <p:cNvSpPr/>
          <p:nvPr/>
        </p:nvSpPr>
        <p:spPr>
          <a:xfrm rot="5400000">
            <a:off x="4940331" y="3995043"/>
            <a:ext cx="1966073" cy="442803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Publish/subscribe protocol</a:t>
            </a:r>
          </a:p>
        </p:txBody>
      </p:sp>
      <p:sp>
        <p:nvSpPr>
          <p:cNvPr id="36" name="Sun 35">
            <a:extLst>
              <a:ext uri="{FF2B5EF4-FFF2-40B4-BE49-F238E27FC236}">
                <a16:creationId xmlns:a16="http://schemas.microsoft.com/office/drawing/2014/main" id="{3179DCC4-CC1B-401A-A7A3-6DBC01C8C16B}"/>
              </a:ext>
            </a:extLst>
          </p:cNvPr>
          <p:cNvSpPr/>
          <p:nvPr/>
        </p:nvSpPr>
        <p:spPr>
          <a:xfrm>
            <a:off x="3861052" y="3549093"/>
            <a:ext cx="1710813" cy="1701181"/>
          </a:xfrm>
          <a:prstGeom prst="su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Re-pack and re-sign</a:t>
            </a: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E4511723-7A7A-45B7-B827-43155E0EDD96}"/>
              </a:ext>
            </a:extLst>
          </p:cNvPr>
          <p:cNvSpPr/>
          <p:nvPr/>
        </p:nvSpPr>
        <p:spPr>
          <a:xfrm>
            <a:off x="3616894" y="5250274"/>
            <a:ext cx="2011680" cy="325319"/>
          </a:xfrm>
          <a:prstGeom prst="frame">
            <a:avLst>
              <a:gd name="adj1" fmla="val 17940"/>
            </a:avLst>
          </a:prstGeom>
          <a:pattFill prst="dkVert">
            <a:fgClr>
              <a:schemeClr val="accent2">
                <a:lumMod val="40000"/>
                <a:lumOff val="6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7BDA4CFA-5112-4D8F-8522-FB36C227644C}"/>
              </a:ext>
            </a:extLst>
          </p:cNvPr>
          <p:cNvSpPr/>
          <p:nvPr/>
        </p:nvSpPr>
        <p:spPr>
          <a:xfrm>
            <a:off x="6424068" y="1830765"/>
            <a:ext cx="1280160" cy="770708"/>
          </a:xfrm>
          <a:prstGeom prst="wedgeRectCallout">
            <a:avLst>
              <a:gd name="adj1" fmla="val -51910"/>
              <a:gd name="adj2" fmla="val 12654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Publish/subscribe interface, e.g. AMQT or MQTT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10624978-4ACD-4A5F-8CF2-5F5986DBED23}"/>
              </a:ext>
            </a:extLst>
          </p:cNvPr>
          <p:cNvSpPr/>
          <p:nvPr/>
        </p:nvSpPr>
        <p:spPr>
          <a:xfrm>
            <a:off x="7890416" y="1825162"/>
            <a:ext cx="1280160" cy="770708"/>
          </a:xfrm>
          <a:prstGeom prst="wedgeRectCallout">
            <a:avLst>
              <a:gd name="adj1" fmla="val -46597"/>
              <a:gd name="adj2" fmla="val 11183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or new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52316397-AC98-4317-9428-4C708BFECB4E}"/>
              </a:ext>
            </a:extLst>
          </p:cNvPr>
          <p:cNvSpPr/>
          <p:nvPr/>
        </p:nvSpPr>
        <p:spPr>
          <a:xfrm>
            <a:off x="9654718" y="3426758"/>
            <a:ext cx="1473655" cy="60469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BF268E07-0B5E-4CDB-963A-9B520028B22A}"/>
              </a:ext>
            </a:extLst>
          </p:cNvPr>
          <p:cNvSpPr/>
          <p:nvPr/>
        </p:nvSpPr>
        <p:spPr>
          <a:xfrm>
            <a:off x="9380002" y="3872135"/>
            <a:ext cx="1473655" cy="60469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6A51DE63-99DC-474F-BB65-E0BE654FF27B}"/>
              </a:ext>
            </a:extLst>
          </p:cNvPr>
          <p:cNvSpPr/>
          <p:nvPr/>
        </p:nvSpPr>
        <p:spPr>
          <a:xfrm>
            <a:off x="9715175" y="4254767"/>
            <a:ext cx="1473655" cy="60469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43" name="Arrow: Striped Right 42">
            <a:extLst>
              <a:ext uri="{FF2B5EF4-FFF2-40B4-BE49-F238E27FC236}">
                <a16:creationId xmlns:a16="http://schemas.microsoft.com/office/drawing/2014/main" id="{515AE72D-7DA2-4952-8E37-C5B62D61CF08}"/>
              </a:ext>
            </a:extLst>
          </p:cNvPr>
          <p:cNvSpPr/>
          <p:nvPr/>
        </p:nvSpPr>
        <p:spPr>
          <a:xfrm>
            <a:off x="8678307" y="3615704"/>
            <a:ext cx="705394" cy="24384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Striped Right 43">
            <a:extLst>
              <a:ext uri="{FF2B5EF4-FFF2-40B4-BE49-F238E27FC236}">
                <a16:creationId xmlns:a16="http://schemas.microsoft.com/office/drawing/2014/main" id="{AAA31B82-55FD-4E31-820E-F97FF7B8B45B}"/>
              </a:ext>
            </a:extLst>
          </p:cNvPr>
          <p:cNvSpPr/>
          <p:nvPr/>
        </p:nvSpPr>
        <p:spPr>
          <a:xfrm>
            <a:off x="8674608" y="4055495"/>
            <a:ext cx="705394" cy="24384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Striped Right 44">
            <a:extLst>
              <a:ext uri="{FF2B5EF4-FFF2-40B4-BE49-F238E27FC236}">
                <a16:creationId xmlns:a16="http://schemas.microsoft.com/office/drawing/2014/main" id="{F75C6764-176A-49F0-B545-5E35B90D16FE}"/>
              </a:ext>
            </a:extLst>
          </p:cNvPr>
          <p:cNvSpPr/>
          <p:nvPr/>
        </p:nvSpPr>
        <p:spPr>
          <a:xfrm>
            <a:off x="8674608" y="4502828"/>
            <a:ext cx="705394" cy="24384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row: Striped Right 45">
            <a:extLst>
              <a:ext uri="{FF2B5EF4-FFF2-40B4-BE49-F238E27FC236}">
                <a16:creationId xmlns:a16="http://schemas.microsoft.com/office/drawing/2014/main" id="{AF28E627-76A4-4F9E-A1B2-E93E5C10E6D0}"/>
              </a:ext>
            </a:extLst>
          </p:cNvPr>
          <p:cNvSpPr/>
          <p:nvPr/>
        </p:nvSpPr>
        <p:spPr>
          <a:xfrm>
            <a:off x="8674608" y="4922795"/>
            <a:ext cx="705394" cy="243840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878E8CBC-6E20-440A-88FD-A4BFB4100AC6}"/>
              </a:ext>
            </a:extLst>
          </p:cNvPr>
          <p:cNvSpPr/>
          <p:nvPr/>
        </p:nvSpPr>
        <p:spPr>
          <a:xfrm>
            <a:off x="9380002" y="1833505"/>
            <a:ext cx="1280160" cy="770708"/>
          </a:xfrm>
          <a:prstGeom prst="wedgeRectCallout">
            <a:avLst>
              <a:gd name="adj1" fmla="val -71390"/>
              <a:gd name="adj2" fmla="val 12458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Regulations repackaged in legacy format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8DB4502E-0BAC-4A13-A5A3-0C08A7DE2122}"/>
              </a:ext>
            </a:extLst>
          </p:cNvPr>
          <p:cNvSpPr/>
          <p:nvPr/>
        </p:nvSpPr>
        <p:spPr>
          <a:xfrm>
            <a:off x="9517289" y="4755081"/>
            <a:ext cx="1473655" cy="60469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C3C6D5D0-BE81-4BC2-8C49-98AB4DF4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METR paradigm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30BBD-566B-448A-9ADB-AC07A548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3DBFB-5CE2-447F-ABC5-875C1119C2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5FCBEF">
                    <a:lumMod val="20000"/>
                    <a:lumOff val="8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1/12/2023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20000"/>
                  <a:lumOff val="80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A8E-E275-47BD-B9BF-736CA4562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Slide </a:t>
            </a:r>
            <a:fld id="{F11D3BFE-25B8-4595-9BB6-9A47592685B9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49" name="Arrow: Left-Right 48">
            <a:extLst>
              <a:ext uri="{FF2B5EF4-FFF2-40B4-BE49-F238E27FC236}">
                <a16:creationId xmlns:a16="http://schemas.microsoft.com/office/drawing/2014/main" id="{C2066F9B-EAE1-43FB-A14E-A20528888970}"/>
              </a:ext>
            </a:extLst>
          </p:cNvPr>
          <p:cNvSpPr/>
          <p:nvPr/>
        </p:nvSpPr>
        <p:spPr>
          <a:xfrm>
            <a:off x="6240140" y="5338324"/>
            <a:ext cx="3139862" cy="284104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EB6AF4EA-7FF3-4682-B0C8-B1C65B5167C8}"/>
              </a:ext>
            </a:extLst>
          </p:cNvPr>
          <p:cNvSpPr/>
          <p:nvPr/>
        </p:nvSpPr>
        <p:spPr>
          <a:xfrm>
            <a:off x="9616232" y="5245769"/>
            <a:ext cx="1473655" cy="60469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EF9BA35C-4DB3-4642-856F-33D93A78B3A3}"/>
              </a:ext>
            </a:extLst>
          </p:cNvPr>
          <p:cNvSpPr/>
          <p:nvPr/>
        </p:nvSpPr>
        <p:spPr>
          <a:xfrm>
            <a:off x="6036590" y="5972701"/>
            <a:ext cx="1776126" cy="427820"/>
          </a:xfrm>
          <a:prstGeom prst="wedgeRectCallout">
            <a:avLst>
              <a:gd name="adj1" fmla="val 57986"/>
              <a:gd name="adj2" fmla="val -12905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feed </a:t>
            </a:r>
            <a:r>
              <a:rPr lang="en-US" sz="1200" b="1" dirty="0">
                <a:solidFill>
                  <a:prstClr val="white"/>
                </a:solidFill>
              </a:rPr>
              <a:t>in METR native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 to end user</a:t>
            </a:r>
          </a:p>
        </p:txBody>
      </p:sp>
    </p:spTree>
    <p:extLst>
      <p:ext uri="{BB962C8B-B14F-4D97-AF65-F5344CB8AC3E}">
        <p14:creationId xmlns:p14="http://schemas.microsoft.com/office/powerpoint/2010/main" val="12228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4A9C0B-84B0-4DBB-8E5B-32EEA0C2FA41}"/>
              </a:ext>
            </a:extLst>
          </p:cNvPr>
          <p:cNvSpPr/>
          <p:nvPr/>
        </p:nvSpPr>
        <p:spPr>
          <a:xfrm>
            <a:off x="2092960" y="5638800"/>
            <a:ext cx="268224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Informal group for authorities coordination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2DFA7-EAD2-45F7-B5D5-30B6FAF50AFE}"/>
              </a:ext>
            </a:extLst>
          </p:cNvPr>
          <p:cNvSpPr/>
          <p:nvPr/>
        </p:nvSpPr>
        <p:spPr>
          <a:xfrm>
            <a:off x="2092960" y="4490720"/>
            <a:ext cx="268224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 Drafting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F60A-EB57-472C-B68E-9E9099A35FB3}"/>
              </a:ext>
            </a:extLst>
          </p:cNvPr>
          <p:cNvSpPr/>
          <p:nvPr/>
        </p:nvSpPr>
        <p:spPr>
          <a:xfrm>
            <a:off x="2092960" y="3342640"/>
            <a:ext cx="268224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 TC278/WG17</a:t>
            </a:r>
          </a:p>
          <a:p>
            <a:pPr algn="ctr"/>
            <a:r>
              <a:rPr lang="en-US" dirty="0"/>
              <a:t>ISO TC204/WG19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03CBE-50C2-43D0-8C36-AED3BC23985A}"/>
              </a:ext>
            </a:extLst>
          </p:cNvPr>
          <p:cNvSpPr/>
          <p:nvPr/>
        </p:nvSpPr>
        <p:spPr>
          <a:xfrm>
            <a:off x="2468160" y="2194560"/>
            <a:ext cx="22047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 TC278 ITS</a:t>
            </a:r>
          </a:p>
          <a:p>
            <a:pPr algn="ctr"/>
            <a:r>
              <a:rPr lang="en-US" dirty="0"/>
              <a:t>European Committee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4A44E-9987-4FEF-BE9D-7DF979A8B9CE}"/>
              </a:ext>
            </a:extLst>
          </p:cNvPr>
          <p:cNvSpPr/>
          <p:nvPr/>
        </p:nvSpPr>
        <p:spPr>
          <a:xfrm>
            <a:off x="5119920" y="2194560"/>
            <a:ext cx="22047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ISO TC204 ITS</a:t>
            </a:r>
          </a:p>
          <a:p>
            <a:pPr algn="ctr"/>
            <a:r>
              <a:rPr lang="en-US" dirty="0"/>
              <a:t>International Committee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8FB4F56-43CD-4F97-8744-9F18152B7CEA}"/>
              </a:ext>
            </a:extLst>
          </p:cNvPr>
          <p:cNvSpPr/>
          <p:nvPr/>
        </p:nvSpPr>
        <p:spPr>
          <a:xfrm>
            <a:off x="7979559" y="2118791"/>
            <a:ext cx="2780673" cy="822960"/>
          </a:xfrm>
          <a:prstGeom prst="wedgeRoundRectCallout">
            <a:avLst>
              <a:gd name="adj1" fmla="val -59226"/>
              <a:gd name="adj2" fmla="val 939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Top level technical committee for all ITS Standards, CEN is for Europe, and ISO internationally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C94326-C865-4C5E-AE48-13AB95D2F1F0}"/>
              </a:ext>
            </a:extLst>
          </p:cNvPr>
          <p:cNvSpPr txBox="1"/>
          <p:nvPr/>
        </p:nvSpPr>
        <p:spPr>
          <a:xfrm>
            <a:off x="675193" y="394737"/>
            <a:ext cx="817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Standardisation for Management of Electronic Traffic Regulations (METR)</a:t>
            </a:r>
          </a:p>
        </p:txBody>
      </p:sp>
      <p:pic>
        <p:nvPicPr>
          <p:cNvPr id="20" name="Grafik 7">
            <a:extLst>
              <a:ext uri="{FF2B5EF4-FFF2-40B4-BE49-F238E27FC236}">
                <a16:creationId xmlns:a16="http://schemas.microsoft.com/office/drawing/2014/main" id="{B32F37EB-626B-4F8F-B155-7CB7307BC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56" y="1595413"/>
            <a:ext cx="1361127" cy="5516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 descr="ITS_InternationalCooperation_010515.eps">
            <a:extLst>
              <a:ext uri="{FF2B5EF4-FFF2-40B4-BE49-F238E27FC236}">
                <a16:creationId xmlns:a16="http://schemas.microsoft.com/office/drawing/2014/main" id="{3BFC3F4D-213C-476C-A06F-9E6FF289B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5" y="5638800"/>
            <a:ext cx="1318959" cy="802316"/>
          </a:xfrm>
          <a:prstGeom prst="rect">
            <a:avLst/>
          </a:prstGeom>
        </p:spPr>
      </p:pic>
      <p:pic>
        <p:nvPicPr>
          <p:cNvPr id="23" name="Grafik 7">
            <a:extLst>
              <a:ext uri="{FF2B5EF4-FFF2-40B4-BE49-F238E27FC236}">
                <a16:creationId xmlns:a16="http://schemas.microsoft.com/office/drawing/2014/main" id="{49006E17-D3C3-457A-9674-CF15FECA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85" y="4265696"/>
            <a:ext cx="1361127" cy="5516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1A59C4-7429-651F-9821-2BEBFA553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108" y="1648849"/>
            <a:ext cx="1751544" cy="50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8DADD3-65A7-39A9-D53D-BF015671B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53" y="3547487"/>
            <a:ext cx="1628859" cy="4742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E8B1387-3253-71C5-60F1-56C1476517B6}"/>
              </a:ext>
            </a:extLst>
          </p:cNvPr>
          <p:cNvSpPr/>
          <p:nvPr/>
        </p:nvSpPr>
        <p:spPr>
          <a:xfrm>
            <a:off x="5297319" y="3342640"/>
            <a:ext cx="268224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 TC278/WG8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BF3BAE-AF0C-BEA0-BA40-5F45C6F70C28}"/>
              </a:ext>
            </a:extLst>
          </p:cNvPr>
          <p:cNvSpPr/>
          <p:nvPr/>
        </p:nvSpPr>
        <p:spPr>
          <a:xfrm>
            <a:off x="5297319" y="4480560"/>
            <a:ext cx="268224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DATEX II drafting team (</a:t>
            </a:r>
            <a:r>
              <a:rPr lang="en-US" dirty="0" err="1"/>
              <a:t>UVARBox</a:t>
            </a:r>
            <a:r>
              <a:rPr lang="en-US" dirty="0"/>
              <a:t>)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578F09A4-0F1E-FD7E-B2AB-80EEED18BF94}"/>
              </a:ext>
            </a:extLst>
          </p:cNvPr>
          <p:cNvSpPr/>
          <p:nvPr/>
        </p:nvSpPr>
        <p:spPr>
          <a:xfrm>
            <a:off x="8367208" y="3269793"/>
            <a:ext cx="2780673" cy="822960"/>
          </a:xfrm>
          <a:prstGeom prst="wedgeRoundRectCallout">
            <a:avLst>
              <a:gd name="adj1" fmla="val -59226"/>
              <a:gd name="adj2" fmla="val 939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CEN/TS 16157-11:2022</a:t>
            </a:r>
          </a:p>
          <a:p>
            <a:pPr algn="ctr"/>
            <a:r>
              <a:rPr lang="en-US" sz="1400" dirty="0"/>
              <a:t>“DATEX II Traffic Regulations” </a:t>
            </a:r>
          </a:p>
        </p:txBody>
      </p:sp>
    </p:spTree>
    <p:extLst>
      <p:ext uri="{BB962C8B-B14F-4D97-AF65-F5344CB8AC3E}">
        <p14:creationId xmlns:p14="http://schemas.microsoft.com/office/powerpoint/2010/main" val="142633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3C94326-C865-4C5E-AE48-13AB95D2F1F0}"/>
              </a:ext>
            </a:extLst>
          </p:cNvPr>
          <p:cNvSpPr txBox="1"/>
          <p:nvPr/>
        </p:nvSpPr>
        <p:spPr>
          <a:xfrm>
            <a:off x="675193" y="394737"/>
            <a:ext cx="817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Standardisation for Management of Electronic Traffic Regulations (METR)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765B368-2B81-FE16-C10F-2AAF6872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2" y="1128221"/>
            <a:ext cx="8860195" cy="50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B57C810-3E34-B659-E1D6-0C4D9C7EDD31}"/>
              </a:ext>
            </a:extLst>
          </p:cNvPr>
          <p:cNvSpPr/>
          <p:nvPr/>
        </p:nvSpPr>
        <p:spPr>
          <a:xfrm>
            <a:off x="9120243" y="3861463"/>
            <a:ext cx="2780673" cy="1154289"/>
          </a:xfrm>
          <a:prstGeom prst="wedgeRoundRectCallout">
            <a:avLst>
              <a:gd name="adj1" fmla="val -61644"/>
              <a:gd name="adj2" fmla="val -575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CEN/TS 16157-11:2022</a:t>
            </a:r>
          </a:p>
          <a:p>
            <a:pPr algn="ctr"/>
            <a:r>
              <a:rPr lang="en-US" sz="1400" dirty="0"/>
              <a:t>“DATEX II Traffic Regulations”</a:t>
            </a:r>
          </a:p>
          <a:p>
            <a:pPr algn="ctr"/>
            <a:r>
              <a:rPr lang="en-US" sz="1400" dirty="0"/>
              <a:t>Forms key basis for traffic regulation data exchange in Europe  </a:t>
            </a:r>
          </a:p>
        </p:txBody>
      </p:sp>
    </p:spTree>
    <p:extLst>
      <p:ext uri="{BB962C8B-B14F-4D97-AF65-F5344CB8AC3E}">
        <p14:creationId xmlns:p14="http://schemas.microsoft.com/office/powerpoint/2010/main" val="333133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D70ADF-1F35-47D2-A735-22C06A85C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998" y="561954"/>
            <a:ext cx="9144000" cy="58744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State of Development</a:t>
            </a:r>
          </a:p>
          <a:p>
            <a:endParaRPr lang="en-US" dirty="0"/>
          </a:p>
          <a:p>
            <a:pPr algn="l"/>
            <a:r>
              <a:rPr lang="en-US" dirty="0"/>
              <a:t>METR activities in CEN/ISO progressing well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Part 1 (Operational Concept) – initial version drafted; expected publication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Vision of full series is a well developed set of global standards for secure robust traffic regulation data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DATEX II activities also progressing well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CEN TS 16157-11:2022 “DATEX II Traffic Regulations” adopted by CEN members; due for publication in June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Further work under the </a:t>
            </a:r>
            <a:r>
              <a:rPr lang="en-US" dirty="0" err="1"/>
              <a:t>UVARBox</a:t>
            </a:r>
            <a:r>
              <a:rPr lang="en-US" dirty="0"/>
              <a:t> preparatory action developing and tuning the specification as a technical basis for European-wide UVAR data publication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Tuning of TS 16157-11 already programmed and scheduled 2022-23 building on the UVAR and national experiences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DATEX II should be the European default approach for traffic regulation data exchange</a:t>
            </a:r>
          </a:p>
          <a:p>
            <a:pPr algn="l"/>
            <a:r>
              <a:rPr lang="en-US" dirty="0"/>
              <a:t>Approaches are complementary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7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1B2472-5231-49E6-8ADF-3C673677A2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C37768-8D59-4726-A913-7603F250A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355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Semilight</vt:lpstr>
      <vt:lpstr>Office Theme</vt:lpstr>
      <vt:lpstr>METR intro</vt:lpstr>
      <vt:lpstr>Three parallel tracks – mutual dependence</vt:lpstr>
      <vt:lpstr>The METR paradigm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GRVA-15-16a2</dc:title>
  <dc:creator>Knut Evensen</dc:creator>
  <cp:lastModifiedBy>Laura Mueller</cp:lastModifiedBy>
  <cp:revision>31</cp:revision>
  <dcterms:created xsi:type="dcterms:W3CDTF">2021-04-30T05:59:08Z</dcterms:created>
  <dcterms:modified xsi:type="dcterms:W3CDTF">2023-01-12T15:07:46Z</dcterms:modified>
</cp:coreProperties>
</file>