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customXml/itemProps6.xml" ContentType="application/vnd.openxmlformats-officedocument.customXmlProperties+xml"/>
  <Override PartName="/customXml/itemProps7.xml" ContentType="application/vnd.openxmlformats-officedocument.customXmlProperties+xml"/>
  <Override PartName="/customXml/itemProps8.xml" ContentType="application/vnd.openxmlformats-officedocument.customXmlProperties+xml"/>
  <Override PartName="/customXml/itemProps9.xml" ContentType="application/vnd.openxmlformats-officedocument.customXmlProperties+xml"/>
  <Override PartName="/customXml/itemProps10.xml" ContentType="application/vnd.openxmlformats-officedocument.customXmlProperties+xml"/>
  <Override PartName="/customXml/itemProps1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2"/>
  </p:sldMasterIdLst>
  <p:notesMasterIdLst>
    <p:notesMasterId r:id="rId24"/>
  </p:notesMasterIdLst>
  <p:handoutMasterIdLst>
    <p:handoutMasterId r:id="rId25"/>
  </p:handoutMasterIdLst>
  <p:sldIdLst>
    <p:sldId id="256" r:id="rId13"/>
    <p:sldId id="464" r:id="rId14"/>
    <p:sldId id="453" r:id="rId15"/>
    <p:sldId id="468" r:id="rId16"/>
    <p:sldId id="469" r:id="rId17"/>
    <p:sldId id="467" r:id="rId18"/>
    <p:sldId id="471" r:id="rId19"/>
    <p:sldId id="470" r:id="rId20"/>
    <p:sldId id="351" r:id="rId21"/>
    <p:sldId id="466" r:id="rId22"/>
    <p:sldId id="452" r:id="rId2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nstey,Kendelle [NCR]" initials="A[" lastIdx="1" clrIdx="0">
    <p:extLst>
      <p:ext uri="{19B8F6BF-5375-455C-9EA6-DF929625EA0E}">
        <p15:presenceInfo xmlns:p15="http://schemas.microsoft.com/office/powerpoint/2012/main" userId="S-1-5-21-2086016090-1259623561-1170935872-103862" providerId="AD"/>
      </p:ext>
    </p:extLst>
  </p:cmAuthor>
  <p:cmAuthor id="2" name="Safoutin, Mike" initials="SM" lastIdx="5" clrIdx="1">
    <p:extLst>
      <p:ext uri="{19B8F6BF-5375-455C-9EA6-DF929625EA0E}">
        <p15:presenceInfo xmlns:p15="http://schemas.microsoft.com/office/powerpoint/2012/main" userId="S::safoutin.mike@epa.gov::e223aa6a-9838-42df-92a4-45d3f46cad2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70" autoAdjust="0"/>
    <p:restoredTop sz="94799" autoAdjust="0"/>
  </p:normalViewPr>
  <p:slideViewPr>
    <p:cSldViewPr>
      <p:cViewPr varScale="1">
        <p:scale>
          <a:sx n="67" d="100"/>
          <a:sy n="67" d="100"/>
        </p:scale>
        <p:origin x="448" y="44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8.xml"/><Relationship Id="rId13" Type="http://schemas.openxmlformats.org/officeDocument/2006/relationships/slide" Target="slides/slide1.xml"/><Relationship Id="rId18" Type="http://schemas.openxmlformats.org/officeDocument/2006/relationships/slide" Target="slides/slide6.xml"/><Relationship Id="rId26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21" Type="http://schemas.openxmlformats.org/officeDocument/2006/relationships/slide" Target="slides/slide9.xml"/><Relationship Id="rId7" Type="http://schemas.openxmlformats.org/officeDocument/2006/relationships/customXml" Target="../customXml/item7.xml"/><Relationship Id="rId12" Type="http://schemas.openxmlformats.org/officeDocument/2006/relationships/slideMaster" Target="slideMasters/slideMaster1.xml"/><Relationship Id="rId17" Type="http://schemas.openxmlformats.org/officeDocument/2006/relationships/slide" Target="slides/slide5.xml"/><Relationship Id="rId25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4.xml"/><Relationship Id="rId20" Type="http://schemas.openxmlformats.org/officeDocument/2006/relationships/slide" Target="slides/slide8.xml"/><Relationship Id="rId29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customXml" Target="../customXml/item6.xml"/><Relationship Id="rId11" Type="http://schemas.openxmlformats.org/officeDocument/2006/relationships/customXml" Target="../customXml/item11.xml"/><Relationship Id="rId24" Type="http://schemas.openxmlformats.org/officeDocument/2006/relationships/notesMaster" Target="notesMasters/notesMaster1.xml"/><Relationship Id="rId5" Type="http://schemas.openxmlformats.org/officeDocument/2006/relationships/customXml" Target="../customXml/item5.xml"/><Relationship Id="rId15" Type="http://schemas.openxmlformats.org/officeDocument/2006/relationships/slide" Target="slides/slide3.xml"/><Relationship Id="rId23" Type="http://schemas.openxmlformats.org/officeDocument/2006/relationships/slide" Target="slides/slide11.xml"/><Relationship Id="rId28" Type="http://schemas.openxmlformats.org/officeDocument/2006/relationships/viewProps" Target="viewProps.xml"/><Relationship Id="rId10" Type="http://schemas.openxmlformats.org/officeDocument/2006/relationships/customXml" Target="../customXml/item10.xml"/><Relationship Id="rId19" Type="http://schemas.openxmlformats.org/officeDocument/2006/relationships/slide" Target="slides/slide7.xml"/><Relationship Id="rId31" Type="http://schemas.microsoft.com/office/2016/11/relationships/changesInfo" Target="changesInfos/changesInfo1.xml"/><Relationship Id="rId4" Type="http://schemas.openxmlformats.org/officeDocument/2006/relationships/customXml" Target="../customXml/item4.xml"/><Relationship Id="rId9" Type="http://schemas.openxmlformats.org/officeDocument/2006/relationships/customXml" Target="../customXml/item9.xml"/><Relationship Id="rId14" Type="http://schemas.openxmlformats.org/officeDocument/2006/relationships/slide" Target="slides/slide2.xml"/><Relationship Id="rId22" Type="http://schemas.openxmlformats.org/officeDocument/2006/relationships/slide" Target="slides/slide10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rancois Cuenot" userId="9928dff3-8fa4-42b5-9d6e-cd4dcb89281b" providerId="ADAL" clId="{8415C69B-CFE6-4F4E-9427-67F8EAEE1B7E}"/>
    <pc:docChg chg="modSld">
      <pc:chgData name="Francois Cuenot" userId="9928dff3-8fa4-42b5-9d6e-cd4dcb89281b" providerId="ADAL" clId="{8415C69B-CFE6-4F4E-9427-67F8EAEE1B7E}" dt="2023-01-12T10:36:57.603" v="9" actId="207"/>
      <pc:docMkLst>
        <pc:docMk/>
      </pc:docMkLst>
      <pc:sldChg chg="modSp mod">
        <pc:chgData name="Francois Cuenot" userId="9928dff3-8fa4-42b5-9d6e-cd4dcb89281b" providerId="ADAL" clId="{8415C69B-CFE6-4F4E-9427-67F8EAEE1B7E}" dt="2023-01-12T10:36:57.603" v="9" actId="207"/>
        <pc:sldMkLst>
          <pc:docMk/>
          <pc:sldMk cId="0" sldId="256"/>
        </pc:sldMkLst>
        <pc:spChg chg="mod">
          <ac:chgData name="Francois Cuenot" userId="9928dff3-8fa4-42b5-9d6e-cd4dcb89281b" providerId="ADAL" clId="{8415C69B-CFE6-4F4E-9427-67F8EAEE1B7E}" dt="2023-01-12T10:36:57.603" v="9" actId="207"/>
          <ac:spMkLst>
            <pc:docMk/>
            <pc:sldMk cId="0" sldId="256"/>
            <ac:spMk id="6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dirty="0"/>
              <a:t>GRPE-65-nn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77E7CB-09AF-43F2-ADA4-B2B423205EE4}" type="datetimeFigureOut">
              <a:rPr lang="en-US" smtClean="0"/>
              <a:pPr/>
              <a:t>12-Jan-23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F0532F-1526-46CA-8FD1-CC19224FD09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1168350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dirty="0"/>
              <a:t>GRPE-65-nn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78D883-694A-41C9-ACD9-6257BE9C1E94}" type="datetimeFigureOut">
              <a:rPr lang="en-US" smtClean="0"/>
              <a:pPr/>
              <a:t>12-Jan-23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692BFAC-DA74-4C24-AAF2-8D09F2FE08C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2148091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92BFAC-DA74-4C24-AAF2-8D09F2FE08CA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en-US" dirty="0"/>
              <a:t>GRPE-65-nn</a:t>
            </a:r>
          </a:p>
        </p:txBody>
      </p:sp>
    </p:spTree>
    <p:extLst>
      <p:ext uri="{BB962C8B-B14F-4D97-AF65-F5344CB8AC3E}">
        <p14:creationId xmlns:p14="http://schemas.microsoft.com/office/powerpoint/2010/main" val="34202652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1988800" y="3048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12192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 dirty="0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95072" y="6391657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828800" y="2819400"/>
            <a:ext cx="85344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4B52E-28EE-486C-8817-8481609D48FA}" type="datetime1">
              <a:rPr lang="en-US" smtClean="0"/>
              <a:t>12-Jan-23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EVE IWG</a:t>
            </a:r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207264" y="2420112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 dirty="0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203200" y="152400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 dirty="0"/>
          </a:p>
        </p:txBody>
      </p:sp>
      <p:sp>
        <p:nvSpPr>
          <p:cNvPr id="13" name="Oval 12"/>
          <p:cNvSpPr/>
          <p:nvPr/>
        </p:nvSpPr>
        <p:spPr>
          <a:xfrm>
            <a:off x="5689600" y="2115312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14" name="Oval 13"/>
          <p:cNvSpPr/>
          <p:nvPr/>
        </p:nvSpPr>
        <p:spPr>
          <a:xfrm>
            <a:off x="5815584" y="2209800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5791200" y="2199451"/>
            <a:ext cx="6096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04235127-2B2F-4F7B-BE35-1DACAD78B01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914400" y="381000"/>
            <a:ext cx="103632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FB952-7A5B-4A42-A915-AA6C5EA17A8E}" type="datetime1">
              <a:rPr lang="en-US" smtClean="0"/>
              <a:t>12-Jan-23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EVE IWG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35127-2B2F-4F7B-BE35-1DACAD78B01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9347200" y="0"/>
            <a:ext cx="28448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 dirty="0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2192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 dirty="0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 dirty="0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95072" y="6391657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 dirty="0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203200" y="155448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6403340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 dirty="0"/>
          </a:p>
        </p:txBody>
      </p:sp>
      <p:sp>
        <p:nvSpPr>
          <p:cNvPr id="14" name="Oval 13"/>
          <p:cNvSpPr/>
          <p:nvPr/>
        </p:nvSpPr>
        <p:spPr>
          <a:xfrm>
            <a:off x="9119616" y="2925763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15" name="Oval 14"/>
          <p:cNvSpPr/>
          <p:nvPr/>
        </p:nvSpPr>
        <p:spPr>
          <a:xfrm>
            <a:off x="9245600" y="3020251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21216" y="3009902"/>
            <a:ext cx="609600" cy="441325"/>
          </a:xfrm>
        </p:spPr>
        <p:txBody>
          <a:bodyPr/>
          <a:lstStyle/>
          <a:p>
            <a:fld id="{04235127-2B2F-4F7B-BE35-1DACAD78B01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06400" y="304800"/>
            <a:ext cx="8737600" cy="5821366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48BB8-4EB5-458C-8CCD-EC14D7E64A33}" type="datetime1">
              <a:rPr lang="en-US" smtClean="0"/>
              <a:t>12-Jan-23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EVE IWG</a:t>
            </a: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855200" y="304802"/>
            <a:ext cx="19304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38420-9527-4012-8A53-B9A85E846BF8}" type="datetime1">
              <a:rPr lang="en-US" smtClean="0"/>
              <a:t>12-Jan-23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EVE IWG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815584" y="1026373"/>
            <a:ext cx="609600" cy="441325"/>
          </a:xfrm>
        </p:spPr>
        <p:txBody>
          <a:bodyPr/>
          <a:lstStyle/>
          <a:p>
            <a:fld id="{04235127-2B2F-4F7B-BE35-1DACAD78B01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02336" y="1527048"/>
            <a:ext cx="1133856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 dirty="0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11988800" y="1905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203200" y="2286000"/>
            <a:ext cx="11777472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 dirty="0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207264" y="142352"/>
            <a:ext cx="11777472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24568" y="2743200"/>
            <a:ext cx="8640232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95072" y="6391657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 dirty="0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203200" y="152400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EVE IWG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6CF4D-6739-4966-BF53-378B3A5E238E}" type="datetime1">
              <a:rPr lang="en-US" smtClean="0"/>
              <a:t>12-Jan-23</a:t>
            </a:fld>
            <a:endParaRPr lang="en-US" dirty="0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203200" y="2438400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 dirty="0"/>
          </a:p>
        </p:txBody>
      </p:sp>
      <p:sp>
        <p:nvSpPr>
          <p:cNvPr id="10" name="Oval 9"/>
          <p:cNvSpPr/>
          <p:nvPr/>
        </p:nvSpPr>
        <p:spPr>
          <a:xfrm>
            <a:off x="5689600" y="2115312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11" name="Oval 10"/>
          <p:cNvSpPr/>
          <p:nvPr/>
        </p:nvSpPr>
        <p:spPr>
          <a:xfrm>
            <a:off x="5815584" y="2209800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791200" y="2199451"/>
            <a:ext cx="6096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04235127-2B2F-4F7B-BE35-1DACAD78B01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533400"/>
            <a:ext cx="103632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2336" y="228600"/>
            <a:ext cx="11379200" cy="758952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721600" y="6409944"/>
            <a:ext cx="4059936" cy="365760"/>
          </a:xfrm>
        </p:spPr>
        <p:txBody>
          <a:bodyPr/>
          <a:lstStyle/>
          <a:p>
            <a:fld id="{54DB1318-DCCC-440F-94D6-CEF81F116C95}" type="datetime1">
              <a:rPr lang="en-US" smtClean="0"/>
              <a:t>12-Jan-23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EVE IWG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35127-2B2F-4F7B-BE35-1DACAD78B01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6084107" y="1575653"/>
            <a:ext cx="11895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 dirty="0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402336" y="1371600"/>
            <a:ext cx="53848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6400800" y="1371600"/>
            <a:ext cx="53848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6096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12192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 dirty="0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 dirty="0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 dirty="0"/>
          </a:p>
        </p:txBody>
      </p:sp>
      <p:sp>
        <p:nvSpPr>
          <p:cNvPr id="11" name="Rectangle 10"/>
          <p:cNvSpPr/>
          <p:nvPr/>
        </p:nvSpPr>
        <p:spPr>
          <a:xfrm>
            <a:off x="203200" y="1371600"/>
            <a:ext cx="11777472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94564" y="6391656"/>
            <a:ext cx="11777472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2336" y="1524000"/>
            <a:ext cx="5386917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388441" y="1524000"/>
            <a:ext cx="5389033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82F6C2-977C-44AA-A0B7-DEF18281B245}" type="datetime1">
              <a:rPr lang="en-US" smtClean="0"/>
              <a:t>12-Jan-23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06400" y="6409944"/>
            <a:ext cx="4775200" cy="365760"/>
          </a:xfrm>
        </p:spPr>
        <p:txBody>
          <a:bodyPr/>
          <a:lstStyle/>
          <a:p>
            <a:r>
              <a:rPr lang="en-US" dirty="0"/>
              <a:t>EVE IWG</a:t>
            </a:r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203200" y="1280160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203200" y="155448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402336" y="2471383"/>
            <a:ext cx="5388864" cy="3818404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6400800" y="2471383"/>
            <a:ext cx="5384800" cy="3822192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5689600" y="956036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7" name="Oval 26"/>
          <p:cNvSpPr/>
          <p:nvPr/>
        </p:nvSpPr>
        <p:spPr>
          <a:xfrm>
            <a:off x="5815584" y="1050524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5791200" y="1042417"/>
            <a:ext cx="609600" cy="441325"/>
          </a:xfrm>
        </p:spPr>
        <p:txBody>
          <a:bodyPr/>
          <a:lstStyle>
            <a:lvl1pPr algn="ctr">
              <a:defRPr/>
            </a:lvl1pPr>
          </a:lstStyle>
          <a:p>
            <a:fld id="{04235127-2B2F-4F7B-BE35-1DACAD78B01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2994D-669E-4CDF-BBE5-0D33D73F0CF5}" type="datetime1">
              <a:rPr lang="en-US" smtClean="0"/>
              <a:t>12-Jan-23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EVE IWG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5791200" y="1036021"/>
            <a:ext cx="609600" cy="441325"/>
          </a:xfrm>
        </p:spPr>
        <p:txBody>
          <a:bodyPr/>
          <a:lstStyle/>
          <a:p>
            <a:fld id="{04235127-2B2F-4F7B-BE35-1DACAD78B01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12192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 dirty="0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 dirty="0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 dirty="0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95072" y="6391657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 dirty="0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203200" y="158496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93D8E-7A90-4EB2-9F87-6CEC1C5BE1B1}" type="datetime1">
              <a:rPr lang="en-US" smtClean="0"/>
              <a:t>12-Jan-23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EVE IWG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5689600" y="6324600"/>
            <a:ext cx="8128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4235127-2B2F-4F7B-BE35-1DACAD78B01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203200" y="152400"/>
            <a:ext cx="11777472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 dirty="0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12192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 dirty="0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 dirty="0"/>
          </a:p>
        </p:txBody>
      </p:sp>
      <p:sp>
        <p:nvSpPr>
          <p:cNvPr id="13" name="Rectangle 12"/>
          <p:cNvSpPr/>
          <p:nvPr/>
        </p:nvSpPr>
        <p:spPr>
          <a:xfrm>
            <a:off x="203200" y="609600"/>
            <a:ext cx="36576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914400"/>
            <a:ext cx="31496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08000" y="1981201"/>
            <a:ext cx="31496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203200" y="152400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203200" y="533400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 dirty="0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4165600" y="685800"/>
            <a:ext cx="7518400" cy="5410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727200" y="228600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11" name="Oval 10"/>
          <p:cNvSpPr/>
          <p:nvPr/>
        </p:nvSpPr>
        <p:spPr>
          <a:xfrm>
            <a:off x="1853184" y="323088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828800" y="312739"/>
            <a:ext cx="6096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04235127-2B2F-4F7B-BE35-1DACAD78B01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99136" y="6388386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4751C-225E-4DE5-8C72-1C81BD736081}" type="datetime1">
              <a:rPr lang="en-US" smtClean="0"/>
              <a:t>12-Jan-23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2336" y="6410848"/>
            <a:ext cx="4511040" cy="365760"/>
          </a:xfrm>
        </p:spPr>
        <p:txBody>
          <a:bodyPr/>
          <a:lstStyle/>
          <a:p>
            <a:r>
              <a:rPr lang="en-US" dirty="0"/>
              <a:t>EVE IWG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203200" y="533400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 dirty="0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203200" y="152400"/>
            <a:ext cx="11777472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 dirty="0"/>
          </a:p>
        </p:txBody>
      </p:sp>
      <p:sp>
        <p:nvSpPr>
          <p:cNvPr id="8" name="Rectangle 7"/>
          <p:cNvSpPr/>
          <p:nvPr/>
        </p:nvSpPr>
        <p:spPr>
          <a:xfrm>
            <a:off x="203200" y="609600"/>
            <a:ext cx="36576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203200" y="155448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 dirty="0"/>
          </a:p>
        </p:txBody>
      </p:sp>
      <p:sp>
        <p:nvSpPr>
          <p:cNvPr id="12" name="Oval 11"/>
          <p:cNvSpPr/>
          <p:nvPr/>
        </p:nvSpPr>
        <p:spPr>
          <a:xfrm>
            <a:off x="1727200" y="228600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13" name="Oval 12"/>
          <p:cNvSpPr/>
          <p:nvPr/>
        </p:nvSpPr>
        <p:spPr>
          <a:xfrm>
            <a:off x="1853184" y="323088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828800" y="312739"/>
            <a:ext cx="609600" cy="441325"/>
          </a:xfrm>
        </p:spPr>
        <p:txBody>
          <a:bodyPr/>
          <a:lstStyle/>
          <a:p>
            <a:fld id="{04235127-2B2F-4F7B-BE35-1DACAD78B01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00500" y="5029200"/>
            <a:ext cx="78232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00500" y="609600"/>
            <a:ext cx="78232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8000" y="990600"/>
            <a:ext cx="32512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99136" y="6388386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717536" y="6404984"/>
            <a:ext cx="4059936" cy="365760"/>
          </a:xfrm>
        </p:spPr>
        <p:txBody>
          <a:bodyPr/>
          <a:lstStyle/>
          <a:p>
            <a:fld id="{B1069196-9691-4D00-9118-A17652EA00CC}" type="datetime1">
              <a:rPr lang="en-US" smtClean="0"/>
              <a:t>12-Jan-23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2336" y="6410848"/>
            <a:ext cx="4779264" cy="365760"/>
          </a:xfrm>
        </p:spPr>
        <p:txBody>
          <a:bodyPr/>
          <a:lstStyle/>
          <a:p>
            <a:r>
              <a:rPr lang="en-US" dirty="0"/>
              <a:t>EVE IWG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1"/>
            <a:ext cx="12192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 dirty="0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99136" y="6388386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7721600" y="6404984"/>
            <a:ext cx="4059936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3A28AE78-2866-4736-94AA-7BDB5573C706}" type="datetime1">
              <a:rPr lang="en-US" smtClean="0"/>
              <a:t>12-Jan-23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06400" y="6410848"/>
            <a:ext cx="4775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EVE IWG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203200" y="155448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203200" y="1276743"/>
            <a:ext cx="1177747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 dirty="0"/>
          </a:p>
        </p:txBody>
      </p:sp>
      <p:sp>
        <p:nvSpPr>
          <p:cNvPr id="12" name="Oval 11"/>
          <p:cNvSpPr/>
          <p:nvPr/>
        </p:nvSpPr>
        <p:spPr>
          <a:xfrm>
            <a:off x="5689600" y="956036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15" name="Oval 14"/>
          <p:cNvSpPr/>
          <p:nvPr/>
        </p:nvSpPr>
        <p:spPr>
          <a:xfrm>
            <a:off x="5815584" y="1050524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5791200" y="1040175"/>
            <a:ext cx="6096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04235127-2B2F-4F7B-BE35-1DACAD78B01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02336" y="228600"/>
            <a:ext cx="113792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02336" y="1524000"/>
            <a:ext cx="113792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mailto:Panagiota.DILARA@ec.europa.eu" TargetMode="External"/><Relationship Id="rId2" Type="http://schemas.openxmlformats.org/officeDocument/2006/relationships/hyperlink" Target="mailto:Olechiw.michael@epa.gov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895600" y="3657600"/>
            <a:ext cx="6400800" cy="1752600"/>
          </a:xfrm>
        </p:spPr>
        <p:txBody>
          <a:bodyPr>
            <a:norm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Report to GRPE 87th Session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EVE IWG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35127-2B2F-4F7B-BE35-1DACAD78B01E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Electric Vehicles and the Environment</a:t>
            </a:r>
            <a:br>
              <a:rPr lang="en-US" sz="3200" b="1" dirty="0"/>
            </a:br>
            <a:r>
              <a:rPr lang="en-US" sz="3200" b="1" dirty="0"/>
              <a:t> (EVE IWG)</a:t>
            </a:r>
          </a:p>
        </p:txBody>
      </p:sp>
      <p:sp>
        <p:nvSpPr>
          <p:cNvPr id="6" name="Textfeld 12"/>
          <p:cNvSpPr txBox="1">
            <a:spLocks noChangeArrowheads="1"/>
          </p:cNvSpPr>
          <p:nvPr/>
        </p:nvSpPr>
        <p:spPr bwMode="auto">
          <a:xfrm>
            <a:off x="7150969" y="152401"/>
            <a:ext cx="3362325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eaLnBrk="1" hangingPunct="1"/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Informal document </a:t>
            </a:r>
            <a:r>
              <a:rPr lang="en-US" sz="1200" b="1" dirty="0">
                <a:latin typeface="Times New Roman" pitchFamily="18" charset="0"/>
                <a:cs typeface="Times New Roman" pitchFamily="18" charset="0"/>
              </a:rPr>
              <a:t>GRPE-87-52</a:t>
            </a:r>
            <a:endParaRPr lang="de-DE" sz="1200" dirty="0">
              <a:latin typeface="Times New Roman" pitchFamily="18" charset="0"/>
              <a:cs typeface="Times New Roman" pitchFamily="18" charset="0"/>
            </a:endParaRPr>
          </a:p>
          <a:p>
            <a:pPr algn="r" eaLnBrk="1" hangingPunct="1"/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87tf GRPE, 10 January~13 January 2023</a:t>
            </a:r>
          </a:p>
          <a:p>
            <a:pPr algn="r" eaLnBrk="1" hangingPunct="1"/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Agenda item 9 </a:t>
            </a:r>
            <a:endParaRPr lang="de-DE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feld 39"/>
          <p:cNvSpPr txBox="1">
            <a:spLocks noChangeArrowheads="1"/>
          </p:cNvSpPr>
          <p:nvPr/>
        </p:nvSpPr>
        <p:spPr bwMode="auto">
          <a:xfrm>
            <a:off x="1676400" y="152401"/>
            <a:ext cx="33528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/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Submitted by the EVE informal working group</a:t>
            </a:r>
            <a:endParaRPr lang="de-DE" sz="1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B89157-7EE9-4003-B389-118B087DE5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Proposed Future </a:t>
            </a:r>
            <a:r>
              <a:rPr lang="en-US" dirty="0"/>
              <a:t>EVE Meetings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E54719B-299C-4CD8-8630-ACEAC6276C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EVE IWG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0EC685F-EDC0-498B-BB26-F0FB932424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35127-2B2F-4F7B-BE35-1DACAD78B01E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9B944684-B92D-4F1C-A69D-227950CA3315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60</a:t>
            </a:r>
            <a:r>
              <a:rPr lang="en-US" baseline="30000" dirty="0"/>
              <a:t>th</a:t>
            </a:r>
            <a:r>
              <a:rPr lang="en-US" dirty="0"/>
              <a:t>: March 2023: Virtual meeting</a:t>
            </a:r>
          </a:p>
          <a:p>
            <a:r>
              <a:rPr lang="en-US" dirty="0"/>
              <a:t>61</a:t>
            </a:r>
            <a:r>
              <a:rPr lang="en-US" baseline="30000" dirty="0"/>
              <a:t>st</a:t>
            </a:r>
            <a:r>
              <a:rPr lang="en-US" dirty="0"/>
              <a:t>: April 25~26, 2023 – Ann Arbor, MI – USEPA</a:t>
            </a:r>
          </a:p>
          <a:p>
            <a:r>
              <a:rPr lang="en-US" dirty="0"/>
              <a:t>62</a:t>
            </a:r>
            <a:r>
              <a:rPr lang="en-US" baseline="30000" dirty="0"/>
              <a:t>nd</a:t>
            </a:r>
            <a:r>
              <a:rPr lang="en-US" dirty="0"/>
              <a:t>: June GRPE week – In person and virtual</a:t>
            </a:r>
          </a:p>
          <a:p>
            <a:r>
              <a:rPr lang="en-US" dirty="0"/>
              <a:t>63</a:t>
            </a:r>
            <a:r>
              <a:rPr lang="en-US" baseline="30000" dirty="0"/>
              <a:t>rd</a:t>
            </a:r>
            <a:r>
              <a:rPr lang="en-US" dirty="0"/>
              <a:t>: Early fall 2023: Virtual meeting</a:t>
            </a:r>
          </a:p>
          <a:p>
            <a:r>
              <a:rPr lang="en-US" dirty="0"/>
              <a:t>64</a:t>
            </a:r>
            <a:r>
              <a:rPr lang="en-US" baseline="30000" dirty="0"/>
              <a:t>th</a:t>
            </a:r>
            <a:r>
              <a:rPr lang="en-US" dirty="0"/>
              <a:t>: Mid-fall 2023: Ottawa, Canada – ECCC</a:t>
            </a:r>
          </a:p>
          <a:p>
            <a:r>
              <a:rPr lang="en-US" dirty="0"/>
              <a:t>65</a:t>
            </a:r>
            <a:r>
              <a:rPr lang="en-US" baseline="30000" dirty="0"/>
              <a:t>th</a:t>
            </a:r>
            <a:r>
              <a:rPr lang="en-US" dirty="0"/>
              <a:t>: Late fall 2023: Virtual meeting</a:t>
            </a:r>
          </a:p>
        </p:txBody>
      </p:sp>
    </p:spTree>
    <p:extLst>
      <p:ext uri="{BB962C8B-B14F-4D97-AF65-F5344CB8AC3E}">
        <p14:creationId xmlns:p14="http://schemas.microsoft.com/office/powerpoint/2010/main" val="18279716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0C2A255-555E-4DC1-93B6-43E2440113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EVE IWG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C8481CD-8338-45A0-9984-EA8B3A0F30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35127-2B2F-4F7B-BE35-1DACAD78B01E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787D13A-642A-4349-AD3F-9B517A6CECA1}"/>
              </a:ext>
            </a:extLst>
          </p:cNvPr>
          <p:cNvSpPr txBox="1"/>
          <p:nvPr/>
        </p:nvSpPr>
        <p:spPr>
          <a:xfrm>
            <a:off x="4965748" y="3505200"/>
            <a:ext cx="275428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/>
              <a:t>Thank you!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D4557B6-6E91-4DB4-9B8D-341CBA58D3A7}"/>
              </a:ext>
            </a:extLst>
          </p:cNvPr>
          <p:cNvSpPr txBox="1"/>
          <p:nvPr/>
        </p:nvSpPr>
        <p:spPr>
          <a:xfrm flipH="1">
            <a:off x="8534400" y="4214691"/>
            <a:ext cx="3048000" cy="1815882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dirty="0"/>
              <a:t>Michael Olechiw</a:t>
            </a:r>
          </a:p>
          <a:p>
            <a:r>
              <a:rPr lang="en-US" sz="1400" dirty="0"/>
              <a:t>EVE C0-chair</a:t>
            </a:r>
          </a:p>
          <a:p>
            <a:r>
              <a:rPr lang="en-US" sz="1400" dirty="0">
                <a:hlinkClick r:id="rId2"/>
              </a:rPr>
              <a:t>olechiw.michael@epa.gov</a:t>
            </a:r>
            <a:endParaRPr lang="en-US" sz="1400" dirty="0"/>
          </a:p>
          <a:p>
            <a:endParaRPr lang="en-US" sz="1400" dirty="0"/>
          </a:p>
          <a:p>
            <a:r>
              <a:rPr lang="en-US" sz="1400" dirty="0"/>
              <a:t>Penny Dilara</a:t>
            </a:r>
          </a:p>
          <a:p>
            <a:r>
              <a:rPr lang="en-US" sz="1400" dirty="0"/>
              <a:t>EVE  C0-chair</a:t>
            </a:r>
          </a:p>
          <a:p>
            <a:r>
              <a:rPr lang="en-US" sz="1400" dirty="0">
                <a:hlinkClick r:id="rId3"/>
              </a:rPr>
              <a:t>Panagiota.DILARA@ec.europa.eu</a:t>
            </a:r>
            <a:endParaRPr lang="en-US" sz="1400" dirty="0"/>
          </a:p>
          <a:p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383942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B89157-7EE9-4003-B389-118B087DE5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Recent EVE Meetings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E54719B-299C-4CD8-8630-ACEAC6276C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EVE IWG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0EC685F-EDC0-498B-BB26-F0FB932424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35127-2B2F-4F7B-BE35-1DACAD78B01E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9A868CCA-735B-4DDD-A4C2-ED0E1D0BDBDF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Virtual meetings</a:t>
            </a:r>
          </a:p>
          <a:p>
            <a:pPr lvl="1"/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54</a:t>
            </a:r>
            <a:r>
              <a:rPr lang="en-US" baseline="30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th</a:t>
            </a: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EVE IWG February 16</a:t>
            </a:r>
            <a:r>
              <a:rPr lang="en-US" baseline="30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th</a:t>
            </a: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2022</a:t>
            </a:r>
          </a:p>
          <a:p>
            <a:pPr lvl="1"/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55</a:t>
            </a:r>
            <a:r>
              <a:rPr lang="en-US" baseline="30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th</a:t>
            </a: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EVE IWG April 26-27, 2022</a:t>
            </a:r>
          </a:p>
          <a:p>
            <a:pPr lvl="1"/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58</a:t>
            </a:r>
            <a:r>
              <a:rPr lang="en-US" baseline="30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th</a:t>
            </a: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EVE IWG November 21-22, 2022</a:t>
            </a:r>
          </a:p>
          <a:p>
            <a:pPr lvl="2"/>
            <a:endParaRPr lang="en-US" dirty="0"/>
          </a:p>
          <a:p>
            <a:r>
              <a:rPr lang="en-US" dirty="0"/>
              <a:t>In –person meetings</a:t>
            </a:r>
          </a:p>
          <a:p>
            <a:pPr lvl="1"/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56</a:t>
            </a:r>
            <a:r>
              <a:rPr lang="en-US" baseline="30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th</a:t>
            </a: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EVE IWG - May 30, 2022 in Geneva and virtually (Past)</a:t>
            </a:r>
          </a:p>
          <a:p>
            <a:pPr lvl="1"/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57</a:t>
            </a:r>
            <a:r>
              <a:rPr lang="en-US" baseline="30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th</a:t>
            </a: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EVE IWG – September 21-22, 2022, Brussels</a:t>
            </a:r>
          </a:p>
          <a:p>
            <a:pPr lvl="1"/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59</a:t>
            </a:r>
            <a:r>
              <a:rPr lang="en-US" baseline="30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th</a:t>
            </a: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EVE IWG – January 2023</a:t>
            </a:r>
            <a:r>
              <a:rPr lang="en-US">
                <a:solidFill>
                  <a:schemeClr val="tx1">
                    <a:lumMod val="85000"/>
                    <a:lumOff val="15000"/>
                  </a:schemeClr>
                </a:solidFill>
              </a:rPr>
              <a:t>, concurrent with GRPE week</a:t>
            </a:r>
            <a:endParaRPr lang="en-US" dirty="0"/>
          </a:p>
          <a:p>
            <a:pPr lvl="2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45971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Current Work</a:t>
            </a:r>
            <a:endParaRPr lang="en-CA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EVE IWG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35127-2B2F-4F7B-BE35-1DACAD78B01E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Hybrid power determination (GTR-21)</a:t>
            </a:r>
          </a:p>
          <a:p>
            <a:pPr lvl="1"/>
            <a:r>
              <a:rPr lang="en-US" dirty="0"/>
              <a:t>EVE continuing to develop the GTR based on the experiences of stakeholders</a:t>
            </a:r>
          </a:p>
          <a:p>
            <a:r>
              <a:rPr lang="en-US" dirty="0"/>
              <a:t>In-vehicle battery durability (GTR-22) – Light-duty</a:t>
            </a:r>
          </a:p>
          <a:p>
            <a:pPr lvl="1"/>
            <a:r>
              <a:rPr lang="en-US" dirty="0"/>
              <a:t>Consider further development and refinement of GTR 22</a:t>
            </a:r>
          </a:p>
          <a:p>
            <a:r>
              <a:rPr lang="en-US" dirty="0"/>
              <a:t>New GTR for In-vehicle battery durability – Heavy-duty</a:t>
            </a:r>
          </a:p>
        </p:txBody>
      </p:sp>
    </p:spTree>
    <p:extLst>
      <p:ext uri="{BB962C8B-B14F-4D97-AF65-F5344CB8AC3E}">
        <p14:creationId xmlns:p14="http://schemas.microsoft.com/office/powerpoint/2010/main" val="18965004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0AF7B2-899C-46EE-8C5F-CEF7A194A8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GTR-21 Development: Hybrid Power Determination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B40265E-54C4-4D5C-BF3B-D3D64F0702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EVE IWG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A8FCF2B-91FB-4D9E-B423-82CFFA9277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35127-2B2F-4F7B-BE35-1DACAD78B01E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1F5638A1-E7A3-4E64-8B92-DB2DED99D661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Efforts on GTR-21 are focused refining the text and test procedures</a:t>
            </a:r>
          </a:p>
          <a:p>
            <a:pPr lvl="1"/>
            <a:r>
              <a:rPr lang="en-US" dirty="0"/>
              <a:t>Consideration of CAN signals in place of direct measurement</a:t>
            </a:r>
          </a:p>
          <a:p>
            <a:pPr lvl="2"/>
            <a:r>
              <a:rPr lang="en-US" dirty="0"/>
              <a:t>Data analysis required</a:t>
            </a:r>
          </a:p>
          <a:p>
            <a:pPr lvl="1"/>
            <a:r>
              <a:rPr lang="en-US" dirty="0"/>
              <a:t>Rational accuracy requirements</a:t>
            </a:r>
          </a:p>
          <a:p>
            <a:pPr lvl="2"/>
            <a:r>
              <a:rPr lang="en-US" dirty="0"/>
              <a:t>Review the source of current values</a:t>
            </a:r>
          </a:p>
          <a:p>
            <a:pPr lvl="1"/>
            <a:r>
              <a:rPr lang="en-US" dirty="0"/>
              <a:t>Measurement alternatives for highly integrated systems</a:t>
            </a:r>
          </a:p>
          <a:p>
            <a:pPr lvl="2"/>
            <a:r>
              <a:rPr lang="en-US" dirty="0"/>
              <a:t>Data analysis required</a:t>
            </a:r>
          </a:p>
          <a:p>
            <a:pPr lvl="1"/>
            <a:r>
              <a:rPr lang="en-US" dirty="0"/>
              <a:t>Add alternative for system bench testing</a:t>
            </a:r>
          </a:p>
          <a:p>
            <a:pPr lvl="1"/>
            <a:r>
              <a:rPr lang="en-US" dirty="0"/>
              <a:t>Develop family concept</a:t>
            </a:r>
          </a:p>
          <a:p>
            <a:pPr lvl="2"/>
            <a:r>
              <a:rPr lang="en-US" dirty="0"/>
              <a:t>Proposal from Japan reflected in the current draft update</a:t>
            </a:r>
          </a:p>
          <a:p>
            <a:pPr lvl="1"/>
            <a:r>
              <a:rPr lang="en-US" dirty="0"/>
              <a:t>Need for Candidate Method – on hold, may not be required</a:t>
            </a:r>
          </a:p>
          <a:p>
            <a:pPr lvl="1"/>
            <a:r>
              <a:rPr lang="en-US" dirty="0"/>
              <a:t>Timing: Informal document for review at June GRPE</a:t>
            </a:r>
          </a:p>
        </p:txBody>
      </p:sp>
    </p:spTree>
    <p:extLst>
      <p:ext uri="{BB962C8B-B14F-4D97-AF65-F5344CB8AC3E}">
        <p14:creationId xmlns:p14="http://schemas.microsoft.com/office/powerpoint/2010/main" val="2743434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19AE24-698F-472B-932F-58BFC6F6D5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GTR-22 Development: LDV Battery Durability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928FD4D-3F94-4B9B-99CC-92E9A2E33B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EVE IWG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1726374-EE9E-446F-A5A9-67EC7ABFC1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35127-2B2F-4F7B-BE35-1DACAD78B01E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BA2F0CD3-817B-4524-9F99-DE3900D53CBE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GTR-22 was finalized in 2022</a:t>
            </a:r>
          </a:p>
          <a:p>
            <a:r>
              <a:rPr lang="en-US" dirty="0"/>
              <a:t>Limited experience with the GTR to-date</a:t>
            </a:r>
          </a:p>
          <a:p>
            <a:pPr lvl="1"/>
            <a:r>
              <a:rPr lang="en-US" dirty="0"/>
              <a:t>Included in the implementation of Euro 7</a:t>
            </a:r>
          </a:p>
          <a:p>
            <a:r>
              <a:rPr lang="en-US" dirty="0"/>
              <a:t>EVE is focused on several issues</a:t>
            </a:r>
          </a:p>
          <a:p>
            <a:pPr lvl="1"/>
            <a:r>
              <a:rPr lang="en-US" dirty="0"/>
              <a:t>Accounting for energy consumption not related to mobility, with focus on Category 2 vehicles that may have ancillary, non-propulsion electrical loads</a:t>
            </a:r>
          </a:p>
          <a:p>
            <a:pPr lvl="1"/>
            <a:r>
              <a:rPr lang="en-US" dirty="0"/>
              <a:t>Category 2 Minimum Performance Requirements</a:t>
            </a:r>
          </a:p>
          <a:p>
            <a:pPr lvl="1"/>
            <a:r>
              <a:rPr lang="en-US" dirty="0"/>
              <a:t>Temperature data requirements and consideration of CARB requirements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10075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99536E-D336-4267-BDD2-401B976252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Heavy-duty Durability GTR	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94A744A-A0BF-4EA2-A3A0-A9182FC9A7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EVE IWG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4D1B1D2-9650-4E91-B4CA-D7A9F138D2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35127-2B2F-4F7B-BE35-1DACAD78B01E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CD2E7D3D-7AAB-486F-B4A8-506B743783C6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Heavy-duty in-vehicle battery durability is now the most significant work being performed by the EVE IWG</a:t>
            </a:r>
          </a:p>
          <a:p>
            <a:r>
              <a:rPr lang="en-US" dirty="0"/>
              <a:t>While the overall framework of the light-duty GTR is helpful, there is limited technical similarity</a:t>
            </a:r>
          </a:p>
          <a:p>
            <a:pPr lvl="1"/>
            <a:r>
              <a:rPr lang="en-US" dirty="0"/>
              <a:t>Light-duty test procedures with respect to electrified vehicles are more mature</a:t>
            </a:r>
          </a:p>
          <a:p>
            <a:pPr lvl="1"/>
            <a:r>
              <a:rPr lang="en-US" dirty="0"/>
              <a:t>Light-duty vehicle activity is relatively homogenous </a:t>
            </a:r>
          </a:p>
          <a:p>
            <a:pPr lvl="1"/>
            <a:r>
              <a:rPr lang="en-US" dirty="0"/>
              <a:t>Heavy-duty vehicle activity and energy demands can vary significantly between applications</a:t>
            </a:r>
          </a:p>
          <a:p>
            <a:r>
              <a:rPr lang="en-US" dirty="0"/>
              <a:t>Additional technical experts on HD vehicles have joined the IWG</a:t>
            </a:r>
          </a:p>
        </p:txBody>
      </p:sp>
    </p:spTree>
    <p:extLst>
      <p:ext uri="{BB962C8B-B14F-4D97-AF65-F5344CB8AC3E}">
        <p14:creationId xmlns:p14="http://schemas.microsoft.com/office/powerpoint/2010/main" val="16920653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2497A5-6DC1-4496-BAAF-8743D8C0E8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Heavy-duty Durability GTR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429762F-47E1-45D3-97CF-A0F130DD79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EVE IWG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B94036C-1E9E-4869-9D14-E52617C968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35127-2B2F-4F7B-BE35-1DACAD78B01E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3AC03679-A8D9-4F50-8108-D3E2BB297343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7543800" y="2017776"/>
            <a:ext cx="4237736" cy="3809840"/>
          </a:xfrm>
        </p:spPr>
        <p:txBody>
          <a:bodyPr>
            <a:normAutofit/>
          </a:bodyPr>
          <a:lstStyle/>
          <a:p>
            <a:r>
              <a:rPr lang="en-US" sz="2400" dirty="0"/>
              <a:t>Summary of alternatives presented by OICA</a:t>
            </a:r>
          </a:p>
          <a:p>
            <a:r>
              <a:rPr lang="en-US" sz="2400" dirty="0"/>
              <a:t>Each alternative has pluses and minuses</a:t>
            </a:r>
          </a:p>
          <a:p>
            <a:r>
              <a:rPr lang="en-US" sz="2400" dirty="0"/>
              <a:t>Goals</a:t>
            </a:r>
          </a:p>
          <a:p>
            <a:pPr lvl="1"/>
            <a:r>
              <a:rPr lang="en-US" sz="1600" dirty="0"/>
              <a:t>Identical procedure for Reference Test and In-service Test</a:t>
            </a:r>
          </a:p>
          <a:p>
            <a:pPr lvl="1"/>
            <a:r>
              <a:rPr lang="en-US" sz="1600" dirty="0"/>
              <a:t>Leverage experience and existing capabilities of manufacturers and regulatory authorities</a:t>
            </a:r>
          </a:p>
          <a:p>
            <a:endParaRPr lang="en-US" sz="2400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F354B364-E8DD-4249-9AB0-919051E1F01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2021787"/>
            <a:ext cx="6773049" cy="380984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24929DD3-1C85-4F27-9050-70A05BB0074D}"/>
              </a:ext>
            </a:extLst>
          </p:cNvPr>
          <p:cNvSpPr txBox="1"/>
          <p:nvPr/>
        </p:nvSpPr>
        <p:spPr>
          <a:xfrm>
            <a:off x="2743903" y="1560077"/>
            <a:ext cx="21996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dirty="0"/>
              <a:t>EVE-57-10-Rev1a</a:t>
            </a:r>
          </a:p>
        </p:txBody>
      </p:sp>
    </p:spTree>
    <p:extLst>
      <p:ext uri="{BB962C8B-B14F-4D97-AF65-F5344CB8AC3E}">
        <p14:creationId xmlns:p14="http://schemas.microsoft.com/office/powerpoint/2010/main" val="1685342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2497A5-6DC1-4496-BAAF-8743D8C0E8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Heavy-duty Durability GTR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429762F-47E1-45D3-97CF-A0F130DD79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EVE IWG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B94036C-1E9E-4869-9D14-E52617C968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35127-2B2F-4F7B-BE35-1DACAD78B01E}" type="slidenum">
              <a:rPr lang="en-US" smtClean="0"/>
              <a:pPr/>
              <a:t>8</a:t>
            </a:fld>
            <a:endParaRPr lang="en-US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73B03375-C538-4B84-8BA8-F4D05DF2EA3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3400" y="2214147"/>
            <a:ext cx="6855618" cy="3417098"/>
          </a:xfrm>
          <a:prstGeom prst="rect">
            <a:avLst/>
          </a:prstGeom>
        </p:spPr>
      </p:pic>
      <p:sp>
        <p:nvSpPr>
          <p:cNvPr id="7" name="Content Placeholder 8">
            <a:extLst>
              <a:ext uri="{FF2B5EF4-FFF2-40B4-BE49-F238E27FC236}">
                <a16:creationId xmlns:a16="http://schemas.microsoft.com/office/drawing/2014/main" id="{ED6185F3-7445-4653-8672-03C20A25D931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7543800" y="2017776"/>
            <a:ext cx="4237736" cy="3809840"/>
          </a:xfrm>
        </p:spPr>
        <p:txBody>
          <a:bodyPr>
            <a:normAutofit/>
          </a:bodyPr>
          <a:lstStyle/>
          <a:p>
            <a:r>
              <a:rPr lang="en-US" sz="2000" dirty="0"/>
              <a:t>JRC presented a battery cycling concept</a:t>
            </a:r>
          </a:p>
          <a:p>
            <a:r>
              <a:rPr lang="en-US" sz="2000" dirty="0"/>
              <a:t>Many details to be resolved over the coming months, including the development of appropriate Minimum Performance Requirements</a:t>
            </a:r>
          </a:p>
          <a:p>
            <a:r>
              <a:rPr lang="en-US" sz="2000" dirty="0"/>
              <a:t>Cycle test provides a simpler solution that can be adapted to a variety of vehicle applications</a:t>
            </a:r>
            <a:endParaRPr lang="en-US" sz="1500" dirty="0"/>
          </a:p>
          <a:p>
            <a:endParaRPr lang="en-US" sz="20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C76E1EC-1047-4C33-B506-021E831E8C65}"/>
              </a:ext>
            </a:extLst>
          </p:cNvPr>
          <p:cNvSpPr txBox="1"/>
          <p:nvPr/>
        </p:nvSpPr>
        <p:spPr>
          <a:xfrm>
            <a:off x="2743903" y="1560077"/>
            <a:ext cx="14269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dirty="0"/>
              <a:t>EVE-57-07</a:t>
            </a:r>
          </a:p>
        </p:txBody>
      </p:sp>
    </p:spTree>
    <p:extLst>
      <p:ext uri="{BB962C8B-B14F-4D97-AF65-F5344CB8AC3E}">
        <p14:creationId xmlns:p14="http://schemas.microsoft.com/office/powerpoint/2010/main" val="24055621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Current Timeline</a:t>
            </a:r>
            <a:endParaRPr lang="en-CA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EVE IWG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35127-2B2F-4F7B-BE35-1DACAD78B01E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1825752" y="1527048"/>
            <a:ext cx="8503920" cy="4721352"/>
          </a:xfrm>
        </p:spPr>
        <p:txBody>
          <a:bodyPr>
            <a:normAutofit fontScale="62500" lnSpcReduction="20000"/>
          </a:bodyPr>
          <a:lstStyle/>
          <a:p>
            <a:pPr lvl="0"/>
            <a:r>
              <a:rPr lang="en-US" sz="2800" dirty="0"/>
              <a:t>January 2023: </a:t>
            </a:r>
          </a:p>
          <a:p>
            <a:pPr lvl="1"/>
            <a:r>
              <a:rPr lang="en-US" sz="2300" dirty="0"/>
              <a:t>EVE proposes to GRPE the development of a new GTR on in-vehicle battery durability for heavy duty vehicles</a:t>
            </a:r>
            <a:endParaRPr lang="en-CA" sz="2300" dirty="0"/>
          </a:p>
          <a:p>
            <a:pPr lvl="0"/>
            <a:r>
              <a:rPr lang="en-US" sz="2800" dirty="0"/>
              <a:t>January 2024: </a:t>
            </a:r>
          </a:p>
          <a:p>
            <a:pPr lvl="1"/>
            <a:r>
              <a:rPr lang="en-US" sz="2300" dirty="0"/>
              <a:t>IWG on EVE provides a status update and draft copy of the development of the durability UN GTR on heavy-duty vehicles as an informal document for further discussion and recommendation. The IWG on EVE provides updates on the future framework for heavy-duty vehicle related durability UN GTR decisions. </a:t>
            </a:r>
            <a:endParaRPr lang="en-CA" sz="2300" dirty="0"/>
          </a:p>
          <a:p>
            <a:pPr lvl="0"/>
            <a:r>
              <a:rPr lang="en-US" sz="2800" dirty="0"/>
              <a:t>June 2024: </a:t>
            </a:r>
          </a:p>
          <a:p>
            <a:pPr lvl="1"/>
            <a:r>
              <a:rPr lang="en-US" sz="2300" dirty="0"/>
              <a:t>IWG on EVE provides a draft UN GTR to the June 2024 meeting of GRPE as a working document. </a:t>
            </a:r>
            <a:endParaRPr lang="en-CA" sz="2300" dirty="0"/>
          </a:p>
          <a:p>
            <a:pPr lvl="0"/>
            <a:r>
              <a:rPr lang="en-US" sz="2800" dirty="0"/>
              <a:t>June 2021-January 2024:</a:t>
            </a:r>
            <a:endParaRPr lang="en-CA" sz="2800" dirty="0"/>
          </a:p>
          <a:p>
            <a:pPr lvl="1"/>
            <a:r>
              <a:rPr lang="en-US" sz="2400" dirty="0"/>
              <a:t>IWG on EVE continues information gathering on possible modifications to the in-vehicle battery durability UN GTR No 22 and develops amendments to the UN GTR No 22 for consideration by WP.29 and AC.3, as deemed appropriate.</a:t>
            </a:r>
            <a:endParaRPr lang="en-CA" sz="2400" dirty="0"/>
          </a:p>
          <a:p>
            <a:pPr lvl="0"/>
            <a:r>
              <a:rPr lang="en-US" sz="2800" dirty="0"/>
              <a:t>May 2021 - June 2023:</a:t>
            </a:r>
            <a:endParaRPr lang="en-CA" sz="2800" dirty="0"/>
          </a:p>
          <a:p>
            <a:pPr lvl="1"/>
            <a:r>
              <a:rPr lang="en-US" sz="2400" dirty="0"/>
              <a:t>EVE IWG supports the Group of Experts on Energy Efficiency on the method for stating energy consumption from upstream emissions of electrified vehicles.</a:t>
            </a:r>
            <a:endParaRPr lang="en-CA" sz="2400" dirty="0"/>
          </a:p>
          <a:p>
            <a:pPr lvl="0"/>
            <a:r>
              <a:rPr lang="en-US" sz="2800" dirty="0"/>
              <a:t>November 2021 – June 2023:</a:t>
            </a:r>
            <a:endParaRPr lang="en-CA" sz="2800" dirty="0"/>
          </a:p>
          <a:p>
            <a:pPr lvl="1"/>
            <a:r>
              <a:rPr lang="en-US" sz="2400" dirty="0"/>
              <a:t>Consideration of a candidate test method and further validation testing for UN GTR No. 21 </a:t>
            </a:r>
            <a:endParaRPr lang="en-CA" sz="2400" dirty="0"/>
          </a:p>
          <a:p>
            <a:pPr lvl="1"/>
            <a:r>
              <a:rPr lang="en-US" sz="2400" dirty="0"/>
              <a:t>Consideration of family concept</a:t>
            </a:r>
            <a:endParaRPr lang="en-CA" sz="2400" dirty="0"/>
          </a:p>
          <a:p>
            <a:pPr lvl="1"/>
            <a:r>
              <a:rPr lang="en-US" sz="2400" dirty="0"/>
              <a:t>Consideration of other GTR amendments as necessary</a:t>
            </a:r>
            <a:endParaRPr lang="en-CA" sz="2400" dirty="0"/>
          </a:p>
        </p:txBody>
      </p:sp>
    </p:spTree>
    <p:extLst>
      <p:ext uri="{BB962C8B-B14F-4D97-AF65-F5344CB8AC3E}">
        <p14:creationId xmlns:p14="http://schemas.microsoft.com/office/powerpoint/2010/main" val="174568464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10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0.xml"/></Relationships>
</file>

<file path=customXml/_rels/item1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_rels/item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.xml"/></Relationships>
</file>

<file path=customXml/_rels/item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7.xml"/></Relationships>
</file>

<file path=customXml/_rels/item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8.xml"/></Relationships>
</file>

<file path=customXml/_rels/item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9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10.xml><?xml version="1.0" encoding="utf-8"?>
<EsriMapsInfo xmlns="ESRI.ArcGIS.Mapping.OfficeIntegration.PowerPointInfo">
  <Version>Version1</Version>
  <RequiresSignIn>False</RequiresSignIn>
</EsriMapsInfo>
</file>

<file path=customXml/item11.xml><?xml version="1.0" encoding="utf-8"?>
<EsriMapsInfo xmlns="ESRI.ArcGIS.Mapping.OfficeIntegration.PowerPointInfo">
  <Version>Version1</Version>
  <RequiresSignIn>False</RequiresSignIn>
</EsriMapsInfo>
</file>

<file path=customXml/item2.xml><?xml version="1.0" encoding="utf-8"?>
<EsriMapsInfo xmlns="ESRI.ArcGIS.Mapping.OfficeIntegration.PowerPointInfo">
  <Version>Version1</Version>
  <RequiresSignIn>False</RequiresSignIn>
</EsriMapsInfo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985ec44e-1bab-4c0b-9df0-6ba128686fc9" xsi:nil="true"/>
    <lcf76f155ced4ddcb4097134ff3c332f xmlns="acccb6d4-dbe5-46d2-b4d3-5733603d8cc6">
      <Terms xmlns="http://schemas.microsoft.com/office/infopath/2007/PartnerControls"/>
    </lcf76f155ced4ddcb4097134ff3c332f>
  </documentManagement>
</p:properties>
</file>

<file path=customXml/item4.xml><?xml version="1.0" encoding="utf-8"?>
<EsriMapsInfo xmlns="ESRI.ArcGIS.Mapping.OfficeIntegration.PowerPointInfo">
  <Version>Version1</Version>
  <RequiresSignIn>False</RequiresSignIn>
</EsriMapsInfo>
</file>

<file path=customXml/item5.xml><?xml version="1.0" encoding="utf-8"?>
<EsriMapsInfo xmlns="ESRI.ArcGIS.Mapping.OfficeIntegration.PowerPointInfo">
  <Version>Version1</Version>
  <RequiresSignIn>False</RequiresSignIn>
</EsriMapsInfo>
</file>

<file path=customXml/item6.xml><?xml version="1.0" encoding="utf-8"?>
<EsriMapsInfo xmlns="ESRI.ArcGIS.Mapping.OfficeIntegration.PowerPointInfo">
  <Version>Version1</Version>
  <RequiresSignIn>False</RequiresSignIn>
</EsriMapsInfo>
</file>

<file path=customXml/item7.xml><?xml version="1.0" encoding="utf-8"?>
<EsriMapsInfo xmlns="ESRI.ArcGIS.Mapping.OfficeIntegration.PowerPointInfo">
  <Version>Version1</Version>
  <RequiresSignIn>False</RequiresSignIn>
</EsriMapsInfo>
</file>

<file path=customXml/item8.xml><?xml version="1.0" encoding="utf-8"?>
<EsriMapsInfo xmlns="ESRI.ArcGIS.Mapping.OfficeIntegration.PowerPointInfo">
  <Version>Version1</Version>
  <RequiresSignIn>False</RequiresSignIn>
</EsriMapsInfo>
</file>

<file path=customXml/item9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B8422D08C252547BB1CFA7F78E2CB83" ma:contentTypeVersion="17" ma:contentTypeDescription="Create a new document." ma:contentTypeScope="" ma:versionID="3dda9090b5883dd13a17919601bc9337">
  <xsd:schema xmlns:xsd="http://www.w3.org/2001/XMLSchema" xmlns:xs="http://www.w3.org/2001/XMLSchema" xmlns:p="http://schemas.microsoft.com/office/2006/metadata/properties" xmlns:ns2="4b4a1c0d-4a69-4996-a84a-fc699b9f49de" xmlns:ns3="acccb6d4-dbe5-46d2-b4d3-5733603d8cc6" xmlns:ns4="985ec44e-1bab-4c0b-9df0-6ba128686fc9" targetNamespace="http://schemas.microsoft.com/office/2006/metadata/properties" ma:root="true" ma:fieldsID="ded5af2ee258f7c0b7926b0cd9be3d49" ns2:_="" ns3:_="" ns4:_="">
    <xsd:import namespace="4b4a1c0d-4a69-4996-a84a-fc699b9f49de"/>
    <xsd:import namespace="acccb6d4-dbe5-46d2-b4d3-5733603d8cc6"/>
    <xsd:import namespace="985ec44e-1bab-4c0b-9df0-6ba128686fc9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3:MediaLengthInSeconds" minOccurs="0"/>
                <xsd:element ref="ns3:lcf76f155ced4ddcb4097134ff3c332f" minOccurs="0"/>
                <xsd:element ref="ns4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b4a1c0d-4a69-4996-a84a-fc699b9f49de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cccb6d4-dbe5-46d2-b4d3-5733603d8cc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78175662-8596-484a-92c7-351d01561e2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85ec44e-1bab-4c0b-9df0-6ba128686fc9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02cb41a6-c265-4598-b948-df01c7e084ec}" ma:internalName="TaxCatchAll" ma:showField="CatchAllData" ma:web="4b4a1c0d-4a69-4996-a84a-fc699b9f49d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D79B784-32D4-4BE3-B66C-D3D4E7BBD778}">
  <ds:schemaRefs>
    <ds:schemaRef ds:uri="http://schemas.microsoft.com/sharepoint/v3/contenttype/forms"/>
  </ds:schemaRefs>
</ds:datastoreItem>
</file>

<file path=customXml/itemProps10.xml><?xml version="1.0" encoding="utf-8"?>
<ds:datastoreItem xmlns:ds="http://schemas.openxmlformats.org/officeDocument/2006/customXml" ds:itemID="{B1AA88D7-04AD-4BA0-84CA-62D29BAA3579}">
  <ds:schemaRefs>
    <ds:schemaRef ds:uri="ESRI.ArcGIS.Mapping.OfficeIntegration.PowerPointInfo"/>
  </ds:schemaRefs>
</ds:datastoreItem>
</file>

<file path=customXml/itemProps11.xml><?xml version="1.0" encoding="utf-8"?>
<ds:datastoreItem xmlns:ds="http://schemas.openxmlformats.org/officeDocument/2006/customXml" ds:itemID="{9676C2A0-E263-44DD-911D-2B506B6D870E}">
  <ds:schemaRefs>
    <ds:schemaRef ds:uri="ESRI.ArcGIS.Mapping.OfficeIntegration.PowerPointInfo"/>
  </ds:schemaRefs>
</ds:datastoreItem>
</file>

<file path=customXml/itemProps2.xml><?xml version="1.0" encoding="utf-8"?>
<ds:datastoreItem xmlns:ds="http://schemas.openxmlformats.org/officeDocument/2006/customXml" ds:itemID="{6DAA21EB-1E6A-46D9-A0D0-EBA6F4307EED}">
  <ds:schemaRefs>
    <ds:schemaRef ds:uri="ESRI.ArcGIS.Mapping.OfficeIntegration.PowerPointInfo"/>
  </ds:schemaRefs>
</ds:datastoreItem>
</file>

<file path=customXml/itemProps3.xml><?xml version="1.0" encoding="utf-8"?>
<ds:datastoreItem xmlns:ds="http://schemas.openxmlformats.org/officeDocument/2006/customXml" ds:itemID="{F16F2B92-9301-45D4-A065-FA3633C54FBA}">
  <ds:schemaRefs>
    <ds:schemaRef ds:uri="http://schemas.microsoft.com/office/2006/documentManagement/types"/>
    <ds:schemaRef ds:uri="http://schemas.microsoft.com/sharepoint/v3/fields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schemas.microsoft.com/sharepoint/v3"/>
    <ds:schemaRef ds:uri="440f22b9-1133-4259-b744-d4e8616cd5bb"/>
    <ds:schemaRef ds:uri="http://purl.org/dc/terms/"/>
    <ds:schemaRef ds:uri="967c5cee-9983-42a0-93b4-ecb7e2581ed2"/>
    <ds:schemaRef ds:uri="http://schemas.microsoft.com/sharepoint.v3"/>
    <ds:schemaRef ds:uri="4ffa91fb-a0ff-4ac5-b2db-65c790d184a4"/>
    <ds:schemaRef ds:uri="http://www.w3.org/XML/1998/namespace"/>
    <ds:schemaRef ds:uri="http://purl.org/dc/dcmitype/"/>
    <ds:schemaRef ds:uri="985ec44e-1bab-4c0b-9df0-6ba128686fc9"/>
    <ds:schemaRef ds:uri="acccb6d4-dbe5-46d2-b4d3-5733603d8cc6"/>
  </ds:schemaRefs>
</ds:datastoreItem>
</file>

<file path=customXml/itemProps4.xml><?xml version="1.0" encoding="utf-8"?>
<ds:datastoreItem xmlns:ds="http://schemas.openxmlformats.org/officeDocument/2006/customXml" ds:itemID="{9513F230-9B04-4F77-9950-BAC2A73E365C}">
  <ds:schemaRefs>
    <ds:schemaRef ds:uri="ESRI.ArcGIS.Mapping.OfficeIntegration.PowerPointInfo"/>
  </ds:schemaRefs>
</ds:datastoreItem>
</file>

<file path=customXml/itemProps5.xml><?xml version="1.0" encoding="utf-8"?>
<ds:datastoreItem xmlns:ds="http://schemas.openxmlformats.org/officeDocument/2006/customXml" ds:itemID="{3928156D-96F6-4AA5-A92C-52DFC0F06241}">
  <ds:schemaRefs>
    <ds:schemaRef ds:uri="ESRI.ArcGIS.Mapping.OfficeIntegration.PowerPointInfo"/>
  </ds:schemaRefs>
</ds:datastoreItem>
</file>

<file path=customXml/itemProps6.xml><?xml version="1.0" encoding="utf-8"?>
<ds:datastoreItem xmlns:ds="http://schemas.openxmlformats.org/officeDocument/2006/customXml" ds:itemID="{9DDAFD44-3EB2-451E-805B-808916D639DC}">
  <ds:schemaRefs>
    <ds:schemaRef ds:uri="ESRI.ArcGIS.Mapping.OfficeIntegration.PowerPointInfo"/>
  </ds:schemaRefs>
</ds:datastoreItem>
</file>

<file path=customXml/itemProps7.xml><?xml version="1.0" encoding="utf-8"?>
<ds:datastoreItem xmlns:ds="http://schemas.openxmlformats.org/officeDocument/2006/customXml" ds:itemID="{872DCF48-8B29-4732-8B21-6E82ABC5DB00}">
  <ds:schemaRefs>
    <ds:schemaRef ds:uri="ESRI.ArcGIS.Mapping.OfficeIntegration.PowerPointInfo"/>
  </ds:schemaRefs>
</ds:datastoreItem>
</file>

<file path=customXml/itemProps8.xml><?xml version="1.0" encoding="utf-8"?>
<ds:datastoreItem xmlns:ds="http://schemas.openxmlformats.org/officeDocument/2006/customXml" ds:itemID="{29C63644-207C-4D08-8E5F-4CD6E19FB8AB}">
  <ds:schemaRefs>
    <ds:schemaRef ds:uri="ESRI.ArcGIS.Mapping.OfficeIntegration.PowerPointInfo"/>
  </ds:schemaRefs>
</ds:datastoreItem>
</file>

<file path=customXml/itemProps9.xml><?xml version="1.0" encoding="utf-8"?>
<ds:datastoreItem xmlns:ds="http://schemas.openxmlformats.org/officeDocument/2006/customXml" ds:itemID="{2B51BEA0-4381-462B-9C15-B1EF95E369A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b4a1c0d-4a69-4996-a84a-fc699b9f49de"/>
    <ds:schemaRef ds:uri="acccb6d4-dbe5-46d2-b4d3-5733603d8cc6"/>
    <ds:schemaRef ds:uri="985ec44e-1bab-4c0b-9df0-6ba128686fc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15740</TotalTime>
  <Words>783</Words>
  <Application>Microsoft Office PowerPoint</Application>
  <PresentationFormat>Widescreen</PresentationFormat>
  <Paragraphs>116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Calibri</vt:lpstr>
      <vt:lpstr>Georgia</vt:lpstr>
      <vt:lpstr>Times New Roman</vt:lpstr>
      <vt:lpstr>Wingdings</vt:lpstr>
      <vt:lpstr>Wingdings 2</vt:lpstr>
      <vt:lpstr>Civic</vt:lpstr>
      <vt:lpstr>Electric Vehicles and the Environment  (EVE IWG)</vt:lpstr>
      <vt:lpstr>Recent EVE Meetings</vt:lpstr>
      <vt:lpstr>Current Work</vt:lpstr>
      <vt:lpstr>GTR-21 Development: Hybrid Power Determination</vt:lpstr>
      <vt:lpstr>GTR-22 Development: LDV Battery Durability</vt:lpstr>
      <vt:lpstr>Heavy-duty Durability GTR </vt:lpstr>
      <vt:lpstr>Heavy-duty Durability GTR</vt:lpstr>
      <vt:lpstr>Heavy-duty Durability GTR</vt:lpstr>
      <vt:lpstr>Current Timeline</vt:lpstr>
      <vt:lpstr>Proposed Future EVE Meetings</vt:lpstr>
      <vt:lpstr>PowerPoint Presentation</vt:lpstr>
    </vt:vector>
  </TitlesOfParts>
  <Company>US-EPA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Electric Vehicles and the Environment (EVE IWG)</dc:title>
  <dc:creator>Michael Olechiw</dc:creator>
  <cp:lastModifiedBy>Francois Cuenot</cp:lastModifiedBy>
  <cp:revision>503</cp:revision>
  <dcterms:created xsi:type="dcterms:W3CDTF">2014-06-05T20:11:34Z</dcterms:created>
  <dcterms:modified xsi:type="dcterms:W3CDTF">2023-01-12T10:37:06Z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0x0101003B8422D08C252547BB1CFA7F78E2CB83</vt:lpwstr>
  </property>
  <property fmtid="{D5CDD505-2E9C-101B-9397-08002B2CF9AE}" pid="4" name="MediaServiceImageTags">
    <vt:lpwstr/>
  </property>
  <property fmtid="{D5CDD505-2E9C-101B-9397-08002B2CF9AE}" pid="5" name="Office_x0020_of_x0020_Origin">
    <vt:lpwstr/>
  </property>
  <property fmtid="{D5CDD505-2E9C-101B-9397-08002B2CF9AE}" pid="6" name="gba66df640194346a5267c50f24d4797">
    <vt:lpwstr/>
  </property>
  <property fmtid="{D5CDD505-2E9C-101B-9397-08002B2CF9AE}" pid="7" name="Office of Origin">
    <vt:lpwstr/>
  </property>
</Properties>
</file>