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2"/>
  </p:sldMasterIdLst>
  <p:notesMasterIdLst>
    <p:notesMasterId r:id="rId24"/>
  </p:notesMasterIdLst>
  <p:handoutMasterIdLst>
    <p:handoutMasterId r:id="rId25"/>
  </p:handoutMasterIdLst>
  <p:sldIdLst>
    <p:sldId id="256" r:id="rId13"/>
    <p:sldId id="464" r:id="rId14"/>
    <p:sldId id="453" r:id="rId15"/>
    <p:sldId id="468" r:id="rId16"/>
    <p:sldId id="469" r:id="rId17"/>
    <p:sldId id="467" r:id="rId18"/>
    <p:sldId id="471" r:id="rId19"/>
    <p:sldId id="470" r:id="rId20"/>
    <p:sldId id="351" r:id="rId21"/>
    <p:sldId id="466" r:id="rId22"/>
    <p:sldId id="45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tey,Kendelle [NCR]" initials="A[" lastIdx="1" clrIdx="0">
    <p:extLst>
      <p:ext uri="{19B8F6BF-5375-455C-9EA6-DF929625EA0E}">
        <p15:presenceInfo xmlns:p15="http://schemas.microsoft.com/office/powerpoint/2012/main" userId="S-1-5-21-2086016090-1259623561-1170935872-103862" providerId="AD"/>
      </p:ext>
    </p:extLst>
  </p:cmAuthor>
  <p:cmAuthor id="2" name="Safoutin, Mike" initials="SM" lastIdx="5" clrIdx="1">
    <p:extLst>
      <p:ext uri="{19B8F6BF-5375-455C-9EA6-DF929625EA0E}">
        <p15:presenceInfo xmlns:p15="http://schemas.microsoft.com/office/powerpoint/2012/main" userId="S::safoutin.mike@epa.gov::e223aa6a-9838-42df-92a4-45d3f46cad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0" autoAdjust="0"/>
    <p:restoredTop sz="94799" autoAdjust="0"/>
  </p:normalViewPr>
  <p:slideViewPr>
    <p:cSldViewPr>
      <p:cViewPr varScale="1">
        <p:scale>
          <a:sx n="67" d="100"/>
          <a:sy n="67" d="100"/>
        </p:scale>
        <p:origin x="448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31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8415C69B-CFE6-4F4E-9427-67F8EAEE1B7E}"/>
    <pc:docChg chg="modSld">
      <pc:chgData name="Francois Cuenot" userId="9928dff3-8fa4-42b5-9d6e-cd4dcb89281b" providerId="ADAL" clId="{8415C69B-CFE6-4F4E-9427-67F8EAEE1B7E}" dt="2023-01-12T10:36:57.603" v="9" actId="207"/>
      <pc:docMkLst>
        <pc:docMk/>
      </pc:docMkLst>
      <pc:sldChg chg="modSp mod">
        <pc:chgData name="Francois Cuenot" userId="9928dff3-8fa4-42b5-9d6e-cd4dcb89281b" providerId="ADAL" clId="{8415C69B-CFE6-4F4E-9427-67F8EAEE1B7E}" dt="2023-01-12T10:36:57.603" v="9" actId="207"/>
        <pc:sldMkLst>
          <pc:docMk/>
          <pc:sldMk cId="0" sldId="256"/>
        </pc:sldMkLst>
        <pc:spChg chg="mod">
          <ac:chgData name="Francois Cuenot" userId="9928dff3-8fa4-42b5-9d6e-cd4dcb89281b" providerId="ADAL" clId="{8415C69B-CFE6-4F4E-9427-67F8EAEE1B7E}" dt="2023-01-12T10:36:57.603" v="9" actId="207"/>
          <ac:spMkLst>
            <pc:docMk/>
            <pc:sldMk cId="0" sldId="256"/>
            <ac:spMk id="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12-Jan-23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12-Jan-23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GRPE-65-nn</a:t>
            </a:r>
          </a:p>
        </p:txBody>
      </p:sp>
    </p:spTree>
    <p:extLst>
      <p:ext uri="{BB962C8B-B14F-4D97-AF65-F5344CB8AC3E}">
        <p14:creationId xmlns:p14="http://schemas.microsoft.com/office/powerpoint/2010/main" val="342026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4B52E-28EE-486C-8817-8481609D48FA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FB952-7A5B-4A42-A915-AA6C5EA17A8E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48BB8-4EB5-458C-8CCD-EC14D7E64A33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38420-9527-4012-8A53-B9A85E846BF8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CF4D-6739-4966-BF53-378B3A5E238E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54DB1318-DCCC-440F-94D6-CEF81F116C95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2F6C2-977C-44AA-A0B7-DEF18281B245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2994D-669E-4CDF-BBE5-0D33D73F0CF5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3D8E-7A90-4EB2-9F87-6CEC1C5BE1B1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751C-225E-4DE5-8C72-1C81BD736081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B1069196-9691-4D00-9118-A17652EA00CC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A28AE78-2866-4736-94AA-7BDB5573C706}" type="datetime1">
              <a:rPr lang="en-US" smtClean="0"/>
              <a:t>12-Jan-23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EVE IWG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anagiota.DILARA@ec.europa.eu" TargetMode="External"/><Relationship Id="rId2" Type="http://schemas.openxmlformats.org/officeDocument/2006/relationships/hyperlink" Target="mailto:Olechiw.michael@ep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Report to GRPE 87th Session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Electric Vehicles and the Environment</a:t>
            </a:r>
            <a:br>
              <a:rPr lang="en-US" sz="3200" b="1" dirty="0"/>
            </a:br>
            <a:r>
              <a:rPr lang="en-US" sz="3200" b="1" dirty="0"/>
              <a:t> (EVE IWG)</a:t>
            </a: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7150969" y="152401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GRPE-87-52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87tf GRPE, 10 January~13 January 2023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item 9 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676400" y="152401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9157-7EE9-4003-B389-118B087DE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Proposed Future </a:t>
            </a:r>
            <a:r>
              <a:rPr lang="en-US" dirty="0"/>
              <a:t>EVE Meetings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4719B-299C-4CD8-8630-ACEAC627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C685F-EDC0-498B-BB26-F0FB9324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944684-B92D-4F1C-A69D-227950CA331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60</a:t>
            </a:r>
            <a:r>
              <a:rPr lang="en-US" baseline="30000" dirty="0"/>
              <a:t>th</a:t>
            </a:r>
            <a:r>
              <a:rPr lang="en-US" dirty="0"/>
              <a:t>: March 2023: Virtual meeting</a:t>
            </a:r>
          </a:p>
          <a:p>
            <a:r>
              <a:rPr lang="en-US" dirty="0"/>
              <a:t>61</a:t>
            </a:r>
            <a:r>
              <a:rPr lang="en-US" baseline="30000" dirty="0"/>
              <a:t>st</a:t>
            </a:r>
            <a:r>
              <a:rPr lang="en-US" dirty="0"/>
              <a:t>: April 25~26, 2023 – Ann Arbor, MI – USEPA</a:t>
            </a:r>
          </a:p>
          <a:p>
            <a:r>
              <a:rPr lang="en-US" dirty="0"/>
              <a:t>62</a:t>
            </a:r>
            <a:r>
              <a:rPr lang="en-US" baseline="30000" dirty="0"/>
              <a:t>nd</a:t>
            </a:r>
            <a:r>
              <a:rPr lang="en-US" dirty="0"/>
              <a:t>: June GRPE week – In person and virtual</a:t>
            </a:r>
          </a:p>
          <a:p>
            <a:r>
              <a:rPr lang="en-US" dirty="0"/>
              <a:t>63</a:t>
            </a:r>
            <a:r>
              <a:rPr lang="en-US" baseline="30000" dirty="0"/>
              <a:t>rd</a:t>
            </a:r>
            <a:r>
              <a:rPr lang="en-US" dirty="0"/>
              <a:t>: Early fall 2023: Virtual meeting</a:t>
            </a:r>
          </a:p>
          <a:p>
            <a:r>
              <a:rPr lang="en-US" dirty="0"/>
              <a:t>64</a:t>
            </a:r>
            <a:r>
              <a:rPr lang="en-US" baseline="30000" dirty="0"/>
              <a:t>th</a:t>
            </a:r>
            <a:r>
              <a:rPr lang="en-US" dirty="0"/>
              <a:t>: Mid-fall 2023: Ottawa, Canada – ECCC</a:t>
            </a:r>
          </a:p>
          <a:p>
            <a:r>
              <a:rPr lang="en-US" dirty="0"/>
              <a:t>65</a:t>
            </a:r>
            <a:r>
              <a:rPr lang="en-US" baseline="30000" dirty="0"/>
              <a:t>th</a:t>
            </a:r>
            <a:r>
              <a:rPr lang="en-US" dirty="0"/>
              <a:t>: Late fall 2023: Virtual meeting</a:t>
            </a:r>
          </a:p>
        </p:txBody>
      </p:sp>
    </p:spTree>
    <p:extLst>
      <p:ext uri="{BB962C8B-B14F-4D97-AF65-F5344CB8AC3E}">
        <p14:creationId xmlns:p14="http://schemas.microsoft.com/office/powerpoint/2010/main" val="1827971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C2A255-555E-4DC1-93B6-43E244011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481CD-8338-45A0-9984-EA8B3A0F3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87D13A-642A-4349-AD3F-9B517A6CECA1}"/>
              </a:ext>
            </a:extLst>
          </p:cNvPr>
          <p:cNvSpPr txBox="1"/>
          <p:nvPr/>
        </p:nvSpPr>
        <p:spPr>
          <a:xfrm>
            <a:off x="4965748" y="3505200"/>
            <a:ext cx="2754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Thank you!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4557B6-6E91-4DB4-9B8D-341CBA58D3A7}"/>
              </a:ext>
            </a:extLst>
          </p:cNvPr>
          <p:cNvSpPr txBox="1"/>
          <p:nvPr/>
        </p:nvSpPr>
        <p:spPr>
          <a:xfrm flipH="1">
            <a:off x="8534400" y="4214691"/>
            <a:ext cx="3048000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Michael Olechiw</a:t>
            </a:r>
          </a:p>
          <a:p>
            <a:r>
              <a:rPr lang="en-US" sz="1400" dirty="0"/>
              <a:t>EVE C0-chair</a:t>
            </a:r>
          </a:p>
          <a:p>
            <a:r>
              <a:rPr lang="en-US" sz="1400" dirty="0">
                <a:hlinkClick r:id="rId2"/>
              </a:rPr>
              <a:t>olechiw.michael@epa.gov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Penny Dilara</a:t>
            </a:r>
          </a:p>
          <a:p>
            <a:r>
              <a:rPr lang="en-US" sz="1400" dirty="0"/>
              <a:t>EVE  C0-chair</a:t>
            </a:r>
          </a:p>
          <a:p>
            <a:r>
              <a:rPr lang="en-US" sz="1400" dirty="0">
                <a:hlinkClick r:id="rId3"/>
              </a:rPr>
              <a:t>Panagiota.DILARA@ec.europa.eu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839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9157-7EE9-4003-B389-118B087DE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EVE Meetings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4719B-299C-4CD8-8630-ACEAC6276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EC685F-EDC0-498B-BB26-F0FB9324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868CCA-735B-4DDD-A4C2-ED0E1D0BDBD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Virtual meetings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54</a:t>
            </a:r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EVE IWG February 16</a:t>
            </a:r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2022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55</a:t>
            </a:r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EVE IWG April 26-27, 2022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58</a:t>
            </a:r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EVE IWG November 21-22, 2022</a:t>
            </a:r>
          </a:p>
          <a:p>
            <a:pPr lvl="2"/>
            <a:endParaRPr lang="en-US" dirty="0"/>
          </a:p>
          <a:p>
            <a:r>
              <a:rPr lang="en-US" dirty="0"/>
              <a:t>In –person meetings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56</a:t>
            </a:r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EVE IWG - May 30, 2022 in Geneva and virtually (Past)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57</a:t>
            </a:r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EVE IWG – September 21-22, 2022, Brussels</a:t>
            </a:r>
          </a:p>
          <a:p>
            <a:pPr lvl="1"/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59</a:t>
            </a:r>
            <a:r>
              <a:rPr lang="en-US" baseline="30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EVE IWG – January 2023</a:t>
            </a:r>
            <a:r>
              <a:rPr lang="en-US">
                <a:solidFill>
                  <a:schemeClr val="tx1">
                    <a:lumMod val="85000"/>
                    <a:lumOff val="15000"/>
                  </a:schemeClr>
                </a:solidFill>
              </a:rPr>
              <a:t>, concurrent with GRPE week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9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Work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Hybrid power determination (GTR-21)</a:t>
            </a:r>
          </a:p>
          <a:p>
            <a:pPr lvl="1"/>
            <a:r>
              <a:rPr lang="en-US" dirty="0"/>
              <a:t>EVE continuing to develop the GTR based on the experiences of stakeholders</a:t>
            </a:r>
          </a:p>
          <a:p>
            <a:r>
              <a:rPr lang="en-US" dirty="0"/>
              <a:t>In-vehicle battery durability (GTR-22) – Light-duty</a:t>
            </a:r>
          </a:p>
          <a:p>
            <a:pPr lvl="1"/>
            <a:r>
              <a:rPr lang="en-US" dirty="0"/>
              <a:t>Consider further development and refinement of GTR 22</a:t>
            </a:r>
          </a:p>
          <a:p>
            <a:r>
              <a:rPr lang="en-US" dirty="0"/>
              <a:t>New GTR for In-vehicle battery durability – Heavy-duty</a:t>
            </a:r>
          </a:p>
        </p:txBody>
      </p:sp>
    </p:spTree>
    <p:extLst>
      <p:ext uri="{BB962C8B-B14F-4D97-AF65-F5344CB8AC3E}">
        <p14:creationId xmlns:p14="http://schemas.microsoft.com/office/powerpoint/2010/main" val="1896500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AF7B2-899C-46EE-8C5F-CEF7A194A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GTR-21 Development: Hybrid Power Determination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40265E-54C4-4D5C-BF3B-D3D64F07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8FCF2B-91FB-4D9E-B423-82CFFA927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F5638A1-E7A3-4E64-8B92-DB2DED99D66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Efforts on GTR-21 are focused refining the text and test procedures</a:t>
            </a:r>
          </a:p>
          <a:p>
            <a:pPr lvl="1"/>
            <a:r>
              <a:rPr lang="en-US" dirty="0"/>
              <a:t>Consideration of CAN signals in place of direct measurement</a:t>
            </a:r>
          </a:p>
          <a:p>
            <a:pPr lvl="2"/>
            <a:r>
              <a:rPr lang="en-US" dirty="0"/>
              <a:t>Data analysis required</a:t>
            </a:r>
          </a:p>
          <a:p>
            <a:pPr lvl="1"/>
            <a:r>
              <a:rPr lang="en-US" dirty="0"/>
              <a:t>Rational accuracy requirements</a:t>
            </a:r>
          </a:p>
          <a:p>
            <a:pPr lvl="2"/>
            <a:r>
              <a:rPr lang="en-US" dirty="0"/>
              <a:t>Review the source of current values</a:t>
            </a:r>
          </a:p>
          <a:p>
            <a:pPr lvl="1"/>
            <a:r>
              <a:rPr lang="en-US" dirty="0"/>
              <a:t>Measurement alternatives for highly integrated systems</a:t>
            </a:r>
          </a:p>
          <a:p>
            <a:pPr lvl="2"/>
            <a:r>
              <a:rPr lang="en-US" dirty="0"/>
              <a:t>Data analysis required</a:t>
            </a:r>
          </a:p>
          <a:p>
            <a:pPr lvl="1"/>
            <a:r>
              <a:rPr lang="en-US" dirty="0"/>
              <a:t>Add alternative for system bench testing</a:t>
            </a:r>
          </a:p>
          <a:p>
            <a:pPr lvl="1"/>
            <a:r>
              <a:rPr lang="en-US" dirty="0"/>
              <a:t>Develop family concept</a:t>
            </a:r>
          </a:p>
          <a:p>
            <a:pPr lvl="2"/>
            <a:r>
              <a:rPr lang="en-US" dirty="0"/>
              <a:t>Proposal from Japan reflected in the current draft update</a:t>
            </a:r>
          </a:p>
          <a:p>
            <a:pPr lvl="1"/>
            <a:r>
              <a:rPr lang="en-US" dirty="0"/>
              <a:t>Need for Candidate Method – on hold, may not be required</a:t>
            </a:r>
          </a:p>
          <a:p>
            <a:pPr lvl="1"/>
            <a:r>
              <a:rPr lang="en-US" dirty="0"/>
              <a:t>Timing: Informal document for review at June GRPE</a:t>
            </a:r>
          </a:p>
        </p:txBody>
      </p:sp>
    </p:spTree>
    <p:extLst>
      <p:ext uri="{BB962C8B-B14F-4D97-AF65-F5344CB8AC3E}">
        <p14:creationId xmlns:p14="http://schemas.microsoft.com/office/powerpoint/2010/main" val="274343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AE24-698F-472B-932F-58BFC6F6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GTR-22 Development: LDV Battery Durability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8FD4D-3F94-4B9B-99CC-92E9A2E3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26374-EE9E-446F-A5A9-67EC7ABFC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A2F0CD3-817B-4524-9F99-DE3900D53C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GTR-22 was finalized in 2022</a:t>
            </a:r>
          </a:p>
          <a:p>
            <a:r>
              <a:rPr lang="en-US" dirty="0"/>
              <a:t>Limited experience with the GTR to-date</a:t>
            </a:r>
          </a:p>
          <a:p>
            <a:pPr lvl="1"/>
            <a:r>
              <a:rPr lang="en-US" dirty="0"/>
              <a:t>Included in the implementation of Euro 7</a:t>
            </a:r>
          </a:p>
          <a:p>
            <a:r>
              <a:rPr lang="en-US" dirty="0"/>
              <a:t>EVE is focused on several issues</a:t>
            </a:r>
          </a:p>
          <a:p>
            <a:pPr lvl="1"/>
            <a:r>
              <a:rPr lang="en-US" dirty="0"/>
              <a:t>Accounting for energy consumption not related to mobility, with focus on Category 2 vehicles that may have ancillary, non-propulsion electrical loads</a:t>
            </a:r>
          </a:p>
          <a:p>
            <a:pPr lvl="1"/>
            <a:r>
              <a:rPr lang="en-US" dirty="0"/>
              <a:t>Category 2 Minimum Performance Requirements</a:t>
            </a:r>
          </a:p>
          <a:p>
            <a:pPr lvl="1"/>
            <a:r>
              <a:rPr lang="en-US" dirty="0"/>
              <a:t>Temperature data requirements and consideration of CARB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0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9536E-D336-4267-BDD2-401B97625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Heavy-duty Durability GTR	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4A744A-A0BF-4EA2-A3A0-A9182FC9A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1B1D2-9650-4E91-B4CA-D7A9F138D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2E7D3D-7AAB-486F-B4A8-506B743783C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Heavy-duty in-vehicle battery durability is now the most significant work being performed by the EVE IWG</a:t>
            </a:r>
          </a:p>
          <a:p>
            <a:r>
              <a:rPr lang="en-US" dirty="0"/>
              <a:t>While the overall framework of the light-duty GTR is helpful, there is limited technical similarity</a:t>
            </a:r>
          </a:p>
          <a:p>
            <a:pPr lvl="1"/>
            <a:r>
              <a:rPr lang="en-US" dirty="0"/>
              <a:t>Light-duty test procedures with respect to electrified vehicles are more mature</a:t>
            </a:r>
          </a:p>
          <a:p>
            <a:pPr lvl="1"/>
            <a:r>
              <a:rPr lang="en-US" dirty="0"/>
              <a:t>Light-duty vehicle activity is relatively homogenous </a:t>
            </a:r>
          </a:p>
          <a:p>
            <a:pPr lvl="1"/>
            <a:r>
              <a:rPr lang="en-US" dirty="0"/>
              <a:t>Heavy-duty vehicle activity and energy demands can vary significantly between applications</a:t>
            </a:r>
          </a:p>
          <a:p>
            <a:r>
              <a:rPr lang="en-US" dirty="0"/>
              <a:t>Additional technical experts on HD vehicles have joined the IWG</a:t>
            </a:r>
          </a:p>
        </p:txBody>
      </p:sp>
    </p:spTree>
    <p:extLst>
      <p:ext uri="{BB962C8B-B14F-4D97-AF65-F5344CB8AC3E}">
        <p14:creationId xmlns:p14="http://schemas.microsoft.com/office/powerpoint/2010/main" val="1692065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97A5-6DC1-4496-BAAF-8743D8C0E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Heavy-duty Durability GTR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9762F-47E1-45D3-97CF-A0F130DD7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4036C-1E9E-4869-9D14-E52617C9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AC03679-A8D9-4F50-8108-D3E2BB29734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43800" y="2017776"/>
            <a:ext cx="4237736" cy="3809840"/>
          </a:xfrm>
        </p:spPr>
        <p:txBody>
          <a:bodyPr>
            <a:normAutofit/>
          </a:bodyPr>
          <a:lstStyle/>
          <a:p>
            <a:r>
              <a:rPr lang="en-US" sz="2400" dirty="0"/>
              <a:t>Summary of alternatives presented by OICA</a:t>
            </a:r>
          </a:p>
          <a:p>
            <a:r>
              <a:rPr lang="en-US" sz="2400" dirty="0"/>
              <a:t>Each alternative has pluses and minuses</a:t>
            </a:r>
          </a:p>
          <a:p>
            <a:r>
              <a:rPr lang="en-US" sz="2400" dirty="0"/>
              <a:t>Goals</a:t>
            </a:r>
          </a:p>
          <a:p>
            <a:pPr lvl="1"/>
            <a:r>
              <a:rPr lang="en-US" sz="1600" dirty="0"/>
              <a:t>Identical procedure for Reference Test and In-service Test</a:t>
            </a:r>
          </a:p>
          <a:p>
            <a:pPr lvl="1"/>
            <a:r>
              <a:rPr lang="en-US" sz="1600" dirty="0"/>
              <a:t>Leverage experience and existing capabilities of manufacturers and regulatory authorities</a:t>
            </a:r>
          </a:p>
          <a:p>
            <a:endParaRPr lang="en-US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54B364-E8DD-4249-9AB0-919051E1F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21787"/>
            <a:ext cx="6773049" cy="38098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4929DD3-1C85-4F27-9050-70A05BB0074D}"/>
              </a:ext>
            </a:extLst>
          </p:cNvPr>
          <p:cNvSpPr txBox="1"/>
          <p:nvPr/>
        </p:nvSpPr>
        <p:spPr>
          <a:xfrm>
            <a:off x="2743903" y="1560077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EVE-57-10-Rev1a</a:t>
            </a:r>
          </a:p>
        </p:txBody>
      </p:sp>
    </p:spTree>
    <p:extLst>
      <p:ext uri="{BB962C8B-B14F-4D97-AF65-F5344CB8AC3E}">
        <p14:creationId xmlns:p14="http://schemas.microsoft.com/office/powerpoint/2010/main" val="168534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97A5-6DC1-4496-BAAF-8743D8C0E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Heavy-duty Durability GTR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9762F-47E1-45D3-97CF-A0F130DD7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94036C-1E9E-4869-9D14-E52617C9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3B03375-C538-4B84-8BA8-F4D05DF2E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14147"/>
            <a:ext cx="6855618" cy="3417098"/>
          </a:xfrm>
          <a:prstGeom prst="rect">
            <a:avLst/>
          </a:prstGeom>
        </p:spPr>
      </p:pic>
      <p:sp>
        <p:nvSpPr>
          <p:cNvPr id="7" name="Content Placeholder 8">
            <a:extLst>
              <a:ext uri="{FF2B5EF4-FFF2-40B4-BE49-F238E27FC236}">
                <a16:creationId xmlns:a16="http://schemas.microsoft.com/office/drawing/2014/main" id="{ED6185F3-7445-4653-8672-03C20A25D9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7543800" y="2017776"/>
            <a:ext cx="4237736" cy="3809840"/>
          </a:xfrm>
        </p:spPr>
        <p:txBody>
          <a:bodyPr>
            <a:normAutofit/>
          </a:bodyPr>
          <a:lstStyle/>
          <a:p>
            <a:r>
              <a:rPr lang="en-US" sz="2000" dirty="0"/>
              <a:t>JRC presented a battery cycling concept</a:t>
            </a:r>
          </a:p>
          <a:p>
            <a:r>
              <a:rPr lang="en-US" sz="2000" dirty="0"/>
              <a:t>Many details to be resolved over the coming months, including the development of appropriate Minimum Performance Requirements</a:t>
            </a:r>
          </a:p>
          <a:p>
            <a:r>
              <a:rPr lang="en-US" sz="2000" dirty="0"/>
              <a:t>Cycle test provides a simpler solution that can be adapted to a variety of vehicle applications</a:t>
            </a:r>
            <a:endParaRPr lang="en-US" sz="1500" dirty="0"/>
          </a:p>
          <a:p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76E1EC-1047-4C33-B506-021E831E8C65}"/>
              </a:ext>
            </a:extLst>
          </p:cNvPr>
          <p:cNvSpPr txBox="1"/>
          <p:nvPr/>
        </p:nvSpPr>
        <p:spPr>
          <a:xfrm>
            <a:off x="2743903" y="1560077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EVE-57-07</a:t>
            </a:r>
          </a:p>
        </p:txBody>
      </p:sp>
    </p:spTree>
    <p:extLst>
      <p:ext uri="{BB962C8B-B14F-4D97-AF65-F5344CB8AC3E}">
        <p14:creationId xmlns:p14="http://schemas.microsoft.com/office/powerpoint/2010/main" val="2405562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Current Timeline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825752" y="1527048"/>
            <a:ext cx="8503920" cy="47213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2800" dirty="0"/>
              <a:t>January 2023: </a:t>
            </a:r>
          </a:p>
          <a:p>
            <a:pPr lvl="1"/>
            <a:r>
              <a:rPr lang="en-US" sz="2300" dirty="0"/>
              <a:t>EVE proposes to GRPE the development of a new GTR on in-vehicle battery durability for heavy duty vehicles</a:t>
            </a:r>
            <a:endParaRPr lang="en-CA" sz="2300" dirty="0"/>
          </a:p>
          <a:p>
            <a:pPr lvl="0"/>
            <a:r>
              <a:rPr lang="en-US" sz="2800" dirty="0"/>
              <a:t>January 2024: </a:t>
            </a:r>
          </a:p>
          <a:p>
            <a:pPr lvl="1"/>
            <a:r>
              <a:rPr lang="en-US" sz="2300" dirty="0"/>
              <a:t>IWG on EVE provides a status update and draft copy of the development of the durability UN GTR on heavy-duty vehicles as an informal document for further discussion and recommendation. The IWG on EVE provides updates on the future framework for heavy-duty vehicle related durability UN GTR decisions. </a:t>
            </a:r>
            <a:endParaRPr lang="en-CA" sz="2300" dirty="0"/>
          </a:p>
          <a:p>
            <a:pPr lvl="0"/>
            <a:r>
              <a:rPr lang="en-US" sz="2800" dirty="0"/>
              <a:t>June 2024: </a:t>
            </a:r>
          </a:p>
          <a:p>
            <a:pPr lvl="1"/>
            <a:r>
              <a:rPr lang="en-US" sz="2300" dirty="0"/>
              <a:t>IWG on EVE provides a draft UN GTR to the June 2024 meeting of GRPE as a working document. </a:t>
            </a:r>
            <a:endParaRPr lang="en-CA" sz="2300" dirty="0"/>
          </a:p>
          <a:p>
            <a:pPr lvl="0"/>
            <a:r>
              <a:rPr lang="en-US" sz="2800" dirty="0"/>
              <a:t>June 2021-January 2024:</a:t>
            </a:r>
            <a:endParaRPr lang="en-CA" sz="2800" dirty="0"/>
          </a:p>
          <a:p>
            <a:pPr lvl="1"/>
            <a:r>
              <a:rPr lang="en-US" sz="2400" dirty="0"/>
              <a:t>IWG on EVE continues information gathering on possible modifications to the in-vehicle battery durability UN GTR No 22 and develops amendments to the UN GTR No 22 for consideration by WP.29 and AC.3, as deemed appropriate.</a:t>
            </a:r>
            <a:endParaRPr lang="en-CA" sz="2400" dirty="0"/>
          </a:p>
          <a:p>
            <a:pPr lvl="0"/>
            <a:r>
              <a:rPr lang="en-US" sz="2800" dirty="0"/>
              <a:t>May 2021 - June 2023:</a:t>
            </a:r>
            <a:endParaRPr lang="en-CA" sz="2800" dirty="0"/>
          </a:p>
          <a:p>
            <a:pPr lvl="1"/>
            <a:r>
              <a:rPr lang="en-US" sz="2400" dirty="0"/>
              <a:t>EVE IWG supports the Group of Experts on Energy Efficiency on the method for stating energy consumption from upstream emissions of electrified vehicles.</a:t>
            </a:r>
            <a:endParaRPr lang="en-CA" sz="2400" dirty="0"/>
          </a:p>
          <a:p>
            <a:pPr lvl="0"/>
            <a:r>
              <a:rPr lang="en-US" sz="2800" dirty="0"/>
              <a:t>November 2021 – June 2023:</a:t>
            </a:r>
            <a:endParaRPr lang="en-CA" sz="2800" dirty="0"/>
          </a:p>
          <a:p>
            <a:pPr lvl="1"/>
            <a:r>
              <a:rPr lang="en-US" sz="2400" dirty="0"/>
              <a:t>Consideration of a candidate test method and further validation testing for UN GTR No. 21 </a:t>
            </a:r>
            <a:endParaRPr lang="en-CA" sz="2400" dirty="0"/>
          </a:p>
          <a:p>
            <a:pPr lvl="1"/>
            <a:r>
              <a:rPr lang="en-US" sz="2400" dirty="0"/>
              <a:t>Consideration of family concept</a:t>
            </a:r>
            <a:endParaRPr lang="en-CA" sz="2400" dirty="0"/>
          </a:p>
          <a:p>
            <a:pPr lvl="1"/>
            <a:r>
              <a:rPr lang="en-US" sz="2400" dirty="0"/>
              <a:t>Consideration of other GTR amendments as necessary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745684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5ec44e-1bab-4c0b-9df0-6ba128686fc9" xsi:nil="true"/>
    <lcf76f155ced4ddcb4097134ff3c332f xmlns="acccb6d4-dbe5-46d2-b4d3-5733603d8cc6">
      <Terms xmlns="http://schemas.microsoft.com/office/infopath/2007/PartnerControls"/>
    </lcf76f155ced4ddcb4097134ff3c332f>
  </documentManagement>
</p:properties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79B784-32D4-4BE3-B66C-D3D4E7BBD778}">
  <ds:schemaRefs>
    <ds:schemaRef ds:uri="http://schemas.microsoft.com/sharepoint/v3/contenttype/forms"/>
  </ds:schemaRefs>
</ds:datastoreItem>
</file>

<file path=customXml/itemProps10.xml><?xml version="1.0" encoding="utf-8"?>
<ds:datastoreItem xmlns:ds="http://schemas.openxmlformats.org/officeDocument/2006/customXml" ds:itemID="{B1AA88D7-04AD-4BA0-84CA-62D29BAA3579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9676C2A0-E263-44DD-911D-2B506B6D870E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6DAA21EB-1E6A-46D9-A0D0-EBA6F4307EE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F16F2B92-9301-45D4-A065-FA3633C54FBA}">
  <ds:schemaRefs>
    <ds:schemaRef ds:uri="http://schemas.microsoft.com/office/2006/documentManagement/types"/>
    <ds:schemaRef ds:uri="http://schemas.microsoft.com/sharepoint/v3/field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440f22b9-1133-4259-b744-d4e8616cd5bb"/>
    <ds:schemaRef ds:uri="http://purl.org/dc/terms/"/>
    <ds:schemaRef ds:uri="967c5cee-9983-42a0-93b4-ecb7e2581ed2"/>
    <ds:schemaRef ds:uri="http://schemas.microsoft.com/sharepoint.v3"/>
    <ds:schemaRef ds:uri="4ffa91fb-a0ff-4ac5-b2db-65c790d184a4"/>
    <ds:schemaRef ds:uri="http://www.w3.org/XML/1998/namespace"/>
    <ds:schemaRef ds:uri="http://purl.org/dc/dcmitype/"/>
    <ds:schemaRef ds:uri="985ec44e-1bab-4c0b-9df0-6ba128686fc9"/>
    <ds:schemaRef ds:uri="acccb6d4-dbe5-46d2-b4d3-5733603d8cc6"/>
  </ds:schemaRefs>
</ds:datastoreItem>
</file>

<file path=customXml/itemProps4.xml><?xml version="1.0" encoding="utf-8"?>
<ds:datastoreItem xmlns:ds="http://schemas.openxmlformats.org/officeDocument/2006/customXml" ds:itemID="{9513F230-9B04-4F77-9950-BAC2A73E365C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3928156D-96F6-4AA5-A92C-52DFC0F06241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9DDAFD44-3EB2-451E-805B-808916D639DC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872DCF48-8B29-4732-8B21-6E82ABC5DB00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29C63644-207C-4D08-8E5F-4CD6E19FB8AB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2B51BEA0-4381-462B-9C15-B1EF95E369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15740</TotalTime>
  <Words>783</Words>
  <Application>Microsoft Office PowerPoint</Application>
  <PresentationFormat>Widescreen</PresentationFormat>
  <Paragraphs>116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Georgia</vt:lpstr>
      <vt:lpstr>Times New Roman</vt:lpstr>
      <vt:lpstr>Wingdings</vt:lpstr>
      <vt:lpstr>Wingdings 2</vt:lpstr>
      <vt:lpstr>Civic</vt:lpstr>
      <vt:lpstr>Electric Vehicles and the Environment  (EVE IWG)</vt:lpstr>
      <vt:lpstr>Recent EVE Meetings</vt:lpstr>
      <vt:lpstr>Current Work</vt:lpstr>
      <vt:lpstr>GTR-21 Development: Hybrid Power Determination</vt:lpstr>
      <vt:lpstr>GTR-22 Development: LDV Battery Durability</vt:lpstr>
      <vt:lpstr>Heavy-duty Durability GTR </vt:lpstr>
      <vt:lpstr>Heavy-duty Durability GTR</vt:lpstr>
      <vt:lpstr>Heavy-duty Durability GTR</vt:lpstr>
      <vt:lpstr>Current Timeline</vt:lpstr>
      <vt:lpstr>Proposed Future EVE Meetings</vt:lpstr>
      <vt:lpstr>PowerPoint Presentation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Francois Cuenot</cp:lastModifiedBy>
  <cp:revision>503</cp:revision>
  <dcterms:created xsi:type="dcterms:W3CDTF">2014-06-05T20:11:34Z</dcterms:created>
  <dcterms:modified xsi:type="dcterms:W3CDTF">2023-01-12T10:37:06Z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4" name="MediaServiceImageTags">
    <vt:lpwstr/>
  </property>
  <property fmtid="{D5CDD505-2E9C-101B-9397-08002B2CF9AE}" pid="5" name="Office_x0020_of_x0020_Origin">
    <vt:lpwstr/>
  </property>
  <property fmtid="{D5CDD505-2E9C-101B-9397-08002B2CF9AE}" pid="6" name="gba66df640194346a5267c50f24d4797">
    <vt:lpwstr/>
  </property>
  <property fmtid="{D5CDD505-2E9C-101B-9397-08002B2CF9AE}" pid="7" name="Office of Origin">
    <vt:lpwstr/>
  </property>
</Properties>
</file>