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63" r:id="rId4"/>
    <p:sldId id="264" r:id="rId5"/>
    <p:sldId id="262" r:id="rId6"/>
    <p:sldId id="266" r:id="rId7"/>
    <p:sldId id="265" r:id="rId8"/>
    <p:sldId id="268" r:id="rId9"/>
    <p:sldId id="267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66"/>
    <a:srgbClr val="66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D44FA804-4C38-4BB7-A3EE-4D85B125E3D0}"/>
    <pc:docChg chg="modSld">
      <pc:chgData name="Francois Cuenot" userId="9928dff3-8fa4-42b5-9d6e-cd4dcb89281b" providerId="ADAL" clId="{D44FA804-4C38-4BB7-A3EE-4D85B125E3D0}" dt="2023-01-10T12:33:15.293" v="3" actId="20577"/>
      <pc:docMkLst>
        <pc:docMk/>
      </pc:docMkLst>
      <pc:sldChg chg="modSp mod">
        <pc:chgData name="Francois Cuenot" userId="9928dff3-8fa4-42b5-9d6e-cd4dcb89281b" providerId="ADAL" clId="{D44FA804-4C38-4BB7-A3EE-4D85B125E3D0}" dt="2023-01-10T12:33:15.293" v="3" actId="20577"/>
        <pc:sldMkLst>
          <pc:docMk/>
          <pc:sldMk cId="3896878062" sldId="263"/>
        </pc:sldMkLst>
        <pc:spChg chg="mod">
          <ac:chgData name="Francois Cuenot" userId="9928dff3-8fa4-42b5-9d6e-cd4dcb89281b" providerId="ADAL" clId="{D44FA804-4C38-4BB7-A3EE-4D85B125E3D0}" dt="2023-01-10T12:33:15.293" v="3" actId="20577"/>
          <ac:spMkLst>
            <pc:docMk/>
            <pc:sldMk cId="3896878062" sldId="263"/>
            <ac:spMk id="6" creationId="{070B0C30-3857-59EF-C392-AEAE916764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977F-473D-462A-80C3-530C4D882B4C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E1DE-7A93-4CD6-86BD-3DE76C115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6B382-EC6D-8039-6B2D-824525341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AE82EB-72D4-730A-8B04-43A2A5FCA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F25A66-6EC2-A6EC-4699-4E401570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CEF2-76B6-4275-90FF-74DAF373CD3C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953F54-4340-6A3B-4069-BC65FBF9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35368-6369-4B43-6822-F83B667D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0498" y="6469563"/>
            <a:ext cx="2743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&lt;#/12&gt;</a:t>
            </a:r>
            <a:endParaRPr lang="ja-JP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C22CD-CDAB-6235-729A-72881B765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33" y="6452961"/>
            <a:ext cx="12192000" cy="7143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0769607-8A79-D6EB-01DF-52AB636C0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886" y="802454"/>
            <a:ext cx="12192000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1200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0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341B6-638D-D877-B307-00657308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B16C95-F710-953E-8F93-3342EF31C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7102A-2868-AD48-F868-DE7B0BD6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38FB-CE18-417A-96C3-565FBC3FFA7D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E951F3-BF0D-5283-6479-AEE6BB4B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DADDD6-14F5-40B0-B911-E6E6EF3E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3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8E9DED-4B00-CFE0-2969-FD682A2F7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07F694-A2B5-26DD-E36D-D8C48D617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AFF53-85B4-7B4A-63C7-60B1A34A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B17-8C06-447F-A363-B43CF53DFF1D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64BA58-D3F2-C326-6B56-41E33A1A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66E15-54AA-FF46-EA20-A56E8F47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2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A3C71-BE65-6F92-A6FA-81C31C37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7F5879-9D90-CEA9-4895-CF117205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DA9990-339A-76D4-9796-FDAA7CEE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AAA1-A0CB-4687-AAFB-2E9D0B8577A8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C06B86-F752-9C1F-87A1-F7C26237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7BD333-C99C-9A3F-B831-C4E19F8D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8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A22F1-D563-EC6C-F118-06839AB4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485F96-76F2-C105-504A-631114EF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0FF9F5-E7B1-EF64-5533-53B05ACA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F736-F4DD-426D-B2E7-071E5B7C9210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75EE17-2FC1-FEE6-A071-D3E7AA95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4C845-B913-FDD5-C750-72F48F83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1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54BB-67AD-A5B9-A5C6-29114795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64AC1F-9DFC-1A62-4F99-2EE1054C1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ED4AD-7765-C777-B50D-7642B32B5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2C27C-0943-D278-E296-F684792B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5C4-FEAC-492D-83C0-97F9978621E4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6C9651-C6AA-5AA1-AEC9-413331ED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9086D2-EBC4-7F86-9696-C0AC8A4B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22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77613-56D8-A97B-5F27-9D259C3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877D76-4E5D-657A-E129-FDBA7292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74F460-1651-CBA3-7E1B-524704E14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8FCE0B-91B4-55EC-4954-EB8F71F65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EEF580-8E55-8620-58E2-B636ADF50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D424FE-2252-0BA0-6868-E5F7A477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48A0-7EA1-4E1B-9B56-93075E0B7C55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4ADD85-6C3D-A58E-DF05-4BA4CE4F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932185-F4B8-FFC4-7A42-702866BD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5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50DB-C09F-FAA2-5079-D6E13815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F06234-5206-F5B9-5DF2-319C4B7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1D10-F37D-4052-9D93-8AFEB4FC7A64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80C499-152C-B5EF-D3BF-14BC7CFB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5A1A26C-A1D3-A766-2DB4-57C6E63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0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B39524-5582-929E-500C-56C8FB63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E5DF-3D6A-4617-B70F-D0F26CDC2972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56CF25-67C1-603B-516F-D6D9928B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123788-0807-6326-6F0A-F3AB3C7D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30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97ACF-2DAC-B1A3-052A-2EFB4545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8EF6FB-00D5-87D0-1BD0-D4739FA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D57239-E1E8-C310-E94E-F38A4AA0F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C00D7D-6743-FA45-5080-08960684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4F1-A002-4562-92BB-A7BAFCC46261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F5D631-0889-C18C-1FCC-6F38D9CE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5B7D29-60F5-D849-7CCB-6B3E56B4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11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DC1B3-CF8B-BC66-F44E-FA08D630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8B7599-9C8B-708F-5E7C-78203CF70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D2CC63-BDF4-319E-F514-C973E3CDB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CC3775-4962-359A-306C-92E00EAB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2D89-064C-459E-873C-21395FF23B0A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031A0D-9E52-1855-9368-D83854F1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CBC056-C419-9FF3-54A2-934CC57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8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BE6189-BCC1-5C04-98B9-71E850876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DA80-A08A-49C5-A80C-5DB1C16D231D}" type="datetime1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9190DF-056C-D744-784F-C60ACF547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A9FDB1-F592-3777-BEEF-77BDE769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2ACF3-8C07-48E2-A590-90FD2C2C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6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D0D205-0B6D-FBFA-0B2D-370D07DC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8" y="1536681"/>
            <a:ext cx="115649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algn="ctr"/>
            <a:r>
              <a:rPr lang="en-US" altLang="ja-JP" sz="36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Status Report of </a:t>
            </a:r>
            <a:br>
              <a:rPr lang="en-US" altLang="ja-JP" sz="3600" b="1" u="sng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altLang="ja-JP" sz="36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the IWG on Automotive Life Cycle Assessment (A-LCA)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3DA1F-D0D8-2D6B-AB95-18BFA344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8707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ja-JP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ja-JP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the A-LCA Informal Working Group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ja-JP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70B0C30-3857-59EF-C392-AEAE9167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938" y="-11113"/>
            <a:ext cx="382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kumimoji="0" lang="en-GB" altLang="ja-JP" sz="1600" u="sng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Informal document No</a:t>
            </a:r>
            <a:r>
              <a:rPr kumimoji="0" lang="en-GB" altLang="ja-JP" sz="1600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. </a:t>
            </a:r>
            <a:r>
              <a:rPr kumimoji="0" lang="en-GB" altLang="ja-JP" sz="1600" b="1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GRPE-</a:t>
            </a:r>
            <a:r>
              <a:rPr kumimoji="0" lang="en-US" altLang="ja-JP" sz="1600" b="1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87</a:t>
            </a:r>
            <a:r>
              <a:rPr kumimoji="0" lang="en-GB" altLang="ja-JP" sz="1600" b="1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-38</a:t>
            </a:r>
            <a:endParaRPr kumimoji="0" lang="ja-JP" altLang="en-GB" sz="1600" b="1" dirty="0">
              <a:solidFill>
                <a:srgbClr val="FF0000"/>
              </a:solidFill>
              <a:latin typeface="Georgia" panose="02040502050405020303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kumimoji="0" lang="en-GB" altLang="ja-JP" sz="1600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8</a:t>
            </a:r>
            <a:r>
              <a:rPr kumimoji="0" lang="en-US" altLang="ja-JP" sz="1600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7</a:t>
            </a:r>
            <a:r>
              <a:rPr kumimoji="0" lang="en-GB" altLang="ja-JP" sz="1600" baseline="30000" dirty="0" err="1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 GRPE, 11-13 January 2023</a:t>
            </a:r>
          </a:p>
          <a:p>
            <a:pPr algn="r">
              <a:defRPr/>
            </a:pPr>
            <a:r>
              <a:rPr kumimoji="0" lang="en-GB" altLang="ja-JP" sz="1600" dirty="0">
                <a:latin typeface="Georgia" panose="02040502050405020303" pitchFamily="18" charset="0"/>
                <a:ea typeface="MS PGothic" pitchFamily="34" charset="-128"/>
                <a:cs typeface="Times New Roman" panose="02020603050405020304" pitchFamily="18" charset="0"/>
              </a:rPr>
              <a:t>Agenda item 14</a:t>
            </a:r>
          </a:p>
        </p:txBody>
      </p:sp>
    </p:spTree>
    <p:extLst>
      <p:ext uri="{BB962C8B-B14F-4D97-AF65-F5344CB8AC3E}">
        <p14:creationId xmlns:p14="http://schemas.microsoft.com/office/powerpoint/2010/main" val="389687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6B6DD3-032F-A0CC-0725-A1BA794A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4" y="1000110"/>
            <a:ext cx="10710458" cy="52523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7F4615-5F7E-20B6-6C88-D69531ABCFD3}"/>
              </a:ext>
            </a:extLst>
          </p:cNvPr>
          <p:cNvSpPr txBox="1">
            <a:spLocks/>
          </p:cNvSpPr>
          <p:nvPr/>
        </p:nvSpPr>
        <p:spPr>
          <a:xfrm>
            <a:off x="496184" y="103447"/>
            <a:ext cx="11402832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chemeClr val="tx1"/>
                </a:solidFill>
                <a:latin typeface="Georgia"/>
              </a:rPr>
              <a:t>Overall Timeline </a:t>
            </a:r>
            <a:r>
              <a:rPr lang="en-US" altLang="ja-JP" sz="2400" i="1" dirty="0">
                <a:solidFill>
                  <a:schemeClr val="tx1"/>
                </a:solidFill>
                <a:latin typeface="Georgia"/>
              </a:rPr>
              <a:t>&lt;detailed “to-do-list” and its timing are under the discussion&gt;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34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E1E4B7-4F7A-6A90-9EA6-FAB91815353B}"/>
              </a:ext>
            </a:extLst>
          </p:cNvPr>
          <p:cNvSpPr txBox="1">
            <a:spLocks/>
          </p:cNvSpPr>
          <p:nvPr/>
        </p:nvSpPr>
        <p:spPr>
          <a:xfrm>
            <a:off x="31786" y="121921"/>
            <a:ext cx="12160214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Establishment of the IWG on Automotive Life Cycle Assessment (A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-LCA)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2E1D145-9AED-D607-C67D-42B24A670782}"/>
              </a:ext>
            </a:extLst>
          </p:cNvPr>
          <p:cNvSpPr txBox="1">
            <a:spLocks/>
          </p:cNvSpPr>
          <p:nvPr/>
        </p:nvSpPr>
        <p:spPr>
          <a:xfrm>
            <a:off x="347472" y="1109036"/>
            <a:ext cx="11528842" cy="493471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Proposal to work on the clarification of methodologies for the assessment of life-cycle Greenhouse Gas (GHG) emissions of automotives 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dirty="0">
                <a:latin typeface="Georgia"/>
              </a:rPr>
              <a:t>    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by Japan and Korea during the 85</a:t>
            </a:r>
            <a:r>
              <a:rPr kumimoji="0" lang="en-US" altLang="ja-JP" sz="27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th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GRPE session 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(January 2022)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  <a:sym typeface="Wingdings" panose="05000000000000000000" pitchFamily="2" charset="2"/>
              </a:rPr>
              <a:t> GRPE secretariat has taken the tremendous initiatives to move forward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Workshop was organized during the 86th GRPE session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(May 2022)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dirty="0">
                <a:latin typeface="Georgia"/>
              </a:rPr>
              <a:t>	</a:t>
            </a:r>
            <a:r>
              <a:rPr lang="en-US" dirty="0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 successfully completed with </a:t>
            </a:r>
            <a:r>
              <a:rPr lang="en-US" sz="4800" dirty="0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20</a:t>
            </a:r>
            <a:r>
              <a:rPr lang="en-US" dirty="0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 presentations from a variety of 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                 </a:t>
            </a:r>
            <a:r>
              <a:rPr lang="en-US" dirty="0" err="1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organisation</a:t>
            </a:r>
            <a:r>
              <a:rPr lang="en-US" dirty="0">
                <a:solidFill>
                  <a:srgbClr val="00B050"/>
                </a:solidFill>
                <a:latin typeface="Georgia"/>
                <a:sym typeface="Wingdings" panose="05000000000000000000" pitchFamily="2" charset="2"/>
              </a:rPr>
              <a:t> (https://unece.org/info/events/event/365116)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GRPE agreed to put the A-LCA methodology on its priority list and to create a new Informal Working Group on A-LCA 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during the 86th session 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(June 2022)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E6A8912-7313-53DD-FBA2-8E48009C8A22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1/6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8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4AE5FE-F77F-34EA-4B3C-FD230005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38594" b="2371"/>
          <a:stretch/>
        </p:blipFill>
        <p:spPr>
          <a:xfrm>
            <a:off x="7245531" y="1561885"/>
            <a:ext cx="4786443" cy="21702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9A29006-F8B2-4082-B4F5-3EB286A44633}"/>
              </a:ext>
            </a:extLst>
          </p:cNvPr>
          <p:cNvSpPr txBox="1">
            <a:spLocks/>
          </p:cNvSpPr>
          <p:nvPr/>
        </p:nvSpPr>
        <p:spPr>
          <a:xfrm>
            <a:off x="31786" y="121921"/>
            <a:ext cx="12160214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A-LCA Meetings up to the 87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GRPE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7538B4E-F132-7648-920F-51DE012209DA}"/>
              </a:ext>
            </a:extLst>
          </p:cNvPr>
          <p:cNvSpPr txBox="1">
            <a:spLocks/>
          </p:cNvSpPr>
          <p:nvPr/>
        </p:nvSpPr>
        <p:spPr>
          <a:xfrm>
            <a:off x="380783" y="1100328"/>
            <a:ext cx="11158076" cy="517040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1</a:t>
            </a:r>
            <a:r>
              <a:rPr kumimoji="0" lang="en-US" sz="27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	: 26 ~ 28 October 2022, 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Hybrid meeting @ Okinawa, Japan</a:t>
            </a:r>
          </a:p>
          <a:p>
            <a:pPr marL="1254125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&lt;OUTCOMES&gt;</a:t>
            </a:r>
          </a:p>
          <a:p>
            <a:pPr marL="12541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determine Leading Team</a:t>
            </a:r>
          </a:p>
          <a:p>
            <a:pPr marL="12541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develop the initial Terms of Reference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2</a:t>
            </a:r>
            <a:r>
              <a:rPr kumimoji="0" lang="en-US" sz="27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nd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	: 6 December 2022, Virtual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	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&lt;OUTCOMES&gt;</a:t>
            </a:r>
          </a:p>
          <a:p>
            <a:pPr marL="12541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altLang="ja-JP" sz="27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should discuss on overarching aspects prior to subgroup activities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3</a:t>
            </a:r>
            <a:r>
              <a:rPr kumimoji="0" lang="en-US" sz="27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rd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	: 9 January 2023, Hybrid meeting @ Geneva,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	</a:t>
            </a:r>
            <a:r>
              <a:rPr lang="en-US" altLang="ja-JP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&lt;OUTCOMES&gt;</a:t>
            </a:r>
          </a:p>
          <a:p>
            <a:pPr marL="12541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altLang="ja-JP" sz="27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intensive discussion on the Terms of Reference</a:t>
            </a:r>
          </a:p>
          <a:p>
            <a:pPr marL="12541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7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discussed on efficient working structure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5BBC1F-A470-2E0E-873D-AA94F525DD90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2/6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15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A29006-F8B2-4082-B4F5-3EB286A44633}"/>
              </a:ext>
            </a:extLst>
          </p:cNvPr>
          <p:cNvSpPr txBox="1">
            <a:spLocks/>
          </p:cNvSpPr>
          <p:nvPr/>
        </p:nvSpPr>
        <p:spPr>
          <a:xfrm>
            <a:off x="31786" y="121921"/>
            <a:ext cx="12160214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3. Key Contents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ToR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7538B4E-F132-7648-920F-51DE012209DA}"/>
              </a:ext>
            </a:extLst>
          </p:cNvPr>
          <p:cNvSpPr txBox="1">
            <a:spLocks/>
          </p:cNvSpPr>
          <p:nvPr/>
        </p:nvSpPr>
        <p:spPr>
          <a:xfrm>
            <a:off x="386011" y="1277154"/>
            <a:ext cx="11419978" cy="44856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Objective : to develop an internationally-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harmonised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procedure 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to determine the carbon footprint of automotive products 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from production to use and disposal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, 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as a resolution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under the framework of WP.29.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ja-JP" sz="2400" dirty="0">
                <a:latin typeface="Georgia"/>
              </a:rPr>
              <a:t>Applicable to all types of road automotive products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ja-JP" sz="2400" dirty="0">
                <a:latin typeface="Georgia"/>
              </a:rPr>
              <a:t>Working items : </a:t>
            </a:r>
          </a:p>
          <a:p>
            <a:pPr marL="89693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sz="2400" dirty="0">
                <a:latin typeface="Georgia"/>
              </a:rPr>
              <a:t>Definition of Scope/Inventory Analysis/Life cycle impact assessment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Timelines : </a:t>
            </a:r>
          </a:p>
          <a:p>
            <a:pPr marL="0" marR="0" lvl="0" indent="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sz="2400" b="1" i="1" dirty="0">
                <a:latin typeface="Georgia"/>
              </a:rPr>
              <a:t>June 2025 	 : Adoption of the UN Resolution on A-LCA by GRPE</a:t>
            </a:r>
          </a:p>
          <a:p>
            <a:pPr marL="0" marR="0" lvl="0" indent="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November 2025 : Adoption of the UN Resolution on A-LCA by WP.29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5BBC1F-A470-2E0E-873D-AA94F525DD90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3/6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C79371-9FC9-EC51-45A0-1D7C1CD6A613}"/>
              </a:ext>
            </a:extLst>
          </p:cNvPr>
          <p:cNvSpPr txBox="1"/>
          <p:nvPr/>
        </p:nvSpPr>
        <p:spPr>
          <a:xfrm>
            <a:off x="5640717" y="5971840"/>
            <a:ext cx="6165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20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&lt;still under the development&gt;</a:t>
            </a:r>
            <a:endParaRPr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9568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A29006-F8B2-4082-B4F5-3EB286A44633}"/>
              </a:ext>
            </a:extLst>
          </p:cNvPr>
          <p:cNvSpPr txBox="1">
            <a:spLocks/>
          </p:cNvSpPr>
          <p:nvPr/>
        </p:nvSpPr>
        <p:spPr>
          <a:xfrm>
            <a:off x="31786" y="121921"/>
            <a:ext cx="12160214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4.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Next Actions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5BBC1F-A470-2E0E-873D-AA94F525DD90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4/6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3F340F9-BE58-919B-221C-DB87D88BA670}"/>
              </a:ext>
            </a:extLst>
          </p:cNvPr>
          <p:cNvSpPr txBox="1">
            <a:spLocks/>
          </p:cNvSpPr>
          <p:nvPr/>
        </p:nvSpPr>
        <p:spPr>
          <a:xfrm>
            <a:off x="269311" y="1012130"/>
            <a:ext cx="2188246" cy="5630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8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61DED1F-D8F6-F054-169A-272319DF2959}"/>
              </a:ext>
            </a:extLst>
          </p:cNvPr>
          <p:cNvSpPr txBox="1">
            <a:spLocks/>
          </p:cNvSpPr>
          <p:nvPr/>
        </p:nvSpPr>
        <p:spPr>
          <a:xfrm>
            <a:off x="199640" y="3649796"/>
            <a:ext cx="11365340" cy="27366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8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Meetings until next GRPE (June 2023)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E6350EB-C52D-6805-6D5A-0360008F9FF0}"/>
              </a:ext>
            </a:extLst>
          </p:cNvPr>
          <p:cNvSpPr txBox="1">
            <a:spLocks/>
          </p:cNvSpPr>
          <p:nvPr/>
        </p:nvSpPr>
        <p:spPr>
          <a:xfrm>
            <a:off x="389491" y="4183463"/>
            <a:ext cx="11671881" cy="24266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 	: 13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February 2023,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Virtual meeting 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&lt;feedbacks from IWG member&gt;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	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tbd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April 2023, </a:t>
            </a:r>
            <a:r>
              <a:rPr lang="en-US" altLang="ja-JP" sz="2000" dirty="0">
                <a:latin typeface="Georgia"/>
              </a:rPr>
              <a:t>Hybrid meeting @ </a:t>
            </a:r>
            <a:r>
              <a:rPr lang="en-US" altLang="ja-JP" sz="2000" dirty="0" err="1">
                <a:latin typeface="Georgia"/>
              </a:rPr>
              <a:t>tbd</a:t>
            </a:r>
            <a:r>
              <a:rPr lang="en-US" altLang="ja-JP" sz="2000" dirty="0">
                <a:latin typeface="Georgia"/>
              </a:rPr>
              <a:t>* 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&lt;revise the proposal&gt;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 	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tbd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 May 2023,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Virtual meeting 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 final feedbacks from IWG member &gt;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latin typeface="Georgia"/>
              </a:rPr>
              <a:t>7</a:t>
            </a:r>
            <a:r>
              <a:rPr lang="en-US" sz="2000" baseline="30000" dirty="0">
                <a:latin typeface="Georgia"/>
              </a:rPr>
              <a:t>th</a:t>
            </a:r>
            <a:r>
              <a:rPr lang="en-US" sz="2000" dirty="0">
                <a:latin typeface="Georgia"/>
              </a:rPr>
              <a:t> 	: </a:t>
            </a:r>
            <a:r>
              <a:rPr lang="en-US" sz="2000" dirty="0" err="1">
                <a:latin typeface="Georgia"/>
              </a:rPr>
              <a:t>tbd</a:t>
            </a:r>
            <a:r>
              <a:rPr lang="en-US" sz="2000" dirty="0">
                <a:latin typeface="Georgia"/>
              </a:rPr>
              <a:t> June 2023, Hybrid meeting @ Geneva, Switzerland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ja-JP" altLang="en-US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　　　　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&lt;1. </a:t>
            </a:r>
            <a:r>
              <a:rPr lang="en-US" altLang="ja-JP" sz="2000" i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finalise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the </a:t>
            </a:r>
            <a:r>
              <a:rPr lang="en-US" altLang="ja-JP" sz="2000" i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ToR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,</a:t>
            </a:r>
            <a:r>
              <a:rPr lang="ja-JP" altLang="en-US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2. agree on the overarching aspects and the subgroup structure&gt;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lang="en-US" altLang="ja-JP" sz="2000" i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	</a:t>
            </a:r>
            <a:r>
              <a:rPr lang="en-US" altLang="ja-JP" sz="2000" i="1" dirty="0">
                <a:solidFill>
                  <a:srgbClr val="6600CC"/>
                </a:solidFill>
                <a:latin typeface="Georgia"/>
              </a:rPr>
              <a:t>  </a:t>
            </a:r>
            <a:r>
              <a:rPr lang="en-US" altLang="ja-JP" sz="2000" b="1" i="1" dirty="0">
                <a:solidFill>
                  <a:srgbClr val="6600CC"/>
                </a:solidFill>
                <a:latin typeface="Georgia"/>
              </a:rPr>
              <a:t>request full one day session in conjunction with 88</a:t>
            </a:r>
            <a:r>
              <a:rPr lang="en-US" altLang="ja-JP" sz="2000" b="1" i="1" baseline="30000" dirty="0">
                <a:solidFill>
                  <a:srgbClr val="6600CC"/>
                </a:solidFill>
                <a:latin typeface="Georgia"/>
              </a:rPr>
              <a:t>th</a:t>
            </a:r>
            <a:r>
              <a:rPr lang="en-US" altLang="ja-JP" sz="2000" b="1" i="1" dirty="0">
                <a:solidFill>
                  <a:srgbClr val="6600CC"/>
                </a:solidFill>
                <a:latin typeface="Georgia"/>
              </a:rPr>
              <a:t> GRPE session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5AEFCCEA-1560-E8B6-2993-1495D679E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51755"/>
              </p:ext>
            </p:extLst>
          </p:nvPr>
        </p:nvGraphicFramePr>
        <p:xfrm>
          <a:off x="1896689" y="1063971"/>
          <a:ext cx="97379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80">
                  <a:extLst>
                    <a:ext uri="{9D8B030D-6E8A-4147-A177-3AD203B41FA5}">
                      <a16:colId xmlns:a16="http://schemas.microsoft.com/office/drawing/2014/main" val="79402999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427521606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232214430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237052239"/>
                    </a:ext>
                  </a:extLst>
                </a:gridCol>
                <a:gridCol w="374468">
                  <a:extLst>
                    <a:ext uri="{9D8B030D-6E8A-4147-A177-3AD203B41FA5}">
                      <a16:colId xmlns:a16="http://schemas.microsoft.com/office/drawing/2014/main" val="72140767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7419017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062827940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3208500762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3907037079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20439878"/>
                    </a:ext>
                  </a:extLst>
                </a:gridCol>
                <a:gridCol w="1053734">
                  <a:extLst>
                    <a:ext uri="{9D8B030D-6E8A-4147-A177-3AD203B41FA5}">
                      <a16:colId xmlns:a16="http://schemas.microsoft.com/office/drawing/2014/main" val="2950567903"/>
                    </a:ext>
                  </a:extLst>
                </a:gridCol>
              </a:tblGrid>
              <a:tr h="277949"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2023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2024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2025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5012"/>
                  </a:ext>
                </a:extLst>
              </a:tr>
              <a:tr h="230938">
                <a:tc rowSpan="2"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GRPE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87</a:t>
                      </a:r>
                      <a:r>
                        <a:rPr kumimoji="1" lang="en-US" altLang="ja-JP" sz="1400" baseline="30000" dirty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88</a:t>
                      </a:r>
                      <a:r>
                        <a:rPr kumimoji="1" lang="en-US" altLang="ja-JP" sz="1400" baseline="30000" dirty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89</a:t>
                      </a:r>
                      <a:r>
                        <a:rPr kumimoji="1" lang="en-US" altLang="ja-JP" sz="1400" baseline="30000" dirty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90</a:t>
                      </a:r>
                      <a:r>
                        <a:rPr kumimoji="1" lang="en-US" altLang="ja-JP" sz="1400" baseline="30000" dirty="0">
                          <a:latin typeface="Georgia" panose="02040502050405020303" pitchFamily="18" charset="0"/>
                        </a:rPr>
                        <a:t>th</a:t>
                      </a:r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91st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92</a:t>
                      </a:r>
                      <a:r>
                        <a:rPr kumimoji="1" lang="en-US" altLang="ja-JP" sz="1400" baseline="30000" dirty="0">
                          <a:latin typeface="Georgia" panose="02040502050405020303" pitchFamily="18" charset="0"/>
                        </a:rPr>
                        <a:t>nd</a:t>
                      </a:r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603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progress report and ask guidance when necessary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Georgia" panose="02040502050405020303" pitchFamily="18" charset="0"/>
                        </a:rPr>
                        <a:t>  Informal</a:t>
                      </a:r>
                    </a:p>
                    <a:p>
                      <a:r>
                        <a:rPr kumimoji="1" lang="en-US" altLang="ja-JP" sz="1200" dirty="0">
                          <a:latin typeface="Georgia" panose="02040502050405020303" pitchFamily="18" charset="0"/>
                        </a:rPr>
                        <a:t>  Document</a:t>
                      </a:r>
                      <a:endParaRPr kumimoji="1" lang="ja-JP" alt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Georgia" panose="02040502050405020303" pitchFamily="18" charset="0"/>
                        </a:rPr>
                        <a:t>Working</a:t>
                      </a:r>
                    </a:p>
                    <a:p>
                      <a:r>
                        <a:rPr kumimoji="1" lang="en-US" altLang="ja-JP" sz="1200" dirty="0">
                          <a:latin typeface="Georgia" panose="02040502050405020303" pitchFamily="18" charset="0"/>
                        </a:rPr>
                        <a:t>Document</a:t>
                      </a:r>
                      <a:endParaRPr kumimoji="1" lang="ja-JP" alt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20837"/>
                  </a:ext>
                </a:extLst>
              </a:tr>
              <a:tr h="262446"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Working phases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3400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Georgia" panose="02040502050405020303" pitchFamily="18" charset="0"/>
                        </a:rPr>
                        <a:t>Overarching aspects</a:t>
                      </a:r>
                      <a:endParaRPr kumimoji="1" lang="ja-JP" altLang="en-US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FF66"/>
                        </a:gs>
                        <a:gs pos="10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1893"/>
                  </a:ext>
                </a:extLst>
              </a:tr>
              <a:tr h="264002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Georgia" panose="02040502050405020303" pitchFamily="18" charset="0"/>
                        </a:rPr>
                        <a:t>Develop methodologies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FF66"/>
                        </a:gs>
                        <a:gs pos="10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00849"/>
                  </a:ext>
                </a:extLst>
              </a:tr>
              <a:tr h="21175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Georgia" panose="02040502050405020303" pitchFamily="18" charset="0"/>
                        </a:rPr>
                        <a:t>Drafting </a:t>
                      </a:r>
                      <a:endParaRPr kumimoji="1" lang="ja-JP" altLang="en-US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80120"/>
                  </a:ext>
                </a:extLst>
              </a:tr>
            </a:tbl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34A46DE-FFB5-6745-20D7-F80AD2AF8A2A}"/>
              </a:ext>
            </a:extLst>
          </p:cNvPr>
          <p:cNvCxnSpPr>
            <a:cxnSpLocks/>
          </p:cNvCxnSpPr>
          <p:nvPr/>
        </p:nvCxnSpPr>
        <p:spPr>
          <a:xfrm flipV="1">
            <a:off x="9467302" y="1704431"/>
            <a:ext cx="0" cy="1628775"/>
          </a:xfrm>
          <a:prstGeom prst="straightConnector1">
            <a:avLst/>
          </a:prstGeom>
          <a:ln w="381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0F7CC7B-364C-19B2-953F-C144AFDB36EB}"/>
              </a:ext>
            </a:extLst>
          </p:cNvPr>
          <p:cNvCxnSpPr>
            <a:cxnSpLocks/>
          </p:cNvCxnSpPr>
          <p:nvPr/>
        </p:nvCxnSpPr>
        <p:spPr>
          <a:xfrm flipV="1">
            <a:off x="10543625" y="1687013"/>
            <a:ext cx="0" cy="1628775"/>
          </a:xfrm>
          <a:prstGeom prst="straightConnector1">
            <a:avLst/>
          </a:prstGeom>
          <a:ln w="381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8DA0CC6-6AD6-C2C2-C036-564F5A733984}"/>
              </a:ext>
            </a:extLst>
          </p:cNvPr>
          <p:cNvSpPr txBox="1">
            <a:spLocks/>
          </p:cNvSpPr>
          <p:nvPr/>
        </p:nvSpPr>
        <p:spPr>
          <a:xfrm>
            <a:off x="8523609" y="4577026"/>
            <a:ext cx="3081131" cy="4460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1600" b="1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* seeking a meeting venue</a:t>
            </a:r>
          </a:p>
        </p:txBody>
      </p:sp>
    </p:spTree>
    <p:extLst>
      <p:ext uri="{BB962C8B-B14F-4D97-AF65-F5344CB8AC3E}">
        <p14:creationId xmlns:p14="http://schemas.microsoft.com/office/powerpoint/2010/main" val="35699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A29006-F8B2-4082-B4F5-3EB286A44633}"/>
              </a:ext>
            </a:extLst>
          </p:cNvPr>
          <p:cNvSpPr txBox="1">
            <a:spLocks/>
          </p:cNvSpPr>
          <p:nvPr/>
        </p:nvSpPr>
        <p:spPr>
          <a:xfrm>
            <a:off x="31786" y="121921"/>
            <a:ext cx="12160214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Current Progress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5BBC1F-A470-2E0E-873D-AA94F525DD90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5/6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C0D2E24C-62BE-1130-FACB-9635A62BF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71413"/>
              </p:ext>
            </p:extLst>
          </p:nvPr>
        </p:nvGraphicFramePr>
        <p:xfrm>
          <a:off x="353021" y="1352312"/>
          <a:ext cx="115722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66">
                  <a:extLst>
                    <a:ext uri="{9D8B030D-6E8A-4147-A177-3AD203B41FA5}">
                      <a16:colId xmlns:a16="http://schemas.microsoft.com/office/drawing/2014/main" val="3353409054"/>
                    </a:ext>
                  </a:extLst>
                </a:gridCol>
                <a:gridCol w="1157349">
                  <a:extLst>
                    <a:ext uri="{9D8B030D-6E8A-4147-A177-3AD203B41FA5}">
                      <a16:colId xmlns:a16="http://schemas.microsoft.com/office/drawing/2014/main" val="1982852220"/>
                    </a:ext>
                  </a:extLst>
                </a:gridCol>
                <a:gridCol w="1282523">
                  <a:extLst>
                    <a:ext uri="{9D8B030D-6E8A-4147-A177-3AD203B41FA5}">
                      <a16:colId xmlns:a16="http://schemas.microsoft.com/office/drawing/2014/main" val="538508805"/>
                    </a:ext>
                  </a:extLst>
                </a:gridCol>
                <a:gridCol w="616397">
                  <a:extLst>
                    <a:ext uri="{9D8B030D-6E8A-4147-A177-3AD203B41FA5}">
                      <a16:colId xmlns:a16="http://schemas.microsoft.com/office/drawing/2014/main" val="4169927458"/>
                    </a:ext>
                  </a:extLst>
                </a:gridCol>
                <a:gridCol w="635154">
                  <a:extLst>
                    <a:ext uri="{9D8B030D-6E8A-4147-A177-3AD203B41FA5}">
                      <a16:colId xmlns:a16="http://schemas.microsoft.com/office/drawing/2014/main" val="1947250320"/>
                    </a:ext>
                  </a:extLst>
                </a:gridCol>
                <a:gridCol w="1154597">
                  <a:extLst>
                    <a:ext uri="{9D8B030D-6E8A-4147-A177-3AD203B41FA5}">
                      <a16:colId xmlns:a16="http://schemas.microsoft.com/office/drawing/2014/main" val="4154938593"/>
                    </a:ext>
                  </a:extLst>
                </a:gridCol>
                <a:gridCol w="615584">
                  <a:extLst>
                    <a:ext uri="{9D8B030D-6E8A-4147-A177-3AD203B41FA5}">
                      <a16:colId xmlns:a16="http://schemas.microsoft.com/office/drawing/2014/main" val="2079184538"/>
                    </a:ext>
                  </a:extLst>
                </a:gridCol>
                <a:gridCol w="650935">
                  <a:extLst>
                    <a:ext uri="{9D8B030D-6E8A-4147-A177-3AD203B41FA5}">
                      <a16:colId xmlns:a16="http://schemas.microsoft.com/office/drawing/2014/main" val="1216671822"/>
                    </a:ext>
                  </a:extLst>
                </a:gridCol>
                <a:gridCol w="3885241">
                  <a:extLst>
                    <a:ext uri="{9D8B030D-6E8A-4147-A177-3AD203B41FA5}">
                      <a16:colId xmlns:a16="http://schemas.microsoft.com/office/drawing/2014/main" val="2801043363"/>
                    </a:ext>
                  </a:extLst>
                </a:gridCol>
              </a:tblGrid>
              <a:tr h="60252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Progress</a:t>
                      </a:r>
                    </a:p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level (%)</a:t>
                      </a:r>
                    </a:p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items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20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40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60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80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100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notes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85401275"/>
                  </a:ext>
                </a:extLst>
              </a:tr>
              <a:tr h="128805">
                <a:tc rowSpan="2"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Georgia" panose="02040502050405020303" pitchFamily="18" charset="0"/>
                        </a:rPr>
                        <a:t>ToR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slight delay due to contradictory discussion on target parameter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51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93683"/>
                  </a:ext>
                </a:extLst>
              </a:tr>
              <a:tr h="282262"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Working</a:t>
                      </a:r>
                    </a:p>
                    <a:p>
                      <a:r>
                        <a:rPr kumimoji="1" lang="en-US" altLang="ja-JP" dirty="0" err="1">
                          <a:latin typeface="Georgia" panose="02040502050405020303" pitchFamily="18" charset="0"/>
                        </a:rPr>
                        <a:t>Organisation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June 2023</a:t>
                      </a: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Georgia" panose="02040502050405020303" pitchFamily="18" charset="0"/>
                        </a:rPr>
                        <a:t>considering the subgroup structure for efficient progress</a:t>
                      </a:r>
                      <a:endParaRPr kumimoji="1" lang="ja-JP" alt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12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78068"/>
                  </a:ext>
                </a:extLst>
              </a:tr>
              <a:tr h="147673"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Overarching aspects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June 2023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Georgia" panose="02040502050405020303" pitchFamily="18" charset="0"/>
                        </a:rPr>
                        <a:t>under the discussion on the initial proposal provided by leading team</a:t>
                      </a:r>
                    </a:p>
                    <a:p>
                      <a:r>
                        <a:rPr kumimoji="1" lang="en-US" altLang="ja-JP" sz="2000" dirty="0">
                          <a:latin typeface="Georgia" panose="02040502050405020303" pitchFamily="18" charset="0"/>
                        </a:rPr>
                        <a:t> </a:t>
                      </a:r>
                      <a:endParaRPr kumimoji="1" lang="ja-JP" alt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977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8780"/>
                  </a:ext>
                </a:extLst>
              </a:tr>
              <a:tr h="2873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Subgroup</a:t>
                      </a:r>
                      <a:r>
                        <a:rPr kumimoji="1" lang="ja-JP" altLang="en-US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Georgia" panose="02040502050405020303" pitchFamily="18" charset="0"/>
                        </a:rPr>
                        <a:t>June 2023</a:t>
                      </a:r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165675"/>
                  </a:ext>
                </a:extLst>
              </a:tr>
              <a:tr h="3168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28748"/>
                  </a:ext>
                </a:extLst>
              </a:tr>
              <a:tr h="288676"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A-LCA Methodology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January 2025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Georgia" panose="02040502050405020303" pitchFamily="18" charset="0"/>
                        </a:rPr>
                        <a:t>will be braked down after completion of overarching aspects</a:t>
                      </a:r>
                      <a:endParaRPr kumimoji="1" lang="ja-JP" altLang="en-US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04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6159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Georgia" panose="02040502050405020303" pitchFamily="18" charset="0"/>
                        </a:rPr>
                        <a:t>Drafting</a:t>
                      </a:r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Georgia" panose="02040502050405020303" pitchFamily="18" charset="0"/>
                        </a:rPr>
                        <a:t>June 2025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07916"/>
                  </a:ext>
                </a:extLst>
              </a:tr>
              <a:tr h="196180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21738"/>
                  </a:ext>
                </a:extLst>
              </a:tr>
            </a:tbl>
          </a:graphicData>
        </a:graphic>
      </p:graphicFrame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1B28190D-A6CB-9FAB-202E-CB6E2A3C608B}"/>
              </a:ext>
            </a:extLst>
          </p:cNvPr>
          <p:cNvSpPr/>
          <p:nvPr/>
        </p:nvSpPr>
        <p:spPr>
          <a:xfrm flipV="1">
            <a:off x="7890020" y="2130523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9F493D7E-AE80-CF06-2A67-E8D88EA7E245}"/>
              </a:ext>
            </a:extLst>
          </p:cNvPr>
          <p:cNvSpPr/>
          <p:nvPr/>
        </p:nvSpPr>
        <p:spPr>
          <a:xfrm flipV="1">
            <a:off x="8864221" y="1098209"/>
            <a:ext cx="204843" cy="185639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A77A09-7EE6-87FD-2F93-22CC03B5BC06}"/>
              </a:ext>
            </a:extLst>
          </p:cNvPr>
          <p:cNvSpPr txBox="1">
            <a:spLocks/>
          </p:cNvSpPr>
          <p:nvPr/>
        </p:nvSpPr>
        <p:spPr>
          <a:xfrm>
            <a:off x="8878900" y="1010561"/>
            <a:ext cx="3005751" cy="33200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: target level as of January 2023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4CEA3D37-2FE9-881A-6523-95A696D48F59}"/>
              </a:ext>
            </a:extLst>
          </p:cNvPr>
          <p:cNvSpPr/>
          <p:nvPr/>
        </p:nvSpPr>
        <p:spPr>
          <a:xfrm flipV="1">
            <a:off x="1804808" y="5515200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7435823F-2734-8F45-F2C6-27C54DB11877}"/>
              </a:ext>
            </a:extLst>
          </p:cNvPr>
          <p:cNvSpPr/>
          <p:nvPr/>
        </p:nvSpPr>
        <p:spPr>
          <a:xfrm flipV="1">
            <a:off x="4817217" y="2855651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AB83852A-EF5B-7022-3FDB-C3A14DEA214F}"/>
              </a:ext>
            </a:extLst>
          </p:cNvPr>
          <p:cNvSpPr/>
          <p:nvPr/>
        </p:nvSpPr>
        <p:spPr>
          <a:xfrm flipV="1">
            <a:off x="2928430" y="3565681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4931142-EFD2-8D7E-CED7-D0FDEDD68B8C}"/>
              </a:ext>
            </a:extLst>
          </p:cNvPr>
          <p:cNvCxnSpPr>
            <a:cxnSpLocks/>
          </p:cNvCxnSpPr>
          <p:nvPr/>
        </p:nvCxnSpPr>
        <p:spPr>
          <a:xfrm>
            <a:off x="415639" y="1616364"/>
            <a:ext cx="1426113" cy="4436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A6CC72E5-3489-EE8D-48AA-3C68C2C0CADB}"/>
              </a:ext>
            </a:extLst>
          </p:cNvPr>
          <p:cNvSpPr/>
          <p:nvPr/>
        </p:nvSpPr>
        <p:spPr>
          <a:xfrm flipV="1">
            <a:off x="1804808" y="4862607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3C597D1E-2C7B-0CD5-9BC4-18A58D806E0D}"/>
              </a:ext>
            </a:extLst>
          </p:cNvPr>
          <p:cNvSpPr/>
          <p:nvPr/>
        </p:nvSpPr>
        <p:spPr>
          <a:xfrm flipV="1">
            <a:off x="2937666" y="4207773"/>
            <a:ext cx="278674" cy="252548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74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5BBC1F-A470-2E0E-873D-AA94F525DD90}"/>
              </a:ext>
            </a:extLst>
          </p:cNvPr>
          <p:cNvSpPr txBox="1">
            <a:spLocks/>
          </p:cNvSpPr>
          <p:nvPr/>
        </p:nvSpPr>
        <p:spPr>
          <a:xfrm>
            <a:off x="10765102" y="6279439"/>
            <a:ext cx="1374648" cy="61595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+mn-cs"/>
              </a:rPr>
              <a:t>6/6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9D6B6E1-5ACB-1F52-8B8D-CAD8D739E1D0}"/>
              </a:ext>
            </a:extLst>
          </p:cNvPr>
          <p:cNvSpPr txBox="1"/>
          <p:nvPr/>
        </p:nvSpPr>
        <p:spPr>
          <a:xfrm>
            <a:off x="4556445" y="2486297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000" dirty="0">
                <a:solidFill>
                  <a:prstClr val="black"/>
                </a:solidFill>
                <a:latin typeface="Georgia"/>
              </a:rPr>
              <a:t>Thank you!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D35AC0C-97F2-BC43-D4A2-8E43083D5AF9}"/>
              </a:ext>
            </a:extLst>
          </p:cNvPr>
          <p:cNvSpPr txBox="1"/>
          <p:nvPr/>
        </p:nvSpPr>
        <p:spPr>
          <a:xfrm flipH="1">
            <a:off x="7025638" y="3694116"/>
            <a:ext cx="4931229" cy="258532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rPr>
              <a:t>Leading Team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kern="0" dirty="0">
                <a:solidFill>
                  <a:prstClr val="black"/>
                </a:solidFill>
                <a:latin typeface="Georgia"/>
              </a:rPr>
              <a:t>&lt;co-Chairs&gt;</a:t>
            </a:r>
          </a:p>
          <a:p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rPr>
              <a:t>Tetsuya NIIKUNI : </a:t>
            </a:r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niikuni@ntsel.go.jp </a:t>
            </a:r>
          </a:p>
          <a:p>
            <a:r>
              <a:rPr kumimoji="0" lang="en-US" kern="0" dirty="0" err="1">
                <a:solidFill>
                  <a:prstClr val="black"/>
                </a:solidFill>
                <a:latin typeface="Georgia"/>
              </a:rPr>
              <a:t>Charyung</a:t>
            </a:r>
            <a:r>
              <a:rPr kumimoji="0" lang="en-US" kern="0" dirty="0">
                <a:solidFill>
                  <a:prstClr val="black"/>
                </a:solidFill>
                <a:latin typeface="Georgia"/>
              </a:rPr>
              <a:t> KIM : </a:t>
            </a:r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cha1052@kotsa.or.kr</a:t>
            </a:r>
            <a:endParaRPr kumimoji="0" lang="en-US" kern="0" dirty="0">
              <a:solidFill>
                <a:prstClr val="black"/>
              </a:solidFill>
              <a:latin typeface="Georg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</a:endParaRPr>
          </a:p>
          <a:p>
            <a:pPr algn="l"/>
            <a:r>
              <a:rPr kumimoji="0" lang="en-US" kern="0" dirty="0">
                <a:solidFill>
                  <a:prstClr val="black"/>
                </a:solidFill>
                <a:latin typeface="Georgia"/>
              </a:rPr>
              <a:t>&lt;Secretariats&gt;</a:t>
            </a:r>
            <a:endParaRPr lang="ja-JP" alt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ja-JP" sz="1800" b="0" i="0" u="none" strike="noStrike" baseline="0" dirty="0">
                <a:latin typeface="Times New Roman" panose="02020603050405020304" pitchFamily="18" charset="0"/>
              </a:rPr>
              <a:t>Hans NUGLISCH</a:t>
            </a:r>
            <a:r>
              <a:rPr lang="ja-JP" altLang="en-US" dirty="0">
                <a:latin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</a:rPr>
              <a:t> </a:t>
            </a:r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Hans.Nuglisch@vitesco.com </a:t>
            </a:r>
          </a:p>
          <a:p>
            <a:r>
              <a:rPr lang="en-US" altLang="ja-JP" sz="1800" b="0" i="0" u="none" strike="noStrike" baseline="0" dirty="0">
                <a:latin typeface="Times New Roman" panose="02020603050405020304" pitchFamily="18" charset="0"/>
              </a:rPr>
              <a:t>Romain DENAYER : </a:t>
            </a:r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romain@avere.org </a:t>
            </a:r>
          </a:p>
          <a:p>
            <a:r>
              <a:rPr lang="en-US" altLang="ja-JP" sz="1800" b="0" i="0" u="none" strike="noStrike" baseline="0" dirty="0">
                <a:latin typeface="Times New Roman" panose="02020603050405020304" pitchFamily="18" charset="0"/>
              </a:rPr>
              <a:t>Nick ICHIKAWA : </a:t>
            </a:r>
            <a:r>
              <a:rPr lang="en-US" altLang="ja-JP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ichikawa@ntsel.go.jp </a:t>
            </a:r>
            <a:endParaRPr kumimoji="0" lang="en-US" kern="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557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A9D6B6E1-5ACB-1F52-8B8D-CAD8D739E1D0}"/>
              </a:ext>
            </a:extLst>
          </p:cNvPr>
          <p:cNvSpPr txBox="1"/>
          <p:nvPr/>
        </p:nvSpPr>
        <p:spPr>
          <a:xfrm>
            <a:off x="4611863" y="2721114"/>
            <a:ext cx="237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4000" dirty="0">
                <a:solidFill>
                  <a:prstClr val="black"/>
                </a:solidFill>
                <a:latin typeface="Georgia"/>
              </a:rPr>
              <a:t>Appendix</a:t>
            </a:r>
            <a:endParaRPr kumimoji="0" lang="en-US" sz="4000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7421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0DF07E0-8BF6-5B8C-6BC2-B0861C0C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4" y="1000110"/>
            <a:ext cx="10710458" cy="53419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4960A0-11BC-E23A-A3E0-9B03964A9770}"/>
              </a:ext>
            </a:extLst>
          </p:cNvPr>
          <p:cNvSpPr txBox="1">
            <a:spLocks/>
          </p:cNvSpPr>
          <p:nvPr/>
        </p:nvSpPr>
        <p:spPr>
          <a:xfrm>
            <a:off x="496184" y="103447"/>
            <a:ext cx="11402832" cy="63861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>
                <a:solidFill>
                  <a:schemeClr val="tx1"/>
                </a:solidFill>
                <a:latin typeface="Georgia"/>
              </a:rPr>
              <a:t>Overall Timeline </a:t>
            </a:r>
            <a:r>
              <a:rPr lang="en-US" altLang="ja-JP" sz="2400" i="1" dirty="0">
                <a:solidFill>
                  <a:schemeClr val="tx1"/>
                </a:solidFill>
                <a:latin typeface="Georgia"/>
              </a:rPr>
              <a:t>&lt;detailed “to-do-list” and its timing are under the discussion&gt;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894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BF3E1-0DBC-463B-84A7-A237D716D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28E6E-64F8-4086-B2EB-2DEC3ADA5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675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游ゴシック</vt:lpstr>
      <vt:lpstr>游ゴシック Light</vt:lpstr>
      <vt:lpstr>Arial</vt:lpstr>
      <vt:lpstr>Georgia</vt:lpstr>
      <vt:lpstr>Times New Roman</vt:lpstr>
      <vt:lpstr>Wingdings</vt:lpstr>
      <vt:lpstr>Wingdings 2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交通研_市川</dc:creator>
  <cp:lastModifiedBy>Francois Cuenot</cp:lastModifiedBy>
  <cp:revision>52</cp:revision>
  <dcterms:created xsi:type="dcterms:W3CDTF">2022-12-24T02:08:47Z</dcterms:created>
  <dcterms:modified xsi:type="dcterms:W3CDTF">2023-01-10T12:33:24Z</dcterms:modified>
</cp:coreProperties>
</file>