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8" r:id="rId5"/>
    <p:sldId id="287" r:id="rId6"/>
  </p:sldIdLst>
  <p:sldSz cx="9906000" cy="6858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B2AEAB-36DB-4161-9729-182F0909309F}" v="1" dt="2023-01-06T15:23:41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581" autoAdjust="0"/>
  </p:normalViewPr>
  <p:slideViewPr>
    <p:cSldViewPr>
      <p:cViewPr varScale="1">
        <p:scale>
          <a:sx n="108" d="100"/>
          <a:sy n="108" d="100"/>
        </p:scale>
        <p:origin x="1452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Cuenot" userId="9928dff3-8fa4-42b5-9d6e-cd4dcb89281b" providerId="ADAL" clId="{85B2AEAB-36DB-4161-9729-182F0909309F}"/>
    <pc:docChg chg="custSel modSld">
      <pc:chgData name="Francois Cuenot" userId="9928dff3-8fa4-42b5-9d6e-cd4dcb89281b" providerId="ADAL" clId="{85B2AEAB-36DB-4161-9729-182F0909309F}" dt="2023-01-06T15:23:41.574" v="8"/>
      <pc:docMkLst>
        <pc:docMk/>
      </pc:docMkLst>
      <pc:sldChg chg="addSp delSp modSp mod">
        <pc:chgData name="Francois Cuenot" userId="9928dff3-8fa4-42b5-9d6e-cd4dcb89281b" providerId="ADAL" clId="{85B2AEAB-36DB-4161-9729-182F0909309F}" dt="2023-01-06T15:23:41.574" v="8"/>
        <pc:sldMkLst>
          <pc:docMk/>
          <pc:sldMk cId="2256515904" sldId="287"/>
        </pc:sldMkLst>
        <pc:spChg chg="add mod">
          <ac:chgData name="Francois Cuenot" userId="9928dff3-8fa4-42b5-9d6e-cd4dcb89281b" providerId="ADAL" clId="{85B2AEAB-36DB-4161-9729-182F0909309F}" dt="2023-01-06T15:23:41.574" v="8"/>
          <ac:spMkLst>
            <pc:docMk/>
            <pc:sldMk cId="2256515904" sldId="287"/>
            <ac:spMk id="6" creationId="{104D6ECF-92A5-40AA-8C98-513D3431F3ED}"/>
          </ac:spMkLst>
        </pc:spChg>
        <pc:spChg chg="del">
          <ac:chgData name="Francois Cuenot" userId="9928dff3-8fa4-42b5-9d6e-cd4dcb89281b" providerId="ADAL" clId="{85B2AEAB-36DB-4161-9729-182F0909309F}" dt="2023-01-06T15:23:41.086" v="7" actId="478"/>
          <ac:spMkLst>
            <pc:docMk/>
            <pc:sldMk cId="2256515904" sldId="287"/>
            <ac:spMk id="7" creationId="{FC876E54-4D34-451D-B667-C62177C7305B}"/>
          </ac:spMkLst>
        </pc:spChg>
      </pc:sldChg>
      <pc:sldChg chg="modSp mod">
        <pc:chgData name="Francois Cuenot" userId="9928dff3-8fa4-42b5-9d6e-cd4dcb89281b" providerId="ADAL" clId="{85B2AEAB-36DB-4161-9729-182F0909309F}" dt="2023-01-06T15:23:32.774" v="6" actId="14100"/>
        <pc:sldMkLst>
          <pc:docMk/>
          <pc:sldMk cId="2724631893" sldId="288"/>
        </pc:sldMkLst>
        <pc:spChg chg="mod">
          <ac:chgData name="Francois Cuenot" userId="9928dff3-8fa4-42b5-9d6e-cd4dcb89281b" providerId="ADAL" clId="{85B2AEAB-36DB-4161-9729-182F0909309F}" dt="2023-01-06T15:23:32.774" v="6" actId="14100"/>
          <ac:spMkLst>
            <pc:docMk/>
            <pc:sldMk cId="2724631893" sldId="288"/>
            <ac:spMk id="6" creationId="{6A14295E-2DF7-4063-8CEE-4CDF413A2A6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75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143CF-C05C-4899-A90B-0EF0DB90A256}" type="datetimeFigureOut">
              <a:rPr lang="en-US" smtClean="0"/>
              <a:pPr/>
              <a:t>06-Jan-23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068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75" y="9119068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768F-C471-4493-AADC-36862818B8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50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FE176-7828-4E25-A303-EFB7A6EB15F0}" type="datetimeFigureOut">
              <a:rPr lang="en-GB" smtClean="0"/>
              <a:pPr/>
              <a:t>06/01/2023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FC0D7-00BE-487F-A0DC-9FF156A8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8FC0D7-00BE-487F-A0DC-9FF156A82E8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77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sz="4000" b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3" name="Text Placeholder 22"/>
          <p:cNvSpPr>
            <a:spLocks noGrp="1"/>
          </p:cNvSpPr>
          <p:nvPr>
            <p:ph idx="1" hasCustomPrompt="1"/>
          </p:nvPr>
        </p:nvSpPr>
        <p:spPr>
          <a:xfrm>
            <a:off x="0" y="3573017"/>
            <a:ext cx="99060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algn="ctr">
              <a:lnSpc>
                <a:spcPct val="80000"/>
              </a:lnSpc>
            </a:pPr>
            <a:r>
              <a:rPr lang="es-AR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5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13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988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34884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203565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772816"/>
            <a:ext cx="3259006" cy="1162050"/>
          </a:xfrm>
        </p:spPr>
        <p:txBody>
          <a:bodyPr anchor="b"/>
          <a:lstStyle>
            <a:lvl1pPr algn="l">
              <a:defRPr sz="20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132856"/>
            <a:ext cx="5537729" cy="3993308"/>
          </a:xfrm>
        </p:spPr>
        <p:txBody>
          <a:bodyPr/>
          <a:lstStyle>
            <a:lvl1pPr>
              <a:defRPr sz="3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8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212976"/>
            <a:ext cx="3259006" cy="2913188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  <a:endParaRPr lang="en-GB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b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"/>
          </p:nvPr>
        </p:nvSpPr>
        <p:spPr>
          <a:xfrm>
            <a:off x="0" y="3573016"/>
            <a:ext cx="9906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s-AR" sz="2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8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826" y="294235"/>
            <a:ext cx="8280920" cy="1210146"/>
          </a:xfrm>
        </p:spPr>
        <p:txBody>
          <a:bodyPr>
            <a:noAutofit/>
          </a:bodyPr>
          <a:lstStyle/>
          <a:p>
            <a:pPr algn="l"/>
            <a:r>
              <a:rPr lang="en-GB" sz="2400" dirty="0">
                <a:solidFill>
                  <a:schemeClr val="bg1"/>
                </a:solidFill>
              </a:rPr>
              <a:t>Working Party on Pollution and Energy (GRPE)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General information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7560" y="1534203"/>
            <a:ext cx="9579282" cy="5323797"/>
          </a:xfrm>
        </p:spPr>
        <p:txBody>
          <a:bodyPr>
            <a:noAutofit/>
          </a:bodyPr>
          <a:lstStyle/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This 87th session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fr-CH" sz="2000" dirty="0"/>
              <a:t>Back to normal: 3-hours </a:t>
            </a:r>
            <a:r>
              <a:rPr lang="fr-CH" sz="2000" dirty="0" err="1"/>
              <a:t>half-days</a:t>
            </a:r>
            <a:r>
              <a:rPr lang="fr-CH" sz="2000" dirty="0"/>
              <a:t> </a:t>
            </a:r>
            <a:r>
              <a:rPr lang="fr-CH" sz="2000" dirty="0" err="1"/>
              <a:t>with</a:t>
            </a:r>
            <a:r>
              <a:rPr lang="fr-CH" sz="2000" dirty="0"/>
              <a:t> </a:t>
            </a:r>
            <a:r>
              <a:rPr lang="fr-CH" sz="2000" dirty="0" err="1"/>
              <a:t>interpretation</a:t>
            </a:r>
            <a:r>
              <a:rPr lang="fr-CH" sz="2000" dirty="0"/>
              <a:t> -&gt; Silence </a:t>
            </a:r>
            <a:r>
              <a:rPr lang="fr-CH" sz="2000" dirty="0" err="1"/>
              <a:t>procedure</a:t>
            </a:r>
            <a:r>
              <a:rPr lang="fr-CH" sz="2000" dirty="0"/>
              <a:t> </a:t>
            </a:r>
            <a:r>
              <a:rPr lang="fr-CH" sz="2000" dirty="0" err="1"/>
              <a:t>removed</a:t>
            </a: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r>
              <a:rPr lang="fr-CH" sz="2000" dirty="0"/>
              <a:t>All COVID </a:t>
            </a:r>
            <a:r>
              <a:rPr lang="fr-CH" sz="2000" dirty="0" err="1"/>
              <a:t>measures</a:t>
            </a:r>
            <a:r>
              <a:rPr lang="fr-CH" sz="2000" dirty="0"/>
              <a:t> </a:t>
            </a:r>
            <a:r>
              <a:rPr lang="fr-CH" sz="2000" dirty="0" err="1"/>
              <a:t>lifted</a:t>
            </a:r>
            <a:r>
              <a:rPr lang="fr-CH" sz="2000" dirty="0"/>
              <a:t>; 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fr-CH" sz="2000" dirty="0" err="1"/>
              <a:t>Pregny</a:t>
            </a:r>
            <a:r>
              <a:rPr lang="fr-CH" sz="2000" dirty="0"/>
              <a:t> </a:t>
            </a:r>
            <a:r>
              <a:rPr lang="fr-CH" sz="2000" dirty="0" err="1"/>
              <a:t>gate</a:t>
            </a:r>
            <a:r>
              <a:rPr lang="fr-CH" sz="2000" dirty="0"/>
              <a:t> </a:t>
            </a:r>
            <a:r>
              <a:rPr lang="fr-CH" sz="2000" dirty="0" err="1"/>
              <a:t>closed</a:t>
            </a:r>
            <a:r>
              <a:rPr lang="fr-CH" sz="2000" dirty="0"/>
              <a:t>, badges to </a:t>
            </a:r>
            <a:r>
              <a:rPr lang="fr-CH" sz="2000" dirty="0" err="1"/>
              <a:t>be</a:t>
            </a:r>
            <a:r>
              <a:rPr lang="fr-CH" sz="2000" dirty="0"/>
              <a:t> </a:t>
            </a:r>
            <a:r>
              <a:rPr lang="fr-CH" sz="2000" dirty="0" err="1"/>
              <a:t>collected</a:t>
            </a:r>
            <a:r>
              <a:rPr lang="fr-CH" sz="2000" dirty="0"/>
              <a:t> at Villa Les Feuillantines</a:t>
            </a:r>
            <a:br>
              <a:rPr lang="fr-CH" sz="2000" dirty="0"/>
            </a:br>
            <a:r>
              <a:rPr lang="fr-CH" sz="2000" dirty="0"/>
              <a:t>	more info: https://www.ungeneva.org/en/practical-information/delegates</a:t>
            </a:r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000" dirty="0"/>
          </a:p>
          <a:p>
            <a:pPr marL="447675" indent="-180975">
              <a:buFont typeface="Arial" pitchFamily="34" charset="0"/>
              <a:buChar char="•"/>
            </a:pPr>
            <a:endParaRPr lang="fr-CH" sz="2800" dirty="0"/>
          </a:p>
          <a:p>
            <a:pPr marL="447675" indent="-180975">
              <a:buFont typeface="Arial" pitchFamily="34" charset="0"/>
              <a:buChar char="•"/>
            </a:pPr>
            <a:endParaRPr lang="en-US" sz="2000" dirty="0"/>
          </a:p>
          <a:p>
            <a:pPr marL="447675" indent="-180975">
              <a:buFont typeface="Arial" pitchFamily="34" charset="0"/>
              <a:buChar char="•"/>
            </a:pPr>
            <a:r>
              <a:rPr lang="en-US" sz="2000" dirty="0"/>
              <a:t>Temperature lowered from 21 to 20 degrees Celsius in all UNOG buildings</a:t>
            </a:r>
            <a:r>
              <a:rPr lang="fr-CH" sz="2000" dirty="0"/>
              <a:t> </a:t>
            </a:r>
          </a:p>
          <a:p>
            <a:pPr marL="447675" indent="-180975">
              <a:buFont typeface="Arial" pitchFamily="34" charset="0"/>
              <a:buChar char="•"/>
            </a:pPr>
            <a:endParaRPr lang="fr-CH" sz="900" dirty="0"/>
          </a:p>
          <a:p>
            <a:pPr marL="274320" indent="-180975">
              <a:buFont typeface="Arial" pitchFamily="34" charset="0"/>
              <a:buChar char="•"/>
            </a:pPr>
            <a:endParaRPr lang="en-US" sz="800" dirty="0">
              <a:solidFill>
                <a:srgbClr val="002060"/>
              </a:solidFill>
            </a:endParaRPr>
          </a:p>
          <a:p>
            <a:pPr marL="379095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79095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5" name="Textfeld 39"/>
          <p:cNvSpPr txBox="1">
            <a:spLocks noChangeArrowheads="1"/>
          </p:cNvSpPr>
          <p:nvPr/>
        </p:nvSpPr>
        <p:spPr bwMode="auto">
          <a:xfrm>
            <a:off x="1424608" y="29822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by the secretariat 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12">
            <a:extLst>
              <a:ext uri="{FF2B5EF4-FFF2-40B4-BE49-F238E27FC236}">
                <a16:creationId xmlns:a16="http://schemas.microsoft.com/office/drawing/2014/main" id="{6A14295E-2DF7-4063-8CEE-4CDF413A2A6C}"/>
              </a:ext>
            </a:extLst>
          </p:cNvPr>
          <p:cNvSpPr txBox="1"/>
          <p:nvPr/>
        </p:nvSpPr>
        <p:spPr>
          <a:xfrm>
            <a:off x="6177136" y="29822"/>
            <a:ext cx="3530610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1600" u="sng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Informal document</a:t>
            </a:r>
            <a:r>
              <a:rPr u="none" dirty="0"/>
              <a:t> </a:t>
            </a:r>
            <a:r>
              <a:rPr b="1" u="none" dirty="0"/>
              <a:t>GR</a:t>
            </a:r>
            <a:r>
              <a:rPr lang="fr-FR" b="1" u="none" dirty="0"/>
              <a:t>PE</a:t>
            </a:r>
            <a:r>
              <a:rPr b="1" u="none" dirty="0"/>
              <a:t>-</a:t>
            </a:r>
            <a:r>
              <a:rPr lang="fr-FR" b="1" u="none" dirty="0"/>
              <a:t>87</a:t>
            </a:r>
            <a:r>
              <a:rPr b="1" u="none" dirty="0"/>
              <a:t>-</a:t>
            </a:r>
            <a:r>
              <a:rPr lang="fr-CH" b="1" u="none" dirty="0"/>
              <a:t>03-Rev.1</a:t>
            </a:r>
            <a:endParaRPr b="1"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fr-CH" dirty="0"/>
              <a:t>87</a:t>
            </a:r>
            <a:r>
              <a:rPr dirty="0" err="1"/>
              <a:t>th</a:t>
            </a:r>
            <a:r>
              <a:rPr dirty="0"/>
              <a:t> GR</a:t>
            </a:r>
            <a:r>
              <a:rPr lang="fr-FR" dirty="0"/>
              <a:t>PE</a:t>
            </a:r>
            <a:r>
              <a:rPr dirty="0"/>
              <a:t>, </a:t>
            </a:r>
            <a:r>
              <a:rPr lang="fr-FR" dirty="0"/>
              <a:t>10 - 13 Jan</a:t>
            </a:r>
            <a:r>
              <a:rPr lang="fr-CH" dirty="0"/>
              <a:t> </a:t>
            </a:r>
            <a:r>
              <a:rPr dirty="0"/>
              <a:t>202</a:t>
            </a:r>
            <a:r>
              <a:rPr lang="fr-FR" dirty="0"/>
              <a:t>3</a:t>
            </a:r>
            <a:endParaRPr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Agenda item </a:t>
            </a:r>
            <a:r>
              <a:rPr lang="fr-FR" dirty="0"/>
              <a:t>1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A124E5-C98A-457C-83BD-BFF51E163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923" y="3393744"/>
            <a:ext cx="8512802" cy="295232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2FA649-01CF-4561-A091-BE6F12685E9E}"/>
              </a:ext>
            </a:extLst>
          </p:cNvPr>
          <p:cNvSpPr/>
          <p:nvPr/>
        </p:nvSpPr>
        <p:spPr>
          <a:xfrm>
            <a:off x="772090" y="3789040"/>
            <a:ext cx="720080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63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826" y="294235"/>
            <a:ext cx="8280920" cy="1210146"/>
          </a:xfrm>
        </p:spPr>
        <p:txBody>
          <a:bodyPr>
            <a:noAutofit/>
          </a:bodyPr>
          <a:lstStyle/>
          <a:p>
            <a:pPr algn="l"/>
            <a:r>
              <a:rPr lang="en-GB" sz="2400" dirty="0">
                <a:solidFill>
                  <a:schemeClr val="bg1"/>
                </a:solidFill>
              </a:rPr>
              <a:t>Working Party on Pollution and Energy (GRPE)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General information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64" y="1504381"/>
            <a:ext cx="9649072" cy="5323797"/>
          </a:xfrm>
        </p:spPr>
        <p:txBody>
          <a:bodyPr>
            <a:noAutofit/>
          </a:bodyPr>
          <a:lstStyle/>
          <a:p>
            <a:pPr marL="266700" indent="-180975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Next session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The </a:t>
            </a:r>
            <a:r>
              <a:rPr lang="en-GB" sz="2000" b="1" dirty="0"/>
              <a:t>next (88th) session</a:t>
            </a:r>
            <a:r>
              <a:rPr lang="en-GB" sz="2000" dirty="0"/>
              <a:t> will be held on </a:t>
            </a:r>
            <a:r>
              <a:rPr lang="en-GB" sz="2000" b="1" dirty="0"/>
              <a:t>30 May - 2 June 2023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For IWG meetings in conjunction with GRPE, please inform secretariat </a:t>
            </a:r>
            <a:r>
              <a:rPr lang="en-GB" sz="2000" b="1" dirty="0"/>
              <a:t>(</a:t>
            </a:r>
            <a:r>
              <a:rPr lang="en-GB" sz="2000" b="1" u="sng" dirty="0"/>
              <a:t>Mon 29 May bank holiday at the UN</a:t>
            </a:r>
            <a:r>
              <a:rPr lang="en-GB" sz="2000" b="1" dirty="0"/>
              <a:t>)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Proper session  to tentatively start on Wednesday 31 May morning</a:t>
            </a:r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The </a:t>
            </a:r>
            <a:r>
              <a:rPr lang="en-GB" sz="2000" b="1" dirty="0"/>
              <a:t>deadline for the submission of official working documents</a:t>
            </a:r>
            <a:r>
              <a:rPr lang="en-GB" sz="2000" dirty="0"/>
              <a:t> is </a:t>
            </a:r>
            <a:r>
              <a:rPr lang="en-GB" sz="2000" b="1" u="sng" dirty="0"/>
              <a:t>7 March  2023</a:t>
            </a:r>
          </a:p>
          <a:p>
            <a:pPr marL="447675" indent="-180975">
              <a:buFont typeface="Arial" pitchFamily="34" charset="0"/>
              <a:buChar char="•"/>
            </a:pPr>
            <a:endParaRPr lang="en-GB" sz="2000" b="1" dirty="0"/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Nominations of officers (Chair(s) / Vice-chair(s)) to be submitted to the secretariat (via permanent missions) </a:t>
            </a:r>
            <a:r>
              <a:rPr lang="en-US" sz="2000" dirty="0"/>
              <a:t>ten days before the start of the session during which elections will be conducted (</a:t>
            </a:r>
            <a:r>
              <a:rPr lang="en-US" sz="2000" dirty="0" err="1"/>
              <a:t>ie</a:t>
            </a:r>
            <a:r>
              <a:rPr lang="en-US" sz="2000" dirty="0"/>
              <a:t>. 19 May 2023)</a:t>
            </a:r>
          </a:p>
          <a:p>
            <a:pPr marL="1190625" lvl="1" indent="-180975">
              <a:buFont typeface="Arial" pitchFamily="34" charset="0"/>
              <a:buChar char="•"/>
            </a:pPr>
            <a:r>
              <a:rPr lang="en-US" sz="1600" dirty="0"/>
              <a:t>More details in WP.29-187-18 and ECE/TRANS/WP.29/1166, paras. 28 and 29</a:t>
            </a:r>
            <a:endParaRPr lang="en-GB" sz="1600" dirty="0"/>
          </a:p>
          <a:p>
            <a:pPr marL="447675" indent="-180975">
              <a:buFont typeface="Arial" pitchFamily="34" charset="0"/>
              <a:buChar char="•"/>
            </a:pPr>
            <a:r>
              <a:rPr lang="en-GB" sz="2000" dirty="0"/>
              <a:t>Tentative timetable, subject to change</a:t>
            </a:r>
          </a:p>
          <a:p>
            <a:pPr marL="1190625" lvl="1" indent="-180975">
              <a:buFont typeface="Arial" pitchFamily="34" charset="0"/>
              <a:buChar char="•"/>
            </a:pPr>
            <a:r>
              <a:rPr lang="en-GB" sz="1800" dirty="0"/>
              <a:t>30 May : 14:30-17:30</a:t>
            </a:r>
          </a:p>
          <a:p>
            <a:pPr marL="1190625" lvl="1" indent="-180975">
              <a:buFont typeface="Arial" pitchFamily="34" charset="0"/>
              <a:buChar char="•"/>
            </a:pPr>
            <a:r>
              <a:rPr lang="en-GB" sz="1800" dirty="0"/>
              <a:t>31 May - 1 June :  9:30-12.30/14:30- 17:30</a:t>
            </a:r>
          </a:p>
          <a:p>
            <a:pPr marL="1190625" lvl="1" indent="-180975">
              <a:buFont typeface="Arial" pitchFamily="34" charset="0"/>
              <a:buChar char="•"/>
            </a:pPr>
            <a:r>
              <a:rPr lang="en-GB" sz="1800" dirty="0"/>
              <a:t>2 June  : 9:30-12.30</a:t>
            </a:r>
          </a:p>
          <a:p>
            <a:pPr marL="1190625" lvl="1" indent="-180975">
              <a:buFont typeface="Arial" pitchFamily="34" charset="0"/>
              <a:buChar char="•"/>
            </a:pPr>
            <a:endParaRPr lang="en-GB" sz="1800" b="1" dirty="0"/>
          </a:p>
          <a:p>
            <a:pPr marL="447675" indent="-180975">
              <a:buFont typeface="Arial" pitchFamily="34" charset="0"/>
              <a:buChar char="•"/>
            </a:pPr>
            <a:endParaRPr lang="en-GB" sz="2000" b="1" dirty="0"/>
          </a:p>
          <a:p>
            <a:pPr marL="274320" indent="-180975">
              <a:buFont typeface="Arial" pitchFamily="34" charset="0"/>
              <a:buChar char="•"/>
            </a:pPr>
            <a:endParaRPr lang="en-US" sz="800" dirty="0">
              <a:solidFill>
                <a:srgbClr val="002060"/>
              </a:solidFill>
            </a:endParaRPr>
          </a:p>
          <a:p>
            <a:pPr marL="379095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79095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5" name="Textfeld 39"/>
          <p:cNvSpPr txBox="1">
            <a:spLocks noChangeArrowheads="1"/>
          </p:cNvSpPr>
          <p:nvPr/>
        </p:nvSpPr>
        <p:spPr bwMode="auto">
          <a:xfrm>
            <a:off x="1424608" y="29822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by the secretariat 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12">
            <a:extLst>
              <a:ext uri="{FF2B5EF4-FFF2-40B4-BE49-F238E27FC236}">
                <a16:creationId xmlns:a16="http://schemas.microsoft.com/office/drawing/2014/main" id="{104D6ECF-92A5-40AA-8C98-513D3431F3ED}"/>
              </a:ext>
            </a:extLst>
          </p:cNvPr>
          <p:cNvSpPr txBox="1"/>
          <p:nvPr/>
        </p:nvSpPr>
        <p:spPr>
          <a:xfrm>
            <a:off x="6177136" y="29822"/>
            <a:ext cx="3530610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1600" u="sng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Informal document</a:t>
            </a:r>
            <a:r>
              <a:rPr u="none" dirty="0"/>
              <a:t> </a:t>
            </a:r>
            <a:r>
              <a:rPr b="1" u="none" dirty="0"/>
              <a:t>GR</a:t>
            </a:r>
            <a:r>
              <a:rPr lang="fr-FR" b="1" u="none" dirty="0"/>
              <a:t>PE</a:t>
            </a:r>
            <a:r>
              <a:rPr b="1" u="none" dirty="0"/>
              <a:t>-</a:t>
            </a:r>
            <a:r>
              <a:rPr lang="fr-FR" b="1" u="none" dirty="0"/>
              <a:t>87</a:t>
            </a:r>
            <a:r>
              <a:rPr b="1" u="none" dirty="0"/>
              <a:t>-</a:t>
            </a:r>
            <a:r>
              <a:rPr lang="fr-CH" b="1" u="none" dirty="0"/>
              <a:t>03-Rev.1</a:t>
            </a:r>
            <a:endParaRPr b="1"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fr-CH" dirty="0"/>
              <a:t>87</a:t>
            </a:r>
            <a:r>
              <a:rPr dirty="0" err="1"/>
              <a:t>th</a:t>
            </a:r>
            <a:r>
              <a:rPr dirty="0"/>
              <a:t> GR</a:t>
            </a:r>
            <a:r>
              <a:rPr lang="fr-FR" dirty="0"/>
              <a:t>PE</a:t>
            </a:r>
            <a:r>
              <a:rPr dirty="0"/>
              <a:t>, </a:t>
            </a:r>
            <a:r>
              <a:rPr lang="fr-FR" dirty="0"/>
              <a:t>10 - 13 Jan</a:t>
            </a:r>
            <a:r>
              <a:rPr lang="fr-CH" dirty="0"/>
              <a:t> </a:t>
            </a:r>
            <a:r>
              <a:rPr dirty="0"/>
              <a:t>202</a:t>
            </a:r>
            <a:r>
              <a:rPr lang="fr-FR" dirty="0"/>
              <a:t>3</a:t>
            </a:r>
            <a:endParaRPr dirty="0"/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Agenda item </a:t>
            </a:r>
            <a:r>
              <a:rPr lang="fr-FR" dirty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51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4C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7ADF1-7AD8-4EE3-A08D-254DE8B369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1D324A-8CBD-434A-9FAF-712B0B98227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b4a1c0d-4a69-4996-a84a-fc699b9f49de"/>
    <ds:schemaRef ds:uri="acccb6d4-dbe5-46d2-b4d3-5733603d8cc6"/>
    <ds:schemaRef ds:uri="http://www.w3.org/XML/1998/namespace"/>
    <ds:schemaRef ds:uri="http://purl.org/dc/dcmitype/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3B565837-BC07-4BF8-96C5-4F71B075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292</Words>
  <Application>Microsoft Office PowerPoint</Application>
  <PresentationFormat>A4 Paper (210x297 mm)</PresentationFormat>
  <Paragraphs>41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Office Theme</vt:lpstr>
      <vt:lpstr>Working Party on Pollution and Energy (GRPE) General information</vt:lpstr>
      <vt:lpstr>Working Party on Pollution and Energy (GRPE) General information</vt:lpstr>
    </vt:vector>
  </TitlesOfParts>
  <Company>ECE-ISU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Miquel Gangonells</dc:creator>
  <cp:lastModifiedBy>Francois Cuenot</cp:lastModifiedBy>
  <cp:revision>165</cp:revision>
  <cp:lastPrinted>2017-05-22T14:09:07Z</cp:lastPrinted>
  <dcterms:created xsi:type="dcterms:W3CDTF">2014-05-01T14:53:07Z</dcterms:created>
  <dcterms:modified xsi:type="dcterms:W3CDTF">2023-01-06T15:23:47Z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  <property fmtid="{D5CDD505-2E9C-101B-9397-08002B2CF9AE}" pid="3" name="Order">
    <vt:r8>3623200</vt:r8>
  </property>
  <property fmtid="{D5CDD505-2E9C-101B-9397-08002B2CF9AE}" pid="5" name="MediaServiceImageTags">
    <vt:lpwstr/>
  </property>
  <property fmtid="{D5CDD505-2E9C-101B-9397-08002B2CF9AE}" pid="6" name="Office_x0020_of_x0020_Origin">
    <vt:lpwstr/>
  </property>
  <property fmtid="{D5CDD505-2E9C-101B-9397-08002B2CF9AE}" pid="7" name="gba66df640194346a5267c50f24d4797">
    <vt:lpwstr/>
  </property>
  <property fmtid="{D5CDD505-2E9C-101B-9397-08002B2CF9AE}" pid="8" name="Office of Origin">
    <vt:lpwstr/>
  </property>
</Properties>
</file>