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3"/>
  </p:sldMasterIdLst>
  <p:notesMasterIdLst>
    <p:notesMasterId r:id="rId13"/>
  </p:notesMasterIdLst>
  <p:sldIdLst>
    <p:sldId id="265" r:id="rId4"/>
    <p:sldId id="266" r:id="rId5"/>
    <p:sldId id="267" r:id="rId6"/>
    <p:sldId id="258" r:id="rId7"/>
    <p:sldId id="259" r:id="rId8"/>
    <p:sldId id="261" r:id="rId9"/>
    <p:sldId id="260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8D792DE6-C0A7-431F-B803-292FE3376A5D}"/>
    <pc:docChg chg="modSld">
      <pc:chgData name="Konstantin Glukhenkiy" userId="24b49d37-c936-4e44-8fab-4bfac34f62f4" providerId="ADAL" clId="{8D792DE6-C0A7-431F-B803-292FE3376A5D}" dt="2023-01-31T13:36:26.080" v="3" actId="6549"/>
      <pc:docMkLst>
        <pc:docMk/>
      </pc:docMkLst>
      <pc:sldChg chg="modSp mod">
        <pc:chgData name="Konstantin Glukhenkiy" userId="24b49d37-c936-4e44-8fab-4bfac34f62f4" providerId="ADAL" clId="{8D792DE6-C0A7-431F-B803-292FE3376A5D}" dt="2023-01-31T13:36:26.080" v="3" actId="6549"/>
        <pc:sldMkLst>
          <pc:docMk/>
          <pc:sldMk cId="2574424397" sldId="265"/>
        </pc:sldMkLst>
        <pc:spChg chg="mod">
          <ac:chgData name="Konstantin Glukhenkiy" userId="24b49d37-c936-4e44-8fab-4bfac34f62f4" providerId="ADAL" clId="{8D792DE6-C0A7-431F-B803-292FE3376A5D}" dt="2023-01-31T13:36:26.080" v="3" actId="6549"/>
          <ac:spMkLst>
            <pc:docMk/>
            <pc:sldMk cId="2574424397" sldId="265"/>
            <ac:spMk id="5" creationId="{F6FC4AF4-E468-4466-AB2F-DF925A5E6D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0A2FB-559B-4704-8115-734B0DD278FC}" type="datetimeFigureOut">
              <a:rPr lang="en-GB" smtClean="0"/>
              <a:t>31/01/2023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24C5-5E6F-4772-BC29-1E91C4F9F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12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4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8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21482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6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4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6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5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6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Report SIG AVRS - GRBP 77</a:t>
            </a:r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C71D-2238-443E-A15A-464DE884A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3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3.bin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emf"/><Relationship Id="rId11" Type="http://schemas.openxmlformats.org/officeDocument/2006/relationships/image" Target="../media/image5.sv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ece.org/sites/default/files/2022-05/GRVA-13-18e.pdf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unece.org/sites/default/files/2022-07/ECE-TRANS-WP29-1166e_0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90087308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Report to 77</a:t>
            </a:r>
            <a:r>
              <a:rPr lang="en-GB" sz="4000" b="1" baseline="30000" dirty="0"/>
              <a:t>th</a:t>
            </a:r>
            <a:r>
              <a:rPr lang="en-GB" sz="4000" b="1" dirty="0"/>
              <a:t> Session of GRBP</a:t>
            </a:r>
            <a:br>
              <a:rPr lang="en-GB" sz="4000" b="1" dirty="0"/>
            </a:br>
            <a:r>
              <a:rPr lang="en-GB" sz="4000" b="1" dirty="0"/>
              <a:t>(February 2023)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97" y="3602038"/>
            <a:ext cx="9648673" cy="1655762"/>
          </a:xfrm>
        </p:spPr>
        <p:txBody>
          <a:bodyPr>
            <a:normAutofit/>
          </a:bodyPr>
          <a:lstStyle/>
          <a:p>
            <a:r>
              <a:rPr lang="en-GB" sz="2800" dirty="0"/>
              <a:t>Special Interest Group Automated Vehicles Regulation Screening </a:t>
            </a:r>
          </a:p>
          <a:p>
            <a:r>
              <a:rPr lang="en-GB" sz="2800" dirty="0"/>
              <a:t>(SIG AVRS)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33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Chair of SIG AVRS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3254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GRBP-77-18</a:t>
            </a:r>
          </a:p>
          <a:p>
            <a:r>
              <a:rPr lang="en-GB" dirty="0"/>
              <a:t>77</a:t>
            </a:r>
            <a:r>
              <a:rPr lang="en-GB" baseline="30000" dirty="0"/>
              <a:t>th</a:t>
            </a:r>
            <a:r>
              <a:rPr lang="en-GB" dirty="0"/>
              <a:t>  GRBP, February 7-10, 2023, </a:t>
            </a:r>
          </a:p>
          <a:p>
            <a:r>
              <a:rPr lang="en-GB" dirty="0"/>
              <a:t>agenda item 11</a:t>
            </a:r>
          </a:p>
        </p:txBody>
      </p:sp>
    </p:spTree>
    <p:extLst>
      <p:ext uri="{BB962C8B-B14F-4D97-AF65-F5344CB8AC3E}">
        <p14:creationId xmlns:p14="http://schemas.microsoft.com/office/powerpoint/2010/main" val="257442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sz="3600" b="1" dirty="0"/>
              <a:t>SIG </a:t>
            </a:r>
            <a:r>
              <a:rPr lang="nl-NL" sz="3600" b="1" dirty="0" err="1"/>
              <a:t>Automated</a:t>
            </a:r>
            <a:r>
              <a:rPr lang="nl-NL" sz="3600" b="1" dirty="0"/>
              <a:t> </a:t>
            </a:r>
            <a:r>
              <a:rPr lang="nl-NL" sz="3600" b="1" dirty="0" err="1"/>
              <a:t>Vehicles</a:t>
            </a:r>
            <a:r>
              <a:rPr lang="nl-NL" sz="3600" b="1" dirty="0"/>
              <a:t> </a:t>
            </a:r>
            <a:r>
              <a:rPr lang="nl-NL" sz="3600" b="1" dirty="0" err="1"/>
              <a:t>Regulation</a:t>
            </a:r>
            <a:r>
              <a:rPr lang="nl-NL" sz="3600" b="1" dirty="0"/>
              <a:t> Screening</a:t>
            </a:r>
            <a:endParaRPr lang="en-GB" sz="3600" b="1" dirty="0"/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2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48566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12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959681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  <a:p>
            <a:r>
              <a:rPr lang="en-US" sz="2000" b="1" dirty="0"/>
              <a:t>Number of Meetings </a:t>
            </a:r>
            <a:br>
              <a:rPr lang="en-US" sz="2000" b="1" dirty="0"/>
            </a:b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2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  SIG AVRS:  7</a:t>
            </a:r>
            <a:r>
              <a:rPr lang="en-GB" baseline="30000" dirty="0"/>
              <a:t>th</a:t>
            </a:r>
            <a:r>
              <a:rPr lang="en-GB" dirty="0"/>
              <a:t> December 2022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 SIG AVRS: 18</a:t>
            </a:r>
            <a:r>
              <a:rPr lang="en-GB" baseline="30000" dirty="0"/>
              <a:t>th</a:t>
            </a:r>
            <a:r>
              <a:rPr lang="en-GB" dirty="0"/>
              <a:t> January 2023</a:t>
            </a:r>
          </a:p>
          <a:p>
            <a:endParaRPr lang="en-GB" dirty="0"/>
          </a:p>
          <a:p>
            <a:r>
              <a:rPr lang="en-GB" dirty="0"/>
              <a:t>Guidance meetings with GRVA FADS</a:t>
            </a:r>
          </a:p>
          <a:p>
            <a:r>
              <a:rPr lang="en-GB" dirty="0"/>
              <a:t>Sept/Oct 2022 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29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CPs:</a:t>
            </a:r>
            <a:br>
              <a:rPr lang="de-DE" dirty="0"/>
            </a:br>
            <a:r>
              <a:rPr lang="de-DE" dirty="0"/>
              <a:t>Germany, China, Japan, </a:t>
            </a:r>
            <a:r>
              <a:rPr lang="de-DE" dirty="0" err="1"/>
              <a:t>Netherlands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NGO‘s: </a:t>
            </a:r>
            <a:br>
              <a:rPr lang="de-DE" dirty="0"/>
            </a:br>
            <a:r>
              <a:rPr lang="de-DE" dirty="0"/>
              <a:t>OICA, JASIC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SIG </a:t>
            </a:r>
            <a:r>
              <a:rPr lang="de-DE" sz="3600" b="1" dirty="0" err="1"/>
              <a:t>Automated</a:t>
            </a:r>
            <a:r>
              <a:rPr lang="de-DE" sz="3600" b="1" dirty="0"/>
              <a:t> </a:t>
            </a:r>
            <a:r>
              <a:rPr lang="de-DE" sz="3600" b="1" dirty="0" err="1"/>
              <a:t>Vehicles</a:t>
            </a:r>
            <a:r>
              <a:rPr lang="de-DE" sz="3600" b="1" dirty="0"/>
              <a:t> Regulation Screening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71496" y="2769094"/>
            <a:ext cx="9403427" cy="26544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3768739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WP29 requests a screening of regulation for application of Automated Vehicles.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GRVA proposed a template for the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TF-FADS (GRVA) provides further guidance 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849513"/>
            <a:ext cx="6196119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32196"/>
            <a:ext cx="3024000" cy="897364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5" y="3821291"/>
            <a:ext cx="6426198" cy="6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https://wiki.unece.org/pages/viewpage.action?pageId=190087308</a:t>
            </a:r>
            <a:r>
              <a:rPr lang="de-DE" dirty="0"/>
              <a:t> 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3821291"/>
            <a:ext cx="3024000" cy="690545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SIG AVRS </a:t>
            </a:r>
            <a:r>
              <a:rPr lang="de-DE" b="1" dirty="0" err="1"/>
              <a:t>wiki</a:t>
            </a:r>
            <a:r>
              <a:rPr lang="en-GB" b="1" dirty="0"/>
              <a:t>page</a:t>
            </a: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899746" y="5046785"/>
            <a:ext cx="10515600" cy="128537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b="1" dirty="0"/>
              <a:t>Documentation: 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Report of the World Forum for Harmonization of Vehicle Regulations on its </a:t>
            </a:r>
            <a:r>
              <a:rPr lang="en-US" sz="1000" u="sng" dirty="0">
                <a:hlinkClick r:id="rId7"/>
              </a:rPr>
              <a:t>187th session</a:t>
            </a:r>
            <a:r>
              <a:rPr lang="en-US" sz="1000" dirty="0"/>
              <a:t> pg.8/9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19. AC.2 received an update on the work of GRVA and automated vehicles related activities: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….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(e) AC.2 recommended the GRs to consider using the template in </a:t>
            </a:r>
            <a:r>
              <a:rPr lang="en-US" sz="1000" u="sng" dirty="0">
                <a:hlinkClick r:id="rId8"/>
              </a:rPr>
              <a:t>GRVA-13-18</a:t>
            </a:r>
            <a:r>
              <a:rPr lang="en-US" sz="1000" dirty="0"/>
              <a:t> when screening UN GTRs and UN Regulations with regards to ADS.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dirty="0"/>
              <a:t>Reference:</a:t>
            </a:r>
            <a:endParaRPr lang="en-US" sz="1000" dirty="0">
              <a:hlinkClick r:id="rId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7"/>
              </a:rPr>
              <a:t>https://unece.org/sites/default/files/2022-07/ECE-TRANS-WP29-1166e_0.pdf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00" u="sng" dirty="0">
                <a:hlinkClick r:id="rId8"/>
              </a:rPr>
              <a:t>https://unece.org/sites/default/files/2022-05/GRVA-13-18e.pdf</a:t>
            </a:r>
            <a:endParaRPr lang="en-US" sz="1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sz="10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0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 Presumptions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US" dirty="0"/>
              <a:t>Availability of manual driven vehicles was assumed.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2. Categories of AVs are not defined yet</a:t>
            </a:r>
          </a:p>
          <a:p>
            <a:pPr lvl="1"/>
            <a:r>
              <a:rPr lang="en-GB" dirty="0"/>
              <a:t>Excluding an AV-category is not possible yet</a:t>
            </a:r>
          </a:p>
          <a:p>
            <a:pPr lvl="1"/>
            <a:r>
              <a:rPr lang="en-GB" dirty="0"/>
              <a:t>AV-categories could be useful</a:t>
            </a:r>
          </a:p>
          <a:p>
            <a:pPr marL="0" indent="0">
              <a:buNone/>
            </a:pPr>
            <a:r>
              <a:rPr lang="en-GB" dirty="0"/>
              <a:t>3. Automation of Powered 2 Wheelers is unlikely, but prototypes exist.</a:t>
            </a:r>
          </a:p>
          <a:p>
            <a:pPr lvl="1"/>
            <a:r>
              <a:rPr lang="en-GB" dirty="0"/>
              <a:t>L1/L3 is not excluded</a:t>
            </a:r>
          </a:p>
          <a:p>
            <a:pPr lvl="1"/>
            <a:r>
              <a:rPr lang="en-GB" dirty="0"/>
              <a:t>Priority could be “LOW”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4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4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Screening process: Considered items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Terminology and concepts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Relevance of regulation for AVs</a:t>
            </a:r>
            <a:endParaRPr lang="en-US" sz="3600" dirty="0"/>
          </a:p>
          <a:p>
            <a:pPr lvl="1"/>
            <a:r>
              <a:rPr lang="en-US" dirty="0"/>
              <a:t>The subject of the regulation is relevant to the AVs</a:t>
            </a:r>
            <a:endParaRPr lang="en-US" sz="3200" dirty="0"/>
          </a:p>
          <a:p>
            <a:pPr lvl="1"/>
            <a:r>
              <a:rPr lang="en-US" dirty="0"/>
              <a:t>The test method needs reconsideration for AVs </a:t>
            </a:r>
            <a:endParaRPr lang="en-US" sz="3200" dirty="0"/>
          </a:p>
          <a:p>
            <a:pPr lvl="2"/>
            <a:r>
              <a:rPr lang="en-US" dirty="0"/>
              <a:t>For driverless AVs (Level 5, shuttles)</a:t>
            </a:r>
            <a:endParaRPr lang="en-US" sz="2800" dirty="0"/>
          </a:p>
          <a:p>
            <a:pPr lvl="3"/>
            <a:r>
              <a:rPr lang="en-US" dirty="0"/>
              <a:t>With passenger</a:t>
            </a:r>
            <a:endParaRPr lang="en-US" sz="2400" dirty="0"/>
          </a:p>
          <a:p>
            <a:pPr lvl="3"/>
            <a:r>
              <a:rPr lang="en-US" dirty="0"/>
              <a:t>Without passengers (cargo)</a:t>
            </a:r>
            <a:endParaRPr lang="en-US" sz="2400" dirty="0"/>
          </a:p>
          <a:p>
            <a:pPr lvl="2"/>
            <a:r>
              <a:rPr lang="en-US" dirty="0"/>
              <a:t>For AVs with driver (Level 3/4, fallback driver/user)</a:t>
            </a:r>
            <a:endParaRPr lang="en-US" sz="2800" dirty="0"/>
          </a:p>
          <a:p>
            <a:pPr lvl="2"/>
            <a:r>
              <a:rPr lang="en-US" dirty="0"/>
              <a:t>Bi-directional AV’s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Requirement to AVs to fulfill Regulation that is screened.</a:t>
            </a:r>
            <a:endParaRPr lang="en-US" sz="3600" dirty="0"/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8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6</a:t>
            </a:fld>
            <a:endParaRPr lang="en-GB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3" y="0"/>
            <a:ext cx="9044796" cy="6356350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9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SIG- AVRS  Results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040291" cy="4351338"/>
          </a:xfrm>
        </p:spPr>
        <p:txBody>
          <a:bodyPr>
            <a:normAutofit/>
          </a:bodyPr>
          <a:lstStyle/>
          <a:p>
            <a:r>
              <a:rPr lang="en-GB" dirty="0"/>
              <a:t>21 regulations screened</a:t>
            </a:r>
          </a:p>
          <a:p>
            <a:r>
              <a:rPr lang="en-GB" dirty="0"/>
              <a:t>13 regulations for further consideration</a:t>
            </a:r>
          </a:p>
          <a:p>
            <a:r>
              <a:rPr lang="en-GB" dirty="0"/>
              <a:t>Limited prioritization</a:t>
            </a:r>
          </a:p>
          <a:p>
            <a:r>
              <a:rPr lang="en-GB" dirty="0"/>
              <a:t>First suggestion </a:t>
            </a:r>
          </a:p>
          <a:p>
            <a:pPr lvl="1"/>
            <a:r>
              <a:rPr lang="en-GB" dirty="0"/>
              <a:t>for further considerations </a:t>
            </a:r>
          </a:p>
          <a:p>
            <a:pPr lvl="1"/>
            <a:r>
              <a:rPr lang="en-GB" dirty="0"/>
              <a:t>to clarify the results of the screening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4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Formalization of the report and submission to WP29.</a:t>
            </a:r>
          </a:p>
          <a:p>
            <a:r>
              <a:rPr lang="en-GB" dirty="0"/>
              <a:t>Prioritization of findings in GRBP priority list.</a:t>
            </a:r>
          </a:p>
          <a:p>
            <a:r>
              <a:rPr lang="en-GB" dirty="0"/>
              <a:t>Include further assessment of specific regulations in future </a:t>
            </a:r>
            <a:r>
              <a:rPr lang="en-GB" dirty="0" err="1"/>
              <a:t>ToR’s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8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43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934090"/>
            <a:ext cx="12192000" cy="13255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C71D-2238-443E-A15A-464DE884A775}" type="slidenum">
              <a:rPr lang="en-GB" smtClean="0"/>
              <a:t>9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Report SIG AVRS - GRBP 77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08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4A8F9-1567-424D-BA27-DB6227F4A9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AE3B05-F666-46A8-A1C6-921993FF1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512</Words>
  <Application>Microsoft Office PowerPoint</Application>
  <PresentationFormat>Widescreen</PresentationFormat>
  <Paragraphs>86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think-cell Folie</vt:lpstr>
      <vt:lpstr>Report to 77th Session of GRBP (February 2023)</vt:lpstr>
      <vt:lpstr>SIG Automated Vehicles Regulation Screening</vt:lpstr>
      <vt:lpstr>SIG Automated Vehicles Regulation Screening</vt:lpstr>
      <vt:lpstr>Screening process:  Presumptions</vt:lpstr>
      <vt:lpstr>Screening process: Considered items</vt:lpstr>
      <vt:lpstr>PowerPoint Presentation</vt:lpstr>
      <vt:lpstr>SIG- AVRS  Results</vt:lpstr>
      <vt:lpstr>Next steps</vt:lpstr>
      <vt:lpstr>Thank you for your attention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SIG-AVRS</dc:title>
  <dc:creator>Boersma, Jan Sybren</dc:creator>
  <cp:lastModifiedBy>secretariat</cp:lastModifiedBy>
  <cp:revision>16</cp:revision>
  <dcterms:created xsi:type="dcterms:W3CDTF">2023-01-23T11:55:36Z</dcterms:created>
  <dcterms:modified xsi:type="dcterms:W3CDTF">2023-01-31T13:36:30Z</dcterms:modified>
</cp:coreProperties>
</file>