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9"/>
  </p:notesMasterIdLst>
  <p:handoutMasterIdLst>
    <p:handoutMasterId r:id="rId20"/>
  </p:handoutMasterIdLst>
  <p:sldIdLst>
    <p:sldId id="256" r:id="rId4"/>
    <p:sldId id="423" r:id="rId5"/>
    <p:sldId id="285" r:id="rId6"/>
    <p:sldId id="273" r:id="rId7"/>
    <p:sldId id="424" r:id="rId8"/>
    <p:sldId id="275" r:id="rId9"/>
    <p:sldId id="276" r:id="rId10"/>
    <p:sldId id="277" r:id="rId11"/>
    <p:sldId id="425" r:id="rId12"/>
    <p:sldId id="417" r:id="rId13"/>
    <p:sldId id="280" r:id="rId14"/>
    <p:sldId id="406" r:id="rId15"/>
    <p:sldId id="426" r:id="rId16"/>
    <p:sldId id="292" r:id="rId17"/>
    <p:sldId id="258"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77" autoAdjust="0"/>
    <p:restoredTop sz="94660"/>
  </p:normalViewPr>
  <p:slideViewPr>
    <p:cSldViewPr snapToGrid="0">
      <p:cViewPr varScale="1">
        <p:scale>
          <a:sx n="110" d="100"/>
          <a:sy n="110" d="100"/>
        </p:scale>
        <p:origin x="924"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20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stantin Glukhenkiy" userId="24b49d37-c936-4e44-8fab-4bfac34f62f4" providerId="ADAL" clId="{15F0F067-5C3C-4053-9C4A-F310F051F97C}"/>
    <pc:docChg chg="modSld">
      <pc:chgData name="Konstantin Glukhenkiy" userId="24b49d37-c936-4e44-8fab-4bfac34f62f4" providerId="ADAL" clId="{15F0F067-5C3C-4053-9C4A-F310F051F97C}" dt="2023-01-31T09:34:05.216" v="10" actId="20577"/>
      <pc:docMkLst>
        <pc:docMk/>
      </pc:docMkLst>
      <pc:sldChg chg="modSp mod">
        <pc:chgData name="Konstantin Glukhenkiy" userId="24b49d37-c936-4e44-8fab-4bfac34f62f4" providerId="ADAL" clId="{15F0F067-5C3C-4053-9C4A-F310F051F97C}" dt="2023-01-31T09:34:05.216" v="10" actId="20577"/>
        <pc:sldMkLst>
          <pc:docMk/>
          <pc:sldMk cId="2711021579" sldId="256"/>
        </pc:sldMkLst>
        <pc:spChg chg="mod">
          <ac:chgData name="Konstantin Glukhenkiy" userId="24b49d37-c936-4e44-8fab-4bfac34f62f4" providerId="ADAL" clId="{15F0F067-5C3C-4053-9C4A-F310F051F97C}" dt="2023-01-31T09:34:05.216" v="10" actId="20577"/>
          <ac:spMkLst>
            <pc:docMk/>
            <pc:sldMk cId="2711021579" sldId="256"/>
            <ac:spMk id="3" creationId="{EE52668A-3DF4-4471-A87B-ADDA14FB456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OneDrive%20-%20Continental%20AG\Desktop\IWGMU_01_2023\Drum%20Tests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ontinental-my.sharepoint.com/personal/uia58635_contiwan_com/Documents/Desktop/IWGMU_01_2023/Drum%20Tests2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dirty="0"/>
              <a:t>R117 </a:t>
            </a:r>
            <a:r>
              <a:rPr lang="de-DE" dirty="0" err="1"/>
              <a:t>temperature</a:t>
            </a:r>
            <a:r>
              <a:rPr lang="de-DE" dirty="0"/>
              <a:t> </a:t>
            </a:r>
            <a:r>
              <a:rPr lang="de-DE" dirty="0" err="1"/>
              <a:t>correction</a:t>
            </a:r>
            <a:r>
              <a:rPr lang="de-DE" dirty="0"/>
              <a:t> update </a:t>
            </a:r>
            <a:r>
              <a:rPr lang="de-DE" dirty="0" err="1"/>
              <a:t>proposal</a:t>
            </a:r>
            <a:endParaRPr lang="de-D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smoothMarker"/>
        <c:varyColors val="0"/>
        <c:ser>
          <c:idx val="0"/>
          <c:order val="0"/>
          <c:tx>
            <c:v>R117</c:v>
          </c:tx>
          <c:spPr>
            <a:ln w="9525" cap="rnd">
              <a:solidFill>
                <a:schemeClr val="accent1"/>
              </a:solidFill>
              <a:round/>
            </a:ln>
            <a:effectLst/>
          </c:spPr>
          <c:marker>
            <c:symbol val="circle"/>
            <c:size val="3"/>
            <c:spPr>
              <a:solidFill>
                <a:schemeClr val="accent1"/>
              </a:solidFill>
              <a:ln w="9525">
                <a:solidFill>
                  <a:schemeClr val="accent1"/>
                </a:solidFill>
              </a:ln>
              <a:effectLst/>
            </c:spPr>
          </c:marker>
          <c:xVal>
            <c:numRef>
              <c:f>'R117 Updates'!$A$2:$A$47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'R117 Updates'!$B$2:$B$47</c:f>
              <c:numCache>
                <c:formatCode>General</c:formatCode>
                <c:ptCount val="46"/>
                <c:pt idx="0">
                  <c:v>-0.89999999999999991</c:v>
                </c:pt>
                <c:pt idx="1">
                  <c:v>-0.84</c:v>
                </c:pt>
                <c:pt idx="2">
                  <c:v>-0.78</c:v>
                </c:pt>
                <c:pt idx="3">
                  <c:v>-0.72</c:v>
                </c:pt>
                <c:pt idx="4">
                  <c:v>-0.65999999999999992</c:v>
                </c:pt>
                <c:pt idx="5">
                  <c:v>-0.6</c:v>
                </c:pt>
                <c:pt idx="6">
                  <c:v>-0.54</c:v>
                </c:pt>
                <c:pt idx="7">
                  <c:v>-0.48</c:v>
                </c:pt>
                <c:pt idx="8">
                  <c:v>-0.42</c:v>
                </c:pt>
                <c:pt idx="9">
                  <c:v>-0.36</c:v>
                </c:pt>
                <c:pt idx="10">
                  <c:v>-0.3</c:v>
                </c:pt>
                <c:pt idx="11">
                  <c:v>-0.24</c:v>
                </c:pt>
                <c:pt idx="12">
                  <c:v>-0.18</c:v>
                </c:pt>
                <c:pt idx="13">
                  <c:v>-0.12</c:v>
                </c:pt>
                <c:pt idx="14">
                  <c:v>-0.06</c:v>
                </c:pt>
                <c:pt idx="15">
                  <c:v>0</c:v>
                </c:pt>
                <c:pt idx="16">
                  <c:v>0.03</c:v>
                </c:pt>
                <c:pt idx="17">
                  <c:v>0.06</c:v>
                </c:pt>
                <c:pt idx="18">
                  <c:v>0.09</c:v>
                </c:pt>
                <c:pt idx="19">
                  <c:v>0.12</c:v>
                </c:pt>
                <c:pt idx="20">
                  <c:v>0.15</c:v>
                </c:pt>
                <c:pt idx="21">
                  <c:v>0.18</c:v>
                </c:pt>
                <c:pt idx="22">
                  <c:v>0.21</c:v>
                </c:pt>
                <c:pt idx="23">
                  <c:v>0.24</c:v>
                </c:pt>
                <c:pt idx="24">
                  <c:v>0.27</c:v>
                </c:pt>
                <c:pt idx="25">
                  <c:v>0.3</c:v>
                </c:pt>
                <c:pt idx="26">
                  <c:v>0.32999999999999996</c:v>
                </c:pt>
                <c:pt idx="27">
                  <c:v>0.36</c:v>
                </c:pt>
                <c:pt idx="28">
                  <c:v>0.39</c:v>
                </c:pt>
                <c:pt idx="29">
                  <c:v>0.42</c:v>
                </c:pt>
                <c:pt idx="30">
                  <c:v>0.44999999999999996</c:v>
                </c:pt>
                <c:pt idx="31">
                  <c:v>0.48</c:v>
                </c:pt>
                <c:pt idx="32">
                  <c:v>0.51</c:v>
                </c:pt>
                <c:pt idx="33">
                  <c:v>0.54</c:v>
                </c:pt>
                <c:pt idx="34">
                  <c:v>0.56999999999999995</c:v>
                </c:pt>
                <c:pt idx="35">
                  <c:v>0.6</c:v>
                </c:pt>
                <c:pt idx="36">
                  <c:v>0.63</c:v>
                </c:pt>
                <c:pt idx="37">
                  <c:v>0.65999999999999992</c:v>
                </c:pt>
                <c:pt idx="38">
                  <c:v>0.69</c:v>
                </c:pt>
                <c:pt idx="39">
                  <c:v>0.72</c:v>
                </c:pt>
                <c:pt idx="40">
                  <c:v>0.75</c:v>
                </c:pt>
                <c:pt idx="41">
                  <c:v>0.78</c:v>
                </c:pt>
                <c:pt idx="42">
                  <c:v>0.80999999999999994</c:v>
                </c:pt>
                <c:pt idx="43">
                  <c:v>0.84</c:v>
                </c:pt>
                <c:pt idx="44">
                  <c:v>0.87</c:v>
                </c:pt>
                <c:pt idx="45">
                  <c:v>0.89999999999999991</c:v>
                </c:pt>
              </c:numCache>
            </c:numRef>
          </c:yVal>
          <c:smooth val="1"/>
          <c:extLst>
            <c:ext xmlns:c16="http://schemas.microsoft.com/office/drawing/2014/chart" uri="{C3380CC4-5D6E-409C-BE32-E72D297353CC}">
              <c16:uniqueId val="{00000000-AAD5-49F3-8934-46F8D0E45433}"/>
            </c:ext>
          </c:extLst>
        </c:ser>
        <c:ser>
          <c:idx val="3"/>
          <c:order val="3"/>
          <c:tx>
            <c:v>STEER</c:v>
          </c:tx>
          <c:spPr>
            <a:ln w="9525" cap="rnd">
              <a:solidFill>
                <a:schemeClr val="accent4"/>
              </a:solidFill>
              <a:round/>
            </a:ln>
            <a:effectLst/>
          </c:spPr>
          <c:marker>
            <c:symbol val="circle"/>
            <c:size val="3"/>
            <c:spPr>
              <a:solidFill>
                <a:schemeClr val="accent4"/>
              </a:solidFill>
              <a:ln w="9525">
                <a:solidFill>
                  <a:schemeClr val="accent4"/>
                </a:solidFill>
              </a:ln>
              <a:effectLst/>
            </c:spPr>
          </c:marker>
          <c:xVal>
            <c:numRef>
              <c:f>'R117 Updates'!$A$2:$A$47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'R117 Updates'!$E$2:$E$47</c:f>
              <c:numCache>
                <c:formatCode>General</c:formatCode>
                <c:ptCount val="46"/>
                <c:pt idx="0">
                  <c:v>-1.05</c:v>
                </c:pt>
                <c:pt idx="1">
                  <c:v>-0.98000000000000009</c:v>
                </c:pt>
                <c:pt idx="2">
                  <c:v>-0.91000000000000014</c:v>
                </c:pt>
                <c:pt idx="3">
                  <c:v>-0.84000000000000008</c:v>
                </c:pt>
                <c:pt idx="4">
                  <c:v>-0.77</c:v>
                </c:pt>
                <c:pt idx="5">
                  <c:v>-0.70000000000000007</c:v>
                </c:pt>
                <c:pt idx="6">
                  <c:v>-0.63000000000000012</c:v>
                </c:pt>
                <c:pt idx="7">
                  <c:v>-0.56000000000000005</c:v>
                </c:pt>
                <c:pt idx="8">
                  <c:v>-0.49000000000000005</c:v>
                </c:pt>
                <c:pt idx="9">
                  <c:v>-0.42000000000000004</c:v>
                </c:pt>
                <c:pt idx="10">
                  <c:v>-0.35000000000000003</c:v>
                </c:pt>
                <c:pt idx="11">
                  <c:v>-0.28000000000000003</c:v>
                </c:pt>
                <c:pt idx="12">
                  <c:v>-0.21000000000000002</c:v>
                </c:pt>
                <c:pt idx="13">
                  <c:v>-0.14000000000000001</c:v>
                </c:pt>
                <c:pt idx="14">
                  <c:v>-7.0000000000000007E-2</c:v>
                </c:pt>
                <c:pt idx="15">
                  <c:v>0</c:v>
                </c:pt>
                <c:pt idx="16">
                  <c:v>0.05</c:v>
                </c:pt>
                <c:pt idx="17">
                  <c:v>0.1</c:v>
                </c:pt>
                <c:pt idx="18">
                  <c:v>0.15000000000000002</c:v>
                </c:pt>
                <c:pt idx="19">
                  <c:v>0.2</c:v>
                </c:pt>
                <c:pt idx="20">
                  <c:v>0.25</c:v>
                </c:pt>
                <c:pt idx="21">
                  <c:v>0.30000000000000004</c:v>
                </c:pt>
                <c:pt idx="22">
                  <c:v>0.35000000000000003</c:v>
                </c:pt>
                <c:pt idx="23">
                  <c:v>0.4</c:v>
                </c:pt>
                <c:pt idx="24">
                  <c:v>0.45</c:v>
                </c:pt>
                <c:pt idx="25">
                  <c:v>0.5</c:v>
                </c:pt>
                <c:pt idx="26">
                  <c:v>0.55000000000000004</c:v>
                </c:pt>
                <c:pt idx="27">
                  <c:v>0.60000000000000009</c:v>
                </c:pt>
                <c:pt idx="28">
                  <c:v>0.65</c:v>
                </c:pt>
                <c:pt idx="29">
                  <c:v>0.70000000000000007</c:v>
                </c:pt>
                <c:pt idx="30">
                  <c:v>0.75</c:v>
                </c:pt>
                <c:pt idx="31">
                  <c:v>0.8</c:v>
                </c:pt>
                <c:pt idx="32">
                  <c:v>0.85000000000000009</c:v>
                </c:pt>
                <c:pt idx="33">
                  <c:v>0.9</c:v>
                </c:pt>
                <c:pt idx="34">
                  <c:v>0.95000000000000007</c:v>
                </c:pt>
                <c:pt idx="35">
                  <c:v>1</c:v>
                </c:pt>
                <c:pt idx="36">
                  <c:v>1.05</c:v>
                </c:pt>
                <c:pt idx="37">
                  <c:v>1.1000000000000001</c:v>
                </c:pt>
                <c:pt idx="38">
                  <c:v>1.1500000000000001</c:v>
                </c:pt>
                <c:pt idx="39">
                  <c:v>1.2000000000000002</c:v>
                </c:pt>
                <c:pt idx="40">
                  <c:v>1.25</c:v>
                </c:pt>
                <c:pt idx="41">
                  <c:v>1.3</c:v>
                </c:pt>
                <c:pt idx="42">
                  <c:v>1.35</c:v>
                </c:pt>
                <c:pt idx="43">
                  <c:v>1.4000000000000001</c:v>
                </c:pt>
                <c:pt idx="44">
                  <c:v>1.4500000000000002</c:v>
                </c:pt>
                <c:pt idx="45">
                  <c:v>1.5</c:v>
                </c:pt>
              </c:numCache>
            </c:numRef>
          </c:yVal>
          <c:smooth val="1"/>
          <c:extLst>
            <c:ext xmlns:c16="http://schemas.microsoft.com/office/drawing/2014/chart" uri="{C3380CC4-5D6E-409C-BE32-E72D297353CC}">
              <c16:uniqueId val="{00000003-AAD5-49F3-8934-46F8D0E45433}"/>
            </c:ext>
          </c:extLst>
        </c:ser>
        <c:dLbls>
          <c:showLegendKey val="0"/>
          <c:showVal val="0"/>
          <c:showCatName val="0"/>
          <c:showSerName val="0"/>
          <c:showPercent val="0"/>
          <c:showBubbleSize val="0"/>
        </c:dLbls>
        <c:axId val="987129560"/>
        <c:axId val="987128576"/>
        <c:extLst>
          <c:ext xmlns:c15="http://schemas.microsoft.com/office/drawing/2012/chart" uri="{02D57815-91ED-43cb-92C2-25804820EDAC}">
            <c15:filteredScatterSeries>
              <c15:ser>
                <c:idx val="1"/>
                <c:order val="1"/>
                <c:tx>
                  <c:v>R117 Summer proposal</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'R117 Updates'!$A$2:$A$47</c15:sqref>
                        </c15:formulaRef>
                      </c:ext>
                    </c:extLst>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extLst>
                      <c:ext uri="{02D57815-91ED-43cb-92C2-25804820EDAC}">
                        <c15:formulaRef>
                          <c15:sqref>'R117 Updates'!$C$2:$C$47</c15:sqref>
                        </c15:formulaRef>
                      </c:ext>
                    </c:extLst>
                    <c:numCache>
                      <c:formatCode>General</c:formatCode>
                      <c:ptCount val="46"/>
                      <c:pt idx="0">
                        <c:v>-1.3124907810949582</c:v>
                      </c:pt>
                      <c:pt idx="1">
                        <c:v>-1.1398756647111361</c:v>
                      </c:pt>
                      <c:pt idx="2">
                        <c:v>-0.99393166331639926</c:v>
                      </c:pt>
                      <c:pt idx="3">
                        <c:v>-0.86750921890504207</c:v>
                      </c:pt>
                      <c:pt idx="4">
                        <c:v>-0.75599671996975082</c:v>
                      </c:pt>
                      <c:pt idx="5">
                        <c:v>-0.6562453905474791</c:v>
                      </c:pt>
                      <c:pt idx="6">
                        <c:v>-0.5660093369025484</c:v>
                      </c:pt>
                      <c:pt idx="7">
                        <c:v>-0.48363027416365695</c:v>
                      </c:pt>
                      <c:pt idx="8">
                        <c:v>-0.40784888251857493</c:v>
                      </c:pt>
                      <c:pt idx="9">
                        <c:v>-0.33768627276892016</c:v>
                      </c:pt>
                      <c:pt idx="10">
                        <c:v>-0.27236644580609387</c:v>
                      </c:pt>
                      <c:pt idx="11">
                        <c:v>-0.21126382835756302</c:v>
                      </c:pt>
                      <c:pt idx="12">
                        <c:v>-0.15386674194284189</c:v>
                      </c:pt>
                      <c:pt idx="13">
                        <c:v>-9.9751329422271814E-2</c:v>
                      </c:pt>
                      <c:pt idx="14">
                        <c:v>-4.8562540470311819E-2</c:v>
                      </c:pt>
                      <c:pt idx="15">
                        <c:v>0</c:v>
                      </c:pt>
                      <c:pt idx="16">
                        <c:v>4.6192671972465051E-2</c:v>
                      </c:pt>
                      <c:pt idx="17">
                        <c:v>9.0236053644930633E-2</c:v>
                      </c:pt>
                      <c:pt idx="18">
                        <c:v>0.1323212919708735</c:v>
                      </c:pt>
                      <c:pt idx="19">
                        <c:v>0.1726151163838221</c:v>
                      </c:pt>
                      <c:pt idx="20">
                        <c:v>0.21126382835756294</c:v>
                      </c:pt>
                      <c:pt idx="21">
                        <c:v>0.24839650802890412</c:v>
                      </c:pt>
                      <c:pt idx="22">
                        <c:v>0.2841276153191134</c:v>
                      </c:pt>
                      <c:pt idx="23">
                        <c:v>0.31855911777855889</c:v>
                      </c:pt>
                      <c:pt idx="24">
                        <c:v>0.35178224487224519</c:v>
                      </c:pt>
                      <c:pt idx="25">
                        <c:v>0.38387894474138518</c:v>
                      </c:pt>
                      <c:pt idx="26">
                        <c:v>0.4149231020112355</c:v>
                      </c:pt>
                      <c:pt idx="27">
                        <c:v>0.44498156218991608</c:v>
                      </c:pt>
                      <c:pt idx="28">
                        <c:v>0.47411499838631571</c:v>
                      </c:pt>
                      <c:pt idx="29">
                        <c:v>0.50237864860463721</c:v>
                      </c:pt>
                      <c:pt idx="30">
                        <c:v>0.52982294613612202</c:v>
                      </c:pt>
                      <c:pt idx="31">
                        <c:v>0.55649406112520727</c:v>
                      </c:pt>
                      <c:pt idx="32">
                        <c:v>0.58243436791857006</c:v>
                      </c:pt>
                      <c:pt idx="33">
                        <c:v>0.60768285007716716</c:v>
                      </c:pt>
                      <c:pt idx="34">
                        <c:v>0.6322754527702894</c:v>
                      </c:pt>
                      <c:pt idx="35">
                        <c:v>0.6562453905474791</c:v>
                      </c:pt>
                      <c:pt idx="36">
                        <c:v>0.6796234171015445</c:v>
                      </c:pt>
                      <c:pt idx="37">
                        <c:v>0.70243806251994412</c:v>
                      </c:pt>
                      <c:pt idx="38">
                        <c:v>0.72471584261601973</c:v>
                      </c:pt>
                      <c:pt idx="39">
                        <c:v>0.74648144419240958</c:v>
                      </c:pt>
                      <c:pt idx="40">
                        <c:v>0.76775788948277035</c:v>
                      </c:pt>
                      <c:pt idx="41">
                        <c:v>0.7885666825183526</c:v>
                      </c:pt>
                      <c:pt idx="42">
                        <c:v>0.80892793975238508</c:v>
                      </c:pt>
                      <c:pt idx="43">
                        <c:v>0.8288605069313012</c:v>
                      </c:pt>
                      <c:pt idx="44">
                        <c:v>0.84838206391468085</c:v>
                      </c:pt>
                      <c:pt idx="45">
                        <c:v>0.86750921890504207</c:v>
                      </c:pt>
                    </c:numCache>
                  </c:numRef>
                </c:yVal>
                <c:smooth val="1"/>
                <c:extLst>
                  <c:ext xmlns:c16="http://schemas.microsoft.com/office/drawing/2014/chart" uri="{C3380CC4-5D6E-409C-BE32-E72D297353CC}">
                    <c16:uniqueId val="{00000001-AAD5-49F3-8934-46F8D0E45433}"/>
                  </c:ext>
                </c:extLst>
              </c15:ser>
            </c15:filteredScatterSeries>
            <c15:filteredScatterSeries>
              <c15:ser>
                <c:idx val="2"/>
                <c:order val="2"/>
                <c:tx>
                  <c:v>R117 3PMSF proposal</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'R117 Updates'!$A$2:$A$47</c15:sqref>
                        </c15:formulaRef>
                      </c:ext>
                    </c:extLst>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extLst xmlns:c15="http://schemas.microsoft.com/office/drawing/2012/chart">
                      <c:ext xmlns:c15="http://schemas.microsoft.com/office/drawing/2012/chart" uri="{02D57815-91ED-43cb-92C2-25804820EDAC}">
                        <c15:formulaRef>
                          <c15:sqref>'R117 Updates'!$D$2:$D$47</c15:sqref>
                        </c15:formulaRef>
                      </c:ext>
                    </c:extLst>
                    <c:numCache>
                      <c:formatCode>General</c:formatCode>
                      <c:ptCount val="46"/>
                      <c:pt idx="0">
                        <c:v>-0.6552664292190552</c:v>
                      </c:pt>
                      <c:pt idx="1">
                        <c:v>-0.57989997620545175</c:v>
                      </c:pt>
                      <c:pt idx="2">
                        <c:v>-0.5131273785569046</c:v>
                      </c:pt>
                      <c:pt idx="3">
                        <c:v>-0.4531878365190366</c:v>
                      </c:pt>
                      <c:pt idx="4">
                        <c:v>-0.39881177084961439</c:v>
                      </c:pt>
                      <c:pt idx="5">
                        <c:v>-0.34905355055160797</c:v>
                      </c:pt>
                      <c:pt idx="6">
                        <c:v>-0.30318986817563282</c:v>
                      </c:pt>
                      <c:pt idx="7">
                        <c:v>-0.26065508358051115</c:v>
                      </c:pt>
                      <c:pt idx="8">
                        <c:v>-0.22099848714168882</c:v>
                      </c:pt>
                      <c:pt idx="9">
                        <c:v>-0.18385512863183326</c:v>
                      </c:pt>
                      <c:pt idx="10">
                        <c:v>-0.14892535152852548</c:v>
                      </c:pt>
                      <c:pt idx="11">
                        <c:v>-0.11596009005515813</c:v>
                      </c:pt>
                      <c:pt idx="12">
                        <c:v>-8.4750085129076863E-2</c:v>
                      </c:pt>
                      <c:pt idx="13">
                        <c:v>-5.5117828953303867E-2</c:v>
                      </c:pt>
                      <c:pt idx="14">
                        <c:v>-2.6911449506585413E-2</c:v>
                      </c:pt>
                      <c:pt idx="15">
                        <c:v>0</c:v>
                      </c:pt>
                      <c:pt idx="16">
                        <c:v>2.5730217073498009E-2</c:v>
                      </c:pt>
                      <c:pt idx="17">
                        <c:v>5.0378552538605299E-2</c:v>
                      </c:pt>
                      <c:pt idx="18">
                        <c:v>7.4032327166625472E-2</c:v>
                      </c:pt>
                      <c:pt idx="19">
                        <c:v>9.6768698795268768E-2</c:v>
                      </c:pt>
                      <c:pt idx="20">
                        <c:v>0.11865618070603939</c:v>
                      </c:pt>
                      <c:pt idx="21">
                        <c:v>0.13975588661861665</c:v>
                      </c:pt>
                      <c:pt idx="22">
                        <c:v>0.16012255932183728</c:v>
                      </c:pt>
                      <c:pt idx="23">
                        <c:v>0.17980542655103438</c:v>
                      </c:pt>
                      <c:pt idx="24">
                        <c:v>0.19884891779904007</c:v>
                      </c:pt>
                      <c:pt idx="25">
                        <c:v>0.21729326832484727</c:v>
                      </c:pt>
                      <c:pt idx="26">
                        <c:v>0.2351750310131801</c:v>
                      </c:pt>
                      <c:pt idx="27">
                        <c:v>0.25252751245685373</c:v>
                      </c:pt>
                      <c:pt idx="28">
                        <c:v>0.26938114633763749</c:v>
                      </c:pt>
                      <c:pt idx="29">
                        <c:v>0.28576381462243033</c:v>
                      </c:pt>
                      <c:pt idx="30">
                        <c:v>0.3017011250894438</c:v>
                      </c:pt>
                      <c:pt idx="31">
                        <c:v>0.31721665212105732</c:v>
                      </c:pt>
                      <c:pt idx="32">
                        <c:v>0.33233214644761727</c:v>
                      </c:pt>
                      <c:pt idx="33">
                        <c:v>0.34706771852598911</c:v>
                      </c:pt>
                      <c:pt idx="34">
                        <c:v>0.36144199943252697</c:v>
                      </c:pt>
                      <c:pt idx="35">
                        <c:v>0.37547228249999465</c:v>
                      </c:pt>
                      <c:pt idx="36">
                        <c:v>0.38917464839944055</c:v>
                      </c:pt>
                      <c:pt idx="37">
                        <c:v>0.40256407593610333</c:v>
                      </c:pt>
                      <c:pt idx="38">
                        <c:v>0.4156545404736714</c:v>
                      </c:pt>
                      <c:pt idx="39">
                        <c:v>0.42845910160847356</c:v>
                      </c:pt>
                      <c:pt idx="40">
                        <c:v>0.44098998147250457</c:v>
                      </c:pt>
                      <c:pt idx="41">
                        <c:v>0.45325863484214679</c:v>
                      </c:pt>
                      <c:pt idx="42">
                        <c:v>0.46527581206055674</c:v>
                      </c:pt>
                      <c:pt idx="43">
                        <c:v>0.47705161563993065</c:v>
                      </c:pt>
                      <c:pt idx="44">
                        <c:v>0.48859555129044641</c:v>
                      </c:pt>
                      <c:pt idx="45">
                        <c:v>0.49991657402171413</c:v>
                      </c:pt>
                    </c:numCache>
                  </c:numRef>
                </c:yVal>
                <c:smooth val="1"/>
                <c:extLst xmlns:c15="http://schemas.microsoft.com/office/drawing/2012/chart">
                  <c:ext xmlns:c16="http://schemas.microsoft.com/office/drawing/2014/chart" uri="{C3380CC4-5D6E-409C-BE32-E72D297353CC}">
                    <c16:uniqueId val="{00000002-AAD5-49F3-8934-46F8D0E45433}"/>
                  </c:ext>
                </c:extLst>
              </c15:ser>
            </c15:filteredScatterSeries>
            <c15:filteredScatterSeries>
              <c15:ser>
                <c:idx val="4"/>
                <c:order val="4"/>
                <c:tx>
                  <c:v>OICA</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'R117 Updates'!$U$2:$U$31</c15:sqref>
                        </c15:formulaRef>
                      </c:ext>
                    </c:extLst>
                    <c:numCache>
                      <c:formatCode>General</c:formatCode>
                      <c:ptCount val="30"/>
                      <c:pt idx="0">
                        <c:v>5.8710000000000004</c:v>
                      </c:pt>
                      <c:pt idx="1">
                        <c:v>7.4290000000000003</c:v>
                      </c:pt>
                      <c:pt idx="2">
                        <c:v>8.9870000000000001</c:v>
                      </c:pt>
                      <c:pt idx="3">
                        <c:v>10.545</c:v>
                      </c:pt>
                      <c:pt idx="4">
                        <c:v>12.103</c:v>
                      </c:pt>
                      <c:pt idx="5">
                        <c:v>13.661</c:v>
                      </c:pt>
                      <c:pt idx="6">
                        <c:v>15.219000000000001</c:v>
                      </c:pt>
                      <c:pt idx="7">
                        <c:v>16.777000000000001</c:v>
                      </c:pt>
                      <c:pt idx="8">
                        <c:v>18.335000000000001</c:v>
                      </c:pt>
                      <c:pt idx="9">
                        <c:v>19.893000000000001</c:v>
                      </c:pt>
                      <c:pt idx="10">
                        <c:v>21.451000000000001</c:v>
                      </c:pt>
                      <c:pt idx="11">
                        <c:v>23.009</c:v>
                      </c:pt>
                      <c:pt idx="12">
                        <c:v>24.567</c:v>
                      </c:pt>
                      <c:pt idx="13">
                        <c:v>26.125</c:v>
                      </c:pt>
                      <c:pt idx="14">
                        <c:v>27.683</c:v>
                      </c:pt>
                      <c:pt idx="15">
                        <c:v>29.241</c:v>
                      </c:pt>
                      <c:pt idx="16">
                        <c:v>30.799000000000003</c:v>
                      </c:pt>
                      <c:pt idx="17">
                        <c:v>32.357000000000006</c:v>
                      </c:pt>
                      <c:pt idx="18">
                        <c:v>33.915000000000006</c:v>
                      </c:pt>
                      <c:pt idx="19">
                        <c:v>35.473000000000006</c:v>
                      </c:pt>
                      <c:pt idx="20">
                        <c:v>37.031000000000006</c:v>
                      </c:pt>
                      <c:pt idx="21">
                        <c:v>38.589000000000006</c:v>
                      </c:pt>
                      <c:pt idx="22">
                        <c:v>40.147000000000006</c:v>
                      </c:pt>
                      <c:pt idx="23">
                        <c:v>41.705000000000005</c:v>
                      </c:pt>
                      <c:pt idx="24">
                        <c:v>43.263000000000005</c:v>
                      </c:pt>
                      <c:pt idx="25">
                        <c:v>44.821000000000005</c:v>
                      </c:pt>
                      <c:pt idx="26">
                        <c:v>46.379000000000005</c:v>
                      </c:pt>
                      <c:pt idx="27">
                        <c:v>47.937000000000005</c:v>
                      </c:pt>
                      <c:pt idx="28">
                        <c:v>49.495000000000005</c:v>
                      </c:pt>
                      <c:pt idx="29">
                        <c:v>51.053000000000004</c:v>
                      </c:pt>
                    </c:numCache>
                  </c:numRef>
                </c:xVal>
                <c:yVal>
                  <c:numRef>
                    <c:extLst xmlns:c15="http://schemas.microsoft.com/office/drawing/2012/chart">
                      <c:ext xmlns:c15="http://schemas.microsoft.com/office/drawing/2012/chart" uri="{02D57815-91ED-43cb-92C2-25804820EDAC}">
                        <c15:formulaRef>
                          <c15:sqref>'R117 Updates'!$V$2:$V$31</c15:sqref>
                        </c15:formulaRef>
                      </c:ext>
                    </c:extLst>
                    <c:numCache>
                      <c:formatCode>General</c:formatCode>
                      <c:ptCount val="30"/>
                      <c:pt idx="0">
                        <c:v>-1.2230309003806119</c:v>
                      </c:pt>
                      <c:pt idx="1">
                        <c:v>-1.0696815422796877</c:v>
                      </c:pt>
                      <c:pt idx="2">
                        <c:v>-0.93772348787709048</c:v>
                      </c:pt>
                      <c:pt idx="3">
                        <c:v>-0.82191288855802946</c:v>
                      </c:pt>
                      <c:pt idx="4">
                        <c:v>-0.71872526064551567</c:v>
                      </c:pt>
                      <c:pt idx="5">
                        <c:v>-0.62567733846021578</c:v>
                      </c:pt>
                      <c:pt idx="6">
                        <c:v>-0.54095345979786769</c:v>
                      </c:pt>
                      <c:pt idx="7">
                        <c:v>-0.46318581912834955</c:v>
                      </c:pt>
                      <c:pt idx="8">
                        <c:v>-0.39131830023396719</c:v>
                      </c:pt>
                      <c:pt idx="9">
                        <c:v>-0.32451842368206624</c:v>
                      </c:pt>
                      <c:pt idx="10">
                        <c:v>-0.26211834724786498</c:v>
                      </c:pt>
                      <c:pt idx="11">
                        <c:v>-0.20357412475901016</c:v>
                      </c:pt>
                      <c:pt idx="12">
                        <c:v>-0.14843683632387297</c:v>
                      </c:pt>
                      <c:pt idx="13">
                        <c:v>-9.6331666567900792E-2</c:v>
                      </c:pt>
                      <c:pt idx="14">
                        <c:v>-4.6942441592994003E-2</c:v>
                      </c:pt>
                      <c:pt idx="15">
                        <c:v>0</c:v>
                      </c:pt>
                      <c:pt idx="16">
                        <c:v>4.4726689115497584E-2</c:v>
                      </c:pt>
                      <c:pt idx="17">
                        <c:v>8.7437404853540499E-2</c:v>
                      </c:pt>
                      <c:pt idx="18">
                        <c:v>0.1283060687741972</c:v>
                      </c:pt>
                      <c:pt idx="19">
                        <c:v>0.16748502329179202</c:v>
                      </c:pt>
                      <c:pt idx="20">
                        <c:v>0.20510846022683607</c:v>
                      </c:pt>
                      <c:pt idx="21">
                        <c:v>0.24129519437012578</c:v>
                      </c:pt>
                      <c:pt idx="22">
                        <c:v>0.27615092670337149</c:v>
                      </c:pt>
                      <c:pt idx="23">
                        <c:v>0.30977010597356475</c:v>
                      </c:pt>
                      <c:pt idx="24">
                        <c:v>0.3422374712318933</c:v>
                      </c:pt>
                      <c:pt idx="25">
                        <c:v>0.37362933877995436</c:v>
                      </c:pt>
                      <c:pt idx="26">
                        <c:v>0.40401468271818952</c:v>
                      </c:pt>
                      <c:pt idx="27">
                        <c:v>0.43345604758710349</c:v>
                      </c:pt>
                      <c:pt idx="28">
                        <c:v>0.46201032346931964</c:v>
                      </c:pt>
                      <c:pt idx="29">
                        <c:v>0.48972940769975265</c:v>
                      </c:pt>
                    </c:numCache>
                  </c:numRef>
                </c:yVal>
                <c:smooth val="1"/>
                <c:extLst xmlns:c15="http://schemas.microsoft.com/office/drawing/2012/chart">
                  <c:ext xmlns:c16="http://schemas.microsoft.com/office/drawing/2014/chart" uri="{C3380CC4-5D6E-409C-BE32-E72D297353CC}">
                    <c16:uniqueId val="{00000004-AAD5-49F3-8934-46F8D0E45433}"/>
                  </c:ext>
                </c:extLst>
              </c15:ser>
            </c15:filteredScatterSeries>
          </c:ext>
        </c:extLst>
      </c:scatterChart>
      <c:valAx>
        <c:axId val="9871295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Surface temperature [°C]</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987128576"/>
        <c:crosses val="autoZero"/>
        <c:crossBetween val="midCat"/>
      </c:valAx>
      <c:valAx>
        <c:axId val="987128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Temperature correction [dB]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987129560"/>
        <c:crosses val="autoZero"/>
        <c:crossBetween val="midCat"/>
      </c:valAx>
      <c:spPr>
        <a:noFill/>
        <a:ln>
          <a:noFill/>
        </a:ln>
        <a:effectLst/>
      </c:spPr>
    </c:plotArea>
    <c:legend>
      <c:legendPos val="r"/>
      <c:layout>
        <c:manualLayout>
          <c:xMode val="edge"/>
          <c:yMode val="edge"/>
          <c:x val="0.75995811217803222"/>
          <c:y val="0.18058901206926037"/>
          <c:w val="0.1436894925382711"/>
          <c:h val="0.121357392577693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3PMSF</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tx>
            <c:v>3PMSF PG</c:v>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og"/>
            <c:dispRSqr val="1"/>
            <c:dispEq val="0"/>
            <c:trendlineLbl>
              <c:layout>
                <c:manualLayout>
                  <c:x val="8.2151180168315255E-2"/>
                  <c:y val="5.2127121750230661E-2"/>
                </c:manualLayout>
              </c:layout>
              <c:numFmt formatCode="#,##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trendlineLbl>
          </c:trendline>
          <c:xVal>
            <c:numRef>
              <c:f>'GY Data'!$C$34:$C$52</c:f>
              <c:numCache>
                <c:formatCode>General</c:formatCode>
                <c:ptCount val="19"/>
                <c:pt idx="0">
                  <c:v>3.3000000000000003</c:v>
                </c:pt>
                <c:pt idx="2" formatCode="0.0">
                  <c:v>26.450000000000003</c:v>
                </c:pt>
                <c:pt idx="3" formatCode="0.0">
                  <c:v>15.2</c:v>
                </c:pt>
                <c:pt idx="4" formatCode="0.0">
                  <c:v>40.6</c:v>
                </c:pt>
                <c:pt idx="5" formatCode="0.0">
                  <c:v>13.137</c:v>
                </c:pt>
                <c:pt idx="6" formatCode="0.0">
                  <c:v>31.33</c:v>
                </c:pt>
                <c:pt idx="7" formatCode="0.0">
                  <c:v>38.1</c:v>
                </c:pt>
                <c:pt idx="8" formatCode="0.0">
                  <c:v>43.45</c:v>
                </c:pt>
                <c:pt idx="9" formatCode="0.0">
                  <c:v>18.510000000000002</c:v>
                </c:pt>
                <c:pt idx="10">
                  <c:v>3</c:v>
                </c:pt>
                <c:pt idx="12" formatCode="0.0">
                  <c:v>13</c:v>
                </c:pt>
                <c:pt idx="13" formatCode="0.0">
                  <c:v>16.100000000000001</c:v>
                </c:pt>
                <c:pt idx="14" formatCode="0.0">
                  <c:v>31.8</c:v>
                </c:pt>
                <c:pt idx="15" formatCode="0.0">
                  <c:v>20.5</c:v>
                </c:pt>
                <c:pt idx="16" formatCode="0.0">
                  <c:v>42.3</c:v>
                </c:pt>
                <c:pt idx="17" formatCode="0.0">
                  <c:v>39.15</c:v>
                </c:pt>
                <c:pt idx="18" formatCode="0.0">
                  <c:v>33</c:v>
                </c:pt>
              </c:numCache>
            </c:numRef>
          </c:xVal>
          <c:yVal>
            <c:numRef>
              <c:f>'GY Data'!$D$34:$D$52</c:f>
              <c:numCache>
                <c:formatCode>General</c:formatCode>
                <c:ptCount val="19"/>
                <c:pt idx="0">
                  <c:v>0.81034407277077491</c:v>
                </c:pt>
                <c:pt idx="2">
                  <c:v>-0.39576073520750299</c:v>
                </c:pt>
                <c:pt idx="3">
                  <c:v>0.14098086167057033</c:v>
                </c:pt>
                <c:pt idx="4">
                  <c:v>-0.82029271612901766</c:v>
                </c:pt>
                <c:pt idx="5">
                  <c:v>0.30075043358594655</c:v>
                </c:pt>
                <c:pt idx="6">
                  <c:v>-0.18943301574516624</c:v>
                </c:pt>
                <c:pt idx="7">
                  <c:v>-0.2851277046079872</c:v>
                </c:pt>
                <c:pt idx="8">
                  <c:v>-0.4186221732649642</c:v>
                </c:pt>
                <c:pt idx="9">
                  <c:v>0.16343405976270731</c:v>
                </c:pt>
                <c:pt idx="10">
                  <c:v>0.72370348285899411</c:v>
                </c:pt>
                <c:pt idx="12">
                  <c:v>0.46662505372096064</c:v>
                </c:pt>
                <c:pt idx="13">
                  <c:v>0.59887601098058951</c:v>
                </c:pt>
                <c:pt idx="14">
                  <c:v>-0.51500414784001691</c:v>
                </c:pt>
                <c:pt idx="15">
                  <c:v>-0.21908654749313428</c:v>
                </c:pt>
                <c:pt idx="16">
                  <c:v>4.62694299595654E-2</c:v>
                </c:pt>
                <c:pt idx="17">
                  <c:v>0.2040353850511849</c:v>
                </c:pt>
                <c:pt idx="18">
                  <c:v>-0.44968575339011352</c:v>
                </c:pt>
              </c:numCache>
            </c:numRef>
          </c:yVal>
          <c:smooth val="0"/>
          <c:extLst>
            <c:ext xmlns:c16="http://schemas.microsoft.com/office/drawing/2014/chart" uri="{C3380CC4-5D6E-409C-BE32-E72D297353CC}">
              <c16:uniqueId val="{00000001-4C48-4934-8941-3A11834DC12F}"/>
            </c:ext>
          </c:extLst>
        </c:ser>
        <c:dLbls>
          <c:showLegendKey val="0"/>
          <c:showVal val="0"/>
          <c:showCatName val="0"/>
          <c:showSerName val="0"/>
          <c:showPercent val="0"/>
          <c:showBubbleSize val="0"/>
        </c:dLbls>
        <c:axId val="608914392"/>
        <c:axId val="608919312"/>
      </c:scatterChart>
      <c:valAx>
        <c:axId val="608914392"/>
        <c:scaling>
          <c:orientation val="minMax"/>
          <c:max val="6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dirty="0"/>
                  <a:t>Track </a:t>
                </a:r>
                <a:r>
                  <a:rPr lang="de-DE" dirty="0" err="1"/>
                  <a:t>surface</a:t>
                </a:r>
                <a:r>
                  <a:rPr lang="de-DE" dirty="0"/>
                  <a:t> </a:t>
                </a:r>
                <a:r>
                  <a:rPr lang="de-DE" dirty="0" err="1"/>
                  <a:t>temperature</a:t>
                </a:r>
                <a:r>
                  <a:rPr lang="de-DE" dirty="0"/>
                  <a:t> [°C]</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08919312"/>
        <c:crosses val="autoZero"/>
        <c:crossBetween val="midCat"/>
      </c:valAx>
      <c:valAx>
        <c:axId val="608919312"/>
        <c:scaling>
          <c:orientation val="minMax"/>
          <c:max val="2.5"/>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Delta SPL to 20°C [dB]</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0891439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Non 3PMSF</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tx>
            <c:v>Non 3PMSF 1 PG</c:v>
          </c:tx>
          <c:spPr>
            <a:ln w="25400" cap="rnd">
              <a:noFill/>
              <a:round/>
            </a:ln>
            <a:effectLst/>
          </c:spPr>
          <c:marker>
            <c:symbol val="circle"/>
            <c:size val="5"/>
            <c:spPr>
              <a:solidFill>
                <a:schemeClr val="accent1"/>
              </a:solidFill>
              <a:ln w="9525">
                <a:noFill/>
              </a:ln>
              <a:effectLst/>
            </c:spPr>
          </c:marker>
          <c:trendline>
            <c:spPr>
              <a:ln w="19050" cap="rnd">
                <a:solidFill>
                  <a:schemeClr val="accent1"/>
                </a:solidFill>
                <a:prstDash val="sysDot"/>
              </a:ln>
              <a:effectLst/>
            </c:spPr>
            <c:trendlineType val="log"/>
            <c:dispRSqr val="1"/>
            <c:dispEq val="0"/>
            <c:trendlineLbl>
              <c:layout>
                <c:manualLayout>
                  <c:x val="4.2424255979006453E-2"/>
                  <c:y val="5.1096244131455401E-2"/>
                </c:manualLayout>
              </c:layout>
              <c:numFmt formatCode="#,##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trendlineLbl>
          </c:trendline>
          <c:xVal>
            <c:numRef>
              <c:f>'GY Data'!$C$2:$C$12</c:f>
              <c:numCache>
                <c:formatCode>General</c:formatCode>
                <c:ptCount val="11"/>
                <c:pt idx="1">
                  <c:v>19.7</c:v>
                </c:pt>
                <c:pt idx="2">
                  <c:v>15.3</c:v>
                </c:pt>
                <c:pt idx="3">
                  <c:v>7.89</c:v>
                </c:pt>
                <c:pt idx="4">
                  <c:v>37.6</c:v>
                </c:pt>
                <c:pt idx="5">
                  <c:v>24.5</c:v>
                </c:pt>
                <c:pt idx="6">
                  <c:v>48.7</c:v>
                </c:pt>
                <c:pt idx="7">
                  <c:v>33.1</c:v>
                </c:pt>
                <c:pt idx="8">
                  <c:v>46.9</c:v>
                </c:pt>
                <c:pt idx="9">
                  <c:v>25.56</c:v>
                </c:pt>
                <c:pt idx="10">
                  <c:v>31.13</c:v>
                </c:pt>
              </c:numCache>
            </c:numRef>
          </c:xVal>
          <c:yVal>
            <c:numRef>
              <c:f>'GY Data'!$D$2:$D$12</c:f>
              <c:numCache>
                <c:formatCode>General</c:formatCode>
                <c:ptCount val="11"/>
                <c:pt idx="1">
                  <c:v>-1.5136397534817547E-2</c:v>
                </c:pt>
                <c:pt idx="2">
                  <c:v>-0.11537997967042202</c:v>
                </c:pt>
                <c:pt idx="3">
                  <c:v>1.5736651906712211</c:v>
                </c:pt>
                <c:pt idx="4">
                  <c:v>-1.0997992115835018</c:v>
                </c:pt>
                <c:pt idx="5">
                  <c:v>8.6118388763367193E-2</c:v>
                </c:pt>
                <c:pt idx="6">
                  <c:v>-1.4474399709983743</c:v>
                </c:pt>
                <c:pt idx="7">
                  <c:v>-0.66163441227726594</c:v>
                </c:pt>
                <c:pt idx="8">
                  <c:v>-1.0336380291010272</c:v>
                </c:pt>
                <c:pt idx="9">
                  <c:v>-0.67206520204426567</c:v>
                </c:pt>
                <c:pt idx="10">
                  <c:v>-0.80654080846157683</c:v>
                </c:pt>
              </c:numCache>
            </c:numRef>
          </c:yVal>
          <c:smooth val="0"/>
          <c:extLst>
            <c:ext xmlns:c16="http://schemas.microsoft.com/office/drawing/2014/chart" uri="{C3380CC4-5D6E-409C-BE32-E72D297353CC}">
              <c16:uniqueId val="{00000001-9F54-43F5-9209-9D69DAC4F384}"/>
            </c:ext>
          </c:extLst>
        </c:ser>
        <c:ser>
          <c:idx val="2"/>
          <c:order val="1"/>
          <c:tx>
            <c:v>Non 3PMSF 2 PG</c:v>
          </c:tx>
          <c:spPr>
            <a:ln w="25400" cap="rnd">
              <a:noFill/>
              <a:round/>
            </a:ln>
            <a:effectLst/>
          </c:spPr>
          <c:marker>
            <c:symbol val="circle"/>
            <c:size val="5"/>
            <c:spPr>
              <a:solidFill>
                <a:schemeClr val="accent3"/>
              </a:solidFill>
              <a:ln w="9525">
                <a:noFill/>
              </a:ln>
              <a:effectLst/>
            </c:spPr>
          </c:marker>
          <c:trendline>
            <c:spPr>
              <a:ln w="19050" cap="rnd">
                <a:solidFill>
                  <a:schemeClr val="accent3"/>
                </a:solidFill>
                <a:prstDash val="sysDot"/>
              </a:ln>
              <a:effectLst/>
            </c:spPr>
            <c:trendlineType val="log"/>
            <c:dispRSqr val="1"/>
            <c:dispEq val="0"/>
            <c:trendlineLbl>
              <c:layout>
                <c:manualLayout>
                  <c:x val="8.7959384505278224E-2"/>
                  <c:y val="-1.1881846635367762E-2"/>
                </c:manualLayout>
              </c:layout>
              <c:numFmt formatCode="#,##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trendlineLbl>
          </c:trendline>
          <c:xVal>
            <c:numRef>
              <c:f>'GY Data'!$C$23:$C$33</c:f>
              <c:numCache>
                <c:formatCode>General</c:formatCode>
                <c:ptCount val="11"/>
                <c:pt idx="0">
                  <c:v>4</c:v>
                </c:pt>
                <c:pt idx="1">
                  <c:v>23.7</c:v>
                </c:pt>
                <c:pt idx="2">
                  <c:v>12.6</c:v>
                </c:pt>
                <c:pt idx="3">
                  <c:v>12.14</c:v>
                </c:pt>
                <c:pt idx="4">
                  <c:v>35.700000000000003</c:v>
                </c:pt>
                <c:pt idx="5">
                  <c:v>24.8</c:v>
                </c:pt>
                <c:pt idx="6">
                  <c:v>20.2</c:v>
                </c:pt>
                <c:pt idx="7">
                  <c:v>51.2</c:v>
                </c:pt>
                <c:pt idx="8">
                  <c:v>26.9</c:v>
                </c:pt>
                <c:pt idx="9">
                  <c:v>46.33</c:v>
                </c:pt>
                <c:pt idx="10">
                  <c:v>28.58</c:v>
                </c:pt>
              </c:numCache>
            </c:numRef>
          </c:xVal>
          <c:yVal>
            <c:numRef>
              <c:f>'GY Data'!$D$23:$D$33</c:f>
              <c:numCache>
                <c:formatCode>General</c:formatCode>
                <c:ptCount val="11"/>
                <c:pt idx="0">
                  <c:v>2.1620137595023579</c:v>
                </c:pt>
                <c:pt idx="1">
                  <c:v>-0.2237730077173552</c:v>
                </c:pt>
                <c:pt idx="2">
                  <c:v>-4.1769390893605873E-2</c:v>
                </c:pt>
                <c:pt idx="3">
                  <c:v>0.81811856748062439</c:v>
                </c:pt>
                <c:pt idx="4">
                  <c:v>0.38761331909064722</c:v>
                </c:pt>
                <c:pt idx="5">
                  <c:v>-0.42336100945176725</c:v>
                </c:pt>
                <c:pt idx="6">
                  <c:v>-0.37646978794509778</c:v>
                </c:pt>
                <c:pt idx="7">
                  <c:v>-1.3914325586336105</c:v>
                </c:pt>
                <c:pt idx="8">
                  <c:v>-0.63562699991251748</c:v>
                </c:pt>
                <c:pt idx="9">
                  <c:v>-0.38474662887712441</c:v>
                </c:pt>
                <c:pt idx="10">
                  <c:v>-0.76641341344090108</c:v>
                </c:pt>
              </c:numCache>
            </c:numRef>
          </c:yVal>
          <c:smooth val="0"/>
          <c:extLst>
            <c:ext xmlns:c16="http://schemas.microsoft.com/office/drawing/2014/chart" uri="{C3380CC4-5D6E-409C-BE32-E72D297353CC}">
              <c16:uniqueId val="{00000003-9F54-43F5-9209-9D69DAC4F384}"/>
            </c:ext>
          </c:extLst>
        </c:ser>
        <c:ser>
          <c:idx val="3"/>
          <c:order val="2"/>
          <c:tx>
            <c:v>Non 3PMSF 3 PG</c:v>
          </c:tx>
          <c:spPr>
            <a:ln w="25400" cap="rnd">
              <a:noFill/>
              <a:round/>
            </a:ln>
            <a:effectLst/>
          </c:spPr>
          <c:marker>
            <c:symbol val="circle"/>
            <c:size val="5"/>
            <c:spPr>
              <a:solidFill>
                <a:schemeClr val="accent4"/>
              </a:solidFill>
              <a:ln w="9525">
                <a:noFill/>
              </a:ln>
              <a:effectLst/>
            </c:spPr>
          </c:marker>
          <c:trendline>
            <c:spPr>
              <a:ln w="19050" cap="rnd">
                <a:solidFill>
                  <a:schemeClr val="accent4"/>
                </a:solidFill>
                <a:prstDash val="sysDot"/>
              </a:ln>
              <a:effectLst/>
            </c:spPr>
            <c:trendlineType val="log"/>
            <c:dispRSqr val="1"/>
            <c:dispEq val="0"/>
            <c:trendlineLbl>
              <c:layout>
                <c:manualLayout>
                  <c:x val="6.0327876185364109E-2"/>
                  <c:y val="-6.40641627543036E-2"/>
                </c:manualLayout>
              </c:layout>
              <c:numFmt formatCode="#,##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trendlineLbl>
          </c:trendline>
          <c:xVal>
            <c:numRef>
              <c:f>'GY Data'!$C$53:$C$62</c:f>
              <c:numCache>
                <c:formatCode>General</c:formatCode>
                <c:ptCount val="10"/>
                <c:pt idx="1">
                  <c:v>3.1000000000000005</c:v>
                </c:pt>
                <c:pt idx="2">
                  <c:v>11</c:v>
                </c:pt>
                <c:pt idx="3">
                  <c:v>14.31</c:v>
                </c:pt>
                <c:pt idx="4">
                  <c:v>15.975</c:v>
                </c:pt>
                <c:pt idx="5">
                  <c:v>21.549999999999997</c:v>
                </c:pt>
                <c:pt idx="6">
                  <c:v>22.9</c:v>
                </c:pt>
                <c:pt idx="7">
                  <c:v>35.36</c:v>
                </c:pt>
                <c:pt idx="8">
                  <c:v>41.68</c:v>
                </c:pt>
                <c:pt idx="9">
                  <c:v>41.81</c:v>
                </c:pt>
              </c:numCache>
            </c:numRef>
          </c:xVal>
          <c:yVal>
            <c:numRef>
              <c:f>'GY Data'!$D$53:$D$62</c:f>
              <c:numCache>
                <c:formatCode>General</c:formatCode>
                <c:ptCount val="10"/>
                <c:pt idx="1">
                  <c:v>1.1765635364605345</c:v>
                </c:pt>
                <c:pt idx="2">
                  <c:v>0.44188193091042649</c:v>
                </c:pt>
                <c:pt idx="3">
                  <c:v>0.6410213859895606</c:v>
                </c:pt>
                <c:pt idx="4">
                  <c:v>-3.3642462672261786E-2</c:v>
                </c:pt>
                <c:pt idx="5">
                  <c:v>-0.21723769805417703</c:v>
                </c:pt>
                <c:pt idx="6">
                  <c:v>-6.6245285392994901E-2</c:v>
                </c:pt>
                <c:pt idx="7">
                  <c:v>-0.30662345895606791</c:v>
                </c:pt>
                <c:pt idx="8">
                  <c:v>-0.47142993295246072</c:v>
                </c:pt>
                <c:pt idx="9">
                  <c:v>-0.31521528972901081</c:v>
                </c:pt>
              </c:numCache>
            </c:numRef>
          </c:yVal>
          <c:smooth val="0"/>
          <c:extLst>
            <c:ext xmlns:c16="http://schemas.microsoft.com/office/drawing/2014/chart" uri="{C3380CC4-5D6E-409C-BE32-E72D297353CC}">
              <c16:uniqueId val="{00000005-9F54-43F5-9209-9D69DAC4F384}"/>
            </c:ext>
          </c:extLst>
        </c:ser>
        <c:dLbls>
          <c:showLegendKey val="0"/>
          <c:showVal val="0"/>
          <c:showCatName val="0"/>
          <c:showSerName val="0"/>
          <c:showPercent val="0"/>
          <c:showBubbleSize val="0"/>
        </c:dLbls>
        <c:axId val="608914392"/>
        <c:axId val="608919312"/>
      </c:scatterChart>
      <c:valAx>
        <c:axId val="6089143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dirty="0"/>
                  <a:t>Track </a:t>
                </a:r>
                <a:r>
                  <a:rPr lang="de-DE" dirty="0" err="1"/>
                  <a:t>surface</a:t>
                </a:r>
                <a:r>
                  <a:rPr lang="de-DE" dirty="0"/>
                  <a:t> </a:t>
                </a:r>
                <a:r>
                  <a:rPr lang="de-DE" dirty="0" err="1"/>
                  <a:t>temperature</a:t>
                </a:r>
                <a:r>
                  <a:rPr lang="de-DE" dirty="0"/>
                  <a:t> [°C]</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08919312"/>
        <c:crosses val="autoZero"/>
        <c:crossBetween val="midCat"/>
      </c:valAx>
      <c:valAx>
        <c:axId val="608919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Delta SPL</a:t>
                </a:r>
                <a:r>
                  <a:rPr lang="de-DE" baseline="0"/>
                  <a:t> to 20°C [dB]</a:t>
                </a:r>
                <a:endParaRPr lang="de-DE"/>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08914392"/>
        <c:crosses val="autoZero"/>
        <c:crossBetween val="midCat"/>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5DC11D-5762-4102-A088-3B15A4C59C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FC246-4C4E-4EB6-AFEA-8C2DA4F4FF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A07AF7-D8C9-483B-BE98-565A7D862BDA}" type="datetimeFigureOut">
              <a:rPr lang="en-US" smtClean="0"/>
              <a:t>2/7/2023</a:t>
            </a:fld>
            <a:endParaRPr lang="en-US"/>
          </a:p>
        </p:txBody>
      </p:sp>
      <p:sp>
        <p:nvSpPr>
          <p:cNvPr id="4" name="Footer Placeholder 3">
            <a:extLst>
              <a:ext uri="{FF2B5EF4-FFF2-40B4-BE49-F238E27FC236}">
                <a16:creationId xmlns:a16="http://schemas.microsoft.com/office/drawing/2014/main" id="{99B5D930-BB99-4828-9494-34A98A2270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4CF785-F6BA-480A-A198-169D77D625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CBBEBE-BECD-4634-A76D-F063B23DD24E}" type="slidenum">
              <a:rPr lang="en-US" smtClean="0"/>
              <a:t>‹Nr.›</a:t>
            </a:fld>
            <a:endParaRPr lang="en-US"/>
          </a:p>
        </p:txBody>
      </p:sp>
    </p:spTree>
    <p:extLst>
      <p:ext uri="{BB962C8B-B14F-4D97-AF65-F5344CB8AC3E}">
        <p14:creationId xmlns:p14="http://schemas.microsoft.com/office/powerpoint/2010/main" val="771065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41AD2-D453-40F1-9247-A8DD61448133}"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3D99B-8DC3-4891-9707-3320E2A84D8C}" type="slidenum">
              <a:rPr lang="en-US" smtClean="0"/>
              <a:t>‹Nr.›</a:t>
            </a:fld>
            <a:endParaRPr lang="en-US"/>
          </a:p>
        </p:txBody>
      </p:sp>
    </p:spTree>
    <p:extLst>
      <p:ext uri="{BB962C8B-B14F-4D97-AF65-F5344CB8AC3E}">
        <p14:creationId xmlns:p14="http://schemas.microsoft.com/office/powerpoint/2010/main" val="123627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F693D99B-8DC3-4891-9707-3320E2A84D8C}" type="slidenum">
              <a:rPr lang="en-US" smtClean="0"/>
              <a:t>2</a:t>
            </a:fld>
            <a:endParaRPr lang="en-US"/>
          </a:p>
        </p:txBody>
      </p:sp>
    </p:spTree>
    <p:extLst>
      <p:ext uri="{BB962C8B-B14F-4D97-AF65-F5344CB8AC3E}">
        <p14:creationId xmlns:p14="http://schemas.microsoft.com/office/powerpoint/2010/main" val="3212367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F693D99B-8DC3-4891-9707-3320E2A84D8C}" type="slidenum">
              <a:rPr lang="en-US" smtClean="0"/>
              <a:t>5</a:t>
            </a:fld>
            <a:endParaRPr lang="en-US"/>
          </a:p>
        </p:txBody>
      </p:sp>
    </p:spTree>
    <p:extLst>
      <p:ext uri="{BB962C8B-B14F-4D97-AF65-F5344CB8AC3E}">
        <p14:creationId xmlns:p14="http://schemas.microsoft.com/office/powerpoint/2010/main" val="322552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F693D99B-8DC3-4891-9707-3320E2A84D8C}" type="slidenum">
              <a:rPr lang="en-US" smtClean="0"/>
              <a:t>9</a:t>
            </a:fld>
            <a:endParaRPr lang="en-US"/>
          </a:p>
        </p:txBody>
      </p:sp>
    </p:spTree>
    <p:extLst>
      <p:ext uri="{BB962C8B-B14F-4D97-AF65-F5344CB8AC3E}">
        <p14:creationId xmlns:p14="http://schemas.microsoft.com/office/powerpoint/2010/main" val="315544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F693D99B-8DC3-4891-9707-3320E2A84D8C}" type="slidenum">
              <a:rPr lang="en-US" smtClean="0"/>
              <a:t>13</a:t>
            </a:fld>
            <a:endParaRPr lang="en-US"/>
          </a:p>
        </p:txBody>
      </p:sp>
    </p:spTree>
    <p:extLst>
      <p:ext uri="{BB962C8B-B14F-4D97-AF65-F5344CB8AC3E}">
        <p14:creationId xmlns:p14="http://schemas.microsoft.com/office/powerpoint/2010/main" val="383487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TRTO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5212-AC13-46FC-8E04-5F4254582269}"/>
              </a:ext>
            </a:extLst>
          </p:cNvPr>
          <p:cNvSpPr>
            <a:spLocks noGrp="1"/>
          </p:cNvSpPr>
          <p:nvPr>
            <p:ph type="ctrTitle" hasCustomPrompt="1"/>
          </p:nvPr>
        </p:nvSpPr>
        <p:spPr>
          <a:xfrm>
            <a:off x="1524000" y="1731935"/>
            <a:ext cx="9144000" cy="1778027"/>
          </a:xfrm>
        </p:spPr>
        <p:txBody>
          <a:bodyPr anchor="b"/>
          <a:lstStyle>
            <a:lvl1pPr algn="ctr">
              <a:defRPr sz="6000">
                <a:solidFill>
                  <a:schemeClr val="tx1"/>
                </a:solidFill>
              </a:defRPr>
            </a:lvl1pPr>
          </a:lstStyle>
          <a:p>
            <a:r>
              <a:rPr lang="en-US" dirty="0"/>
              <a:t>Click to introduce the presentation title</a:t>
            </a:r>
          </a:p>
        </p:txBody>
      </p:sp>
      <p:sp>
        <p:nvSpPr>
          <p:cNvPr id="3" name="Subtitle 2">
            <a:extLst>
              <a:ext uri="{FF2B5EF4-FFF2-40B4-BE49-F238E27FC236}">
                <a16:creationId xmlns:a16="http://schemas.microsoft.com/office/drawing/2014/main" id="{45342736-8A29-45B3-82E6-A52068F356D7}"/>
              </a:ext>
            </a:extLst>
          </p:cNvPr>
          <p:cNvSpPr>
            <a:spLocks noGrp="1"/>
          </p:cNvSpPr>
          <p:nvPr>
            <p:ph type="subTitle" idx="1" hasCustomPrompt="1"/>
          </p:nvPr>
        </p:nvSpPr>
        <p:spPr>
          <a:xfrm>
            <a:off x="1524000" y="3794420"/>
            <a:ext cx="9144000" cy="49944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introduce the S/C, WG or TF related</a:t>
            </a:r>
          </a:p>
        </p:txBody>
      </p:sp>
      <p:sp>
        <p:nvSpPr>
          <p:cNvPr id="11" name="Date Placeholder 3">
            <a:extLst>
              <a:ext uri="{FF2B5EF4-FFF2-40B4-BE49-F238E27FC236}">
                <a16:creationId xmlns:a16="http://schemas.microsoft.com/office/drawing/2014/main" id="{E2643AFC-712B-4143-8A50-2EAD908674B0}"/>
              </a:ext>
            </a:extLst>
          </p:cNvPr>
          <p:cNvSpPr>
            <a:spLocks noGrp="1"/>
          </p:cNvSpPr>
          <p:nvPr>
            <p:ph type="dt" sz="half" idx="10"/>
          </p:nvPr>
        </p:nvSpPr>
        <p:spPr>
          <a:xfrm>
            <a:off x="584199" y="6234175"/>
            <a:ext cx="2743200" cy="365125"/>
          </a:xfrm>
        </p:spPr>
        <p:txBody>
          <a:bodyPr/>
          <a:lstStyle>
            <a:lvl1pPr>
              <a:defRPr b="1">
                <a:solidFill>
                  <a:schemeClr val="tx1"/>
                </a:solidFill>
              </a:defRPr>
            </a:lvl1pPr>
          </a:lstStyle>
          <a:p>
            <a:fld id="{65011442-9EA8-43C1-A90A-E8091E9236D0}" type="datetime2">
              <a:rPr lang="en-US" smtClean="0"/>
              <a:pPr/>
              <a:t>Tuesday, February 7, 2023</a:t>
            </a:fld>
            <a:endParaRPr lang="en-US" dirty="0"/>
          </a:p>
        </p:txBody>
      </p:sp>
      <p:sp>
        <p:nvSpPr>
          <p:cNvPr id="14" name="Slide Number Placeholder 5">
            <a:extLst>
              <a:ext uri="{FF2B5EF4-FFF2-40B4-BE49-F238E27FC236}">
                <a16:creationId xmlns:a16="http://schemas.microsoft.com/office/drawing/2014/main" id="{AC977606-7EF4-42CF-877F-085EFD49FBE9}"/>
              </a:ext>
            </a:extLst>
          </p:cNvPr>
          <p:cNvSpPr>
            <a:spLocks noGrp="1"/>
          </p:cNvSpPr>
          <p:nvPr>
            <p:ph type="sldNum" sz="quarter" idx="12"/>
          </p:nvPr>
        </p:nvSpPr>
        <p:spPr>
          <a:xfrm>
            <a:off x="8356599" y="6234175"/>
            <a:ext cx="2743200" cy="365125"/>
          </a:xfrm>
        </p:spPr>
        <p:txBody>
          <a:bodyPr/>
          <a:lstStyle>
            <a:lvl1pPr>
              <a:defRPr b="1">
                <a:solidFill>
                  <a:schemeClr val="tx1"/>
                </a:solidFill>
              </a:defRPr>
            </a:lvl1pPr>
          </a:lstStyle>
          <a:p>
            <a:fld id="{74F045D9-6A50-447E-9A04-3B3C9EFFC6F0}" type="slidenum">
              <a:rPr lang="en-US" smtClean="0"/>
              <a:pPr/>
              <a:t>‹Nr.›</a:t>
            </a:fld>
            <a:endParaRPr lang="en-US" dirty="0"/>
          </a:p>
        </p:txBody>
      </p:sp>
    </p:spTree>
    <p:extLst>
      <p:ext uri="{BB962C8B-B14F-4D97-AF65-F5344CB8AC3E}">
        <p14:creationId xmlns:p14="http://schemas.microsoft.com/office/powerpoint/2010/main" val="212832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TRTO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652377-5DEE-497F-9639-62A87421C7BC}"/>
              </a:ext>
            </a:extLst>
          </p:cNvPr>
          <p:cNvSpPr>
            <a:spLocks noGrp="1"/>
          </p:cNvSpPr>
          <p:nvPr>
            <p:ph idx="1"/>
          </p:nvPr>
        </p:nvSpPr>
        <p:spPr>
          <a:xfrm>
            <a:off x="584199" y="1733472"/>
            <a:ext cx="10515600" cy="40829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A441D8B-6044-4E89-AA2F-39C11F6D0ED0}"/>
              </a:ext>
            </a:extLst>
          </p:cNvPr>
          <p:cNvSpPr>
            <a:spLocks noGrp="1"/>
          </p:cNvSpPr>
          <p:nvPr>
            <p:ph type="title" hasCustomPrompt="1"/>
          </p:nvPr>
        </p:nvSpPr>
        <p:spPr>
          <a:xfrm>
            <a:off x="584199" y="352612"/>
            <a:ext cx="10515600" cy="809411"/>
          </a:xfrm>
        </p:spPr>
        <p:txBody>
          <a:bodyPr/>
          <a:lstStyle>
            <a:lvl1pPr>
              <a:defRPr>
                <a:solidFill>
                  <a:schemeClr val="tx1"/>
                </a:solidFill>
              </a:defRPr>
            </a:lvl1pPr>
          </a:lstStyle>
          <a:p>
            <a:r>
              <a:rPr lang="en-US" dirty="0"/>
              <a:t>Click to introduce slide title</a:t>
            </a:r>
          </a:p>
        </p:txBody>
      </p:sp>
      <p:sp>
        <p:nvSpPr>
          <p:cNvPr id="19" name="Date Placeholder 3">
            <a:extLst>
              <a:ext uri="{FF2B5EF4-FFF2-40B4-BE49-F238E27FC236}">
                <a16:creationId xmlns:a16="http://schemas.microsoft.com/office/drawing/2014/main" id="{B6189BA6-A78A-458D-A1BF-A748C6605E2E}"/>
              </a:ext>
            </a:extLst>
          </p:cNvPr>
          <p:cNvSpPr>
            <a:spLocks noGrp="1"/>
          </p:cNvSpPr>
          <p:nvPr>
            <p:ph type="dt" sz="half" idx="10"/>
          </p:nvPr>
        </p:nvSpPr>
        <p:spPr>
          <a:xfrm>
            <a:off x="584199" y="6234175"/>
            <a:ext cx="2743200" cy="365125"/>
          </a:xfrm>
        </p:spPr>
        <p:txBody>
          <a:bodyPr/>
          <a:lstStyle>
            <a:lvl1pPr>
              <a:defRPr b="1">
                <a:solidFill>
                  <a:schemeClr val="tx1"/>
                </a:solidFill>
              </a:defRPr>
            </a:lvl1pPr>
          </a:lstStyle>
          <a:p>
            <a:fld id="{65011442-9EA8-43C1-A90A-E8091E9236D0}" type="datetime2">
              <a:rPr lang="en-US" smtClean="0"/>
              <a:pPr/>
              <a:t>Tuesday, February 7, 2023</a:t>
            </a:fld>
            <a:endParaRPr lang="en-US" dirty="0"/>
          </a:p>
        </p:txBody>
      </p:sp>
      <p:sp>
        <p:nvSpPr>
          <p:cNvPr id="21" name="Slide Number Placeholder 5">
            <a:extLst>
              <a:ext uri="{FF2B5EF4-FFF2-40B4-BE49-F238E27FC236}">
                <a16:creationId xmlns:a16="http://schemas.microsoft.com/office/drawing/2014/main" id="{27B7DE60-A3A8-440C-8851-A7DE74D42FF5}"/>
              </a:ext>
            </a:extLst>
          </p:cNvPr>
          <p:cNvSpPr>
            <a:spLocks noGrp="1"/>
          </p:cNvSpPr>
          <p:nvPr>
            <p:ph type="sldNum" sz="quarter" idx="12"/>
          </p:nvPr>
        </p:nvSpPr>
        <p:spPr>
          <a:xfrm>
            <a:off x="8356599" y="6234175"/>
            <a:ext cx="2743200" cy="365125"/>
          </a:xfrm>
        </p:spPr>
        <p:txBody>
          <a:bodyPr/>
          <a:lstStyle>
            <a:lvl1pPr>
              <a:defRPr b="1">
                <a:solidFill>
                  <a:schemeClr val="tx1"/>
                </a:solidFill>
              </a:defRPr>
            </a:lvl1pPr>
          </a:lstStyle>
          <a:p>
            <a:fld id="{74F045D9-6A50-447E-9A04-3B3C9EFFC6F0}" type="slidenum">
              <a:rPr lang="en-US" smtClean="0"/>
              <a:pPr/>
              <a:t>‹Nr.›</a:t>
            </a:fld>
            <a:endParaRPr lang="en-US" dirty="0"/>
          </a:p>
        </p:txBody>
      </p:sp>
    </p:spTree>
    <p:extLst>
      <p:ext uri="{BB962C8B-B14F-4D97-AF65-F5344CB8AC3E}">
        <p14:creationId xmlns:p14="http://schemas.microsoft.com/office/powerpoint/2010/main" val="3232359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ETRTOLast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A895-CD02-4899-9FDB-C7D9066F6AD6}"/>
              </a:ext>
            </a:extLst>
          </p:cNvPr>
          <p:cNvSpPr>
            <a:spLocks noGrp="1"/>
          </p:cNvSpPr>
          <p:nvPr>
            <p:ph type="title" hasCustomPrompt="1"/>
          </p:nvPr>
        </p:nvSpPr>
        <p:spPr>
          <a:xfrm>
            <a:off x="1915160" y="2447131"/>
            <a:ext cx="7858760" cy="1325563"/>
          </a:xfrm>
        </p:spPr>
        <p:txBody>
          <a:bodyPr/>
          <a:lstStyle>
            <a:lvl1pPr>
              <a:defRPr>
                <a:solidFill>
                  <a:schemeClr val="tx1"/>
                </a:solidFill>
              </a:defRPr>
            </a:lvl1pPr>
          </a:lstStyle>
          <a:p>
            <a:r>
              <a:rPr lang="en-US" dirty="0"/>
              <a:t>Click to introduce the thanks slide</a:t>
            </a:r>
          </a:p>
        </p:txBody>
      </p:sp>
      <p:sp>
        <p:nvSpPr>
          <p:cNvPr id="14" name="Date Placeholder 3">
            <a:extLst>
              <a:ext uri="{FF2B5EF4-FFF2-40B4-BE49-F238E27FC236}">
                <a16:creationId xmlns:a16="http://schemas.microsoft.com/office/drawing/2014/main" id="{3788463E-D249-4DF9-BFCA-811B0DB980C0}"/>
              </a:ext>
            </a:extLst>
          </p:cNvPr>
          <p:cNvSpPr>
            <a:spLocks noGrp="1"/>
          </p:cNvSpPr>
          <p:nvPr>
            <p:ph type="dt" sz="half" idx="10"/>
          </p:nvPr>
        </p:nvSpPr>
        <p:spPr>
          <a:xfrm>
            <a:off x="584199" y="6234175"/>
            <a:ext cx="2743200" cy="365125"/>
          </a:xfrm>
        </p:spPr>
        <p:txBody>
          <a:bodyPr/>
          <a:lstStyle>
            <a:lvl1pPr>
              <a:defRPr b="1">
                <a:solidFill>
                  <a:schemeClr val="tx1"/>
                </a:solidFill>
              </a:defRPr>
            </a:lvl1pPr>
          </a:lstStyle>
          <a:p>
            <a:fld id="{65011442-9EA8-43C1-A90A-E8091E9236D0}" type="datetime2">
              <a:rPr lang="en-US" smtClean="0"/>
              <a:pPr/>
              <a:t>Tuesday, February 7, 2023</a:t>
            </a:fld>
            <a:endParaRPr lang="en-US" dirty="0"/>
          </a:p>
        </p:txBody>
      </p:sp>
      <p:sp>
        <p:nvSpPr>
          <p:cNvPr id="16" name="Slide Number Placeholder 5">
            <a:extLst>
              <a:ext uri="{FF2B5EF4-FFF2-40B4-BE49-F238E27FC236}">
                <a16:creationId xmlns:a16="http://schemas.microsoft.com/office/drawing/2014/main" id="{A05C9697-1DE4-4BA2-A69B-EE6DE60F80D8}"/>
              </a:ext>
            </a:extLst>
          </p:cNvPr>
          <p:cNvSpPr>
            <a:spLocks noGrp="1"/>
          </p:cNvSpPr>
          <p:nvPr>
            <p:ph type="sldNum" sz="quarter" idx="12"/>
          </p:nvPr>
        </p:nvSpPr>
        <p:spPr>
          <a:xfrm>
            <a:off x="8356599" y="6234175"/>
            <a:ext cx="2743200" cy="365125"/>
          </a:xfrm>
        </p:spPr>
        <p:txBody>
          <a:bodyPr/>
          <a:lstStyle>
            <a:lvl1pPr>
              <a:defRPr b="1">
                <a:solidFill>
                  <a:schemeClr val="tx1"/>
                </a:solidFill>
              </a:defRPr>
            </a:lvl1pPr>
          </a:lstStyle>
          <a:p>
            <a:fld id="{74F045D9-6A50-447E-9A04-3B3C9EFFC6F0}" type="slidenum">
              <a:rPr lang="en-US" smtClean="0"/>
              <a:pPr/>
              <a:t>‹Nr.›</a:t>
            </a:fld>
            <a:endParaRPr lang="en-US" dirty="0"/>
          </a:p>
        </p:txBody>
      </p:sp>
    </p:spTree>
    <p:extLst>
      <p:ext uri="{BB962C8B-B14F-4D97-AF65-F5344CB8AC3E}">
        <p14:creationId xmlns:p14="http://schemas.microsoft.com/office/powerpoint/2010/main" val="723444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lvl1pPr>
              <a:defRPr>
                <a:solidFill>
                  <a:schemeClr val="tx1"/>
                </a:solidFill>
              </a:defRPr>
            </a:lvl1pPr>
          </a:lstStyle>
          <a:p>
            <a:fld id="{6B9D1A53-3D50-465D-BEE6-D62CB4527C46}" type="datetime3">
              <a:rPr lang="en-US" noProof="0" smtClean="0"/>
              <a:pPr/>
              <a:t>7 February 2023</a:t>
            </a:fld>
            <a:endParaRPr lang="en-US" noProof="0"/>
          </a:p>
        </p:txBody>
      </p:sp>
      <p:sp>
        <p:nvSpPr>
          <p:cNvPr id="6" name="Foliennummernplatzhalter 5"/>
          <p:cNvSpPr>
            <a:spLocks noGrp="1"/>
          </p:cNvSpPr>
          <p:nvPr>
            <p:ph type="sldNum" sz="quarter" idx="11"/>
          </p:nvPr>
        </p:nvSpPr>
        <p:spPr/>
        <p:txBody>
          <a:bodyPr/>
          <a:lstStyle>
            <a:lvl1pPr>
              <a:defRPr>
                <a:solidFill>
                  <a:schemeClr val="tx1"/>
                </a:solidFill>
              </a:defRPr>
            </a:lvl1pPr>
          </a:lstStyle>
          <a:p>
            <a:fld id="{ADA48181-2C78-49CB-8C52-912A07842C2E}" type="slidenum">
              <a:rPr lang="en-US" noProof="0" smtClean="0"/>
              <a:pPr/>
              <a:t>‹Nr.›</a:t>
            </a:fld>
            <a:endParaRPr lang="en-US" noProof="0"/>
          </a:p>
        </p:txBody>
      </p:sp>
    </p:spTree>
    <p:extLst>
      <p:ext uri="{BB962C8B-B14F-4D97-AF65-F5344CB8AC3E}">
        <p14:creationId xmlns:p14="http://schemas.microsoft.com/office/powerpoint/2010/main" val="246998067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3541A0-6D1D-48E8-AAE7-7E4D17C6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5BEA4E-B31A-4947-805D-96C6B60AA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44A93-C5F7-48FE-93AC-1DEF282327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96A1E-7A29-44FA-8EF3-E01DAB2A90F2}" type="datetime2">
              <a:rPr lang="en-US" smtClean="0"/>
              <a:t>Tuesday, February 7, 2023</a:t>
            </a:fld>
            <a:endParaRPr lang="en-US"/>
          </a:p>
        </p:txBody>
      </p:sp>
      <p:sp>
        <p:nvSpPr>
          <p:cNvPr id="6" name="Slide Number Placeholder 5">
            <a:extLst>
              <a:ext uri="{FF2B5EF4-FFF2-40B4-BE49-F238E27FC236}">
                <a16:creationId xmlns:a16="http://schemas.microsoft.com/office/drawing/2014/main" id="{E4B9DC25-E271-4B58-9561-4E6E8E6F5B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045D9-6A50-447E-9A04-3B3C9EFFC6F0}" type="slidenum">
              <a:rPr lang="en-US" smtClean="0"/>
              <a:t>‹Nr.›</a:t>
            </a:fld>
            <a:endParaRPr lang="en-US"/>
          </a:p>
        </p:txBody>
      </p:sp>
    </p:spTree>
    <p:extLst>
      <p:ext uri="{BB962C8B-B14F-4D97-AF65-F5344CB8AC3E}">
        <p14:creationId xmlns:p14="http://schemas.microsoft.com/office/powerpoint/2010/main" val="1315629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3.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slide" Target="slide2.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notesSlide" Target="../notesSlides/notesSlide4.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slideLayout" Target="../slideLayouts/slideLayout4.xml"/><Relationship Id="rId5" Type="http://schemas.openxmlformats.org/officeDocument/2006/relationships/tags" Target="../tags/tag37.xml"/><Relationship Id="rId15" Type="http://schemas.openxmlformats.org/officeDocument/2006/relationships/slide" Target="slide9.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slide" Target="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 Target="slide5.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4.xml"/><Relationship Id="rId5" Type="http://schemas.openxmlformats.org/officeDocument/2006/relationships/tags" Target="../tags/tag6.xml"/><Relationship Id="rId15" Type="http://schemas.openxmlformats.org/officeDocument/2006/relationships/slide" Target="slide13.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slide" Target="slide2.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notesSlide" Target="../notesSlides/notesSlide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Layout" Target="../slideLayouts/slideLayout4.xml"/><Relationship Id="rId5" Type="http://schemas.openxmlformats.org/officeDocument/2006/relationships/tags" Target="../tags/tag16.xml"/><Relationship Id="rId15" Type="http://schemas.openxmlformats.org/officeDocument/2006/relationships/slide" Target="slide13.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slide" Target="slide2.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notesSlide" Target="../notesSlides/notesSlide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slideLayout" Target="../slideLayouts/slideLayout4.xml"/><Relationship Id="rId5" Type="http://schemas.openxmlformats.org/officeDocument/2006/relationships/tags" Target="../tags/tag26.xml"/><Relationship Id="rId15" Type="http://schemas.openxmlformats.org/officeDocument/2006/relationships/slide" Target="slide13.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2030-9651-4450-932B-E2BF8E7CB89A}"/>
              </a:ext>
            </a:extLst>
          </p:cNvPr>
          <p:cNvSpPr>
            <a:spLocks noGrp="1"/>
          </p:cNvSpPr>
          <p:nvPr>
            <p:ph type="ctrTitle"/>
          </p:nvPr>
        </p:nvSpPr>
        <p:spPr>
          <a:xfrm>
            <a:off x="758190" y="1945295"/>
            <a:ext cx="10675620" cy="2375245"/>
          </a:xfrm>
        </p:spPr>
        <p:txBody>
          <a:bodyPr>
            <a:noAutofit/>
          </a:bodyPr>
          <a:lstStyle/>
          <a:p>
            <a:r>
              <a:rPr lang="en-US" sz="4800" dirty="0"/>
              <a:t>IWG-MU proposal for R117 C1 </a:t>
            </a:r>
            <a:r>
              <a:rPr lang="en-US" sz="4800" dirty="0" err="1"/>
              <a:t>tyre</a:t>
            </a:r>
            <a:r>
              <a:rPr lang="en-US" sz="4800" dirty="0"/>
              <a:t> rolling noise temperature correction update</a:t>
            </a:r>
          </a:p>
        </p:txBody>
      </p:sp>
      <p:sp>
        <p:nvSpPr>
          <p:cNvPr id="4" name="Date Placeholder 3">
            <a:extLst>
              <a:ext uri="{FF2B5EF4-FFF2-40B4-BE49-F238E27FC236}">
                <a16:creationId xmlns:a16="http://schemas.microsoft.com/office/drawing/2014/main" id="{A9F3125D-CFBC-40C4-9FF0-ABDA1D226A2D}"/>
              </a:ext>
            </a:extLst>
          </p:cNvPr>
          <p:cNvSpPr>
            <a:spLocks noGrp="1"/>
          </p:cNvSpPr>
          <p:nvPr>
            <p:ph type="dt" sz="half" idx="10"/>
          </p:nvPr>
        </p:nvSpPr>
        <p:spPr>
          <a:xfrm>
            <a:off x="584199" y="6225466"/>
            <a:ext cx="2743200" cy="365125"/>
          </a:xfrm>
        </p:spPr>
        <p:txBody>
          <a:bodyPr/>
          <a:lstStyle/>
          <a:p>
            <a:r>
              <a:rPr lang="en-US" dirty="0"/>
              <a:t>Tuesday, January 31, 2023</a:t>
            </a:r>
          </a:p>
        </p:txBody>
      </p:sp>
      <p:sp>
        <p:nvSpPr>
          <p:cNvPr id="6" name="Slide Number Placeholder 5">
            <a:extLst>
              <a:ext uri="{FF2B5EF4-FFF2-40B4-BE49-F238E27FC236}">
                <a16:creationId xmlns:a16="http://schemas.microsoft.com/office/drawing/2014/main" id="{AA42D440-BEBF-4CA7-AD1F-F7C0A6F03012}"/>
              </a:ext>
            </a:extLst>
          </p:cNvPr>
          <p:cNvSpPr>
            <a:spLocks noGrp="1"/>
          </p:cNvSpPr>
          <p:nvPr>
            <p:ph type="sldNum" sz="quarter" idx="12"/>
          </p:nvPr>
        </p:nvSpPr>
        <p:spPr/>
        <p:txBody>
          <a:bodyPr/>
          <a:lstStyle/>
          <a:p>
            <a:fld id="{74F045D9-6A50-447E-9A04-3B3C9EFFC6F0}" type="slidenum">
              <a:rPr lang="en-US" smtClean="0"/>
              <a:pPr/>
              <a:t>1</a:t>
            </a:fld>
            <a:endParaRPr lang="en-US" dirty="0"/>
          </a:p>
        </p:txBody>
      </p:sp>
      <p:sp>
        <p:nvSpPr>
          <p:cNvPr id="3" name="Textfeld 2">
            <a:extLst>
              <a:ext uri="{FF2B5EF4-FFF2-40B4-BE49-F238E27FC236}">
                <a16:creationId xmlns:a16="http://schemas.microsoft.com/office/drawing/2014/main" id="{EE52668A-3DF4-4471-A87B-ADDA14FB4560}"/>
              </a:ext>
            </a:extLst>
          </p:cNvPr>
          <p:cNvSpPr txBox="1"/>
          <p:nvPr/>
        </p:nvSpPr>
        <p:spPr>
          <a:xfrm>
            <a:off x="8356599" y="252549"/>
            <a:ext cx="3469641" cy="923330"/>
          </a:xfrm>
          <a:prstGeom prst="rect">
            <a:avLst/>
          </a:prstGeom>
          <a:noFill/>
        </p:spPr>
        <p:txBody>
          <a:bodyPr wrap="square" rtlCol="0">
            <a:spAutoFit/>
          </a:bodyPr>
          <a:lstStyle/>
          <a:p>
            <a:pPr algn="r"/>
            <a:r>
              <a:rPr lang="en-GB" dirty="0"/>
              <a:t>Informal </a:t>
            </a:r>
            <a:r>
              <a:rPr lang="en-GB"/>
              <a:t>document GRBP-77-11</a:t>
            </a:r>
            <a:endParaRPr lang="en-GB" dirty="0">
              <a:solidFill>
                <a:srgbClr val="FF0000"/>
              </a:solidFill>
            </a:endParaRPr>
          </a:p>
          <a:p>
            <a:pPr algn="r"/>
            <a:r>
              <a:rPr lang="en-GB" dirty="0"/>
              <a:t>77</a:t>
            </a:r>
            <a:r>
              <a:rPr lang="en-GB" baseline="30000" dirty="0"/>
              <a:t>th</a:t>
            </a:r>
            <a:r>
              <a:rPr lang="en-GB" dirty="0"/>
              <a:t> GRBP, 07-10 February 2023</a:t>
            </a:r>
          </a:p>
          <a:p>
            <a:pPr algn="r"/>
            <a:r>
              <a:rPr lang="en-GB" dirty="0"/>
              <a:t>Agenda item 5 (e)</a:t>
            </a:r>
            <a:endParaRPr lang="en-GB" dirty="0">
              <a:solidFill>
                <a:srgbClr val="FF0000"/>
              </a:solidFill>
            </a:endParaRPr>
          </a:p>
        </p:txBody>
      </p:sp>
    </p:spTree>
    <p:extLst>
      <p:ext uri="{BB962C8B-B14F-4D97-AF65-F5344CB8AC3E}">
        <p14:creationId xmlns:p14="http://schemas.microsoft.com/office/powerpoint/2010/main" val="2711021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B7BB83A-164B-4D59-AF07-29B8079EFE6E}"/>
              </a:ext>
            </a:extLst>
          </p:cNvPr>
          <p:cNvSpPr>
            <a:spLocks noGrp="1"/>
          </p:cNvSpPr>
          <p:nvPr>
            <p:ph type="title"/>
          </p:nvPr>
        </p:nvSpPr>
        <p:spPr/>
        <p:txBody>
          <a:bodyPr/>
          <a:lstStyle/>
          <a:p>
            <a:r>
              <a:rPr lang="en-US" dirty="0"/>
              <a:t>Investigation results</a:t>
            </a:r>
          </a:p>
        </p:txBody>
      </p:sp>
      <p:sp>
        <p:nvSpPr>
          <p:cNvPr id="4" name="Datumsplatzhalter 3">
            <a:extLst>
              <a:ext uri="{FF2B5EF4-FFF2-40B4-BE49-F238E27FC236}">
                <a16:creationId xmlns:a16="http://schemas.microsoft.com/office/drawing/2014/main" id="{170791AF-B7A9-4CA7-BB43-15F3A6C89987}"/>
              </a:ext>
            </a:extLst>
          </p:cNvPr>
          <p:cNvSpPr>
            <a:spLocks noGrp="1"/>
          </p:cNvSpPr>
          <p:nvPr>
            <p:ph type="dt" sz="half" idx="10"/>
          </p:nvPr>
        </p:nvSpPr>
        <p:spPr/>
        <p:txBody>
          <a:bodyPr/>
          <a:lstStyle/>
          <a:p>
            <a:r>
              <a:rPr lang="de-DE" dirty="0"/>
              <a:t>Tuesday, </a:t>
            </a:r>
            <a:r>
              <a:rPr lang="de-DE" dirty="0" err="1"/>
              <a:t>January</a:t>
            </a:r>
            <a:r>
              <a:rPr lang="de-DE" dirty="0"/>
              <a:t> 31, 2023</a:t>
            </a:r>
            <a:endParaRPr lang="en-US" dirty="0"/>
          </a:p>
        </p:txBody>
      </p:sp>
      <p:sp>
        <p:nvSpPr>
          <p:cNvPr id="5" name="Foliennummernplatzhalter 4">
            <a:extLst>
              <a:ext uri="{FF2B5EF4-FFF2-40B4-BE49-F238E27FC236}">
                <a16:creationId xmlns:a16="http://schemas.microsoft.com/office/drawing/2014/main" id="{8DDD9ACD-C112-43AE-A4E5-6D5B03C0714A}"/>
              </a:ext>
            </a:extLst>
          </p:cNvPr>
          <p:cNvSpPr>
            <a:spLocks noGrp="1"/>
          </p:cNvSpPr>
          <p:nvPr>
            <p:ph type="sldNum" sz="quarter" idx="12"/>
          </p:nvPr>
        </p:nvSpPr>
        <p:spPr/>
        <p:txBody>
          <a:bodyPr/>
          <a:lstStyle/>
          <a:p>
            <a:fld id="{74F045D9-6A50-447E-9A04-3B3C9EFFC6F0}" type="slidenum">
              <a:rPr lang="en-US" smtClean="0"/>
              <a:pPr/>
              <a:t>10</a:t>
            </a:fld>
            <a:endParaRPr lang="en-US" dirty="0"/>
          </a:p>
        </p:txBody>
      </p:sp>
      <p:sp>
        <p:nvSpPr>
          <p:cNvPr id="7" name="Inhaltsplatzhalter 1">
            <a:extLst>
              <a:ext uri="{FF2B5EF4-FFF2-40B4-BE49-F238E27FC236}">
                <a16:creationId xmlns:a16="http://schemas.microsoft.com/office/drawing/2014/main" id="{CE13DF02-ABA3-4411-B105-1D437FDA5FB7}"/>
              </a:ext>
            </a:extLst>
          </p:cNvPr>
          <p:cNvSpPr>
            <a:spLocks noGrp="1"/>
          </p:cNvSpPr>
          <p:nvPr>
            <p:ph idx="1"/>
          </p:nvPr>
        </p:nvSpPr>
        <p:spPr>
          <a:xfrm>
            <a:off x="6643305" y="5125455"/>
            <a:ext cx="4686545" cy="925287"/>
          </a:xfrm>
        </p:spPr>
        <p:txBody>
          <a:bodyPr>
            <a:normAutofit/>
          </a:bodyPr>
          <a:lstStyle/>
          <a:p>
            <a:r>
              <a:rPr lang="en-US" sz="1400" dirty="0"/>
              <a:t>3PMSF </a:t>
            </a:r>
            <a:r>
              <a:rPr lang="en-US" sz="1400" dirty="0" err="1"/>
              <a:t>tyres</a:t>
            </a:r>
            <a:r>
              <a:rPr lang="en-US" sz="1400" dirty="0"/>
              <a:t> have a lower temperature sensitivity then non 3PMSF </a:t>
            </a:r>
            <a:r>
              <a:rPr lang="en-US" sz="1400" dirty="0" err="1"/>
              <a:t>tyres</a:t>
            </a:r>
            <a:r>
              <a:rPr lang="en-US" sz="1400" dirty="0"/>
              <a:t> and are over corrected by the current R117 temperature correction.</a:t>
            </a:r>
          </a:p>
        </p:txBody>
      </p:sp>
      <p:sp>
        <p:nvSpPr>
          <p:cNvPr id="9" name="Inhaltsplatzhalter 1">
            <a:extLst>
              <a:ext uri="{FF2B5EF4-FFF2-40B4-BE49-F238E27FC236}">
                <a16:creationId xmlns:a16="http://schemas.microsoft.com/office/drawing/2014/main" id="{0C819B2F-9956-4174-B3CD-366B14A1FD08}"/>
              </a:ext>
            </a:extLst>
          </p:cNvPr>
          <p:cNvSpPr txBox="1">
            <a:spLocks/>
          </p:cNvSpPr>
          <p:nvPr/>
        </p:nvSpPr>
        <p:spPr>
          <a:xfrm>
            <a:off x="336000" y="5125454"/>
            <a:ext cx="5760000" cy="925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The current R117 temperature correction is well adapted to cover the average temperature sensitivity of non 3PMSF </a:t>
            </a:r>
            <a:r>
              <a:rPr lang="en-US" sz="1400" dirty="0" err="1"/>
              <a:t>tyres</a:t>
            </a:r>
            <a:r>
              <a:rPr lang="en-US" sz="1400" dirty="0"/>
              <a:t>.</a:t>
            </a:r>
          </a:p>
          <a:p>
            <a:r>
              <a:rPr lang="en-US" sz="1400" dirty="0"/>
              <a:t>Temperature sensitivity is described best using a logarithmic function</a:t>
            </a:r>
          </a:p>
        </p:txBody>
      </p:sp>
      <p:pic>
        <p:nvPicPr>
          <p:cNvPr id="2" name="Grafik 1">
            <a:extLst>
              <a:ext uri="{FF2B5EF4-FFF2-40B4-BE49-F238E27FC236}">
                <a16:creationId xmlns:a16="http://schemas.microsoft.com/office/drawing/2014/main" id="{25994360-E6F6-4A14-AB20-78D32C791F85}"/>
              </a:ext>
            </a:extLst>
          </p:cNvPr>
          <p:cNvPicPr>
            <a:picLocks noChangeAspect="1"/>
          </p:cNvPicPr>
          <p:nvPr/>
        </p:nvPicPr>
        <p:blipFill>
          <a:blip r:embed="rId2"/>
          <a:stretch>
            <a:fillRect/>
          </a:stretch>
        </p:blipFill>
        <p:spPr>
          <a:xfrm>
            <a:off x="188464" y="1156076"/>
            <a:ext cx="11815072" cy="3785944"/>
          </a:xfrm>
          <a:prstGeom prst="rect">
            <a:avLst/>
          </a:prstGeom>
        </p:spPr>
      </p:pic>
    </p:spTree>
    <p:extLst>
      <p:ext uri="{BB962C8B-B14F-4D97-AF65-F5344CB8AC3E}">
        <p14:creationId xmlns:p14="http://schemas.microsoft.com/office/powerpoint/2010/main" val="566183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E7CDB0F-ECF8-4F9A-BE31-B163D7E5412A}"/>
              </a:ext>
            </a:extLst>
          </p:cNvPr>
          <p:cNvSpPr>
            <a:spLocks noGrp="1"/>
          </p:cNvSpPr>
          <p:nvPr>
            <p:ph type="title"/>
          </p:nvPr>
        </p:nvSpPr>
        <p:spPr>
          <a:xfrm>
            <a:off x="584199" y="50391"/>
            <a:ext cx="10515600" cy="809411"/>
          </a:xfrm>
        </p:spPr>
        <p:txBody>
          <a:bodyPr>
            <a:noAutofit/>
          </a:bodyPr>
          <a:lstStyle/>
          <a:p>
            <a:r>
              <a:rPr lang="en-US" sz="3200" dirty="0"/>
              <a:t>Proposal for R117 C1 temperature correction update</a:t>
            </a:r>
          </a:p>
        </p:txBody>
      </p:sp>
      <p:sp>
        <p:nvSpPr>
          <p:cNvPr id="4" name="Datumsplatzhalter 3">
            <a:extLst>
              <a:ext uri="{FF2B5EF4-FFF2-40B4-BE49-F238E27FC236}">
                <a16:creationId xmlns:a16="http://schemas.microsoft.com/office/drawing/2014/main" id="{3DF110AB-1699-460F-8ECA-291703E66258}"/>
              </a:ext>
            </a:extLst>
          </p:cNvPr>
          <p:cNvSpPr>
            <a:spLocks noGrp="1"/>
          </p:cNvSpPr>
          <p:nvPr>
            <p:ph type="dt" sz="half" idx="10"/>
          </p:nvPr>
        </p:nvSpPr>
        <p:spPr/>
        <p:txBody>
          <a:bodyPr/>
          <a:lstStyle/>
          <a:p>
            <a:r>
              <a:rPr lang="de-DE" dirty="0"/>
              <a:t>Tuesday, </a:t>
            </a:r>
            <a:r>
              <a:rPr lang="de-DE" dirty="0" err="1"/>
              <a:t>January</a:t>
            </a:r>
            <a:r>
              <a:rPr lang="de-DE" dirty="0"/>
              <a:t> 31, 2023</a:t>
            </a:r>
            <a:endParaRPr lang="en-US" dirty="0"/>
          </a:p>
        </p:txBody>
      </p:sp>
      <p:sp>
        <p:nvSpPr>
          <p:cNvPr id="6" name="Foliennummernplatzhalter 5">
            <a:extLst>
              <a:ext uri="{FF2B5EF4-FFF2-40B4-BE49-F238E27FC236}">
                <a16:creationId xmlns:a16="http://schemas.microsoft.com/office/drawing/2014/main" id="{CD385DA9-7A66-41AA-B3C6-8569CF2B89B5}"/>
              </a:ext>
            </a:extLst>
          </p:cNvPr>
          <p:cNvSpPr>
            <a:spLocks noGrp="1"/>
          </p:cNvSpPr>
          <p:nvPr>
            <p:ph type="sldNum" sz="quarter" idx="12"/>
          </p:nvPr>
        </p:nvSpPr>
        <p:spPr/>
        <p:txBody>
          <a:bodyPr/>
          <a:lstStyle/>
          <a:p>
            <a:fld id="{74F045D9-6A50-447E-9A04-3B3C9EFFC6F0}" type="slidenum">
              <a:rPr lang="en-US" smtClean="0"/>
              <a:pPr/>
              <a:t>11</a:t>
            </a:fld>
            <a:endParaRPr lang="en-US" dirty="0"/>
          </a:p>
        </p:txBody>
      </p:sp>
      <mc:AlternateContent xmlns:mc="http://schemas.openxmlformats.org/markup-compatibility/2006" xmlns:a14="http://schemas.microsoft.com/office/drawing/2010/main">
        <mc:Choice Requires="a14">
          <p:graphicFrame>
            <p:nvGraphicFramePr>
              <p:cNvPr id="10" name="Tabelle 10">
                <a:extLst>
                  <a:ext uri="{FF2B5EF4-FFF2-40B4-BE49-F238E27FC236}">
                    <a16:creationId xmlns:a16="http://schemas.microsoft.com/office/drawing/2014/main" id="{C4D1003A-C78B-43B1-A11D-EF31518B8CD7}"/>
                  </a:ext>
                </a:extLst>
              </p:cNvPr>
              <p:cNvGraphicFramePr>
                <a:graphicFrameLocks noGrp="1"/>
              </p:cNvGraphicFramePr>
              <p:nvPr>
                <p:extLst>
                  <p:ext uri="{D42A27DB-BD31-4B8C-83A1-F6EECF244321}">
                    <p14:modId xmlns:p14="http://schemas.microsoft.com/office/powerpoint/2010/main" val="3641459505"/>
                  </p:ext>
                </p:extLst>
              </p:nvPr>
            </p:nvGraphicFramePr>
            <p:xfrm>
              <a:off x="966617" y="2399446"/>
              <a:ext cx="2665506" cy="1495235"/>
            </p:xfrm>
            <a:graphic>
              <a:graphicData uri="http://schemas.openxmlformats.org/drawingml/2006/table">
                <a:tbl>
                  <a:tblPr firstRow="1" bandRow="1">
                    <a:tableStyleId>{073A0DAA-6AF3-43AB-8588-CEC1D06C72B9}</a:tableStyleId>
                  </a:tblPr>
                  <a:tblGrid>
                    <a:gridCol w="612587">
                      <a:extLst>
                        <a:ext uri="{9D8B030D-6E8A-4147-A177-3AD203B41FA5}">
                          <a16:colId xmlns:a16="http://schemas.microsoft.com/office/drawing/2014/main" val="4270266547"/>
                        </a:ext>
                      </a:extLst>
                    </a:gridCol>
                    <a:gridCol w="1084730">
                      <a:extLst>
                        <a:ext uri="{9D8B030D-6E8A-4147-A177-3AD203B41FA5}">
                          <a16:colId xmlns:a16="http://schemas.microsoft.com/office/drawing/2014/main" val="175200486"/>
                        </a:ext>
                      </a:extLst>
                    </a:gridCol>
                    <a:gridCol w="968189">
                      <a:extLst>
                        <a:ext uri="{9D8B030D-6E8A-4147-A177-3AD203B41FA5}">
                          <a16:colId xmlns:a16="http://schemas.microsoft.com/office/drawing/2014/main" val="3525803695"/>
                        </a:ext>
                      </a:extLst>
                    </a:gridCol>
                  </a:tblGrid>
                  <a:tr h="0">
                    <a:tc>
                      <a:txBody>
                        <a:bodyPr/>
                        <a:lstStyle/>
                        <a:p>
                          <a:endParaRPr lang="en-US"/>
                        </a:p>
                      </a:txBody>
                      <a:tcPr/>
                    </a:tc>
                    <a:tc>
                      <a:txBody>
                        <a:bodyPr/>
                        <a:lstStyle/>
                        <a:p>
                          <a:r>
                            <a:rPr lang="en-US" dirty="0"/>
                            <a:t>Summer</a:t>
                          </a:r>
                        </a:p>
                      </a:txBody>
                      <a:tcPr/>
                    </a:tc>
                    <a:tc>
                      <a:txBody>
                        <a:bodyPr/>
                        <a:lstStyle/>
                        <a:p>
                          <a:r>
                            <a:rPr lang="en-US" dirty="0"/>
                            <a:t>3PMSF</a:t>
                          </a:r>
                        </a:p>
                      </a:txBody>
                      <a:tcPr/>
                    </a:tc>
                    <a:extLst>
                      <a:ext uri="{0D108BD9-81ED-4DB2-BD59-A6C34878D82A}">
                        <a16:rowId xmlns:a16="http://schemas.microsoft.com/office/drawing/2014/main" val="924862958"/>
                      </a:ext>
                    </a:extLst>
                  </a:tr>
                  <a:tr h="370840">
                    <a:tc>
                      <a:txBody>
                        <a:bodyPr/>
                        <a:lstStyle/>
                        <a:p>
                          <a:r>
                            <a:rPr lang="en-US" dirty="0"/>
                            <a:t>K1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2,18</a:t>
                          </a:r>
                        </a:p>
                      </a:txBody>
                      <a:tcPr/>
                    </a:tc>
                    <a:tc>
                      <a:txBody>
                        <a:bodyPr/>
                        <a:lstStyle/>
                        <a:p>
                          <a:pPr algn="ctr"/>
                          <a:r>
                            <a:rPr lang="en-US" dirty="0"/>
                            <a:t>1,35</a:t>
                          </a:r>
                        </a:p>
                      </a:txBody>
                      <a:tcPr/>
                    </a:tc>
                    <a:extLst>
                      <a:ext uri="{0D108BD9-81ED-4DB2-BD59-A6C34878D82A}">
                        <a16:rowId xmlns:a16="http://schemas.microsoft.com/office/drawing/2014/main" val="938282999"/>
                      </a:ext>
                    </a:extLst>
                  </a:tr>
                  <a:tr h="370840">
                    <a:tc>
                      <a:txBody>
                        <a:bodyPr/>
                        <a:lstStyle/>
                        <a:p>
                          <a:r>
                            <a:rPr lang="en-US" dirty="0"/>
                            <a:t>K2</a:t>
                          </a:r>
                        </a:p>
                      </a:txBody>
                      <a:tcPr/>
                    </a:tc>
                    <a:tc>
                      <a:txBody>
                        <a:bodyPr/>
                        <a:lstStyle/>
                        <a:p>
                          <a:pPr algn="ctr"/>
                          <a:r>
                            <a:rPr lang="en-US" dirty="0"/>
                            <a:t>0</a:t>
                          </a:r>
                        </a:p>
                      </a:txBody>
                      <a:tcPr/>
                    </a:tc>
                    <a:tc>
                      <a:txBody>
                        <a:bodyPr/>
                        <a:lstStyle/>
                        <a:p>
                          <a:pPr algn="ctr"/>
                          <a:r>
                            <a:rPr lang="en-US" dirty="0"/>
                            <a:t>2,29</a:t>
                          </a:r>
                        </a:p>
                      </a:txBody>
                      <a:tcPr/>
                    </a:tc>
                    <a:extLst>
                      <a:ext uri="{0D108BD9-81ED-4DB2-BD59-A6C34878D82A}">
                        <a16:rowId xmlns:a16="http://schemas.microsoft.com/office/drawing/2014/main" val="999894290"/>
                      </a:ext>
                    </a:extLst>
                  </a:tr>
                  <a:tr h="370840">
                    <a:tc>
                      <a:txBody>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𝜗</m:t>
                                    </m:r>
                                  </m:e>
                                  <m:sub>
                                    <m:r>
                                      <a:rPr lang="de-DE" b="0" smtClean="0">
                                        <a:latin typeface="Cambria Math" panose="02040503050406030204" pitchFamily="18" charset="0"/>
                                      </a:rPr>
                                      <m:t>𝑟𝑒𝑓</m:t>
                                    </m:r>
                                  </m:sub>
                                </m:sSub>
                              </m:oMath>
                            </m:oMathPara>
                          </a14:m>
                          <a:endParaRPr lang="en-US" dirty="0"/>
                        </a:p>
                      </a:txBody>
                      <a:tcPr/>
                    </a:tc>
                    <a:tc>
                      <a:txBody>
                        <a:bodyPr/>
                        <a:lstStyle/>
                        <a:p>
                          <a:pPr algn="ctr"/>
                          <a:r>
                            <a:rPr lang="en-US" dirty="0"/>
                            <a:t>20°C</a:t>
                          </a:r>
                        </a:p>
                      </a:txBody>
                      <a:tcPr/>
                    </a:tc>
                    <a:tc>
                      <a:txBody>
                        <a:bodyPr/>
                        <a:lstStyle/>
                        <a:p>
                          <a:pPr algn="ctr"/>
                          <a:r>
                            <a:rPr lang="en-US" dirty="0"/>
                            <a:t>20°C</a:t>
                          </a:r>
                        </a:p>
                      </a:txBody>
                      <a:tcPr/>
                    </a:tc>
                    <a:extLst>
                      <a:ext uri="{0D108BD9-81ED-4DB2-BD59-A6C34878D82A}">
                        <a16:rowId xmlns:a16="http://schemas.microsoft.com/office/drawing/2014/main" val="4037124441"/>
                      </a:ext>
                    </a:extLst>
                  </a:tr>
                </a:tbl>
              </a:graphicData>
            </a:graphic>
          </p:graphicFrame>
        </mc:Choice>
        <mc:Fallback xmlns="">
          <p:graphicFrame>
            <p:nvGraphicFramePr>
              <p:cNvPr id="10" name="Tabelle 10">
                <a:extLst>
                  <a:ext uri="{FF2B5EF4-FFF2-40B4-BE49-F238E27FC236}">
                    <a16:creationId xmlns:a16="http://schemas.microsoft.com/office/drawing/2014/main" id="{C4D1003A-C78B-43B1-A11D-EF31518B8CD7}"/>
                  </a:ext>
                </a:extLst>
              </p:cNvPr>
              <p:cNvGraphicFramePr>
                <a:graphicFrameLocks noGrp="1"/>
              </p:cNvGraphicFramePr>
              <p:nvPr>
                <p:extLst>
                  <p:ext uri="{D42A27DB-BD31-4B8C-83A1-F6EECF244321}">
                    <p14:modId xmlns:p14="http://schemas.microsoft.com/office/powerpoint/2010/main" val="3641459505"/>
                  </p:ext>
                </p:extLst>
              </p:nvPr>
            </p:nvGraphicFramePr>
            <p:xfrm>
              <a:off x="966617" y="2399446"/>
              <a:ext cx="2665506" cy="1495235"/>
            </p:xfrm>
            <a:graphic>
              <a:graphicData uri="http://schemas.openxmlformats.org/drawingml/2006/table">
                <a:tbl>
                  <a:tblPr firstRow="1" bandRow="1">
                    <a:tableStyleId>{073A0DAA-6AF3-43AB-8588-CEC1D06C72B9}</a:tableStyleId>
                  </a:tblPr>
                  <a:tblGrid>
                    <a:gridCol w="612587">
                      <a:extLst>
                        <a:ext uri="{9D8B030D-6E8A-4147-A177-3AD203B41FA5}">
                          <a16:colId xmlns:a16="http://schemas.microsoft.com/office/drawing/2014/main" val="4270266547"/>
                        </a:ext>
                      </a:extLst>
                    </a:gridCol>
                    <a:gridCol w="1084730">
                      <a:extLst>
                        <a:ext uri="{9D8B030D-6E8A-4147-A177-3AD203B41FA5}">
                          <a16:colId xmlns:a16="http://schemas.microsoft.com/office/drawing/2014/main" val="175200486"/>
                        </a:ext>
                      </a:extLst>
                    </a:gridCol>
                    <a:gridCol w="968189">
                      <a:extLst>
                        <a:ext uri="{9D8B030D-6E8A-4147-A177-3AD203B41FA5}">
                          <a16:colId xmlns:a16="http://schemas.microsoft.com/office/drawing/2014/main" val="3525803695"/>
                        </a:ext>
                      </a:extLst>
                    </a:gridCol>
                  </a:tblGrid>
                  <a:tr h="365760">
                    <a:tc>
                      <a:txBody>
                        <a:bodyPr/>
                        <a:lstStyle/>
                        <a:p>
                          <a:endParaRPr lang="en-US"/>
                        </a:p>
                      </a:txBody>
                      <a:tcPr/>
                    </a:tc>
                    <a:tc>
                      <a:txBody>
                        <a:bodyPr/>
                        <a:lstStyle/>
                        <a:p>
                          <a:r>
                            <a:rPr lang="en-US" dirty="0"/>
                            <a:t>Summer</a:t>
                          </a:r>
                        </a:p>
                      </a:txBody>
                      <a:tcPr/>
                    </a:tc>
                    <a:tc>
                      <a:txBody>
                        <a:bodyPr/>
                        <a:lstStyle/>
                        <a:p>
                          <a:r>
                            <a:rPr lang="en-US" dirty="0"/>
                            <a:t>3PMSF</a:t>
                          </a:r>
                        </a:p>
                      </a:txBody>
                      <a:tcPr/>
                    </a:tc>
                    <a:extLst>
                      <a:ext uri="{0D108BD9-81ED-4DB2-BD59-A6C34878D82A}">
                        <a16:rowId xmlns:a16="http://schemas.microsoft.com/office/drawing/2014/main" val="924862958"/>
                      </a:ext>
                    </a:extLst>
                  </a:tr>
                  <a:tr h="370840">
                    <a:tc>
                      <a:txBody>
                        <a:bodyPr/>
                        <a:lstStyle/>
                        <a:p>
                          <a:r>
                            <a:rPr lang="en-US" dirty="0"/>
                            <a:t>K1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2,18</a:t>
                          </a:r>
                        </a:p>
                      </a:txBody>
                      <a:tcPr/>
                    </a:tc>
                    <a:tc>
                      <a:txBody>
                        <a:bodyPr/>
                        <a:lstStyle/>
                        <a:p>
                          <a:pPr algn="ctr"/>
                          <a:r>
                            <a:rPr lang="en-US" dirty="0"/>
                            <a:t>1,35</a:t>
                          </a:r>
                        </a:p>
                      </a:txBody>
                      <a:tcPr/>
                    </a:tc>
                    <a:extLst>
                      <a:ext uri="{0D108BD9-81ED-4DB2-BD59-A6C34878D82A}">
                        <a16:rowId xmlns:a16="http://schemas.microsoft.com/office/drawing/2014/main" val="938282999"/>
                      </a:ext>
                    </a:extLst>
                  </a:tr>
                  <a:tr h="370840">
                    <a:tc>
                      <a:txBody>
                        <a:bodyPr/>
                        <a:lstStyle/>
                        <a:p>
                          <a:r>
                            <a:rPr lang="en-US" dirty="0"/>
                            <a:t>K2</a:t>
                          </a:r>
                        </a:p>
                      </a:txBody>
                      <a:tcPr/>
                    </a:tc>
                    <a:tc>
                      <a:txBody>
                        <a:bodyPr/>
                        <a:lstStyle/>
                        <a:p>
                          <a:pPr algn="ctr"/>
                          <a:r>
                            <a:rPr lang="en-US" dirty="0"/>
                            <a:t>0</a:t>
                          </a:r>
                        </a:p>
                      </a:txBody>
                      <a:tcPr/>
                    </a:tc>
                    <a:tc>
                      <a:txBody>
                        <a:bodyPr/>
                        <a:lstStyle/>
                        <a:p>
                          <a:pPr algn="ctr"/>
                          <a:r>
                            <a:rPr lang="en-US" dirty="0"/>
                            <a:t>2,29</a:t>
                          </a:r>
                        </a:p>
                      </a:txBody>
                      <a:tcPr/>
                    </a:tc>
                    <a:extLst>
                      <a:ext uri="{0D108BD9-81ED-4DB2-BD59-A6C34878D82A}">
                        <a16:rowId xmlns:a16="http://schemas.microsoft.com/office/drawing/2014/main" val="999894290"/>
                      </a:ext>
                    </a:extLst>
                  </a:tr>
                  <a:tr h="387795">
                    <a:tc>
                      <a:txBody>
                        <a:bodyPr/>
                        <a:lstStyle/>
                        <a:p>
                          <a:endParaRPr lang="de-DE"/>
                        </a:p>
                      </a:txBody>
                      <a:tcPr>
                        <a:blipFill>
                          <a:blip r:embed="rId2"/>
                          <a:stretch>
                            <a:fillRect l="-990" t="-292188" r="-337624" b="-18750"/>
                          </a:stretch>
                        </a:blipFill>
                      </a:tcPr>
                    </a:tc>
                    <a:tc>
                      <a:txBody>
                        <a:bodyPr/>
                        <a:lstStyle/>
                        <a:p>
                          <a:pPr algn="ctr"/>
                          <a:r>
                            <a:rPr lang="en-US" dirty="0"/>
                            <a:t>20°C</a:t>
                          </a:r>
                        </a:p>
                      </a:txBody>
                      <a:tcPr/>
                    </a:tc>
                    <a:tc>
                      <a:txBody>
                        <a:bodyPr/>
                        <a:lstStyle/>
                        <a:p>
                          <a:pPr algn="ctr"/>
                          <a:r>
                            <a:rPr lang="en-US" dirty="0"/>
                            <a:t>20°C</a:t>
                          </a:r>
                        </a:p>
                      </a:txBody>
                      <a:tcPr/>
                    </a:tc>
                    <a:extLst>
                      <a:ext uri="{0D108BD9-81ED-4DB2-BD59-A6C34878D82A}">
                        <a16:rowId xmlns:a16="http://schemas.microsoft.com/office/drawing/2014/main" val="4037124441"/>
                      </a:ext>
                    </a:extLst>
                  </a:tr>
                </a:tbl>
              </a:graphicData>
            </a:graphic>
          </p:graphicFrame>
        </mc:Fallback>
      </mc:AlternateContent>
      <p:sp>
        <p:nvSpPr>
          <p:cNvPr id="13" name="Inhaltsplatzhalter 1">
            <a:extLst>
              <a:ext uri="{FF2B5EF4-FFF2-40B4-BE49-F238E27FC236}">
                <a16:creationId xmlns:a16="http://schemas.microsoft.com/office/drawing/2014/main" id="{18C00961-C168-4A48-8D39-48794F53F449}"/>
              </a:ext>
            </a:extLst>
          </p:cNvPr>
          <p:cNvSpPr txBox="1">
            <a:spLocks/>
          </p:cNvSpPr>
          <p:nvPr/>
        </p:nvSpPr>
        <p:spPr>
          <a:xfrm>
            <a:off x="279475" y="4545730"/>
            <a:ext cx="3352648" cy="14327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1700" dirty="0"/>
              <a:t>The </a:t>
            </a:r>
            <a:r>
              <a:rPr lang="en-US" sz="1700" b="1" dirty="0"/>
              <a:t>collected data </a:t>
            </a:r>
            <a:r>
              <a:rPr lang="en-US" sz="1700" dirty="0"/>
              <a:t>from both the proving ground and the drum test </a:t>
            </a:r>
            <a:r>
              <a:rPr lang="en-US" sz="1700" b="1" dirty="0"/>
              <a:t>confirm a logarithmic shape </a:t>
            </a:r>
            <a:r>
              <a:rPr lang="en-US" sz="1700" dirty="0"/>
              <a:t>for the temperature correction </a:t>
            </a:r>
            <a:r>
              <a:rPr lang="en-US" sz="1700" b="1" dirty="0"/>
              <a:t>as already used in R51</a:t>
            </a:r>
          </a:p>
        </p:txBody>
      </p:sp>
      <p:sp>
        <p:nvSpPr>
          <p:cNvPr id="14" name="Arrow: Right 15">
            <a:extLst>
              <a:ext uri="{FF2B5EF4-FFF2-40B4-BE49-F238E27FC236}">
                <a16:creationId xmlns:a16="http://schemas.microsoft.com/office/drawing/2014/main" id="{91A22028-1D06-416B-8A5C-2172512A9D57}"/>
              </a:ext>
            </a:extLst>
          </p:cNvPr>
          <p:cNvSpPr/>
          <p:nvPr/>
        </p:nvSpPr>
        <p:spPr>
          <a:xfrm>
            <a:off x="3820958" y="4765406"/>
            <a:ext cx="371063" cy="76577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
        <p:nvSpPr>
          <p:cNvPr id="15" name="TextBox 12">
            <a:extLst>
              <a:ext uri="{FF2B5EF4-FFF2-40B4-BE49-F238E27FC236}">
                <a16:creationId xmlns:a16="http://schemas.microsoft.com/office/drawing/2014/main" id="{D9D1B50D-D763-423A-AEDF-693458F72BE3}"/>
              </a:ext>
            </a:extLst>
          </p:cNvPr>
          <p:cNvSpPr txBox="1"/>
          <p:nvPr/>
        </p:nvSpPr>
        <p:spPr>
          <a:xfrm>
            <a:off x="4228380" y="4545730"/>
            <a:ext cx="7153724" cy="1400383"/>
          </a:xfrm>
          <a:prstGeom prst="rect">
            <a:avLst/>
          </a:prstGeom>
          <a:noFill/>
        </p:spPr>
        <p:txBody>
          <a:bodyPr wrap="square">
            <a:spAutoFit/>
          </a:bodyPr>
          <a:lstStyle/>
          <a:p>
            <a:pPr marL="285750" indent="-285750">
              <a:buFont typeface="Arial" panose="020B0604020202020204" pitchFamily="34" charset="0"/>
              <a:buChar char="•"/>
            </a:pPr>
            <a:r>
              <a:rPr lang="en-US" sz="1700" b="1" dirty="0"/>
              <a:t>Non 3PMSF </a:t>
            </a:r>
            <a:r>
              <a:rPr lang="en-US" sz="1700" b="1" dirty="0" err="1"/>
              <a:t>tyres</a:t>
            </a:r>
            <a:r>
              <a:rPr lang="en-US" sz="1700" b="1" dirty="0"/>
              <a:t>: </a:t>
            </a:r>
            <a:r>
              <a:rPr lang="en-US" sz="1700" dirty="0"/>
              <a:t>the logarithmic shape shall be introduced in R117, by </a:t>
            </a:r>
            <a:r>
              <a:rPr lang="en-US" sz="1700" b="1" dirty="0"/>
              <a:t>updating the current correction equation </a:t>
            </a:r>
          </a:p>
          <a:p>
            <a:pPr marL="285750" indent="-285750">
              <a:buFont typeface="Arial" panose="020B0604020202020204" pitchFamily="34" charset="0"/>
              <a:buChar char="•"/>
            </a:pPr>
            <a:endParaRPr lang="en-US" sz="1700" b="1" dirty="0"/>
          </a:p>
          <a:p>
            <a:pPr marL="285750" indent="-285750">
              <a:buFont typeface="Arial" panose="020B0604020202020204" pitchFamily="34" charset="0"/>
              <a:buChar char="•"/>
            </a:pPr>
            <a:r>
              <a:rPr lang="en-US" sz="1700" b="1" dirty="0"/>
              <a:t>3PMSF </a:t>
            </a:r>
            <a:r>
              <a:rPr lang="en-US" sz="1700" b="1" dirty="0" err="1"/>
              <a:t>tyres</a:t>
            </a:r>
            <a:r>
              <a:rPr lang="en-US" sz="1700" b="1" dirty="0"/>
              <a:t>: introducing a dedicated logarithmic temperature correction </a:t>
            </a:r>
            <a:r>
              <a:rPr lang="en-US" sz="1700" dirty="0"/>
              <a:t>to better represent the lower temperature sensitivity of 3PMSF compounds</a:t>
            </a:r>
            <a:endParaRPr lang="en-GB" sz="1700" dirty="0"/>
          </a:p>
        </p:txBody>
      </p:sp>
      <p:sp>
        <p:nvSpPr>
          <p:cNvPr id="16" name="TextBox 14">
            <a:extLst>
              <a:ext uri="{FF2B5EF4-FFF2-40B4-BE49-F238E27FC236}">
                <a16:creationId xmlns:a16="http://schemas.microsoft.com/office/drawing/2014/main" id="{6E1C847A-5CB8-4AEE-B02D-825893802FAB}"/>
              </a:ext>
            </a:extLst>
          </p:cNvPr>
          <p:cNvSpPr txBox="1"/>
          <p:nvPr/>
        </p:nvSpPr>
        <p:spPr>
          <a:xfrm>
            <a:off x="4540623" y="4196973"/>
            <a:ext cx="6559176" cy="353943"/>
          </a:xfrm>
          <a:prstGeom prst="rect">
            <a:avLst/>
          </a:prstGeom>
          <a:noFill/>
        </p:spPr>
        <p:txBody>
          <a:bodyPr wrap="square">
            <a:spAutoFit/>
          </a:bodyPr>
          <a:lstStyle/>
          <a:p>
            <a:pPr>
              <a:spcBef>
                <a:spcPts val="0"/>
              </a:spcBef>
              <a:spcAft>
                <a:spcPts val="1200"/>
              </a:spcAft>
            </a:pPr>
            <a:r>
              <a:rPr lang="en-US" sz="1700" b="1" u="sng" dirty="0"/>
              <a:t>IWG-MU proposal for R117 C1 </a:t>
            </a:r>
            <a:r>
              <a:rPr lang="en-US" sz="1700" b="1" u="sng" dirty="0" err="1"/>
              <a:t>tyres</a:t>
            </a:r>
            <a:r>
              <a:rPr lang="en-US" sz="1700" b="1" u="sng" dirty="0"/>
              <a:t>, based on the collected data: </a:t>
            </a:r>
          </a:p>
        </p:txBody>
      </p:sp>
      <p:pic>
        <p:nvPicPr>
          <p:cNvPr id="2" name="Grafik 1">
            <a:extLst>
              <a:ext uri="{FF2B5EF4-FFF2-40B4-BE49-F238E27FC236}">
                <a16:creationId xmlns:a16="http://schemas.microsoft.com/office/drawing/2014/main" id="{FCD1C237-8FBA-4DA5-8D67-86AB3EF87240}"/>
              </a:ext>
            </a:extLst>
          </p:cNvPr>
          <p:cNvPicPr>
            <a:picLocks noChangeAspect="1"/>
          </p:cNvPicPr>
          <p:nvPr/>
        </p:nvPicPr>
        <p:blipFill>
          <a:blip r:embed="rId3"/>
          <a:stretch>
            <a:fillRect/>
          </a:stretch>
        </p:blipFill>
        <p:spPr>
          <a:xfrm>
            <a:off x="4943238" y="703662"/>
            <a:ext cx="6297714" cy="3493311"/>
          </a:xfrm>
          <a:prstGeom prst="rect">
            <a:avLst/>
          </a:prstGeom>
        </p:spPr>
      </p:pic>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494DB47E-2C4A-49A2-9F1A-F21F0DD969C1}"/>
                  </a:ext>
                </a:extLst>
              </p:cNvPr>
              <p:cNvSpPr txBox="1"/>
              <p:nvPr/>
            </p:nvSpPr>
            <p:spPr>
              <a:xfrm>
                <a:off x="-418438" y="1675997"/>
                <a:ext cx="6096662" cy="323165"/>
              </a:xfrm>
              <a:prstGeom prst="rect">
                <a:avLst/>
              </a:prstGeom>
              <a:noFill/>
            </p:spPr>
            <p:txBody>
              <a:bodyPr wrap="square">
                <a:spAutoFit/>
              </a:bodyPr>
              <a:lstStyle/>
              <a:p>
                <a:pPr algn="ctr">
                  <a:lnSpc>
                    <a:spcPts val="1200"/>
                  </a:lnSpc>
                  <a:spcAft>
                    <a:spcPts val="600"/>
                  </a:spcAft>
                </a:pPr>
                <a14:m>
                  <m:oMathPara xmlns:m="http://schemas.openxmlformats.org/officeDocument/2006/math">
                    <m:oMathParaPr>
                      <m:jc m:val="centerGroup"/>
                    </m:oMathParaPr>
                    <m:oMath xmlns:m="http://schemas.openxmlformats.org/officeDocument/2006/math">
                      <m:sSub>
                        <m:sSubPr>
                          <m:ctrlPr>
                            <a:rPr lang="de-DE" sz="1800" b="1"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bPr>
                        <m:e>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𝑳</m:t>
                          </m:r>
                        </m:e>
                        <m:sub>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𝒊</m:t>
                          </m:r>
                        </m:sub>
                      </m:sSub>
                      <m:d>
                        <m:dPr>
                          <m:ctrlPr>
                            <a:rPr lang="de-DE"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de-DE"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bPr>
                            <m:e>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𝝑</m:t>
                              </m:r>
                            </m:e>
                            <m:sub>
                              <m:r>
                                <m:rPr>
                                  <m:nor/>
                                </m:rPr>
                                <a:rPr lang="en-GB" sz="1800" b="1">
                                  <a:solidFill>
                                    <a:schemeClr val="tx1"/>
                                  </a:solidFill>
                                  <a:effectLst/>
                                  <a:latin typeface="Cambria Math" panose="02040503050406030204" pitchFamily="18" charset="0"/>
                                  <a:ea typeface="Calibri" panose="020F0502020204030204" pitchFamily="34" charset="0"/>
                                  <a:cs typeface="Arial" panose="020B0604020202020204" pitchFamily="34" charset="0"/>
                                </a:rPr>
                                <m:t>ref</m:t>
                              </m:r>
                            </m:sub>
                          </m:sSub>
                        </m:e>
                      </m:d>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de-DE"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bPr>
                        <m:e>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𝑳</m:t>
                          </m:r>
                        </m:e>
                        <m:sub>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𝒊</m:t>
                          </m:r>
                        </m:sub>
                      </m:sSub>
                      <m:d>
                        <m:dPr>
                          <m:ctrlPr>
                            <a:rPr lang="de-DE"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de-DE"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bPr>
                            <m:e>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𝝑</m:t>
                              </m:r>
                            </m:e>
                            <m:sub>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𝒊</m:t>
                              </m:r>
                            </m:sub>
                          </m:sSub>
                        </m:e>
                      </m:d>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de-DE"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bPr>
                        <m:e>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𝑲</m:t>
                          </m:r>
                        </m:e>
                        <m:sub>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𝟏</m:t>
                          </m:r>
                        </m:sub>
                      </m:sSub>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unc>
                        <m:funcPr>
                          <m:ctrlPr>
                            <a:rPr lang="de-DE"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uncPr>
                        <m:fName>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𝐥𝐠</m:t>
                          </m:r>
                        </m:fName>
                        <m:e>
                          <m:d>
                            <m:dPr>
                              <m:ctrlPr>
                                <a:rPr lang="de-DE"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dPr>
                            <m:e>
                              <m:f>
                                <m:fPr>
                                  <m:ctrlPr>
                                    <a:rPr lang="de-DE"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de-DE"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bPr>
                                    <m:e>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𝝑</m:t>
                                      </m:r>
                                    </m:e>
                                    <m:sub>
                                      <m:r>
                                        <m:rPr>
                                          <m:nor/>
                                        </m:rPr>
                                        <a:rPr lang="en-GB" sz="1800" b="1">
                                          <a:solidFill>
                                            <a:schemeClr val="tx1"/>
                                          </a:solidFill>
                                          <a:effectLst/>
                                          <a:latin typeface="Cambria Math" panose="02040503050406030204" pitchFamily="18" charset="0"/>
                                          <a:ea typeface="Calibri" panose="020F0502020204030204" pitchFamily="34" charset="0"/>
                                          <a:cs typeface="Arial" panose="020B0604020202020204" pitchFamily="34" charset="0"/>
                                        </a:rPr>
                                        <m:t>ref</m:t>
                                      </m:r>
                                    </m:sub>
                                  </m:sSub>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de-DE"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bPr>
                                    <m:e>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𝑲</m:t>
                                      </m:r>
                                    </m:e>
                                    <m:sub>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𝟐</m:t>
                                      </m:r>
                                    </m:sub>
                                  </m:sSub>
                                </m:num>
                                <m:den>
                                  <m:sSub>
                                    <m:sSubPr>
                                      <m:ctrlPr>
                                        <a:rPr lang="de-DE"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bPr>
                                    <m:e>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𝝑</m:t>
                                      </m:r>
                                    </m:e>
                                    <m:sub>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𝒊</m:t>
                                      </m:r>
                                    </m:sub>
                                  </m:sSub>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de-DE"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bPr>
                                    <m:e>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𝑲</m:t>
                                      </m:r>
                                    </m:e>
                                    <m:sub>
                                      <m:r>
                                        <a:rPr lang="en-GB" sz="1800" b="1"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𝟐</m:t>
                                      </m:r>
                                    </m:sub>
                                  </m:sSub>
                                </m:den>
                              </m:f>
                            </m:e>
                          </m:d>
                        </m:e>
                      </m:func>
                    </m:oMath>
                  </m:oMathPara>
                </a14:m>
                <a:endParaRPr lang="de-DE" sz="18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18" name="Textfeld 17">
                <a:extLst>
                  <a:ext uri="{FF2B5EF4-FFF2-40B4-BE49-F238E27FC236}">
                    <a16:creationId xmlns:a16="http://schemas.microsoft.com/office/drawing/2014/main" id="{494DB47E-2C4A-49A2-9F1A-F21F0DD969C1}"/>
                  </a:ext>
                </a:extLst>
              </p:cNvPr>
              <p:cNvSpPr txBox="1">
                <a:spLocks noRot="1" noChangeAspect="1" noMove="1" noResize="1" noEditPoints="1" noAdjustHandles="1" noChangeArrowheads="1" noChangeShapeType="1" noTextEdit="1"/>
              </p:cNvSpPr>
              <p:nvPr/>
            </p:nvSpPr>
            <p:spPr>
              <a:xfrm>
                <a:off x="-418438" y="1675997"/>
                <a:ext cx="6096662" cy="323165"/>
              </a:xfrm>
              <a:prstGeom prst="rect">
                <a:avLst/>
              </a:prstGeom>
              <a:blipFill>
                <a:blip r:embed="rId4"/>
                <a:stretch>
                  <a:fillRect t="-94340" b="-7547"/>
                </a:stretch>
              </a:blipFill>
            </p:spPr>
            <p:txBody>
              <a:bodyPr/>
              <a:lstStyle/>
              <a:p>
                <a:r>
                  <a:rPr lang="en-GB">
                    <a:noFill/>
                  </a:rPr>
                  <a:t> </a:t>
                </a:r>
              </a:p>
            </p:txBody>
          </p:sp>
        </mc:Fallback>
      </mc:AlternateContent>
    </p:spTree>
    <p:extLst>
      <p:ext uri="{BB962C8B-B14F-4D97-AF65-F5344CB8AC3E}">
        <p14:creationId xmlns:p14="http://schemas.microsoft.com/office/powerpoint/2010/main" val="1281101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829D4CD-1D31-4345-8941-D256FD2B9814}"/>
              </a:ext>
            </a:extLst>
          </p:cNvPr>
          <p:cNvSpPr>
            <a:spLocks noGrp="1"/>
          </p:cNvSpPr>
          <p:nvPr>
            <p:ph idx="1"/>
          </p:nvPr>
        </p:nvSpPr>
        <p:spPr>
          <a:xfrm>
            <a:off x="584199" y="1657472"/>
            <a:ext cx="10515600" cy="797017"/>
          </a:xfrm>
        </p:spPr>
        <p:txBody>
          <a:bodyPr>
            <a:normAutofit lnSpcReduction="10000"/>
          </a:bodyPr>
          <a:lstStyle/>
          <a:p>
            <a:pPr marL="0" indent="0">
              <a:buNone/>
            </a:pPr>
            <a:r>
              <a:rPr lang="en-US" dirty="0"/>
              <a:t>The proposed temperature correction updates have been assessed on 15 data sets using the two following metrics:</a:t>
            </a:r>
            <a:endParaRPr lang="it-IT" dirty="0"/>
          </a:p>
        </p:txBody>
      </p:sp>
      <p:sp>
        <p:nvSpPr>
          <p:cNvPr id="3" name="Titel 2">
            <a:extLst>
              <a:ext uri="{FF2B5EF4-FFF2-40B4-BE49-F238E27FC236}">
                <a16:creationId xmlns:a16="http://schemas.microsoft.com/office/drawing/2014/main" id="{D62BAD9D-1888-445C-A3C6-67D51B053B93}"/>
              </a:ext>
            </a:extLst>
          </p:cNvPr>
          <p:cNvSpPr>
            <a:spLocks noGrp="1"/>
          </p:cNvSpPr>
          <p:nvPr>
            <p:ph type="title"/>
          </p:nvPr>
        </p:nvSpPr>
        <p:spPr/>
        <p:txBody>
          <a:bodyPr>
            <a:noAutofit/>
          </a:bodyPr>
          <a:lstStyle/>
          <a:p>
            <a:r>
              <a:rPr lang="en-US" sz="3600" dirty="0"/>
              <a:t>Validation of the proposed C1 temperature corrections</a:t>
            </a:r>
          </a:p>
        </p:txBody>
      </p:sp>
      <p:sp>
        <p:nvSpPr>
          <p:cNvPr id="4" name="Datumsplatzhalter 3">
            <a:extLst>
              <a:ext uri="{FF2B5EF4-FFF2-40B4-BE49-F238E27FC236}">
                <a16:creationId xmlns:a16="http://schemas.microsoft.com/office/drawing/2014/main" id="{E2BAAA3F-A168-4580-BA4B-A5F4E949D7F5}"/>
              </a:ext>
            </a:extLst>
          </p:cNvPr>
          <p:cNvSpPr>
            <a:spLocks noGrp="1"/>
          </p:cNvSpPr>
          <p:nvPr>
            <p:ph type="dt" sz="half" idx="10"/>
          </p:nvPr>
        </p:nvSpPr>
        <p:spPr/>
        <p:txBody>
          <a:bodyPr/>
          <a:lstStyle/>
          <a:p>
            <a:r>
              <a:rPr lang="de-DE" dirty="0"/>
              <a:t>Tuesday, </a:t>
            </a:r>
            <a:r>
              <a:rPr lang="de-DE" dirty="0" err="1"/>
              <a:t>January</a:t>
            </a:r>
            <a:r>
              <a:rPr lang="de-DE" dirty="0"/>
              <a:t> 31, 2023</a:t>
            </a:r>
            <a:endParaRPr lang="en-US" dirty="0"/>
          </a:p>
        </p:txBody>
      </p:sp>
      <p:sp>
        <p:nvSpPr>
          <p:cNvPr id="6" name="Foliennummernplatzhalter 5">
            <a:extLst>
              <a:ext uri="{FF2B5EF4-FFF2-40B4-BE49-F238E27FC236}">
                <a16:creationId xmlns:a16="http://schemas.microsoft.com/office/drawing/2014/main" id="{5DCA6FE8-6F6B-4E27-BB39-0851331C3C33}"/>
              </a:ext>
            </a:extLst>
          </p:cNvPr>
          <p:cNvSpPr>
            <a:spLocks noGrp="1"/>
          </p:cNvSpPr>
          <p:nvPr>
            <p:ph type="sldNum" sz="quarter" idx="12"/>
          </p:nvPr>
        </p:nvSpPr>
        <p:spPr/>
        <p:txBody>
          <a:bodyPr/>
          <a:lstStyle/>
          <a:p>
            <a:fld id="{74F045D9-6A50-447E-9A04-3B3C9EFFC6F0}" type="slidenum">
              <a:rPr lang="en-US" smtClean="0"/>
              <a:pPr/>
              <a:t>12</a:t>
            </a:fld>
            <a:endParaRPr lang="en-US" dirty="0"/>
          </a:p>
        </p:txBody>
      </p:sp>
      <p:graphicFrame>
        <p:nvGraphicFramePr>
          <p:cNvPr id="38" name="Table 7">
            <a:extLst>
              <a:ext uri="{FF2B5EF4-FFF2-40B4-BE49-F238E27FC236}">
                <a16:creationId xmlns:a16="http://schemas.microsoft.com/office/drawing/2014/main" id="{7808D2FA-6F24-4F96-802F-760A7FE69EE3}"/>
              </a:ext>
            </a:extLst>
          </p:cNvPr>
          <p:cNvGraphicFramePr>
            <a:graphicFrameLocks noGrp="1"/>
          </p:cNvGraphicFramePr>
          <p:nvPr>
            <p:extLst>
              <p:ext uri="{D42A27DB-BD31-4B8C-83A1-F6EECF244321}">
                <p14:modId xmlns:p14="http://schemas.microsoft.com/office/powerpoint/2010/main" val="1164863145"/>
              </p:ext>
            </p:extLst>
          </p:nvPr>
        </p:nvGraphicFramePr>
        <p:xfrm>
          <a:off x="1390315" y="3174800"/>
          <a:ext cx="4114519" cy="1766910"/>
        </p:xfrm>
        <a:graphic>
          <a:graphicData uri="http://schemas.openxmlformats.org/drawingml/2006/table">
            <a:tbl>
              <a:tblPr>
                <a:tableStyleId>{5C22544A-7EE6-4342-B048-85BDC9FD1C3A}</a:tableStyleId>
              </a:tblPr>
              <a:tblGrid>
                <a:gridCol w="1888594">
                  <a:extLst>
                    <a:ext uri="{9D8B030D-6E8A-4147-A177-3AD203B41FA5}">
                      <a16:colId xmlns:a16="http://schemas.microsoft.com/office/drawing/2014/main" val="1977233134"/>
                    </a:ext>
                  </a:extLst>
                </a:gridCol>
                <a:gridCol w="1234772">
                  <a:extLst>
                    <a:ext uri="{9D8B030D-6E8A-4147-A177-3AD203B41FA5}">
                      <a16:colId xmlns:a16="http://schemas.microsoft.com/office/drawing/2014/main" val="3006019354"/>
                    </a:ext>
                  </a:extLst>
                </a:gridCol>
                <a:gridCol w="991153">
                  <a:extLst>
                    <a:ext uri="{9D8B030D-6E8A-4147-A177-3AD203B41FA5}">
                      <a16:colId xmlns:a16="http://schemas.microsoft.com/office/drawing/2014/main" val="1874011002"/>
                    </a:ext>
                  </a:extLst>
                </a:gridCol>
              </a:tblGrid>
              <a:tr h="353382">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u="none" strike="noStrike" dirty="0">
                          <a:effectLst/>
                        </a:rPr>
                        <a:t>Non 3PMSF</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b="1" u="none" strike="noStrike" dirty="0">
                          <a:effectLst/>
                        </a:rPr>
                        <a:t>3PMSF</a:t>
                      </a:r>
                      <a:endParaRPr lang="en-US" sz="18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40474833"/>
                  </a:ext>
                </a:extLst>
              </a:tr>
              <a:tr h="353382">
                <a:tc>
                  <a:txBody>
                    <a:bodyPr/>
                    <a:lstStyle/>
                    <a:p>
                      <a:pPr algn="ctr" fontAlgn="b"/>
                      <a:r>
                        <a:rPr lang="en-US" sz="1100" b="1" u="none" strike="noStrike" dirty="0">
                          <a:solidFill>
                            <a:srgbClr val="FF0000"/>
                          </a:solidFill>
                          <a:effectLst/>
                        </a:rPr>
                        <a:t>No temperature correction</a:t>
                      </a:r>
                      <a:endParaRPr lang="en-US" sz="1100" b="1" i="0" u="none" strike="noStrike" dirty="0">
                        <a:solidFill>
                          <a:srgbClr val="FF0000"/>
                        </a:solidFill>
                        <a:effectLst/>
                        <a:latin typeface="Calibri" panose="020F0502020204030204" pitchFamily="34" charset="0"/>
                      </a:endParaRPr>
                    </a:p>
                  </a:txBody>
                  <a:tcPr marL="0" marR="0" marT="0" marB="0" anchor="b"/>
                </a:tc>
                <a:tc>
                  <a:txBody>
                    <a:bodyPr/>
                    <a:lstStyle/>
                    <a:p>
                      <a:pPr marL="0" algn="ctr" defTabSz="914400" rtl="0" eaLnBrk="1" fontAlgn="b" latinLnBrk="0" hangingPunct="1"/>
                      <a:r>
                        <a:rPr lang="en-US" sz="1400" b="1" u="none" strike="noStrike" kern="1200" dirty="0">
                          <a:solidFill>
                            <a:srgbClr val="FF0000"/>
                          </a:solidFill>
                          <a:effectLst/>
                          <a:latin typeface="+mn-lt"/>
                          <a:ea typeface="+mn-ea"/>
                          <a:cs typeface="+mn-cs"/>
                        </a:rPr>
                        <a:t>0.47</a:t>
                      </a:r>
                    </a:p>
                  </a:txBody>
                  <a:tcPr marL="0" marR="0" marT="0" marB="0" anchor="b"/>
                </a:tc>
                <a:tc>
                  <a:txBody>
                    <a:bodyPr/>
                    <a:lstStyle/>
                    <a:p>
                      <a:pPr marL="0" algn="ctr" defTabSz="914400" rtl="0" eaLnBrk="1" fontAlgn="b" latinLnBrk="0" hangingPunct="1"/>
                      <a:r>
                        <a:rPr lang="en-US" sz="1400" b="1" u="none" strike="noStrike" kern="1200" dirty="0">
                          <a:solidFill>
                            <a:srgbClr val="FF0000"/>
                          </a:solidFill>
                          <a:effectLst/>
                          <a:latin typeface="+mn-lt"/>
                          <a:ea typeface="+mn-ea"/>
                          <a:cs typeface="+mn-cs"/>
                        </a:rPr>
                        <a:t>0.28</a:t>
                      </a:r>
                    </a:p>
                  </a:txBody>
                  <a:tcPr marL="0" marR="0" marT="0" marB="0" anchor="b"/>
                </a:tc>
                <a:extLst>
                  <a:ext uri="{0D108BD9-81ED-4DB2-BD59-A6C34878D82A}">
                    <a16:rowId xmlns:a16="http://schemas.microsoft.com/office/drawing/2014/main" val="3877478369"/>
                  </a:ext>
                </a:extLst>
              </a:tr>
              <a:tr h="353382">
                <a:tc>
                  <a:txBody>
                    <a:bodyPr/>
                    <a:lstStyle/>
                    <a:p>
                      <a:pPr algn="ctr" fontAlgn="b"/>
                      <a:r>
                        <a:rPr lang="en-US" sz="1100" b="1" u="none" strike="noStrike" dirty="0">
                          <a:effectLst/>
                        </a:rPr>
                        <a:t>Current R117</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marL="0" algn="ctr" defTabSz="914400" rtl="0" eaLnBrk="1" fontAlgn="b" latinLnBrk="0" hangingPunct="1"/>
                      <a:r>
                        <a:rPr lang="en-US" sz="1400" b="1" u="none" strike="noStrike" kern="1200" dirty="0">
                          <a:solidFill>
                            <a:schemeClr val="dk1"/>
                          </a:solidFill>
                          <a:effectLst/>
                          <a:latin typeface="+mn-lt"/>
                          <a:ea typeface="+mn-ea"/>
                          <a:cs typeface="+mn-cs"/>
                        </a:rPr>
                        <a:t>0.32</a:t>
                      </a:r>
                    </a:p>
                  </a:txBody>
                  <a:tcPr marL="0" marR="0" marT="0" marB="0" anchor="b"/>
                </a:tc>
                <a:tc>
                  <a:txBody>
                    <a:bodyPr/>
                    <a:lstStyle/>
                    <a:p>
                      <a:pPr marL="0" algn="ctr" defTabSz="914400" rtl="0" eaLnBrk="1" fontAlgn="b" latinLnBrk="0" hangingPunct="1"/>
                      <a:r>
                        <a:rPr lang="en-US" sz="1400" b="1" u="none" strike="noStrike" kern="1200" dirty="0">
                          <a:solidFill>
                            <a:schemeClr val="dk1"/>
                          </a:solidFill>
                          <a:effectLst/>
                          <a:latin typeface="+mn-lt"/>
                          <a:ea typeface="+mn-ea"/>
                          <a:cs typeface="+mn-cs"/>
                        </a:rPr>
                        <a:t>0.25</a:t>
                      </a:r>
                    </a:p>
                  </a:txBody>
                  <a:tcPr marL="0" marR="0" marT="0" marB="0" anchor="b"/>
                </a:tc>
                <a:extLst>
                  <a:ext uri="{0D108BD9-81ED-4DB2-BD59-A6C34878D82A}">
                    <a16:rowId xmlns:a16="http://schemas.microsoft.com/office/drawing/2014/main" val="1941466365"/>
                  </a:ext>
                </a:extLst>
              </a:tr>
              <a:tr h="353382">
                <a:tc>
                  <a:txBody>
                    <a:bodyPr/>
                    <a:lstStyle/>
                    <a:p>
                      <a:pPr algn="ctr" fontAlgn="b"/>
                      <a:r>
                        <a:rPr lang="en-US" sz="1100" b="1" u="none" strike="noStrike" kern="1200" dirty="0">
                          <a:solidFill>
                            <a:srgbClr val="00B050"/>
                          </a:solidFill>
                          <a:effectLst/>
                          <a:latin typeface="+mn-lt"/>
                          <a:ea typeface="+mn-ea"/>
                          <a:cs typeface="+mn-cs"/>
                        </a:rPr>
                        <a:t>Proposed non 3PMSF </a:t>
                      </a:r>
                      <a:r>
                        <a:rPr lang="en-US" sz="1100" b="1" u="none" strike="noStrike" kern="1200" dirty="0" err="1">
                          <a:solidFill>
                            <a:srgbClr val="00B050"/>
                          </a:solidFill>
                          <a:effectLst/>
                          <a:latin typeface="+mn-lt"/>
                          <a:ea typeface="+mn-ea"/>
                          <a:cs typeface="+mn-cs"/>
                        </a:rPr>
                        <a:t>tyres</a:t>
                      </a:r>
                      <a:r>
                        <a:rPr lang="en-US" sz="1100" b="1" u="none" strike="noStrike" kern="1200" dirty="0">
                          <a:solidFill>
                            <a:srgbClr val="00B050"/>
                          </a:solidFill>
                          <a:effectLst/>
                          <a:latin typeface="+mn-lt"/>
                          <a:ea typeface="+mn-ea"/>
                          <a:cs typeface="+mn-cs"/>
                        </a:rPr>
                        <a:t> LOG</a:t>
                      </a:r>
                    </a:p>
                  </a:txBody>
                  <a:tcPr marL="0" marR="0" marT="0" marB="0" anchor="b"/>
                </a:tc>
                <a:tc>
                  <a:txBody>
                    <a:bodyPr/>
                    <a:lstStyle/>
                    <a:p>
                      <a:pPr marL="0" algn="ctr" defTabSz="914400" rtl="0" eaLnBrk="1" fontAlgn="b" latinLnBrk="0" hangingPunct="1"/>
                      <a:r>
                        <a:rPr lang="en-US" sz="1400" b="1" u="none" strike="noStrike" kern="1200" dirty="0">
                          <a:solidFill>
                            <a:srgbClr val="00B050"/>
                          </a:solidFill>
                          <a:effectLst/>
                          <a:latin typeface="+mn-lt"/>
                          <a:ea typeface="+mn-ea"/>
                          <a:cs typeface="+mn-cs"/>
                        </a:rPr>
                        <a:t>0.32</a:t>
                      </a:r>
                    </a:p>
                  </a:txBody>
                  <a:tcPr marL="0" marR="0" marT="0" marB="0" anchor="b"/>
                </a:tc>
                <a:tc>
                  <a:txBody>
                    <a:bodyPr/>
                    <a:lstStyle/>
                    <a:p>
                      <a:pPr marL="0" algn="ctr" defTabSz="914400" rtl="0" eaLnBrk="1" fontAlgn="b" latinLnBrk="0" hangingPunct="1"/>
                      <a:endParaRPr lang="en-US" sz="14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280963759"/>
                  </a:ext>
                </a:extLst>
              </a:tr>
              <a:tr h="353382">
                <a:tc>
                  <a:txBody>
                    <a:bodyPr/>
                    <a:lstStyle/>
                    <a:p>
                      <a:pPr algn="ctr" fontAlgn="b"/>
                      <a:r>
                        <a:rPr lang="en-US" sz="1100" b="1" u="none" strike="noStrike" kern="1200" dirty="0">
                          <a:solidFill>
                            <a:srgbClr val="00B050"/>
                          </a:solidFill>
                          <a:effectLst/>
                          <a:latin typeface="+mn-lt"/>
                          <a:ea typeface="+mn-ea"/>
                          <a:cs typeface="+mn-cs"/>
                        </a:rPr>
                        <a:t>Proposed 3PMSF LOG</a:t>
                      </a:r>
                    </a:p>
                  </a:txBody>
                  <a:tcPr marL="0" marR="0" marT="0" marB="0" anchor="b"/>
                </a:tc>
                <a:tc>
                  <a:txBody>
                    <a:bodyPr/>
                    <a:lstStyle/>
                    <a:p>
                      <a:pPr marL="0" algn="ctr" defTabSz="914400" rtl="0" eaLnBrk="1" fontAlgn="b" latinLnBrk="0" hangingPunct="1"/>
                      <a:endParaRPr lang="en-US" sz="1400" b="0" u="none" strike="noStrike" kern="1200" dirty="0">
                        <a:solidFill>
                          <a:schemeClr val="dk1"/>
                        </a:solidFill>
                        <a:effectLst/>
                        <a:latin typeface="+mn-lt"/>
                        <a:ea typeface="+mn-ea"/>
                        <a:cs typeface="+mn-cs"/>
                      </a:endParaRPr>
                    </a:p>
                  </a:txBody>
                  <a:tcPr marL="0" marR="0" marT="0" marB="0" anchor="b"/>
                </a:tc>
                <a:tc>
                  <a:txBody>
                    <a:bodyPr/>
                    <a:lstStyle/>
                    <a:p>
                      <a:pPr marL="0" algn="ctr" defTabSz="914400" rtl="0" eaLnBrk="1" fontAlgn="b" latinLnBrk="0" hangingPunct="1"/>
                      <a:r>
                        <a:rPr lang="en-US" sz="1400" b="1" u="none" strike="noStrike" kern="1200" dirty="0">
                          <a:solidFill>
                            <a:srgbClr val="00B050"/>
                          </a:solidFill>
                          <a:effectLst/>
                          <a:latin typeface="+mn-lt"/>
                          <a:ea typeface="+mn-ea"/>
                          <a:cs typeface="+mn-cs"/>
                        </a:rPr>
                        <a:t>0.19</a:t>
                      </a:r>
                    </a:p>
                  </a:txBody>
                  <a:tcPr marL="0" marR="0" marT="0" marB="0" anchor="b"/>
                </a:tc>
                <a:extLst>
                  <a:ext uri="{0D108BD9-81ED-4DB2-BD59-A6C34878D82A}">
                    <a16:rowId xmlns:a16="http://schemas.microsoft.com/office/drawing/2014/main" val="4114832697"/>
                  </a:ext>
                </a:extLst>
              </a:tr>
            </a:tbl>
          </a:graphicData>
        </a:graphic>
      </p:graphicFrame>
      <p:sp>
        <p:nvSpPr>
          <p:cNvPr id="39" name="TextBox 12">
            <a:extLst>
              <a:ext uri="{FF2B5EF4-FFF2-40B4-BE49-F238E27FC236}">
                <a16:creationId xmlns:a16="http://schemas.microsoft.com/office/drawing/2014/main" id="{3A950C3C-7FA6-43DB-9703-8E35387ECB77}"/>
              </a:ext>
            </a:extLst>
          </p:cNvPr>
          <p:cNvSpPr txBox="1"/>
          <p:nvPr/>
        </p:nvSpPr>
        <p:spPr>
          <a:xfrm>
            <a:off x="2327385" y="2760168"/>
            <a:ext cx="214033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solidFill>
                <a:effectLst/>
                <a:uLnTx/>
                <a:uFillTx/>
                <a:latin typeface="Barlow"/>
                <a:ea typeface="+mn-ea"/>
                <a:cs typeface="+mn-cs"/>
              </a:rPr>
              <a:t>Standard deviation</a:t>
            </a:r>
          </a:p>
        </p:txBody>
      </p:sp>
      <p:graphicFrame>
        <p:nvGraphicFramePr>
          <p:cNvPr id="40" name="Table 13">
            <a:extLst>
              <a:ext uri="{FF2B5EF4-FFF2-40B4-BE49-F238E27FC236}">
                <a16:creationId xmlns:a16="http://schemas.microsoft.com/office/drawing/2014/main" id="{4A60DC53-A6CF-4296-B038-A2976FAF222E}"/>
              </a:ext>
            </a:extLst>
          </p:cNvPr>
          <p:cNvGraphicFramePr>
            <a:graphicFrameLocks noGrp="1"/>
          </p:cNvGraphicFramePr>
          <p:nvPr>
            <p:extLst>
              <p:ext uri="{D42A27DB-BD31-4B8C-83A1-F6EECF244321}">
                <p14:modId xmlns:p14="http://schemas.microsoft.com/office/powerpoint/2010/main" val="241048635"/>
              </p:ext>
            </p:extLst>
          </p:nvPr>
        </p:nvGraphicFramePr>
        <p:xfrm>
          <a:off x="6082426" y="3174801"/>
          <a:ext cx="4114519" cy="1766908"/>
        </p:xfrm>
        <a:graphic>
          <a:graphicData uri="http://schemas.openxmlformats.org/drawingml/2006/table">
            <a:tbl>
              <a:tblPr>
                <a:tableStyleId>{5C22544A-7EE6-4342-B048-85BDC9FD1C3A}</a:tableStyleId>
              </a:tblPr>
              <a:tblGrid>
                <a:gridCol w="1934738">
                  <a:extLst>
                    <a:ext uri="{9D8B030D-6E8A-4147-A177-3AD203B41FA5}">
                      <a16:colId xmlns:a16="http://schemas.microsoft.com/office/drawing/2014/main" val="1977233134"/>
                    </a:ext>
                  </a:extLst>
                </a:gridCol>
                <a:gridCol w="1188628">
                  <a:extLst>
                    <a:ext uri="{9D8B030D-6E8A-4147-A177-3AD203B41FA5}">
                      <a16:colId xmlns:a16="http://schemas.microsoft.com/office/drawing/2014/main" val="3006019354"/>
                    </a:ext>
                  </a:extLst>
                </a:gridCol>
                <a:gridCol w="991153">
                  <a:extLst>
                    <a:ext uri="{9D8B030D-6E8A-4147-A177-3AD203B41FA5}">
                      <a16:colId xmlns:a16="http://schemas.microsoft.com/office/drawing/2014/main" val="1874011002"/>
                    </a:ext>
                  </a:extLst>
                </a:gridCol>
              </a:tblGrid>
              <a:tr h="343429">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u="none" strike="noStrike" dirty="0">
                          <a:effectLst/>
                        </a:rPr>
                        <a:t>Non 3PMSF</a:t>
                      </a:r>
                      <a:endParaRPr lang="en-US"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b="1" u="none" strike="noStrike" dirty="0">
                          <a:effectLst/>
                        </a:rPr>
                        <a:t>3PMSF</a:t>
                      </a:r>
                      <a:endParaRPr lang="en-US" sz="18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40474833"/>
                  </a:ext>
                </a:extLst>
              </a:tr>
              <a:tr h="343429">
                <a:tc>
                  <a:txBody>
                    <a:bodyPr/>
                    <a:lstStyle/>
                    <a:p>
                      <a:pPr algn="ctr" fontAlgn="b"/>
                      <a:r>
                        <a:rPr lang="en-US" sz="1100" b="1" u="none" strike="noStrike" dirty="0">
                          <a:solidFill>
                            <a:srgbClr val="FF0000"/>
                          </a:solidFill>
                          <a:effectLst/>
                        </a:rPr>
                        <a:t>No temperature correction</a:t>
                      </a:r>
                      <a:endParaRPr lang="en-US" sz="1100" b="1" i="0" u="none" strike="noStrike" dirty="0">
                        <a:solidFill>
                          <a:srgbClr val="FF0000"/>
                        </a:solidFill>
                        <a:effectLst/>
                        <a:latin typeface="Calibri" panose="020F0502020204030204" pitchFamily="34" charset="0"/>
                      </a:endParaRPr>
                    </a:p>
                  </a:txBody>
                  <a:tcPr marL="0" marR="0" marT="0" marB="0" anchor="b"/>
                </a:tc>
                <a:tc>
                  <a:txBody>
                    <a:bodyPr/>
                    <a:lstStyle/>
                    <a:p>
                      <a:pPr marL="0" algn="ctr" defTabSz="914400" rtl="0" eaLnBrk="1" fontAlgn="b" latinLnBrk="0" hangingPunct="1"/>
                      <a:r>
                        <a:rPr lang="en-US" sz="1400" b="1" u="none" strike="noStrike" kern="1200" dirty="0">
                          <a:solidFill>
                            <a:srgbClr val="FF0000"/>
                          </a:solidFill>
                          <a:effectLst/>
                          <a:latin typeface="+mn-lt"/>
                          <a:ea typeface="+mn-ea"/>
                          <a:cs typeface="+mn-cs"/>
                        </a:rPr>
                        <a:t>0.06</a:t>
                      </a:r>
                    </a:p>
                  </a:txBody>
                  <a:tcPr marL="0" marR="0" marT="0" marB="0" anchor="b"/>
                </a:tc>
                <a:tc>
                  <a:txBody>
                    <a:bodyPr/>
                    <a:lstStyle/>
                    <a:p>
                      <a:pPr marL="0" algn="ctr" defTabSz="914400" rtl="0" eaLnBrk="1" fontAlgn="b" latinLnBrk="0" hangingPunct="1"/>
                      <a:r>
                        <a:rPr lang="en-US" sz="1400" b="1" u="none" strike="noStrike" kern="1200" dirty="0">
                          <a:solidFill>
                            <a:srgbClr val="FF0000"/>
                          </a:solidFill>
                          <a:effectLst/>
                          <a:latin typeface="+mn-lt"/>
                          <a:ea typeface="+mn-ea"/>
                          <a:cs typeface="+mn-cs"/>
                        </a:rPr>
                        <a:t>0.026</a:t>
                      </a:r>
                    </a:p>
                  </a:txBody>
                  <a:tcPr marL="0" marR="0" marT="0" marB="0" anchor="b"/>
                </a:tc>
                <a:extLst>
                  <a:ext uri="{0D108BD9-81ED-4DB2-BD59-A6C34878D82A}">
                    <a16:rowId xmlns:a16="http://schemas.microsoft.com/office/drawing/2014/main" val="3877478369"/>
                  </a:ext>
                </a:extLst>
              </a:tr>
              <a:tr h="34342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u="none" strike="noStrike" dirty="0">
                          <a:effectLst/>
                        </a:rPr>
                        <a:t>Current R117</a:t>
                      </a:r>
                      <a:endParaRPr lang="en-US" sz="1100" b="1" i="0" u="none" strike="noStrike" dirty="0">
                        <a:solidFill>
                          <a:srgbClr val="000000"/>
                        </a:solidFill>
                        <a:effectLst/>
                        <a:latin typeface="Calibri" panose="020F0502020204030204" pitchFamily="34" charset="0"/>
                      </a:endParaRPr>
                    </a:p>
                  </a:txBody>
                  <a:tcPr marL="0" marR="0" marT="0" marB="0" anchor="b"/>
                </a:tc>
                <a:tc>
                  <a:txBody>
                    <a:bodyPr/>
                    <a:lstStyle/>
                    <a:p>
                      <a:pPr marL="0" algn="ctr" defTabSz="914400" rtl="0" eaLnBrk="1" fontAlgn="b" latinLnBrk="0" hangingPunct="1"/>
                      <a:r>
                        <a:rPr lang="en-US" sz="1400" b="1" u="none" strike="noStrike" kern="1200" dirty="0">
                          <a:solidFill>
                            <a:schemeClr val="tx1">
                              <a:lumMod val="75000"/>
                            </a:schemeClr>
                          </a:solidFill>
                          <a:effectLst/>
                          <a:latin typeface="+mn-lt"/>
                          <a:ea typeface="+mn-ea"/>
                          <a:cs typeface="+mn-cs"/>
                        </a:rPr>
                        <a:t>0.031</a:t>
                      </a:r>
                    </a:p>
                  </a:txBody>
                  <a:tcPr marL="0" marR="0" marT="0" marB="0" anchor="b"/>
                </a:tc>
                <a:tc>
                  <a:txBody>
                    <a:bodyPr/>
                    <a:lstStyle/>
                    <a:p>
                      <a:pPr marL="0" algn="ctr" defTabSz="914400" rtl="0" eaLnBrk="1" fontAlgn="b" latinLnBrk="0" hangingPunct="1"/>
                      <a:r>
                        <a:rPr lang="en-US" sz="1400" b="1" u="none" strike="noStrike" kern="1200" dirty="0">
                          <a:solidFill>
                            <a:schemeClr val="tx1">
                              <a:lumMod val="75000"/>
                            </a:schemeClr>
                          </a:solidFill>
                          <a:effectLst/>
                          <a:latin typeface="+mn-lt"/>
                          <a:ea typeface="+mn-ea"/>
                          <a:cs typeface="+mn-cs"/>
                        </a:rPr>
                        <a:t>0.016</a:t>
                      </a:r>
                    </a:p>
                  </a:txBody>
                  <a:tcPr marL="0" marR="0" marT="0" marB="0" anchor="b"/>
                </a:tc>
                <a:extLst>
                  <a:ext uri="{0D108BD9-81ED-4DB2-BD59-A6C34878D82A}">
                    <a16:rowId xmlns:a16="http://schemas.microsoft.com/office/drawing/2014/main" val="1941466365"/>
                  </a:ext>
                </a:extLst>
              </a:tr>
              <a:tr h="39319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u="none" strike="noStrike" kern="1200" dirty="0">
                          <a:solidFill>
                            <a:srgbClr val="00B050"/>
                          </a:solidFill>
                          <a:effectLst/>
                          <a:latin typeface="+mn-lt"/>
                          <a:ea typeface="+mn-ea"/>
                          <a:cs typeface="+mn-cs"/>
                        </a:rPr>
                        <a:t>Proposed non 3PMSF </a:t>
                      </a:r>
                      <a:r>
                        <a:rPr lang="en-US" sz="1100" b="1" u="none" strike="noStrike" kern="1200" dirty="0" err="1">
                          <a:solidFill>
                            <a:srgbClr val="00B050"/>
                          </a:solidFill>
                          <a:effectLst/>
                          <a:latin typeface="+mn-lt"/>
                          <a:ea typeface="+mn-ea"/>
                          <a:cs typeface="+mn-cs"/>
                        </a:rPr>
                        <a:t>tyres</a:t>
                      </a:r>
                      <a:r>
                        <a:rPr lang="en-US" sz="1100" b="1" u="none" strike="noStrike" kern="1200" dirty="0">
                          <a:solidFill>
                            <a:srgbClr val="00B050"/>
                          </a:solidFill>
                          <a:effectLst/>
                          <a:latin typeface="+mn-lt"/>
                          <a:ea typeface="+mn-ea"/>
                          <a:cs typeface="+mn-cs"/>
                        </a:rPr>
                        <a:t> LOG</a:t>
                      </a:r>
                    </a:p>
                  </a:txBody>
                  <a:tcPr marL="0" marR="0" marT="0" marB="0" anchor="b"/>
                </a:tc>
                <a:tc>
                  <a:txBody>
                    <a:bodyPr/>
                    <a:lstStyle/>
                    <a:p>
                      <a:pPr marL="0" algn="ctr" defTabSz="914400" rtl="0" eaLnBrk="1" fontAlgn="b" latinLnBrk="0" hangingPunct="1"/>
                      <a:r>
                        <a:rPr lang="en-US" sz="1400" b="1" u="none" strike="noStrike" kern="1200" dirty="0">
                          <a:solidFill>
                            <a:srgbClr val="00B050"/>
                          </a:solidFill>
                          <a:effectLst/>
                          <a:latin typeface="+mn-lt"/>
                          <a:ea typeface="+mn-ea"/>
                          <a:cs typeface="+mn-cs"/>
                        </a:rPr>
                        <a:t>0.028</a:t>
                      </a:r>
                    </a:p>
                  </a:txBody>
                  <a:tcPr marL="0" marR="0" marT="0" marB="0" anchor="b"/>
                </a:tc>
                <a:tc>
                  <a:txBody>
                    <a:bodyPr/>
                    <a:lstStyle/>
                    <a:p>
                      <a:pPr marL="0" algn="ctr" defTabSz="914400" rtl="0" eaLnBrk="1" fontAlgn="b" latinLnBrk="0" hangingPunct="1"/>
                      <a:endParaRPr lang="en-US" sz="1400" b="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280963759"/>
                  </a:ext>
                </a:extLst>
              </a:tr>
              <a:tr h="34342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u="none" strike="noStrike" kern="1200" dirty="0">
                          <a:solidFill>
                            <a:srgbClr val="00B050"/>
                          </a:solidFill>
                          <a:effectLst/>
                          <a:latin typeface="+mn-lt"/>
                          <a:ea typeface="+mn-ea"/>
                          <a:cs typeface="+mn-cs"/>
                        </a:rPr>
                        <a:t>Proposed 3PMSF LOG</a:t>
                      </a:r>
                    </a:p>
                  </a:txBody>
                  <a:tcPr marL="0" marR="0" marT="0" marB="0" anchor="b"/>
                </a:tc>
                <a:tc>
                  <a:txBody>
                    <a:bodyPr/>
                    <a:lstStyle/>
                    <a:p>
                      <a:pPr marL="0" algn="ctr" defTabSz="914400" rtl="0" eaLnBrk="1" fontAlgn="b" latinLnBrk="0" hangingPunct="1"/>
                      <a:endParaRPr lang="en-US" sz="1400" b="0" u="none" strike="noStrike" kern="1200" dirty="0">
                        <a:solidFill>
                          <a:schemeClr val="dk1"/>
                        </a:solidFill>
                        <a:effectLst/>
                        <a:latin typeface="+mn-lt"/>
                        <a:ea typeface="+mn-ea"/>
                        <a:cs typeface="+mn-cs"/>
                      </a:endParaRPr>
                    </a:p>
                  </a:txBody>
                  <a:tcPr marL="0" marR="0" marT="0" marB="0" anchor="b"/>
                </a:tc>
                <a:tc>
                  <a:txBody>
                    <a:bodyPr/>
                    <a:lstStyle/>
                    <a:p>
                      <a:pPr marL="0" algn="ctr" defTabSz="914400" rtl="0" eaLnBrk="1" fontAlgn="b" latinLnBrk="0" hangingPunct="1"/>
                      <a:r>
                        <a:rPr lang="en-US" sz="1400" b="1" u="none" strike="noStrike" kern="1200" dirty="0">
                          <a:solidFill>
                            <a:srgbClr val="00B050"/>
                          </a:solidFill>
                          <a:effectLst/>
                          <a:latin typeface="+mn-lt"/>
                          <a:ea typeface="+mn-ea"/>
                          <a:cs typeface="+mn-cs"/>
                        </a:rPr>
                        <a:t>0.009</a:t>
                      </a:r>
                    </a:p>
                  </a:txBody>
                  <a:tcPr marL="0" marR="0" marT="0" marB="0" anchor="b"/>
                </a:tc>
                <a:extLst>
                  <a:ext uri="{0D108BD9-81ED-4DB2-BD59-A6C34878D82A}">
                    <a16:rowId xmlns:a16="http://schemas.microsoft.com/office/drawing/2014/main" val="4114832697"/>
                  </a:ext>
                </a:extLst>
              </a:tr>
            </a:tbl>
          </a:graphicData>
        </a:graphic>
      </p:graphicFrame>
      <p:sp>
        <p:nvSpPr>
          <p:cNvPr id="41" name="TextBox 18">
            <a:extLst>
              <a:ext uri="{FF2B5EF4-FFF2-40B4-BE49-F238E27FC236}">
                <a16:creationId xmlns:a16="http://schemas.microsoft.com/office/drawing/2014/main" id="{B8C7AD47-EA34-447A-B469-80E2F0BBBD2F}"/>
              </a:ext>
            </a:extLst>
          </p:cNvPr>
          <p:cNvSpPr txBox="1"/>
          <p:nvPr/>
        </p:nvSpPr>
        <p:spPr>
          <a:xfrm>
            <a:off x="7096060" y="2743611"/>
            <a:ext cx="191430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solidFill>
                <a:effectLst/>
                <a:uLnTx/>
                <a:uFillTx/>
                <a:latin typeface="Barlow"/>
                <a:ea typeface="+mn-ea"/>
                <a:cs typeface="+mn-cs"/>
              </a:rPr>
              <a:t>Slope regression</a:t>
            </a:r>
          </a:p>
        </p:txBody>
      </p:sp>
      <p:sp>
        <p:nvSpPr>
          <p:cNvPr id="42" name="TextBox 11">
            <a:extLst>
              <a:ext uri="{FF2B5EF4-FFF2-40B4-BE49-F238E27FC236}">
                <a16:creationId xmlns:a16="http://schemas.microsoft.com/office/drawing/2014/main" id="{342D036E-9804-46F0-AF10-4494AEB22380}"/>
              </a:ext>
            </a:extLst>
          </p:cNvPr>
          <p:cNvSpPr txBox="1"/>
          <p:nvPr>
            <p:custDataLst>
              <p:tags r:id="rId1"/>
            </p:custDataLst>
          </p:nvPr>
        </p:nvSpPr>
        <p:spPr>
          <a:xfrm>
            <a:off x="1030039" y="5387887"/>
            <a:ext cx="10131921" cy="400110"/>
          </a:xfrm>
          <a:prstGeom prst="rect">
            <a:avLst/>
          </a:prstGeom>
          <a:noFill/>
        </p:spPr>
        <p:txBody>
          <a:bodyPr wrap="square" rtlCol="0">
            <a:spAutoFit/>
          </a:bodyPr>
          <a:lstStyle>
            <a:lvl1pPr marL="228600" indent="-228600" algn="l" defTabSz="914400" rtl="0" eaLnBrk="1" latinLnBrk="0" hangingPunct="1">
              <a:buFont typeface="Arial" panose="020B0604020202020204" pitchFamily="34" charset="0"/>
              <a:buChar char="•"/>
            </a:lvl1pPr>
            <a:lvl2pPr marL="685800" indent="-228600" algn="l" defTabSz="914400" rtl="0" eaLnBrk="1" latinLnBrk="0" hangingPunct="1">
              <a:buFont typeface="Arial" panose="020B0604020202020204" pitchFamily="34" charset="0"/>
              <a:buChar char="•"/>
            </a:lvl2pPr>
            <a:lvl3pPr marL="1143000" indent="-228600" algn="l" defTabSz="914400" rtl="0" eaLnBrk="1" latinLnBrk="0" hangingPunct="1">
              <a:buFont typeface="Arial" panose="020B0604020202020204" pitchFamily="34" charset="0"/>
              <a:buChar char="•"/>
            </a:lvl3pPr>
            <a:lvl4pPr marL="1600200" indent="-228600" algn="l" defTabSz="914400" rtl="0" eaLnBrk="1" latinLnBrk="0" hangingPunct="1">
              <a:buFont typeface="Arial" panose="020B0604020202020204" pitchFamily="34" charset="0"/>
              <a:buChar char="•"/>
            </a:lvl4pPr>
            <a:lvl5pPr marL="2057400" indent="-228600" algn="l" defTabSz="914400" rtl="0" eaLnBrk="1" latinLnBrk="0" hangingPunct="1">
              <a:buFont typeface="Arial" panose="020B0604020202020204" pitchFamily="34" charset="0"/>
              <a:buChar char="•"/>
            </a:lvl5pPr>
            <a:lvl6pPr marL="2514600" indent="-228600" algn="l" defTabSz="914400" rtl="0" eaLnBrk="1" latinLnBrk="0" hangingPunct="1">
              <a:buFont typeface="Arial" panose="020B0604020202020204" pitchFamily="34" charset="0"/>
              <a:buChar char="•"/>
            </a:lvl6pPr>
            <a:lvl7pPr marL="2971800" indent="-228600" algn="l" defTabSz="914400" rtl="0" eaLnBrk="1" latinLnBrk="0" hangingPunct="1">
              <a:buFont typeface="Arial" panose="020B0604020202020204" pitchFamily="34" charset="0"/>
              <a:buChar char="•"/>
            </a:lvl7pPr>
            <a:lvl8pPr marL="3429000" indent="-228600" algn="l" defTabSz="914400" rtl="0" eaLnBrk="1" latinLnBrk="0" hangingPunct="1">
              <a:buFont typeface="Arial" panose="020B0604020202020204" pitchFamily="34" charset="0"/>
              <a:buChar char="•"/>
            </a:lvl8pPr>
            <a:lvl9pPr marL="3886200" indent="-228600" algn="l" defTabSz="914400" rtl="0" eaLnBrk="1" latinLnBrk="0" hangingPunct="1">
              <a:buFont typeface="Arial" panose="020B0604020202020204" pitchFamily="34" charset="0"/>
              <a:buChar char="•"/>
            </a:lvl9pPr>
          </a:lstStyle>
          <a:p>
            <a:pPr>
              <a:buNone/>
            </a:pPr>
            <a:r>
              <a:rPr lang="en-US" sz="2000" b="1" dirty="0"/>
              <a:t>The proposed changes reduce the measurement uncertainty for non 3PMSF and 3PMSF </a:t>
            </a:r>
            <a:r>
              <a:rPr lang="en-US" sz="2000" b="1" dirty="0" err="1"/>
              <a:t>tyres</a:t>
            </a:r>
            <a:r>
              <a:rPr lang="en-US" sz="2000" b="1" dirty="0"/>
              <a:t>.</a:t>
            </a:r>
            <a:endParaRPr lang="it-IT" sz="2000" b="1" dirty="0"/>
          </a:p>
        </p:txBody>
      </p:sp>
    </p:spTree>
    <p:extLst>
      <p:ext uri="{BB962C8B-B14F-4D97-AF65-F5344CB8AC3E}">
        <p14:creationId xmlns:p14="http://schemas.microsoft.com/office/powerpoint/2010/main" val="2687788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2F3CDCBD-C8DA-4B74-8E50-07ED1C27A8CA}"/>
              </a:ext>
            </a:extLst>
          </p:cNvPr>
          <p:cNvGrpSpPr/>
          <p:nvPr>
            <p:custDataLst>
              <p:tags r:id="rId1"/>
            </p:custDataLst>
          </p:nvPr>
        </p:nvGrpSpPr>
        <p:grpSpPr>
          <a:xfrm>
            <a:off x="838200" y="306176"/>
            <a:ext cx="10515600" cy="2362707"/>
            <a:chOff x="838200" y="306176"/>
            <a:chExt cx="10515600" cy="2362707"/>
          </a:xfrm>
        </p:grpSpPr>
        <p:sp>
          <p:nvSpPr>
            <p:cNvPr id="4" name="Rechteck 3">
              <a:extLst>
                <a:ext uri="{FF2B5EF4-FFF2-40B4-BE49-F238E27FC236}">
                  <a16:creationId xmlns:a16="http://schemas.microsoft.com/office/drawing/2014/main" id="{A96E9E28-65A0-4245-9950-65B7031B6644}"/>
                </a:ext>
              </a:extLst>
            </p:cNvPr>
            <p:cNvSpPr/>
            <p:nvPr>
              <p:custDataLst>
                <p:tags r:id="rId2"/>
              </p:custDataLst>
            </p:nvPr>
          </p:nvSpPr>
          <p:spPr>
            <a:xfrm>
              <a:off x="838200" y="306176"/>
              <a:ext cx="10515600" cy="369332"/>
            </a:xfrm>
            <a:prstGeom prst="rect">
              <a:avLst/>
            </a:prstGeom>
          </p:spPr>
          <p:txBody>
            <a:bodyPr wrap="square" lIns="0" tIns="0" rIns="0" bIns="0" anchor="t" anchorCtr="0">
              <a:spAutoFit/>
            </a:bodyPr>
            <a:lstStyle/>
            <a:p>
              <a:r>
                <a:rPr lang="en-GB" sz="2400" b="1">
                  <a:solidFill>
                    <a:schemeClr val="accent1"/>
                  </a:solidFill>
                  <a:latin typeface="+mj-lt"/>
                  <a:ea typeface="+mj-ea"/>
                  <a:cs typeface="Arial" pitchFamily="34" charset="0"/>
                </a:rPr>
                <a:t>Agenda</a:t>
              </a:r>
              <a:endParaRPr lang="en-GB" sz="2400" b="1" dirty="0">
                <a:solidFill>
                  <a:schemeClr val="accent1"/>
                </a:solidFill>
                <a:latin typeface="+mj-lt"/>
                <a:ea typeface="+mj-ea"/>
                <a:cs typeface="Arial" pitchFamily="34" charset="0"/>
              </a:endParaRPr>
            </a:p>
          </p:txBody>
        </p:sp>
        <p:sp>
          <p:nvSpPr>
            <p:cNvPr id="5" name="MIO_AGENDA_ELEMENT_TITEL_1">
              <a:hlinkClick r:id="rId13" action="ppaction://hlinksldjump"/>
              <a:extLst>
                <a:ext uri="{FF2B5EF4-FFF2-40B4-BE49-F238E27FC236}">
                  <a16:creationId xmlns:a16="http://schemas.microsoft.com/office/drawing/2014/main" id="{CF38CC79-D011-47FD-96D6-6EDC3F13E613}"/>
                </a:ext>
              </a:extLst>
            </p:cNvPr>
            <p:cNvSpPr>
              <a:spLocks noChangeArrowheads="1"/>
            </p:cNvSpPr>
            <p:nvPr>
              <p:custDataLst>
                <p:tags r:id="rId3"/>
              </p:custDataLst>
            </p:nvPr>
          </p:nvSpPr>
          <p:spPr bwMode="auto">
            <a:xfrm>
              <a:off x="1194660" y="1346483"/>
              <a:ext cx="9979799" cy="288000"/>
            </a:xfrm>
            <a:prstGeom prst="rect">
              <a:avLst/>
            </a:prstGeom>
            <a:solidFill>
              <a:srgbClr val="EBEBEB"/>
            </a:solidFill>
            <a:ln w="9525" algn="ctr">
              <a:noFill/>
              <a:miter lim="800000"/>
              <a:headEnd/>
              <a:tailEnd/>
            </a:ln>
          </p:spPr>
          <p:txBody>
            <a:bodyPr wrap="square" lIns="108000" tIns="35120" rIns="4212000" bIns="35120" anchor="ctr">
              <a:noAutofit/>
            </a:bodyPr>
            <a:lstStyle/>
            <a:p>
              <a:pPr>
                <a:tabLst>
                  <a:tab pos="4391025" algn="l"/>
                  <a:tab pos="7715250" algn="r"/>
                </a:tabLst>
              </a:pPr>
              <a:r>
                <a:rPr lang="en-GB" b="1">
                  <a:solidFill>
                    <a:schemeClr val="bg2">
                      <a:lumMod val="10000"/>
                    </a:schemeClr>
                  </a:solidFill>
                  <a:latin typeface="Arial"/>
                </a:rPr>
                <a:t>Introduction</a:t>
              </a:r>
              <a:endParaRPr lang="en-GB" b="1" dirty="0">
                <a:solidFill>
                  <a:schemeClr val="bg2">
                    <a:lumMod val="10000"/>
                  </a:schemeClr>
                </a:solidFill>
                <a:latin typeface="Arial"/>
              </a:endParaRPr>
            </a:p>
          </p:txBody>
        </p:sp>
        <p:sp>
          <p:nvSpPr>
            <p:cNvPr id="6" name="MIO_AGENDA_ELEMENT_ELEMENTNUMBER_1">
              <a:hlinkClick r:id="rId13" action="ppaction://hlinksldjump"/>
              <a:extLst>
                <a:ext uri="{FF2B5EF4-FFF2-40B4-BE49-F238E27FC236}">
                  <a16:creationId xmlns:a16="http://schemas.microsoft.com/office/drawing/2014/main" id="{725B7733-0943-4CB4-B5D1-8553962B9661}"/>
                </a:ext>
              </a:extLst>
            </p:cNvPr>
            <p:cNvSpPr>
              <a:spLocks noChangeArrowheads="1"/>
            </p:cNvSpPr>
            <p:nvPr>
              <p:custDataLst>
                <p:tags r:id="rId4"/>
              </p:custDataLst>
            </p:nvPr>
          </p:nvSpPr>
          <p:spPr bwMode="auto">
            <a:xfrm>
              <a:off x="838200" y="1346483"/>
              <a:ext cx="356422" cy="288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GB" b="1">
                  <a:solidFill>
                    <a:schemeClr val="bg1"/>
                  </a:solidFill>
                  <a:latin typeface="Arial"/>
                </a:rPr>
                <a:t>1</a:t>
              </a:r>
              <a:endParaRPr lang="en-GB" b="1" dirty="0">
                <a:solidFill>
                  <a:schemeClr val="bg1"/>
                </a:solidFill>
                <a:latin typeface="Arial"/>
              </a:endParaRPr>
            </a:p>
          </p:txBody>
        </p:sp>
        <p:sp>
          <p:nvSpPr>
            <p:cNvPr id="7" name="MIO_AGENDA_ELEMENT_TITEL_2">
              <a:hlinkClick r:id="rId14" action="ppaction://hlinksldjump"/>
              <a:extLst>
                <a:ext uri="{FF2B5EF4-FFF2-40B4-BE49-F238E27FC236}">
                  <a16:creationId xmlns:a16="http://schemas.microsoft.com/office/drawing/2014/main" id="{93D9486D-24C5-45BC-880E-6D0BEBB2B989}"/>
                </a:ext>
              </a:extLst>
            </p:cNvPr>
            <p:cNvSpPr>
              <a:spLocks noChangeArrowheads="1"/>
            </p:cNvSpPr>
            <p:nvPr>
              <p:custDataLst>
                <p:tags r:id="rId5"/>
              </p:custDataLst>
            </p:nvPr>
          </p:nvSpPr>
          <p:spPr bwMode="auto">
            <a:xfrm>
              <a:off x="1194660" y="1691283"/>
              <a:ext cx="9979799" cy="288000"/>
            </a:xfrm>
            <a:prstGeom prst="rect">
              <a:avLst/>
            </a:prstGeom>
            <a:solidFill>
              <a:srgbClr val="EBEBEB"/>
            </a:solidFill>
            <a:ln w="9525" algn="ctr">
              <a:noFill/>
              <a:miter lim="800000"/>
              <a:headEnd/>
              <a:tailEnd/>
            </a:ln>
          </p:spPr>
          <p:txBody>
            <a:bodyPr wrap="square" lIns="108000" tIns="35120" rIns="4212000" bIns="35120" anchor="ctr">
              <a:noAutofit/>
            </a:bodyPr>
            <a:lstStyle/>
            <a:p>
              <a:pPr>
                <a:tabLst>
                  <a:tab pos="4391025" algn="l"/>
                  <a:tab pos="7715250" algn="r"/>
                </a:tabLst>
              </a:pPr>
              <a:r>
                <a:rPr lang="en-US" sz="1400" b="1">
                  <a:solidFill>
                    <a:schemeClr val="bg2">
                      <a:lumMod val="10000"/>
                    </a:schemeClr>
                  </a:solidFill>
                  <a:latin typeface="Arial"/>
                </a:rPr>
                <a:t>Temperature sensitivity of C1 non 3PMSF and 3PMSF tyres</a:t>
              </a:r>
              <a:endParaRPr lang="en-GB" sz="1400" b="1" dirty="0">
                <a:solidFill>
                  <a:schemeClr val="bg2">
                    <a:lumMod val="10000"/>
                  </a:schemeClr>
                </a:solidFill>
                <a:latin typeface="Arial"/>
              </a:endParaRPr>
            </a:p>
          </p:txBody>
        </p:sp>
        <p:sp>
          <p:nvSpPr>
            <p:cNvPr id="8" name="MIO_AGENDA_ELEMENT_ELEMENTNUMBER_2">
              <a:hlinkClick r:id="rId14" action="ppaction://hlinksldjump"/>
              <a:extLst>
                <a:ext uri="{FF2B5EF4-FFF2-40B4-BE49-F238E27FC236}">
                  <a16:creationId xmlns:a16="http://schemas.microsoft.com/office/drawing/2014/main" id="{E1526CE5-633A-4A6F-9DDC-CA24B1B2F99F}"/>
                </a:ext>
              </a:extLst>
            </p:cNvPr>
            <p:cNvSpPr>
              <a:spLocks noChangeArrowheads="1"/>
            </p:cNvSpPr>
            <p:nvPr>
              <p:custDataLst>
                <p:tags r:id="rId6"/>
              </p:custDataLst>
            </p:nvPr>
          </p:nvSpPr>
          <p:spPr bwMode="auto">
            <a:xfrm>
              <a:off x="838200" y="1691283"/>
              <a:ext cx="356422" cy="288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GB" b="1">
                  <a:solidFill>
                    <a:schemeClr val="bg1"/>
                  </a:solidFill>
                  <a:latin typeface="Arial"/>
                </a:rPr>
                <a:t>2</a:t>
              </a:r>
              <a:endParaRPr lang="en-GB" b="1" dirty="0">
                <a:solidFill>
                  <a:schemeClr val="bg1"/>
                </a:solidFill>
                <a:latin typeface="Arial"/>
              </a:endParaRPr>
            </a:p>
          </p:txBody>
        </p:sp>
        <p:sp>
          <p:nvSpPr>
            <p:cNvPr id="9" name="MIO_AGENDA_ELEMENT_TITEL_3">
              <a:hlinkClick r:id="rId15" action="ppaction://hlinksldjump"/>
              <a:extLst>
                <a:ext uri="{FF2B5EF4-FFF2-40B4-BE49-F238E27FC236}">
                  <a16:creationId xmlns:a16="http://schemas.microsoft.com/office/drawing/2014/main" id="{129E0D66-2B29-4472-BEAA-9A501FD8A6A1}"/>
                </a:ext>
              </a:extLst>
            </p:cNvPr>
            <p:cNvSpPr>
              <a:spLocks noChangeArrowheads="1"/>
            </p:cNvSpPr>
            <p:nvPr>
              <p:custDataLst>
                <p:tags r:id="rId7"/>
              </p:custDataLst>
            </p:nvPr>
          </p:nvSpPr>
          <p:spPr bwMode="auto">
            <a:xfrm>
              <a:off x="1194660" y="2036083"/>
              <a:ext cx="9979799" cy="288000"/>
            </a:xfrm>
            <a:prstGeom prst="rect">
              <a:avLst/>
            </a:prstGeom>
            <a:solidFill>
              <a:srgbClr val="EBEBEB"/>
            </a:solidFill>
            <a:ln w="9525" algn="ctr">
              <a:noFill/>
              <a:miter lim="800000"/>
              <a:headEnd/>
              <a:tailEnd/>
            </a:ln>
          </p:spPr>
          <p:txBody>
            <a:bodyPr wrap="square" lIns="108000" tIns="35120" rIns="4212000" bIns="35120" anchor="ctr">
              <a:noAutofit/>
            </a:bodyPr>
            <a:lstStyle/>
            <a:p>
              <a:pPr>
                <a:tabLst>
                  <a:tab pos="4391025" algn="l"/>
                  <a:tab pos="7715250" algn="r"/>
                </a:tabLst>
              </a:pPr>
              <a:r>
                <a:rPr lang="en-GB" b="1">
                  <a:solidFill>
                    <a:schemeClr val="bg2">
                      <a:lumMod val="10000"/>
                    </a:schemeClr>
                  </a:solidFill>
                  <a:latin typeface="Arial"/>
                </a:rPr>
                <a:t>Proposed updates</a:t>
              </a:r>
              <a:endParaRPr lang="en-GB" b="1" dirty="0">
                <a:solidFill>
                  <a:schemeClr val="bg2">
                    <a:lumMod val="10000"/>
                  </a:schemeClr>
                </a:solidFill>
                <a:latin typeface="Arial"/>
              </a:endParaRPr>
            </a:p>
          </p:txBody>
        </p:sp>
        <p:sp>
          <p:nvSpPr>
            <p:cNvPr id="10" name="MIO_AGENDA_ELEMENT_ELEMENTNUMBER_3">
              <a:hlinkClick r:id="rId15" action="ppaction://hlinksldjump"/>
              <a:extLst>
                <a:ext uri="{FF2B5EF4-FFF2-40B4-BE49-F238E27FC236}">
                  <a16:creationId xmlns:a16="http://schemas.microsoft.com/office/drawing/2014/main" id="{DD0A11AD-28B2-4707-81FD-B17715FC984E}"/>
                </a:ext>
              </a:extLst>
            </p:cNvPr>
            <p:cNvSpPr>
              <a:spLocks noChangeArrowheads="1"/>
            </p:cNvSpPr>
            <p:nvPr>
              <p:custDataLst>
                <p:tags r:id="rId8"/>
              </p:custDataLst>
            </p:nvPr>
          </p:nvSpPr>
          <p:spPr bwMode="auto">
            <a:xfrm>
              <a:off x="838200" y="2036083"/>
              <a:ext cx="356422" cy="288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GB" b="1">
                  <a:solidFill>
                    <a:schemeClr val="bg1"/>
                  </a:solidFill>
                  <a:latin typeface="Arial"/>
                </a:rPr>
                <a:t>3</a:t>
              </a:r>
              <a:endParaRPr lang="en-GB" b="1" dirty="0">
                <a:solidFill>
                  <a:schemeClr val="bg1"/>
                </a:solidFill>
                <a:latin typeface="Arial"/>
              </a:endParaRPr>
            </a:p>
          </p:txBody>
        </p:sp>
        <p:sp>
          <p:nvSpPr>
            <p:cNvPr id="13" name="MIO_AGENDA_ELEMENT_TITEL_4">
              <a:extLst>
                <a:ext uri="{FF2B5EF4-FFF2-40B4-BE49-F238E27FC236}">
                  <a16:creationId xmlns:a16="http://schemas.microsoft.com/office/drawing/2014/main" id="{F6213AC6-6E8F-417E-BAC6-1FDB456040C6}"/>
                </a:ext>
              </a:extLst>
            </p:cNvPr>
            <p:cNvSpPr>
              <a:spLocks noChangeArrowheads="1"/>
            </p:cNvSpPr>
            <p:nvPr>
              <p:custDataLst>
                <p:tags r:id="rId9"/>
              </p:custDataLst>
            </p:nvPr>
          </p:nvSpPr>
          <p:spPr bwMode="auto">
            <a:xfrm>
              <a:off x="1194660" y="2380883"/>
              <a:ext cx="9979799" cy="288000"/>
            </a:xfrm>
            <a:prstGeom prst="rect">
              <a:avLst/>
            </a:prstGeom>
            <a:solidFill>
              <a:schemeClr val="accent5"/>
            </a:solidFill>
            <a:ln w="9525" algn="ctr">
              <a:noFill/>
              <a:miter lim="800000"/>
              <a:headEnd/>
              <a:tailEnd/>
            </a:ln>
          </p:spPr>
          <p:txBody>
            <a:bodyPr wrap="square" lIns="108000" tIns="35120" rIns="4212000" bIns="35120" anchor="ctr">
              <a:noAutofit/>
            </a:bodyPr>
            <a:lstStyle/>
            <a:p>
              <a:pPr>
                <a:tabLst>
                  <a:tab pos="4391025" algn="l"/>
                  <a:tab pos="7715250" algn="r"/>
                </a:tabLst>
              </a:pPr>
              <a:r>
                <a:rPr lang="en-GB" b="1">
                  <a:solidFill>
                    <a:schemeClr val="tx2"/>
                  </a:solidFill>
                  <a:latin typeface="Arial"/>
                </a:rPr>
                <a:t>Summary</a:t>
              </a:r>
              <a:endParaRPr lang="en-GB" b="1" dirty="0">
                <a:solidFill>
                  <a:schemeClr val="tx2"/>
                </a:solidFill>
                <a:latin typeface="Arial"/>
              </a:endParaRPr>
            </a:p>
          </p:txBody>
        </p:sp>
        <p:sp>
          <p:nvSpPr>
            <p:cNvPr id="14" name="MIO_AGENDA_ELEMENT_ELEMENTNUMBER_4">
              <a:extLst>
                <a:ext uri="{FF2B5EF4-FFF2-40B4-BE49-F238E27FC236}">
                  <a16:creationId xmlns:a16="http://schemas.microsoft.com/office/drawing/2014/main" id="{9AE7AE54-F83B-40A7-8DFC-1FBC34D1FE74}"/>
                </a:ext>
              </a:extLst>
            </p:cNvPr>
            <p:cNvSpPr>
              <a:spLocks noChangeArrowheads="1"/>
            </p:cNvSpPr>
            <p:nvPr>
              <p:custDataLst>
                <p:tags r:id="rId10"/>
              </p:custDataLst>
            </p:nvPr>
          </p:nvSpPr>
          <p:spPr bwMode="auto">
            <a:xfrm>
              <a:off x="838200" y="2380883"/>
              <a:ext cx="356422" cy="288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GB" b="1">
                  <a:solidFill>
                    <a:schemeClr val="bg1"/>
                  </a:solidFill>
                  <a:latin typeface="Arial"/>
                </a:rPr>
                <a:t>4</a:t>
              </a:r>
              <a:endParaRPr lang="en-GB" b="1" dirty="0">
                <a:solidFill>
                  <a:schemeClr val="bg1"/>
                </a:solidFill>
                <a:latin typeface="Arial"/>
              </a:endParaRPr>
            </a:p>
          </p:txBody>
        </p:sp>
      </p:grpSp>
    </p:spTree>
    <p:extLst>
      <p:ext uri="{BB962C8B-B14F-4D97-AF65-F5344CB8AC3E}">
        <p14:creationId xmlns:p14="http://schemas.microsoft.com/office/powerpoint/2010/main" val="272690848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314280A-A11E-46C3-A978-B3B2AA884A11}"/>
              </a:ext>
            </a:extLst>
          </p:cNvPr>
          <p:cNvSpPr>
            <a:spLocks noGrp="1"/>
          </p:cNvSpPr>
          <p:nvPr>
            <p:ph idx="1"/>
          </p:nvPr>
        </p:nvSpPr>
        <p:spPr>
          <a:xfrm>
            <a:off x="584199" y="1489632"/>
            <a:ext cx="10515600" cy="4597659"/>
          </a:xfrm>
        </p:spPr>
        <p:txBody>
          <a:bodyPr>
            <a:normAutofit lnSpcReduction="10000"/>
          </a:bodyPr>
          <a:lstStyle/>
          <a:p>
            <a:r>
              <a:rPr lang="en-US" dirty="0"/>
              <a:t>The proposed introduction of a dedicated 3PMSF temperature correction reduces the measurement uncertainty for this category of </a:t>
            </a:r>
            <a:r>
              <a:rPr lang="en-US" dirty="0" err="1"/>
              <a:t>tyres</a:t>
            </a:r>
            <a:r>
              <a:rPr lang="en-US" dirty="0"/>
              <a:t>.</a:t>
            </a:r>
          </a:p>
          <a:p>
            <a:r>
              <a:rPr lang="en-US" dirty="0"/>
              <a:t>The proposed update from a bi-linear towards a logarithmic function for the temperature correction is in line with the temperature behavior of rubber, observed both in material testing as well as in </a:t>
            </a:r>
            <a:r>
              <a:rPr lang="en-US" dirty="0" err="1"/>
              <a:t>tyre</a:t>
            </a:r>
            <a:r>
              <a:rPr lang="en-US" dirty="0"/>
              <a:t> rolling noise measurements.</a:t>
            </a:r>
          </a:p>
          <a:p>
            <a:r>
              <a:rPr lang="en-US" dirty="0"/>
              <a:t>In a next step the temperature correction for C2 </a:t>
            </a:r>
            <a:r>
              <a:rPr lang="en-US" dirty="0" err="1"/>
              <a:t>tyres</a:t>
            </a:r>
            <a:r>
              <a:rPr lang="en-US" dirty="0"/>
              <a:t> will be evaluated.</a:t>
            </a:r>
          </a:p>
          <a:p>
            <a:r>
              <a:rPr lang="en-US" dirty="0"/>
              <a:t>Regarding C3 </a:t>
            </a:r>
            <a:r>
              <a:rPr lang="en-US" dirty="0" err="1"/>
              <a:t>tyres</a:t>
            </a:r>
            <a:r>
              <a:rPr lang="en-US" dirty="0"/>
              <a:t> no changes are planned within R117 due to the low temperature sensitivity of C3 compounds in addition the high thermal inertia of these </a:t>
            </a:r>
            <a:r>
              <a:rPr lang="en-US" dirty="0" err="1"/>
              <a:t>tyres</a:t>
            </a:r>
            <a:r>
              <a:rPr lang="en-US" dirty="0"/>
              <a:t>.</a:t>
            </a:r>
          </a:p>
        </p:txBody>
      </p:sp>
      <p:sp>
        <p:nvSpPr>
          <p:cNvPr id="3" name="Titel 2">
            <a:extLst>
              <a:ext uri="{FF2B5EF4-FFF2-40B4-BE49-F238E27FC236}">
                <a16:creationId xmlns:a16="http://schemas.microsoft.com/office/drawing/2014/main" id="{EFD7B3D9-BFEE-41AD-A613-DA1E574A7027}"/>
              </a:ext>
            </a:extLst>
          </p:cNvPr>
          <p:cNvSpPr>
            <a:spLocks noGrp="1"/>
          </p:cNvSpPr>
          <p:nvPr>
            <p:ph type="title"/>
          </p:nvPr>
        </p:nvSpPr>
        <p:spPr/>
        <p:txBody>
          <a:bodyPr/>
          <a:lstStyle/>
          <a:p>
            <a:r>
              <a:rPr lang="en-US" dirty="0"/>
              <a:t>Summary and next steps</a:t>
            </a:r>
          </a:p>
        </p:txBody>
      </p:sp>
      <p:sp>
        <p:nvSpPr>
          <p:cNvPr id="4" name="Datumsplatzhalter 3">
            <a:extLst>
              <a:ext uri="{FF2B5EF4-FFF2-40B4-BE49-F238E27FC236}">
                <a16:creationId xmlns:a16="http://schemas.microsoft.com/office/drawing/2014/main" id="{4C5A1ED2-50F9-4902-A4B7-A11F5F4838B6}"/>
              </a:ext>
            </a:extLst>
          </p:cNvPr>
          <p:cNvSpPr>
            <a:spLocks noGrp="1"/>
          </p:cNvSpPr>
          <p:nvPr>
            <p:ph type="dt" sz="half" idx="10"/>
          </p:nvPr>
        </p:nvSpPr>
        <p:spPr/>
        <p:txBody>
          <a:bodyPr/>
          <a:lstStyle/>
          <a:p>
            <a:r>
              <a:rPr lang="de-DE" dirty="0"/>
              <a:t>Tuesday, </a:t>
            </a:r>
            <a:r>
              <a:rPr lang="de-DE" dirty="0" err="1"/>
              <a:t>January</a:t>
            </a:r>
            <a:r>
              <a:rPr lang="de-DE" dirty="0"/>
              <a:t> 31, 2023</a:t>
            </a:r>
            <a:endParaRPr lang="en-US" dirty="0"/>
          </a:p>
        </p:txBody>
      </p:sp>
      <p:sp>
        <p:nvSpPr>
          <p:cNvPr id="6" name="Foliennummernplatzhalter 5">
            <a:extLst>
              <a:ext uri="{FF2B5EF4-FFF2-40B4-BE49-F238E27FC236}">
                <a16:creationId xmlns:a16="http://schemas.microsoft.com/office/drawing/2014/main" id="{D8208A83-4130-4EC1-835B-16E21D0EC97A}"/>
              </a:ext>
            </a:extLst>
          </p:cNvPr>
          <p:cNvSpPr>
            <a:spLocks noGrp="1"/>
          </p:cNvSpPr>
          <p:nvPr>
            <p:ph type="sldNum" sz="quarter" idx="12"/>
          </p:nvPr>
        </p:nvSpPr>
        <p:spPr/>
        <p:txBody>
          <a:bodyPr/>
          <a:lstStyle/>
          <a:p>
            <a:fld id="{74F045D9-6A50-447E-9A04-3B3C9EFFC6F0}" type="slidenum">
              <a:rPr lang="en-US" smtClean="0"/>
              <a:pPr/>
              <a:t>14</a:t>
            </a:fld>
            <a:endParaRPr lang="en-US" dirty="0"/>
          </a:p>
        </p:txBody>
      </p:sp>
    </p:spTree>
    <p:extLst>
      <p:ext uri="{BB962C8B-B14F-4D97-AF65-F5344CB8AC3E}">
        <p14:creationId xmlns:p14="http://schemas.microsoft.com/office/powerpoint/2010/main" val="1105095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163F-548B-42DC-A8CE-5A9F28E6D864}"/>
              </a:ext>
            </a:extLst>
          </p:cNvPr>
          <p:cNvSpPr>
            <a:spLocks noGrp="1"/>
          </p:cNvSpPr>
          <p:nvPr>
            <p:ph type="title"/>
          </p:nvPr>
        </p:nvSpPr>
        <p:spPr/>
        <p:txBody>
          <a:bodyPr/>
          <a:lstStyle/>
          <a:p>
            <a:r>
              <a:rPr lang="en-US" dirty="0"/>
              <a:t>Thank you.</a:t>
            </a:r>
          </a:p>
        </p:txBody>
      </p:sp>
      <p:sp>
        <p:nvSpPr>
          <p:cNvPr id="3" name="Date Placeholder 2">
            <a:extLst>
              <a:ext uri="{FF2B5EF4-FFF2-40B4-BE49-F238E27FC236}">
                <a16:creationId xmlns:a16="http://schemas.microsoft.com/office/drawing/2014/main" id="{B17D15E6-7E32-4891-AE59-B5AA6A1CC166}"/>
              </a:ext>
            </a:extLst>
          </p:cNvPr>
          <p:cNvSpPr>
            <a:spLocks noGrp="1"/>
          </p:cNvSpPr>
          <p:nvPr>
            <p:ph type="dt" sz="half" idx="10"/>
          </p:nvPr>
        </p:nvSpPr>
        <p:spPr/>
        <p:txBody>
          <a:bodyPr/>
          <a:lstStyle/>
          <a:p>
            <a:r>
              <a:rPr lang="de-DE" dirty="0"/>
              <a:t>Tuesday, </a:t>
            </a:r>
            <a:r>
              <a:rPr lang="de-DE" dirty="0" err="1"/>
              <a:t>January</a:t>
            </a:r>
            <a:r>
              <a:rPr lang="de-DE" dirty="0"/>
              <a:t> 31, 2023</a:t>
            </a:r>
            <a:endParaRPr lang="en-US" dirty="0"/>
          </a:p>
        </p:txBody>
      </p:sp>
      <p:sp>
        <p:nvSpPr>
          <p:cNvPr id="5" name="Slide Number Placeholder 4">
            <a:extLst>
              <a:ext uri="{FF2B5EF4-FFF2-40B4-BE49-F238E27FC236}">
                <a16:creationId xmlns:a16="http://schemas.microsoft.com/office/drawing/2014/main" id="{EE72B258-391A-4D16-AEDA-38646B1EF9E6}"/>
              </a:ext>
            </a:extLst>
          </p:cNvPr>
          <p:cNvSpPr>
            <a:spLocks noGrp="1"/>
          </p:cNvSpPr>
          <p:nvPr>
            <p:ph type="sldNum" sz="quarter" idx="12"/>
          </p:nvPr>
        </p:nvSpPr>
        <p:spPr/>
        <p:txBody>
          <a:bodyPr/>
          <a:lstStyle/>
          <a:p>
            <a:fld id="{74F045D9-6A50-447E-9A04-3B3C9EFFC6F0}" type="slidenum">
              <a:rPr lang="en-US" smtClean="0"/>
              <a:pPr/>
              <a:t>15</a:t>
            </a:fld>
            <a:endParaRPr lang="en-US" dirty="0"/>
          </a:p>
        </p:txBody>
      </p:sp>
    </p:spTree>
    <p:extLst>
      <p:ext uri="{BB962C8B-B14F-4D97-AF65-F5344CB8AC3E}">
        <p14:creationId xmlns:p14="http://schemas.microsoft.com/office/powerpoint/2010/main" val="2332672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F3D3CC13-40BE-4E1A-B75F-165658F1279E}"/>
              </a:ext>
            </a:extLst>
          </p:cNvPr>
          <p:cNvGrpSpPr/>
          <p:nvPr>
            <p:custDataLst>
              <p:tags r:id="rId1"/>
            </p:custDataLst>
          </p:nvPr>
        </p:nvGrpSpPr>
        <p:grpSpPr>
          <a:xfrm>
            <a:off x="838200" y="306176"/>
            <a:ext cx="10515600" cy="2362707"/>
            <a:chOff x="838200" y="306176"/>
            <a:chExt cx="10515600" cy="2362707"/>
          </a:xfrm>
        </p:grpSpPr>
        <p:sp>
          <p:nvSpPr>
            <p:cNvPr id="4" name="Rechteck 3">
              <a:extLst>
                <a:ext uri="{FF2B5EF4-FFF2-40B4-BE49-F238E27FC236}">
                  <a16:creationId xmlns:a16="http://schemas.microsoft.com/office/drawing/2014/main" id="{A96E9E28-65A0-4245-9950-65B7031B6644}"/>
                </a:ext>
              </a:extLst>
            </p:cNvPr>
            <p:cNvSpPr/>
            <p:nvPr>
              <p:custDataLst>
                <p:tags r:id="rId2"/>
              </p:custDataLst>
            </p:nvPr>
          </p:nvSpPr>
          <p:spPr>
            <a:xfrm>
              <a:off x="838200" y="306176"/>
              <a:ext cx="10515600" cy="369332"/>
            </a:xfrm>
            <a:prstGeom prst="rect">
              <a:avLst/>
            </a:prstGeom>
          </p:spPr>
          <p:txBody>
            <a:bodyPr wrap="square" lIns="0" tIns="0" rIns="0" bIns="0" anchor="t" anchorCtr="0">
              <a:spAutoFit/>
            </a:bodyPr>
            <a:lstStyle/>
            <a:p>
              <a:r>
                <a:rPr lang="en-GB" sz="2400" b="1">
                  <a:solidFill>
                    <a:schemeClr val="accent1"/>
                  </a:solidFill>
                  <a:latin typeface="+mj-lt"/>
                  <a:ea typeface="+mj-ea"/>
                  <a:cs typeface="Arial" pitchFamily="34" charset="0"/>
                </a:rPr>
                <a:t>Agenda</a:t>
              </a:r>
              <a:endParaRPr lang="en-GB" sz="2400" b="1" dirty="0">
                <a:solidFill>
                  <a:schemeClr val="accent1"/>
                </a:solidFill>
                <a:latin typeface="+mj-lt"/>
                <a:ea typeface="+mj-ea"/>
                <a:cs typeface="Arial" pitchFamily="34" charset="0"/>
              </a:endParaRPr>
            </a:p>
          </p:txBody>
        </p:sp>
        <p:sp>
          <p:nvSpPr>
            <p:cNvPr id="7" name="MIO_AGENDA_ELEMENT_TITEL_2">
              <a:hlinkClick r:id="rId13" action="ppaction://hlinksldjump"/>
              <a:extLst>
                <a:ext uri="{FF2B5EF4-FFF2-40B4-BE49-F238E27FC236}">
                  <a16:creationId xmlns:a16="http://schemas.microsoft.com/office/drawing/2014/main" id="{93D9486D-24C5-45BC-880E-6D0BEBB2B989}"/>
                </a:ext>
              </a:extLst>
            </p:cNvPr>
            <p:cNvSpPr>
              <a:spLocks noChangeArrowheads="1"/>
            </p:cNvSpPr>
            <p:nvPr>
              <p:custDataLst>
                <p:tags r:id="rId3"/>
              </p:custDataLst>
            </p:nvPr>
          </p:nvSpPr>
          <p:spPr bwMode="auto">
            <a:xfrm>
              <a:off x="1194660" y="1691283"/>
              <a:ext cx="9979799" cy="288000"/>
            </a:xfrm>
            <a:prstGeom prst="rect">
              <a:avLst/>
            </a:prstGeom>
            <a:solidFill>
              <a:srgbClr val="EBEBEB"/>
            </a:solidFill>
            <a:ln w="9525" algn="ctr">
              <a:noFill/>
              <a:miter lim="800000"/>
              <a:headEnd/>
              <a:tailEnd/>
            </a:ln>
          </p:spPr>
          <p:txBody>
            <a:bodyPr wrap="square" lIns="108000" tIns="35120" rIns="4212000" bIns="35120" anchor="ctr">
              <a:noAutofit/>
            </a:bodyPr>
            <a:lstStyle/>
            <a:p>
              <a:pPr>
                <a:tabLst>
                  <a:tab pos="4391025" algn="l"/>
                  <a:tab pos="7715250" algn="r"/>
                </a:tabLst>
              </a:pPr>
              <a:r>
                <a:rPr lang="en-US" sz="1400" b="1">
                  <a:solidFill>
                    <a:schemeClr val="bg2">
                      <a:lumMod val="10000"/>
                    </a:schemeClr>
                  </a:solidFill>
                  <a:latin typeface="Arial"/>
                </a:rPr>
                <a:t>Temperature sensitivity of C1 non 3PMSF and 3PMSF tyres</a:t>
              </a:r>
              <a:endParaRPr lang="en-GB" sz="1400" b="1" dirty="0">
                <a:solidFill>
                  <a:schemeClr val="bg2">
                    <a:lumMod val="10000"/>
                  </a:schemeClr>
                </a:solidFill>
                <a:latin typeface="Arial"/>
              </a:endParaRPr>
            </a:p>
          </p:txBody>
        </p:sp>
        <p:sp>
          <p:nvSpPr>
            <p:cNvPr id="8" name="MIO_AGENDA_ELEMENT_ELEMENTNUMBER_2">
              <a:hlinkClick r:id="rId13" action="ppaction://hlinksldjump"/>
              <a:extLst>
                <a:ext uri="{FF2B5EF4-FFF2-40B4-BE49-F238E27FC236}">
                  <a16:creationId xmlns:a16="http://schemas.microsoft.com/office/drawing/2014/main" id="{E1526CE5-633A-4A6F-9DDC-CA24B1B2F99F}"/>
                </a:ext>
              </a:extLst>
            </p:cNvPr>
            <p:cNvSpPr>
              <a:spLocks noChangeArrowheads="1"/>
            </p:cNvSpPr>
            <p:nvPr>
              <p:custDataLst>
                <p:tags r:id="rId4"/>
              </p:custDataLst>
            </p:nvPr>
          </p:nvSpPr>
          <p:spPr bwMode="auto">
            <a:xfrm>
              <a:off x="838200" y="1691283"/>
              <a:ext cx="356422" cy="288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GB" b="1">
                  <a:solidFill>
                    <a:schemeClr val="bg1"/>
                  </a:solidFill>
                  <a:latin typeface="Arial"/>
                </a:rPr>
                <a:t>2</a:t>
              </a:r>
              <a:endParaRPr lang="en-GB" b="1" dirty="0">
                <a:solidFill>
                  <a:schemeClr val="bg1"/>
                </a:solidFill>
                <a:latin typeface="Arial"/>
              </a:endParaRPr>
            </a:p>
          </p:txBody>
        </p:sp>
        <p:sp>
          <p:nvSpPr>
            <p:cNvPr id="9" name="MIO_AGENDA_ELEMENT_TITEL_3">
              <a:hlinkClick r:id="rId14" action="ppaction://hlinksldjump"/>
              <a:extLst>
                <a:ext uri="{FF2B5EF4-FFF2-40B4-BE49-F238E27FC236}">
                  <a16:creationId xmlns:a16="http://schemas.microsoft.com/office/drawing/2014/main" id="{129E0D66-2B29-4472-BEAA-9A501FD8A6A1}"/>
                </a:ext>
              </a:extLst>
            </p:cNvPr>
            <p:cNvSpPr>
              <a:spLocks noChangeArrowheads="1"/>
            </p:cNvSpPr>
            <p:nvPr>
              <p:custDataLst>
                <p:tags r:id="rId5"/>
              </p:custDataLst>
            </p:nvPr>
          </p:nvSpPr>
          <p:spPr bwMode="auto">
            <a:xfrm>
              <a:off x="1194660" y="2036083"/>
              <a:ext cx="9979799" cy="288000"/>
            </a:xfrm>
            <a:prstGeom prst="rect">
              <a:avLst/>
            </a:prstGeom>
            <a:solidFill>
              <a:srgbClr val="EBEBEB"/>
            </a:solidFill>
            <a:ln w="9525" algn="ctr">
              <a:noFill/>
              <a:miter lim="800000"/>
              <a:headEnd/>
              <a:tailEnd/>
            </a:ln>
          </p:spPr>
          <p:txBody>
            <a:bodyPr wrap="square" lIns="108000" tIns="35120" rIns="4212000" bIns="35120" anchor="ctr">
              <a:noAutofit/>
            </a:bodyPr>
            <a:lstStyle/>
            <a:p>
              <a:pPr>
                <a:tabLst>
                  <a:tab pos="4391025" algn="l"/>
                  <a:tab pos="7715250" algn="r"/>
                </a:tabLst>
              </a:pPr>
              <a:r>
                <a:rPr lang="en-GB" b="1">
                  <a:solidFill>
                    <a:schemeClr val="bg2">
                      <a:lumMod val="10000"/>
                    </a:schemeClr>
                  </a:solidFill>
                  <a:latin typeface="Arial"/>
                </a:rPr>
                <a:t>Proposed updates</a:t>
              </a:r>
              <a:endParaRPr lang="en-GB" b="1" dirty="0">
                <a:solidFill>
                  <a:schemeClr val="bg2">
                    <a:lumMod val="10000"/>
                  </a:schemeClr>
                </a:solidFill>
                <a:latin typeface="Arial"/>
              </a:endParaRPr>
            </a:p>
          </p:txBody>
        </p:sp>
        <p:sp>
          <p:nvSpPr>
            <p:cNvPr id="10" name="MIO_AGENDA_ELEMENT_ELEMENTNUMBER_3">
              <a:hlinkClick r:id="rId14" action="ppaction://hlinksldjump"/>
              <a:extLst>
                <a:ext uri="{FF2B5EF4-FFF2-40B4-BE49-F238E27FC236}">
                  <a16:creationId xmlns:a16="http://schemas.microsoft.com/office/drawing/2014/main" id="{DD0A11AD-28B2-4707-81FD-B17715FC984E}"/>
                </a:ext>
              </a:extLst>
            </p:cNvPr>
            <p:cNvSpPr>
              <a:spLocks noChangeArrowheads="1"/>
            </p:cNvSpPr>
            <p:nvPr>
              <p:custDataLst>
                <p:tags r:id="rId6"/>
              </p:custDataLst>
            </p:nvPr>
          </p:nvSpPr>
          <p:spPr bwMode="auto">
            <a:xfrm>
              <a:off x="838200" y="2036083"/>
              <a:ext cx="356422" cy="288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GB" b="1">
                  <a:solidFill>
                    <a:schemeClr val="bg1"/>
                  </a:solidFill>
                  <a:latin typeface="Arial"/>
                </a:rPr>
                <a:t>3</a:t>
              </a:r>
              <a:endParaRPr lang="en-GB" b="1" dirty="0">
                <a:solidFill>
                  <a:schemeClr val="bg1"/>
                </a:solidFill>
                <a:latin typeface="Arial"/>
              </a:endParaRPr>
            </a:p>
          </p:txBody>
        </p:sp>
        <p:sp>
          <p:nvSpPr>
            <p:cNvPr id="11" name="MIO_AGENDA_ELEMENT_TITEL_4">
              <a:hlinkClick r:id="rId15" action="ppaction://hlinksldjump"/>
              <a:extLst>
                <a:ext uri="{FF2B5EF4-FFF2-40B4-BE49-F238E27FC236}">
                  <a16:creationId xmlns:a16="http://schemas.microsoft.com/office/drawing/2014/main" id="{10F09A8B-E4F8-4822-A4CF-0AB35C4FE3D1}"/>
                </a:ext>
              </a:extLst>
            </p:cNvPr>
            <p:cNvSpPr>
              <a:spLocks noChangeArrowheads="1"/>
            </p:cNvSpPr>
            <p:nvPr>
              <p:custDataLst>
                <p:tags r:id="rId7"/>
              </p:custDataLst>
            </p:nvPr>
          </p:nvSpPr>
          <p:spPr bwMode="auto">
            <a:xfrm>
              <a:off x="1194660" y="2380883"/>
              <a:ext cx="9979799" cy="288000"/>
            </a:xfrm>
            <a:prstGeom prst="rect">
              <a:avLst/>
            </a:prstGeom>
            <a:solidFill>
              <a:srgbClr val="EBEBEB"/>
            </a:solidFill>
            <a:ln w="9525" algn="ctr">
              <a:noFill/>
              <a:miter lim="800000"/>
              <a:headEnd/>
              <a:tailEnd/>
            </a:ln>
          </p:spPr>
          <p:txBody>
            <a:bodyPr wrap="square" lIns="108000" tIns="35120" rIns="4212000" bIns="35120" anchor="ctr">
              <a:noAutofit/>
            </a:bodyPr>
            <a:lstStyle/>
            <a:p>
              <a:pPr>
                <a:tabLst>
                  <a:tab pos="4391025" algn="l"/>
                  <a:tab pos="7715250" algn="r"/>
                </a:tabLst>
              </a:pPr>
              <a:r>
                <a:rPr lang="en-GB" b="1">
                  <a:solidFill>
                    <a:schemeClr val="bg2">
                      <a:lumMod val="10000"/>
                    </a:schemeClr>
                  </a:solidFill>
                  <a:latin typeface="Arial"/>
                </a:rPr>
                <a:t>Summary</a:t>
              </a:r>
              <a:endParaRPr lang="en-GB" b="1" dirty="0">
                <a:solidFill>
                  <a:schemeClr val="bg2">
                    <a:lumMod val="10000"/>
                  </a:schemeClr>
                </a:solidFill>
                <a:latin typeface="Arial"/>
              </a:endParaRPr>
            </a:p>
          </p:txBody>
        </p:sp>
        <p:sp>
          <p:nvSpPr>
            <p:cNvPr id="12" name="MIO_AGENDA_ELEMENT_ELEMENTNUMBER_4">
              <a:hlinkClick r:id="rId15" action="ppaction://hlinksldjump"/>
              <a:extLst>
                <a:ext uri="{FF2B5EF4-FFF2-40B4-BE49-F238E27FC236}">
                  <a16:creationId xmlns:a16="http://schemas.microsoft.com/office/drawing/2014/main" id="{514E85EC-DB19-4AD8-AA9D-B929E374DC21}"/>
                </a:ext>
              </a:extLst>
            </p:cNvPr>
            <p:cNvSpPr>
              <a:spLocks noChangeArrowheads="1"/>
            </p:cNvSpPr>
            <p:nvPr>
              <p:custDataLst>
                <p:tags r:id="rId8"/>
              </p:custDataLst>
            </p:nvPr>
          </p:nvSpPr>
          <p:spPr bwMode="auto">
            <a:xfrm>
              <a:off x="838200" y="2380883"/>
              <a:ext cx="356422" cy="288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GB" b="1">
                  <a:solidFill>
                    <a:schemeClr val="bg1"/>
                  </a:solidFill>
                  <a:latin typeface="Arial"/>
                </a:rPr>
                <a:t>4</a:t>
              </a:r>
              <a:endParaRPr lang="en-GB" b="1" dirty="0">
                <a:solidFill>
                  <a:schemeClr val="bg1"/>
                </a:solidFill>
                <a:latin typeface="Arial"/>
              </a:endParaRPr>
            </a:p>
          </p:txBody>
        </p:sp>
        <p:sp>
          <p:nvSpPr>
            <p:cNvPr id="13" name="MIO_AGENDA_ELEMENT_TITEL_1">
              <a:extLst>
                <a:ext uri="{FF2B5EF4-FFF2-40B4-BE49-F238E27FC236}">
                  <a16:creationId xmlns:a16="http://schemas.microsoft.com/office/drawing/2014/main" id="{39256926-31A9-4CC7-BAE8-FD4772A487F0}"/>
                </a:ext>
              </a:extLst>
            </p:cNvPr>
            <p:cNvSpPr>
              <a:spLocks noChangeArrowheads="1"/>
            </p:cNvSpPr>
            <p:nvPr>
              <p:custDataLst>
                <p:tags r:id="rId9"/>
              </p:custDataLst>
            </p:nvPr>
          </p:nvSpPr>
          <p:spPr bwMode="auto">
            <a:xfrm>
              <a:off x="1194660" y="1346483"/>
              <a:ext cx="9979799" cy="288000"/>
            </a:xfrm>
            <a:prstGeom prst="rect">
              <a:avLst/>
            </a:prstGeom>
            <a:solidFill>
              <a:schemeClr val="accent5"/>
            </a:solidFill>
            <a:ln w="9525" algn="ctr">
              <a:noFill/>
              <a:miter lim="800000"/>
              <a:headEnd/>
              <a:tailEnd/>
            </a:ln>
          </p:spPr>
          <p:txBody>
            <a:bodyPr wrap="square" lIns="108000" tIns="35120" rIns="4212000" bIns="35120" anchor="ctr">
              <a:noAutofit/>
            </a:bodyPr>
            <a:lstStyle/>
            <a:p>
              <a:pPr>
                <a:tabLst>
                  <a:tab pos="4391025" algn="l"/>
                  <a:tab pos="7715250" algn="r"/>
                </a:tabLst>
              </a:pPr>
              <a:r>
                <a:rPr lang="en-GB" b="1">
                  <a:solidFill>
                    <a:schemeClr val="tx2"/>
                  </a:solidFill>
                  <a:latin typeface="Arial"/>
                </a:rPr>
                <a:t>Introduction</a:t>
              </a:r>
              <a:endParaRPr lang="en-GB" b="1" dirty="0">
                <a:solidFill>
                  <a:schemeClr val="tx2"/>
                </a:solidFill>
                <a:latin typeface="Arial"/>
              </a:endParaRPr>
            </a:p>
          </p:txBody>
        </p:sp>
        <p:sp>
          <p:nvSpPr>
            <p:cNvPr id="14" name="MIO_AGENDA_ELEMENT_ELEMENTNUMBER_1">
              <a:extLst>
                <a:ext uri="{FF2B5EF4-FFF2-40B4-BE49-F238E27FC236}">
                  <a16:creationId xmlns:a16="http://schemas.microsoft.com/office/drawing/2014/main" id="{F3CA7147-48D3-4D16-8261-3DBBE703142A}"/>
                </a:ext>
              </a:extLst>
            </p:cNvPr>
            <p:cNvSpPr>
              <a:spLocks noChangeArrowheads="1"/>
            </p:cNvSpPr>
            <p:nvPr>
              <p:custDataLst>
                <p:tags r:id="rId10"/>
              </p:custDataLst>
            </p:nvPr>
          </p:nvSpPr>
          <p:spPr bwMode="auto">
            <a:xfrm>
              <a:off x="838200" y="1346483"/>
              <a:ext cx="356422" cy="288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GB" b="1">
                  <a:solidFill>
                    <a:schemeClr val="bg1"/>
                  </a:solidFill>
                  <a:latin typeface="Arial"/>
                </a:rPr>
                <a:t>1</a:t>
              </a:r>
              <a:endParaRPr lang="en-GB" b="1" dirty="0">
                <a:solidFill>
                  <a:schemeClr val="bg1"/>
                </a:solidFill>
                <a:latin typeface="Arial"/>
              </a:endParaRPr>
            </a:p>
          </p:txBody>
        </p:sp>
      </p:grpSp>
    </p:spTree>
    <p:extLst>
      <p:ext uri="{BB962C8B-B14F-4D97-AF65-F5344CB8AC3E}">
        <p14:creationId xmlns:p14="http://schemas.microsoft.com/office/powerpoint/2010/main" val="351155800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0355E43-94E3-4ED4-A0DC-1D97AE2B11C0}"/>
              </a:ext>
            </a:extLst>
          </p:cNvPr>
          <p:cNvSpPr>
            <a:spLocks noGrp="1"/>
          </p:cNvSpPr>
          <p:nvPr>
            <p:ph type="title"/>
          </p:nvPr>
        </p:nvSpPr>
        <p:spPr/>
        <p:txBody>
          <a:bodyPr>
            <a:normAutofit fontScale="90000"/>
          </a:bodyPr>
          <a:lstStyle/>
          <a:p>
            <a:r>
              <a:rPr lang="en-US" dirty="0"/>
              <a:t>Update of the R117 C1 temperature correction</a:t>
            </a:r>
          </a:p>
        </p:txBody>
      </p:sp>
      <p:sp>
        <p:nvSpPr>
          <p:cNvPr id="4" name="Datumsplatzhalter 3">
            <a:extLst>
              <a:ext uri="{FF2B5EF4-FFF2-40B4-BE49-F238E27FC236}">
                <a16:creationId xmlns:a16="http://schemas.microsoft.com/office/drawing/2014/main" id="{0BADC21E-3065-4F6F-A51A-D8E993BEF0ED}"/>
              </a:ext>
            </a:extLst>
          </p:cNvPr>
          <p:cNvSpPr>
            <a:spLocks noGrp="1"/>
          </p:cNvSpPr>
          <p:nvPr>
            <p:ph type="dt" sz="half" idx="10"/>
          </p:nvPr>
        </p:nvSpPr>
        <p:spPr/>
        <p:txBody>
          <a:bodyPr/>
          <a:lstStyle/>
          <a:p>
            <a:r>
              <a:rPr lang="en-US" dirty="0"/>
              <a:t>Tuesday, January 31, 2023</a:t>
            </a:r>
          </a:p>
        </p:txBody>
      </p:sp>
      <p:sp>
        <p:nvSpPr>
          <p:cNvPr id="6" name="Foliennummernplatzhalter 5">
            <a:extLst>
              <a:ext uri="{FF2B5EF4-FFF2-40B4-BE49-F238E27FC236}">
                <a16:creationId xmlns:a16="http://schemas.microsoft.com/office/drawing/2014/main" id="{0BC751E7-6974-48F4-95E6-E96463DB581F}"/>
              </a:ext>
            </a:extLst>
          </p:cNvPr>
          <p:cNvSpPr>
            <a:spLocks noGrp="1"/>
          </p:cNvSpPr>
          <p:nvPr>
            <p:ph type="sldNum" sz="quarter" idx="12"/>
          </p:nvPr>
        </p:nvSpPr>
        <p:spPr/>
        <p:txBody>
          <a:bodyPr/>
          <a:lstStyle/>
          <a:p>
            <a:fld id="{74F045D9-6A50-447E-9A04-3B3C9EFFC6F0}" type="slidenum">
              <a:rPr lang="en-US" smtClean="0"/>
              <a:pPr/>
              <a:t>3</a:t>
            </a:fld>
            <a:endParaRPr lang="en-US" dirty="0"/>
          </a:p>
        </p:txBody>
      </p:sp>
      <p:pic>
        <p:nvPicPr>
          <p:cNvPr id="8" name="Grafik 7">
            <a:extLst>
              <a:ext uri="{FF2B5EF4-FFF2-40B4-BE49-F238E27FC236}">
                <a16:creationId xmlns:a16="http://schemas.microsoft.com/office/drawing/2014/main" id="{7DBDE74A-E3B1-4E81-BFB3-74D27D0D5821}"/>
              </a:ext>
            </a:extLst>
          </p:cNvPr>
          <p:cNvPicPr>
            <a:picLocks noChangeAspect="1"/>
          </p:cNvPicPr>
          <p:nvPr/>
        </p:nvPicPr>
        <p:blipFill>
          <a:blip r:embed="rId2"/>
          <a:stretch>
            <a:fillRect/>
          </a:stretch>
        </p:blipFill>
        <p:spPr>
          <a:xfrm>
            <a:off x="8900561" y="2613710"/>
            <a:ext cx="2844441" cy="3460518"/>
          </a:xfrm>
          <a:prstGeom prst="rect">
            <a:avLst/>
          </a:prstGeom>
          <a:solidFill>
            <a:schemeClr val="bg1"/>
          </a:solidFill>
        </p:spPr>
      </p:pic>
      <p:graphicFrame>
        <p:nvGraphicFramePr>
          <p:cNvPr id="7" name="Diagramm 6">
            <a:extLst>
              <a:ext uri="{FF2B5EF4-FFF2-40B4-BE49-F238E27FC236}">
                <a16:creationId xmlns:a16="http://schemas.microsoft.com/office/drawing/2014/main" id="{180E047C-6B9B-49BF-80AA-FF86A9DDF7D1}"/>
              </a:ext>
            </a:extLst>
          </p:cNvPr>
          <p:cNvGraphicFramePr>
            <a:graphicFrameLocks/>
          </p:cNvGraphicFramePr>
          <p:nvPr>
            <p:extLst>
              <p:ext uri="{D42A27DB-BD31-4B8C-83A1-F6EECF244321}">
                <p14:modId xmlns:p14="http://schemas.microsoft.com/office/powerpoint/2010/main" val="2627762306"/>
              </p:ext>
            </p:extLst>
          </p:nvPr>
        </p:nvGraphicFramePr>
        <p:xfrm>
          <a:off x="6049962" y="1131740"/>
          <a:ext cx="4613274" cy="3531948"/>
        </p:xfrm>
        <a:graphic>
          <a:graphicData uri="http://schemas.openxmlformats.org/drawingml/2006/chart">
            <c:chart xmlns:c="http://schemas.openxmlformats.org/drawingml/2006/chart" xmlns:r="http://schemas.openxmlformats.org/officeDocument/2006/relationships" r:id="rId3"/>
          </a:graphicData>
        </a:graphic>
      </p:graphicFrame>
      <p:sp>
        <p:nvSpPr>
          <p:cNvPr id="11" name="Inhaltsplatzhalter 1">
            <a:extLst>
              <a:ext uri="{FF2B5EF4-FFF2-40B4-BE49-F238E27FC236}">
                <a16:creationId xmlns:a16="http://schemas.microsoft.com/office/drawing/2014/main" id="{408B8ACB-D1F8-45DF-BF7E-56187ACA29FE}"/>
              </a:ext>
            </a:extLst>
          </p:cNvPr>
          <p:cNvSpPr>
            <a:spLocks noGrp="1"/>
          </p:cNvSpPr>
          <p:nvPr>
            <p:ph idx="1"/>
          </p:nvPr>
        </p:nvSpPr>
        <p:spPr>
          <a:xfrm>
            <a:off x="584199" y="1297291"/>
            <a:ext cx="5228772" cy="4712873"/>
          </a:xfrm>
        </p:spPr>
        <p:txBody>
          <a:bodyPr>
            <a:noAutofit/>
          </a:bodyPr>
          <a:lstStyle/>
          <a:p>
            <a:pPr>
              <a:spcBef>
                <a:spcPts val="0"/>
              </a:spcBef>
              <a:spcAft>
                <a:spcPts val="1800"/>
              </a:spcAft>
            </a:pPr>
            <a:r>
              <a:rPr lang="en-US" sz="1600" dirty="0"/>
              <a:t>Tyre rolling noise is affected by changes of the rubber stiffness for different temperatures. Even if the temperature sensitivity is not the main source of measurement uncertainty in R117, there is the need to correct measurement results to consider the temperature influence. </a:t>
            </a:r>
          </a:p>
          <a:p>
            <a:pPr>
              <a:spcBef>
                <a:spcPts val="0"/>
              </a:spcBef>
              <a:spcAft>
                <a:spcPts val="1800"/>
              </a:spcAft>
            </a:pPr>
            <a:r>
              <a:rPr lang="en-US" sz="1600" b="1" dirty="0"/>
              <a:t>IWG-MU collected data for the following purpose:</a:t>
            </a:r>
          </a:p>
          <a:p>
            <a:pPr marL="800100" lvl="1" indent="-342900">
              <a:spcBef>
                <a:spcPts val="0"/>
              </a:spcBef>
              <a:spcAft>
                <a:spcPts val="1800"/>
              </a:spcAft>
              <a:buFont typeface="+mj-lt"/>
              <a:buAutoNum type="arabicPeriod"/>
            </a:pPr>
            <a:r>
              <a:rPr lang="en-US" sz="1600" b="1" dirty="0"/>
              <a:t>Validation of the current R117 temperature correction</a:t>
            </a:r>
          </a:p>
          <a:p>
            <a:pPr marL="800100" lvl="1" indent="-342900">
              <a:spcBef>
                <a:spcPts val="0"/>
              </a:spcBef>
              <a:spcAft>
                <a:spcPts val="1800"/>
              </a:spcAft>
              <a:buFont typeface="+mj-lt"/>
              <a:buAutoNum type="arabicPeriod"/>
            </a:pPr>
            <a:r>
              <a:rPr lang="en-US" sz="1600" b="1" dirty="0"/>
              <a:t>Proposals for improvements of the R117 temperature correction.</a:t>
            </a:r>
          </a:p>
          <a:p>
            <a:pPr>
              <a:spcBef>
                <a:spcPts val="0"/>
              </a:spcBef>
              <a:spcAft>
                <a:spcPts val="1800"/>
              </a:spcAft>
            </a:pPr>
            <a:endParaRPr lang="en-US" sz="1600" dirty="0"/>
          </a:p>
        </p:txBody>
      </p:sp>
    </p:spTree>
    <p:extLst>
      <p:ext uri="{BB962C8B-B14F-4D97-AF65-F5344CB8AC3E}">
        <p14:creationId xmlns:p14="http://schemas.microsoft.com/office/powerpoint/2010/main" val="1317098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EAD6DDE-53AF-41CA-9E1E-F4B712A5E516}"/>
              </a:ext>
            </a:extLst>
          </p:cNvPr>
          <p:cNvSpPr>
            <a:spLocks noGrp="1"/>
          </p:cNvSpPr>
          <p:nvPr>
            <p:ph idx="1"/>
          </p:nvPr>
        </p:nvSpPr>
        <p:spPr>
          <a:xfrm>
            <a:off x="468938" y="1508834"/>
            <a:ext cx="4318215" cy="4500703"/>
          </a:xfrm>
        </p:spPr>
        <p:txBody>
          <a:bodyPr>
            <a:normAutofit/>
          </a:bodyPr>
          <a:lstStyle/>
          <a:p>
            <a:r>
              <a:rPr lang="en-US" sz="2400" dirty="0" err="1"/>
              <a:t>Tyre</a:t>
            </a:r>
            <a:r>
              <a:rPr lang="en-US" sz="2400" dirty="0"/>
              <a:t> rolling noise is influenced by the stiffness change of the </a:t>
            </a:r>
            <a:r>
              <a:rPr lang="en-US" sz="2400" dirty="0" err="1"/>
              <a:t>tyre</a:t>
            </a:r>
            <a:r>
              <a:rPr lang="en-US" sz="2400" dirty="0"/>
              <a:t> over temperature:</a:t>
            </a:r>
          </a:p>
          <a:p>
            <a:pPr lvl="1"/>
            <a:endParaRPr lang="en-US" sz="2000" dirty="0"/>
          </a:p>
          <a:p>
            <a:pPr lvl="1"/>
            <a:r>
              <a:rPr lang="en-US" sz="2000" dirty="0"/>
              <a:t>Different rubber compounds can show a wide spread of temperature sensitivity regarding their noise performance.</a:t>
            </a:r>
          </a:p>
          <a:p>
            <a:pPr lvl="1"/>
            <a:r>
              <a:rPr lang="en-US" sz="2000" dirty="0"/>
              <a:t>One of the main influencing factors is the rubber glass transition temperature.</a:t>
            </a:r>
          </a:p>
        </p:txBody>
      </p:sp>
      <p:sp>
        <p:nvSpPr>
          <p:cNvPr id="3" name="Titel 2">
            <a:extLst>
              <a:ext uri="{FF2B5EF4-FFF2-40B4-BE49-F238E27FC236}">
                <a16:creationId xmlns:a16="http://schemas.microsoft.com/office/drawing/2014/main" id="{1594F453-8CE2-404F-85C2-026A85F326FB}"/>
              </a:ext>
            </a:extLst>
          </p:cNvPr>
          <p:cNvSpPr>
            <a:spLocks noGrp="1"/>
          </p:cNvSpPr>
          <p:nvPr>
            <p:ph type="title"/>
          </p:nvPr>
        </p:nvSpPr>
        <p:spPr/>
        <p:txBody>
          <a:bodyPr>
            <a:normAutofit fontScale="90000"/>
          </a:bodyPr>
          <a:lstStyle/>
          <a:p>
            <a:r>
              <a:rPr lang="en-US" dirty="0"/>
              <a:t>Physical behavior of rubber / Dynamic stiffness E’</a:t>
            </a:r>
          </a:p>
        </p:txBody>
      </p:sp>
      <p:sp>
        <p:nvSpPr>
          <p:cNvPr id="4" name="Datumsplatzhalter 3">
            <a:extLst>
              <a:ext uri="{FF2B5EF4-FFF2-40B4-BE49-F238E27FC236}">
                <a16:creationId xmlns:a16="http://schemas.microsoft.com/office/drawing/2014/main" id="{75A6C127-6CEF-45DD-A34D-3279ED44A375}"/>
              </a:ext>
            </a:extLst>
          </p:cNvPr>
          <p:cNvSpPr>
            <a:spLocks noGrp="1"/>
          </p:cNvSpPr>
          <p:nvPr>
            <p:ph type="dt" sz="half" idx="10"/>
          </p:nvPr>
        </p:nvSpPr>
        <p:spPr/>
        <p:txBody>
          <a:bodyPr/>
          <a:lstStyle/>
          <a:p>
            <a:r>
              <a:rPr lang="en-US" dirty="0"/>
              <a:t>Tuesday, January 31, 2023</a:t>
            </a:r>
          </a:p>
        </p:txBody>
      </p:sp>
      <p:sp>
        <p:nvSpPr>
          <p:cNvPr id="6" name="Foliennummernplatzhalter 5">
            <a:extLst>
              <a:ext uri="{FF2B5EF4-FFF2-40B4-BE49-F238E27FC236}">
                <a16:creationId xmlns:a16="http://schemas.microsoft.com/office/drawing/2014/main" id="{E4AF7D5E-F560-4BD9-994B-4149B26797E9}"/>
              </a:ext>
            </a:extLst>
          </p:cNvPr>
          <p:cNvSpPr>
            <a:spLocks noGrp="1"/>
          </p:cNvSpPr>
          <p:nvPr>
            <p:ph type="sldNum" sz="quarter" idx="12"/>
          </p:nvPr>
        </p:nvSpPr>
        <p:spPr/>
        <p:txBody>
          <a:bodyPr/>
          <a:lstStyle/>
          <a:p>
            <a:fld id="{74F045D9-6A50-447E-9A04-3B3C9EFFC6F0}" type="slidenum">
              <a:rPr lang="en-US" smtClean="0"/>
              <a:pPr/>
              <a:t>4</a:t>
            </a:fld>
            <a:endParaRPr lang="en-US" dirty="0"/>
          </a:p>
        </p:txBody>
      </p:sp>
      <p:sp>
        <p:nvSpPr>
          <p:cNvPr id="11" name="Rechteck 10">
            <a:extLst>
              <a:ext uri="{FF2B5EF4-FFF2-40B4-BE49-F238E27FC236}">
                <a16:creationId xmlns:a16="http://schemas.microsoft.com/office/drawing/2014/main" id="{DDC1DB07-9C7C-460C-BAD1-7B6A63BF1BA2}"/>
              </a:ext>
            </a:extLst>
          </p:cNvPr>
          <p:cNvSpPr/>
          <p:nvPr/>
        </p:nvSpPr>
        <p:spPr>
          <a:xfrm>
            <a:off x="5148879" y="2116119"/>
            <a:ext cx="83058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3FFD9C97-0695-4AAA-9CC5-9291F3C71554}"/>
              </a:ext>
            </a:extLst>
          </p:cNvPr>
          <p:cNvCxnSpPr/>
          <p:nvPr/>
        </p:nvCxnSpPr>
        <p:spPr>
          <a:xfrm flipV="1">
            <a:off x="7673340" y="2385060"/>
            <a:ext cx="0" cy="313944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3C229976-60E9-408B-A762-CDB69A60DB5A}"/>
              </a:ext>
            </a:extLst>
          </p:cNvPr>
          <p:cNvCxnSpPr/>
          <p:nvPr/>
        </p:nvCxnSpPr>
        <p:spPr>
          <a:xfrm flipV="1">
            <a:off x="8531135" y="2385060"/>
            <a:ext cx="0" cy="313944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BB78430F-4FFB-47EC-9C87-DFDD03550ED0}"/>
              </a:ext>
            </a:extLst>
          </p:cNvPr>
          <p:cNvPicPr>
            <a:picLocks noChangeAspect="1"/>
          </p:cNvPicPr>
          <p:nvPr/>
        </p:nvPicPr>
        <p:blipFill>
          <a:blip r:embed="rId2"/>
          <a:stretch>
            <a:fillRect/>
          </a:stretch>
        </p:blipFill>
        <p:spPr>
          <a:xfrm>
            <a:off x="5309119" y="1333500"/>
            <a:ext cx="6444031" cy="4676037"/>
          </a:xfrm>
          <a:prstGeom prst="rect">
            <a:avLst/>
          </a:prstGeom>
        </p:spPr>
      </p:pic>
    </p:spTree>
    <p:extLst>
      <p:ext uri="{BB962C8B-B14F-4D97-AF65-F5344CB8AC3E}">
        <p14:creationId xmlns:p14="http://schemas.microsoft.com/office/powerpoint/2010/main" val="2276026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34DF2606-AC13-435A-91CF-27EB69323D24}"/>
              </a:ext>
            </a:extLst>
          </p:cNvPr>
          <p:cNvGrpSpPr/>
          <p:nvPr>
            <p:custDataLst>
              <p:tags r:id="rId1"/>
            </p:custDataLst>
          </p:nvPr>
        </p:nvGrpSpPr>
        <p:grpSpPr>
          <a:xfrm>
            <a:off x="838200" y="306176"/>
            <a:ext cx="10515600" cy="2362707"/>
            <a:chOff x="838200" y="306176"/>
            <a:chExt cx="10515600" cy="2362707"/>
          </a:xfrm>
        </p:grpSpPr>
        <p:sp>
          <p:nvSpPr>
            <p:cNvPr id="4" name="Rechteck 3">
              <a:extLst>
                <a:ext uri="{FF2B5EF4-FFF2-40B4-BE49-F238E27FC236}">
                  <a16:creationId xmlns:a16="http://schemas.microsoft.com/office/drawing/2014/main" id="{A96E9E28-65A0-4245-9950-65B7031B6644}"/>
                </a:ext>
              </a:extLst>
            </p:cNvPr>
            <p:cNvSpPr/>
            <p:nvPr>
              <p:custDataLst>
                <p:tags r:id="rId2"/>
              </p:custDataLst>
            </p:nvPr>
          </p:nvSpPr>
          <p:spPr>
            <a:xfrm>
              <a:off x="838200" y="306176"/>
              <a:ext cx="10515600" cy="369332"/>
            </a:xfrm>
            <a:prstGeom prst="rect">
              <a:avLst/>
            </a:prstGeom>
          </p:spPr>
          <p:txBody>
            <a:bodyPr wrap="square" lIns="0" tIns="0" rIns="0" bIns="0" anchor="t" anchorCtr="0">
              <a:spAutoFit/>
            </a:bodyPr>
            <a:lstStyle/>
            <a:p>
              <a:r>
                <a:rPr lang="en-GB" sz="2400" b="1">
                  <a:solidFill>
                    <a:schemeClr val="accent1"/>
                  </a:solidFill>
                  <a:latin typeface="+mj-lt"/>
                  <a:ea typeface="+mj-ea"/>
                  <a:cs typeface="Arial" pitchFamily="34" charset="0"/>
                </a:rPr>
                <a:t>Agenda</a:t>
              </a:r>
              <a:endParaRPr lang="en-GB" sz="2400" b="1" dirty="0">
                <a:solidFill>
                  <a:schemeClr val="accent1"/>
                </a:solidFill>
                <a:latin typeface="+mj-lt"/>
                <a:ea typeface="+mj-ea"/>
                <a:cs typeface="Arial" pitchFamily="34" charset="0"/>
              </a:endParaRPr>
            </a:p>
          </p:txBody>
        </p:sp>
        <p:sp>
          <p:nvSpPr>
            <p:cNvPr id="5" name="MIO_AGENDA_ELEMENT_TITEL_1">
              <a:hlinkClick r:id="rId13" action="ppaction://hlinksldjump"/>
              <a:extLst>
                <a:ext uri="{FF2B5EF4-FFF2-40B4-BE49-F238E27FC236}">
                  <a16:creationId xmlns:a16="http://schemas.microsoft.com/office/drawing/2014/main" id="{CF38CC79-D011-47FD-96D6-6EDC3F13E613}"/>
                </a:ext>
              </a:extLst>
            </p:cNvPr>
            <p:cNvSpPr>
              <a:spLocks noChangeArrowheads="1"/>
            </p:cNvSpPr>
            <p:nvPr>
              <p:custDataLst>
                <p:tags r:id="rId3"/>
              </p:custDataLst>
            </p:nvPr>
          </p:nvSpPr>
          <p:spPr bwMode="auto">
            <a:xfrm>
              <a:off x="1194660" y="1346483"/>
              <a:ext cx="9979799" cy="288000"/>
            </a:xfrm>
            <a:prstGeom prst="rect">
              <a:avLst/>
            </a:prstGeom>
            <a:solidFill>
              <a:srgbClr val="EBEBEB"/>
            </a:solidFill>
            <a:ln w="9525" algn="ctr">
              <a:noFill/>
              <a:miter lim="800000"/>
              <a:headEnd/>
              <a:tailEnd/>
            </a:ln>
          </p:spPr>
          <p:txBody>
            <a:bodyPr wrap="square" lIns="108000" tIns="35120" rIns="4212000" bIns="35120" anchor="ctr">
              <a:noAutofit/>
            </a:bodyPr>
            <a:lstStyle/>
            <a:p>
              <a:pPr>
                <a:tabLst>
                  <a:tab pos="4391025" algn="l"/>
                  <a:tab pos="7715250" algn="r"/>
                </a:tabLst>
              </a:pPr>
              <a:r>
                <a:rPr lang="en-GB" b="1">
                  <a:solidFill>
                    <a:schemeClr val="bg2">
                      <a:lumMod val="10000"/>
                    </a:schemeClr>
                  </a:solidFill>
                  <a:latin typeface="Arial"/>
                </a:rPr>
                <a:t>Introduction</a:t>
              </a:r>
              <a:endParaRPr lang="en-GB" b="1" dirty="0">
                <a:solidFill>
                  <a:schemeClr val="bg2">
                    <a:lumMod val="10000"/>
                  </a:schemeClr>
                </a:solidFill>
                <a:latin typeface="Arial"/>
              </a:endParaRPr>
            </a:p>
          </p:txBody>
        </p:sp>
        <p:sp>
          <p:nvSpPr>
            <p:cNvPr id="6" name="MIO_AGENDA_ELEMENT_ELEMENTNUMBER_1">
              <a:hlinkClick r:id="rId13" action="ppaction://hlinksldjump"/>
              <a:extLst>
                <a:ext uri="{FF2B5EF4-FFF2-40B4-BE49-F238E27FC236}">
                  <a16:creationId xmlns:a16="http://schemas.microsoft.com/office/drawing/2014/main" id="{725B7733-0943-4CB4-B5D1-8553962B9661}"/>
                </a:ext>
              </a:extLst>
            </p:cNvPr>
            <p:cNvSpPr>
              <a:spLocks noChangeArrowheads="1"/>
            </p:cNvSpPr>
            <p:nvPr>
              <p:custDataLst>
                <p:tags r:id="rId4"/>
              </p:custDataLst>
            </p:nvPr>
          </p:nvSpPr>
          <p:spPr bwMode="auto">
            <a:xfrm>
              <a:off x="838200" y="1346483"/>
              <a:ext cx="356422" cy="288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GB" sz="1400" b="1">
                  <a:solidFill>
                    <a:schemeClr val="bg1"/>
                  </a:solidFill>
                  <a:latin typeface="Arial"/>
                </a:rPr>
                <a:t>1</a:t>
              </a:r>
              <a:endParaRPr lang="en-GB" sz="1400" b="1" dirty="0">
                <a:solidFill>
                  <a:schemeClr val="bg1"/>
                </a:solidFill>
                <a:latin typeface="Arial"/>
              </a:endParaRPr>
            </a:p>
          </p:txBody>
        </p:sp>
        <p:sp>
          <p:nvSpPr>
            <p:cNvPr id="9" name="MIO_AGENDA_ELEMENT_TITEL_3">
              <a:hlinkClick r:id="rId14" action="ppaction://hlinksldjump"/>
              <a:extLst>
                <a:ext uri="{FF2B5EF4-FFF2-40B4-BE49-F238E27FC236}">
                  <a16:creationId xmlns:a16="http://schemas.microsoft.com/office/drawing/2014/main" id="{129E0D66-2B29-4472-BEAA-9A501FD8A6A1}"/>
                </a:ext>
              </a:extLst>
            </p:cNvPr>
            <p:cNvSpPr>
              <a:spLocks noChangeArrowheads="1"/>
            </p:cNvSpPr>
            <p:nvPr>
              <p:custDataLst>
                <p:tags r:id="rId5"/>
              </p:custDataLst>
            </p:nvPr>
          </p:nvSpPr>
          <p:spPr bwMode="auto">
            <a:xfrm>
              <a:off x="1194660" y="2036083"/>
              <a:ext cx="9979799" cy="288000"/>
            </a:xfrm>
            <a:prstGeom prst="rect">
              <a:avLst/>
            </a:prstGeom>
            <a:solidFill>
              <a:srgbClr val="EBEBEB"/>
            </a:solidFill>
            <a:ln w="9525" algn="ctr">
              <a:noFill/>
              <a:miter lim="800000"/>
              <a:headEnd/>
              <a:tailEnd/>
            </a:ln>
          </p:spPr>
          <p:txBody>
            <a:bodyPr wrap="square" lIns="108000" tIns="35120" rIns="4212000" bIns="35120" anchor="ctr">
              <a:noAutofit/>
            </a:bodyPr>
            <a:lstStyle/>
            <a:p>
              <a:pPr>
                <a:tabLst>
                  <a:tab pos="4391025" algn="l"/>
                  <a:tab pos="7715250" algn="r"/>
                </a:tabLst>
              </a:pPr>
              <a:r>
                <a:rPr lang="en-GB" b="1">
                  <a:solidFill>
                    <a:schemeClr val="bg2">
                      <a:lumMod val="10000"/>
                    </a:schemeClr>
                  </a:solidFill>
                  <a:latin typeface="Arial"/>
                </a:rPr>
                <a:t>Proposed updates</a:t>
              </a:r>
              <a:endParaRPr lang="en-GB" b="1" dirty="0">
                <a:solidFill>
                  <a:schemeClr val="bg2">
                    <a:lumMod val="10000"/>
                  </a:schemeClr>
                </a:solidFill>
                <a:latin typeface="Arial"/>
              </a:endParaRPr>
            </a:p>
          </p:txBody>
        </p:sp>
        <p:sp>
          <p:nvSpPr>
            <p:cNvPr id="10" name="MIO_AGENDA_ELEMENT_ELEMENTNUMBER_3">
              <a:hlinkClick r:id="rId14" action="ppaction://hlinksldjump"/>
              <a:extLst>
                <a:ext uri="{FF2B5EF4-FFF2-40B4-BE49-F238E27FC236}">
                  <a16:creationId xmlns:a16="http://schemas.microsoft.com/office/drawing/2014/main" id="{DD0A11AD-28B2-4707-81FD-B17715FC984E}"/>
                </a:ext>
              </a:extLst>
            </p:cNvPr>
            <p:cNvSpPr>
              <a:spLocks noChangeArrowheads="1"/>
            </p:cNvSpPr>
            <p:nvPr>
              <p:custDataLst>
                <p:tags r:id="rId6"/>
              </p:custDataLst>
            </p:nvPr>
          </p:nvSpPr>
          <p:spPr bwMode="auto">
            <a:xfrm>
              <a:off x="838200" y="2036083"/>
              <a:ext cx="356422" cy="288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GB" sz="1400" b="1">
                  <a:solidFill>
                    <a:schemeClr val="bg1"/>
                  </a:solidFill>
                  <a:latin typeface="Arial"/>
                </a:rPr>
                <a:t>3</a:t>
              </a:r>
              <a:endParaRPr lang="en-GB" sz="1400" b="1" dirty="0">
                <a:solidFill>
                  <a:schemeClr val="bg1"/>
                </a:solidFill>
                <a:latin typeface="Arial"/>
              </a:endParaRPr>
            </a:p>
          </p:txBody>
        </p:sp>
        <p:sp>
          <p:nvSpPr>
            <p:cNvPr id="11" name="MIO_AGENDA_ELEMENT_TITEL_4">
              <a:hlinkClick r:id="rId15" action="ppaction://hlinksldjump"/>
              <a:extLst>
                <a:ext uri="{FF2B5EF4-FFF2-40B4-BE49-F238E27FC236}">
                  <a16:creationId xmlns:a16="http://schemas.microsoft.com/office/drawing/2014/main" id="{10F09A8B-E4F8-4822-A4CF-0AB35C4FE3D1}"/>
                </a:ext>
              </a:extLst>
            </p:cNvPr>
            <p:cNvSpPr>
              <a:spLocks noChangeArrowheads="1"/>
            </p:cNvSpPr>
            <p:nvPr>
              <p:custDataLst>
                <p:tags r:id="rId7"/>
              </p:custDataLst>
            </p:nvPr>
          </p:nvSpPr>
          <p:spPr bwMode="auto">
            <a:xfrm>
              <a:off x="1194660" y="2380883"/>
              <a:ext cx="9979799" cy="288000"/>
            </a:xfrm>
            <a:prstGeom prst="rect">
              <a:avLst/>
            </a:prstGeom>
            <a:solidFill>
              <a:srgbClr val="EBEBEB"/>
            </a:solidFill>
            <a:ln w="9525" algn="ctr">
              <a:noFill/>
              <a:miter lim="800000"/>
              <a:headEnd/>
              <a:tailEnd/>
            </a:ln>
          </p:spPr>
          <p:txBody>
            <a:bodyPr wrap="square" lIns="108000" tIns="35120" rIns="4212000" bIns="35120" anchor="ctr">
              <a:noAutofit/>
            </a:bodyPr>
            <a:lstStyle/>
            <a:p>
              <a:pPr>
                <a:tabLst>
                  <a:tab pos="4391025" algn="l"/>
                  <a:tab pos="7715250" algn="r"/>
                </a:tabLst>
              </a:pPr>
              <a:r>
                <a:rPr lang="en-GB" b="1">
                  <a:solidFill>
                    <a:schemeClr val="bg2">
                      <a:lumMod val="10000"/>
                    </a:schemeClr>
                  </a:solidFill>
                  <a:latin typeface="Arial"/>
                </a:rPr>
                <a:t>Summary</a:t>
              </a:r>
              <a:endParaRPr lang="en-GB" b="1" dirty="0">
                <a:solidFill>
                  <a:schemeClr val="bg2">
                    <a:lumMod val="10000"/>
                  </a:schemeClr>
                </a:solidFill>
                <a:latin typeface="Arial"/>
              </a:endParaRPr>
            </a:p>
          </p:txBody>
        </p:sp>
        <p:sp>
          <p:nvSpPr>
            <p:cNvPr id="12" name="MIO_AGENDA_ELEMENT_ELEMENTNUMBER_4">
              <a:hlinkClick r:id="rId15" action="ppaction://hlinksldjump"/>
              <a:extLst>
                <a:ext uri="{FF2B5EF4-FFF2-40B4-BE49-F238E27FC236}">
                  <a16:creationId xmlns:a16="http://schemas.microsoft.com/office/drawing/2014/main" id="{514E85EC-DB19-4AD8-AA9D-B929E374DC21}"/>
                </a:ext>
              </a:extLst>
            </p:cNvPr>
            <p:cNvSpPr>
              <a:spLocks noChangeArrowheads="1"/>
            </p:cNvSpPr>
            <p:nvPr>
              <p:custDataLst>
                <p:tags r:id="rId8"/>
              </p:custDataLst>
            </p:nvPr>
          </p:nvSpPr>
          <p:spPr bwMode="auto">
            <a:xfrm>
              <a:off x="838200" y="2380883"/>
              <a:ext cx="356422" cy="288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GB" sz="1400" b="1">
                  <a:solidFill>
                    <a:schemeClr val="bg1"/>
                  </a:solidFill>
                  <a:latin typeface="Arial"/>
                </a:rPr>
                <a:t>4</a:t>
              </a:r>
              <a:endParaRPr lang="en-GB" sz="1400" b="1" dirty="0">
                <a:solidFill>
                  <a:schemeClr val="bg1"/>
                </a:solidFill>
                <a:latin typeface="Arial"/>
              </a:endParaRPr>
            </a:p>
          </p:txBody>
        </p:sp>
        <p:sp>
          <p:nvSpPr>
            <p:cNvPr id="13" name="MIO_AGENDA_ELEMENT_TITEL_2">
              <a:extLst>
                <a:ext uri="{FF2B5EF4-FFF2-40B4-BE49-F238E27FC236}">
                  <a16:creationId xmlns:a16="http://schemas.microsoft.com/office/drawing/2014/main" id="{6F3C3A38-30DB-45FA-8F6D-A159494CD964}"/>
                </a:ext>
              </a:extLst>
            </p:cNvPr>
            <p:cNvSpPr>
              <a:spLocks noChangeArrowheads="1"/>
            </p:cNvSpPr>
            <p:nvPr>
              <p:custDataLst>
                <p:tags r:id="rId9"/>
              </p:custDataLst>
            </p:nvPr>
          </p:nvSpPr>
          <p:spPr bwMode="auto">
            <a:xfrm>
              <a:off x="1194660" y="1691283"/>
              <a:ext cx="9979799" cy="288000"/>
            </a:xfrm>
            <a:prstGeom prst="rect">
              <a:avLst/>
            </a:prstGeom>
            <a:solidFill>
              <a:schemeClr val="accent5"/>
            </a:solidFill>
            <a:ln w="9525" algn="ctr">
              <a:noFill/>
              <a:miter lim="800000"/>
              <a:headEnd/>
              <a:tailEnd/>
            </a:ln>
          </p:spPr>
          <p:txBody>
            <a:bodyPr wrap="square" lIns="108000" tIns="35120" rIns="4212000" bIns="35120" anchor="ctr">
              <a:noAutofit/>
            </a:bodyPr>
            <a:lstStyle/>
            <a:p>
              <a:pPr>
                <a:tabLst>
                  <a:tab pos="4391025" algn="l"/>
                  <a:tab pos="7715250" algn="r"/>
                </a:tabLst>
              </a:pPr>
              <a:r>
                <a:rPr lang="en-US" sz="1400" b="1">
                  <a:solidFill>
                    <a:schemeClr val="tx2"/>
                  </a:solidFill>
                  <a:latin typeface="Arial"/>
                </a:rPr>
                <a:t>Temperature sensitivity of C1 non 3PMSF and 3PMSF tyres</a:t>
              </a:r>
              <a:endParaRPr lang="en-GB" sz="1400" b="1" dirty="0">
                <a:solidFill>
                  <a:schemeClr val="tx2"/>
                </a:solidFill>
                <a:latin typeface="Arial"/>
              </a:endParaRPr>
            </a:p>
          </p:txBody>
        </p:sp>
        <p:sp>
          <p:nvSpPr>
            <p:cNvPr id="14" name="MIO_AGENDA_ELEMENT_ELEMENTNUMBER_2">
              <a:extLst>
                <a:ext uri="{FF2B5EF4-FFF2-40B4-BE49-F238E27FC236}">
                  <a16:creationId xmlns:a16="http://schemas.microsoft.com/office/drawing/2014/main" id="{94A7CE2C-0950-42D8-92F8-29F7937AFCFC}"/>
                </a:ext>
              </a:extLst>
            </p:cNvPr>
            <p:cNvSpPr>
              <a:spLocks noChangeArrowheads="1"/>
            </p:cNvSpPr>
            <p:nvPr>
              <p:custDataLst>
                <p:tags r:id="rId10"/>
              </p:custDataLst>
            </p:nvPr>
          </p:nvSpPr>
          <p:spPr bwMode="auto">
            <a:xfrm>
              <a:off x="838200" y="1691283"/>
              <a:ext cx="356422" cy="288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GB" sz="1400" b="1">
                  <a:solidFill>
                    <a:schemeClr val="bg1"/>
                  </a:solidFill>
                  <a:latin typeface="Arial"/>
                </a:rPr>
                <a:t>2</a:t>
              </a:r>
              <a:endParaRPr lang="en-GB" sz="1400" b="1" dirty="0">
                <a:solidFill>
                  <a:schemeClr val="bg1"/>
                </a:solidFill>
                <a:latin typeface="Arial"/>
              </a:endParaRPr>
            </a:p>
          </p:txBody>
        </p:sp>
      </p:grpSp>
    </p:spTree>
    <p:extLst>
      <p:ext uri="{BB962C8B-B14F-4D97-AF65-F5344CB8AC3E}">
        <p14:creationId xmlns:p14="http://schemas.microsoft.com/office/powerpoint/2010/main" val="246326886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9CC4A8FC-442F-468F-BE36-C05403DD5044}"/>
                  </a:ext>
                </a:extLst>
              </p:cNvPr>
              <p:cNvSpPr>
                <a:spLocks noGrp="1"/>
              </p:cNvSpPr>
              <p:nvPr>
                <p:ph idx="1"/>
              </p:nvPr>
            </p:nvSpPr>
            <p:spPr>
              <a:xfrm>
                <a:off x="584199" y="1646738"/>
                <a:ext cx="9873771" cy="1097281"/>
              </a:xfrm>
            </p:spPr>
            <p:txBody>
              <a:bodyPr>
                <a:normAutofit fontScale="70000" lnSpcReduction="20000"/>
              </a:bodyPr>
              <a:lstStyle/>
              <a:p>
                <a:r>
                  <a:rPr lang="en-US" dirty="0"/>
                  <a:t>In general, the available data of R117 measurements with the same set of </a:t>
                </a:r>
                <a:r>
                  <a:rPr lang="en-US" dirty="0" err="1"/>
                  <a:t>tyres</a:t>
                </a:r>
                <a:r>
                  <a:rPr lang="en-US" dirty="0"/>
                  <a:t> at a wide temperature range is very limited and often of a poor correlation between the temperature and the measured rolling noise (e.g., </a:t>
                </a:r>
                <a14:m>
                  <m:oMath xmlns:m="http://schemas.openxmlformats.org/officeDocument/2006/math">
                    <m:sSup>
                      <m:sSupPr>
                        <m:ctrlPr>
                          <a:rPr lang="en-US" i="1" smtClean="0">
                            <a:latin typeface="Cambria Math" panose="02040503050406030204" pitchFamily="18" charset="0"/>
                          </a:rPr>
                        </m:ctrlPr>
                      </m:sSupPr>
                      <m:e>
                        <m:r>
                          <a:rPr lang="de-DE" b="0" i="1" smtClean="0">
                            <a:latin typeface="Cambria Math" panose="02040503050406030204" pitchFamily="18" charset="0"/>
                          </a:rPr>
                          <m:t>𝑅</m:t>
                        </m:r>
                      </m:e>
                      <m:sup>
                        <m:r>
                          <a:rPr lang="de-DE" b="0" i="1" smtClean="0">
                            <a:latin typeface="Cambria Math" panose="02040503050406030204" pitchFamily="18" charset="0"/>
                          </a:rPr>
                          <m:t>2</m:t>
                        </m:r>
                      </m:sup>
                    </m:sSup>
                    <m:r>
                      <a:rPr lang="de-DE" i="1">
                        <a:latin typeface="Cambria Math" panose="02040503050406030204" pitchFamily="18" charset="0"/>
                        <a:ea typeface="Cambria Math" panose="02040503050406030204" pitchFamily="18" charset="0"/>
                      </a:rPr>
                      <m:t>&lt;</m:t>
                    </m:r>
                    <m:r>
                      <a:rPr lang="de-DE" b="0" i="1" smtClean="0">
                        <a:latin typeface="Cambria Math" panose="02040503050406030204" pitchFamily="18" charset="0"/>
                        <a:ea typeface="Cambria Math" panose="02040503050406030204" pitchFamily="18" charset="0"/>
                      </a:rPr>
                      <m:t>0,5</m:t>
                    </m:r>
                  </m:oMath>
                </a14:m>
                <a:r>
                  <a:rPr lang="en-US" dirty="0"/>
                  <a:t>)</a:t>
                </a:r>
              </a:p>
              <a:p>
                <a:r>
                  <a:rPr lang="en-US" dirty="0"/>
                  <a:t>To improve this situation two test activities were performed in parallel:</a:t>
                </a:r>
              </a:p>
            </p:txBody>
          </p:sp>
        </mc:Choice>
        <mc:Fallback xmlns="">
          <p:sp>
            <p:nvSpPr>
              <p:cNvPr id="2" name="Inhaltsplatzhalter 1">
                <a:extLst>
                  <a:ext uri="{FF2B5EF4-FFF2-40B4-BE49-F238E27FC236}">
                    <a16:creationId xmlns:a16="http://schemas.microsoft.com/office/drawing/2014/main" id="{9CC4A8FC-442F-468F-BE36-C05403DD5044}"/>
                  </a:ext>
                </a:extLst>
              </p:cNvPr>
              <p:cNvSpPr>
                <a:spLocks noGrp="1" noRot="1" noChangeAspect="1" noMove="1" noResize="1" noEditPoints="1" noAdjustHandles="1" noChangeArrowheads="1" noChangeShapeType="1" noTextEdit="1"/>
              </p:cNvSpPr>
              <p:nvPr>
                <p:ph idx="1"/>
              </p:nvPr>
            </p:nvSpPr>
            <p:spPr>
              <a:xfrm>
                <a:off x="584199" y="1646738"/>
                <a:ext cx="9873771" cy="1097281"/>
              </a:xfrm>
              <a:blipFill>
                <a:blip r:embed="rId2"/>
                <a:stretch>
                  <a:fillRect l="-556" t="-10000" r="-802" b="-8889"/>
                </a:stretch>
              </a:blipFill>
            </p:spPr>
            <p:txBody>
              <a:bodyPr/>
              <a:lstStyle/>
              <a:p>
                <a:r>
                  <a:rPr lang="en-GB">
                    <a:noFill/>
                  </a:rPr>
                  <a:t> </a:t>
                </a:r>
              </a:p>
            </p:txBody>
          </p:sp>
        </mc:Fallback>
      </mc:AlternateContent>
      <p:sp>
        <p:nvSpPr>
          <p:cNvPr id="3" name="Titel 2">
            <a:extLst>
              <a:ext uri="{FF2B5EF4-FFF2-40B4-BE49-F238E27FC236}">
                <a16:creationId xmlns:a16="http://schemas.microsoft.com/office/drawing/2014/main" id="{A06849AF-7650-4B4E-8090-4C2484E003A4}"/>
              </a:ext>
            </a:extLst>
          </p:cNvPr>
          <p:cNvSpPr>
            <a:spLocks noGrp="1"/>
          </p:cNvSpPr>
          <p:nvPr>
            <p:ph type="title"/>
          </p:nvPr>
        </p:nvSpPr>
        <p:spPr/>
        <p:txBody>
          <a:bodyPr>
            <a:noAutofit/>
          </a:bodyPr>
          <a:lstStyle/>
          <a:p>
            <a:r>
              <a:rPr lang="en-US" sz="3200" dirty="0"/>
              <a:t>Verifying and updating the R117 C1 temperature correction</a:t>
            </a:r>
          </a:p>
        </p:txBody>
      </p:sp>
      <p:sp>
        <p:nvSpPr>
          <p:cNvPr id="4" name="Datumsplatzhalter 3">
            <a:extLst>
              <a:ext uri="{FF2B5EF4-FFF2-40B4-BE49-F238E27FC236}">
                <a16:creationId xmlns:a16="http://schemas.microsoft.com/office/drawing/2014/main" id="{465AD401-65FD-4BB0-B2A6-8F5E8B17211B}"/>
              </a:ext>
            </a:extLst>
          </p:cNvPr>
          <p:cNvSpPr>
            <a:spLocks noGrp="1"/>
          </p:cNvSpPr>
          <p:nvPr>
            <p:ph type="dt" sz="half" idx="10"/>
          </p:nvPr>
        </p:nvSpPr>
        <p:spPr/>
        <p:txBody>
          <a:bodyPr/>
          <a:lstStyle/>
          <a:p>
            <a:r>
              <a:rPr lang="de-DE" dirty="0"/>
              <a:t>Tuesday, </a:t>
            </a:r>
            <a:r>
              <a:rPr lang="de-DE" dirty="0" err="1"/>
              <a:t>January</a:t>
            </a:r>
            <a:r>
              <a:rPr lang="de-DE" dirty="0"/>
              <a:t> 31, 2023</a:t>
            </a:r>
            <a:endParaRPr lang="en-US" dirty="0"/>
          </a:p>
        </p:txBody>
      </p:sp>
      <p:sp>
        <p:nvSpPr>
          <p:cNvPr id="6" name="Foliennummernplatzhalter 5">
            <a:extLst>
              <a:ext uri="{FF2B5EF4-FFF2-40B4-BE49-F238E27FC236}">
                <a16:creationId xmlns:a16="http://schemas.microsoft.com/office/drawing/2014/main" id="{B5049B0D-6B02-4062-923E-B601BAFC6CDD}"/>
              </a:ext>
            </a:extLst>
          </p:cNvPr>
          <p:cNvSpPr>
            <a:spLocks noGrp="1"/>
          </p:cNvSpPr>
          <p:nvPr>
            <p:ph type="sldNum" sz="quarter" idx="12"/>
          </p:nvPr>
        </p:nvSpPr>
        <p:spPr/>
        <p:txBody>
          <a:bodyPr/>
          <a:lstStyle/>
          <a:p>
            <a:fld id="{74F045D9-6A50-447E-9A04-3B3C9EFFC6F0}" type="slidenum">
              <a:rPr lang="en-US" smtClean="0"/>
              <a:pPr/>
              <a:t>6</a:t>
            </a:fld>
            <a:endParaRPr lang="en-US" dirty="0"/>
          </a:p>
        </p:txBody>
      </p:sp>
      <mc:AlternateContent xmlns:mc="http://schemas.openxmlformats.org/markup-compatibility/2006" xmlns:a14="http://schemas.microsoft.com/office/drawing/2010/main">
        <mc:Choice Requires="a14">
          <p:sp>
            <p:nvSpPr>
              <p:cNvPr id="7" name="Inhaltsplatzhalter 1">
                <a:extLst>
                  <a:ext uri="{FF2B5EF4-FFF2-40B4-BE49-F238E27FC236}">
                    <a16:creationId xmlns:a16="http://schemas.microsoft.com/office/drawing/2014/main" id="{10B34EAF-11D9-455E-BA87-99DF21E8C8DC}"/>
                  </a:ext>
                </a:extLst>
              </p:cNvPr>
              <p:cNvSpPr txBox="1">
                <a:spLocks/>
              </p:cNvSpPr>
              <p:nvPr/>
            </p:nvSpPr>
            <p:spPr>
              <a:xfrm>
                <a:off x="584199" y="4809413"/>
                <a:ext cx="3898154" cy="131092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Proving ground investigation with a high effort to achieve a goal of </a:t>
                </a:r>
                <a14:m>
                  <m:oMath xmlns:m="http://schemas.openxmlformats.org/officeDocument/2006/math">
                    <m:sSup>
                      <m:sSupPr>
                        <m:ctrlPr>
                          <a:rPr lang="en-US" i="1" smtClean="0">
                            <a:latin typeface="Cambria Math" panose="02040503050406030204" pitchFamily="18" charset="0"/>
                          </a:rPr>
                        </m:ctrlPr>
                      </m:sSupPr>
                      <m:e>
                        <m:r>
                          <a:rPr lang="de-DE" b="0" i="1" smtClean="0">
                            <a:latin typeface="Cambria Math" panose="02040503050406030204" pitchFamily="18" charset="0"/>
                          </a:rPr>
                          <m:t>𝑅</m:t>
                        </m:r>
                      </m:e>
                      <m:sup>
                        <m:r>
                          <a:rPr lang="de-DE" b="0" i="1" smtClean="0">
                            <a:latin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&gt;</m:t>
                    </m:r>
                    <m:r>
                      <a:rPr lang="de-DE" b="0" i="1" smtClean="0">
                        <a:latin typeface="Cambria Math" panose="02040503050406030204" pitchFamily="18" charset="0"/>
                        <a:ea typeface="Cambria Math" panose="02040503050406030204" pitchFamily="18" charset="0"/>
                      </a:rPr>
                      <m:t>0,7</m:t>
                    </m:r>
                  </m:oMath>
                </a14:m>
                <a:r>
                  <a:rPr lang="en-US" dirty="0"/>
                  <a:t> for the correlation between temperature and </a:t>
                </a:r>
                <a:r>
                  <a:rPr lang="en-US" dirty="0" err="1"/>
                  <a:t>tyre</a:t>
                </a:r>
                <a:r>
                  <a:rPr lang="en-US" dirty="0"/>
                  <a:t> rolling noise</a:t>
                </a:r>
              </a:p>
            </p:txBody>
          </p:sp>
        </mc:Choice>
        <mc:Fallback xmlns="">
          <p:sp>
            <p:nvSpPr>
              <p:cNvPr id="7" name="Inhaltsplatzhalter 1">
                <a:extLst>
                  <a:ext uri="{FF2B5EF4-FFF2-40B4-BE49-F238E27FC236}">
                    <a16:creationId xmlns:a16="http://schemas.microsoft.com/office/drawing/2014/main" id="{10B34EAF-11D9-455E-BA87-99DF21E8C8DC}"/>
                  </a:ext>
                </a:extLst>
              </p:cNvPr>
              <p:cNvSpPr txBox="1">
                <a:spLocks noRot="1" noChangeAspect="1" noMove="1" noResize="1" noEditPoints="1" noAdjustHandles="1" noChangeArrowheads="1" noChangeShapeType="1" noTextEdit="1"/>
              </p:cNvSpPr>
              <p:nvPr/>
            </p:nvSpPr>
            <p:spPr>
              <a:xfrm>
                <a:off x="584199" y="4809413"/>
                <a:ext cx="3898154" cy="1310920"/>
              </a:xfrm>
              <a:prstGeom prst="rect">
                <a:avLst/>
              </a:prstGeom>
              <a:blipFill>
                <a:blip r:embed="rId3"/>
                <a:stretch>
                  <a:fillRect l="-1408" t="-8837" r="-2347"/>
                </a:stretch>
              </a:blipFill>
            </p:spPr>
            <p:txBody>
              <a:bodyPr/>
              <a:lstStyle/>
              <a:p>
                <a:r>
                  <a:rPr lang="en-GB">
                    <a:noFill/>
                  </a:rPr>
                  <a:t> </a:t>
                </a:r>
              </a:p>
            </p:txBody>
          </p:sp>
        </mc:Fallback>
      </mc:AlternateContent>
      <p:sp>
        <p:nvSpPr>
          <p:cNvPr id="8" name="Inhaltsplatzhalter 1">
            <a:extLst>
              <a:ext uri="{FF2B5EF4-FFF2-40B4-BE49-F238E27FC236}">
                <a16:creationId xmlns:a16="http://schemas.microsoft.com/office/drawing/2014/main" id="{5A04A00F-765D-4E8D-A512-00E69C27A5AD}"/>
              </a:ext>
            </a:extLst>
          </p:cNvPr>
          <p:cNvSpPr txBox="1">
            <a:spLocks/>
          </p:cNvSpPr>
          <p:nvPr/>
        </p:nvSpPr>
        <p:spPr>
          <a:xfrm>
            <a:off x="6082029" y="4813811"/>
            <a:ext cx="4549140" cy="8094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Experimental drum investigation to exclude as many uncertainties as possible</a:t>
            </a:r>
          </a:p>
        </p:txBody>
      </p:sp>
      <p:pic>
        <p:nvPicPr>
          <p:cNvPr id="9" name="Picture 11" descr="N:\nvh\secure\Pictures\Fotos_NVH_Teststrecken\663U1986_Contidrom_Vorbeifahrgeraeuschmessung_Zi_04_2005.tif">
            <a:extLst>
              <a:ext uri="{FF2B5EF4-FFF2-40B4-BE49-F238E27FC236}">
                <a16:creationId xmlns:a16="http://schemas.microsoft.com/office/drawing/2014/main" id="{ABE76D09-E0A3-4348-ABA1-F75E5697126F}"/>
              </a:ext>
            </a:extLst>
          </p:cNvPr>
          <p:cNvPicPr>
            <a:picLocks noChangeAspect="1" noChangeArrowheads="1"/>
          </p:cNvPicPr>
          <p:nvPr/>
        </p:nvPicPr>
        <p:blipFill>
          <a:blip r:embed="rId4"/>
          <a:srcRect/>
          <a:stretch>
            <a:fillRect/>
          </a:stretch>
        </p:blipFill>
        <p:spPr bwMode="auto">
          <a:xfrm>
            <a:off x="1256596" y="3019532"/>
            <a:ext cx="2277246" cy="1514368"/>
          </a:xfrm>
          <a:prstGeom prst="rect">
            <a:avLst/>
          </a:prstGeom>
          <a:noFill/>
        </p:spPr>
      </p:pic>
      <p:pic>
        <p:nvPicPr>
          <p:cNvPr id="1026" name="Picture 2" descr="EU Tyre Noise Rating">
            <a:extLst>
              <a:ext uri="{FF2B5EF4-FFF2-40B4-BE49-F238E27FC236}">
                <a16:creationId xmlns:a16="http://schemas.microsoft.com/office/drawing/2014/main" id="{8E70E992-2885-492F-A741-792893DA3E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6147" y="3019532"/>
            <a:ext cx="2019157" cy="15143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1">
            <a:extLst>
              <a:ext uri="{FF2B5EF4-FFF2-40B4-BE49-F238E27FC236}">
                <a16:creationId xmlns:a16="http://schemas.microsoft.com/office/drawing/2014/main" id="{F49D012E-0197-4E85-BD30-0BE81AB9460E}"/>
              </a:ext>
            </a:extLst>
          </p:cNvPr>
          <p:cNvSpPr txBox="1"/>
          <p:nvPr/>
        </p:nvSpPr>
        <p:spPr>
          <a:xfrm>
            <a:off x="5640326" y="3019532"/>
            <a:ext cx="735821" cy="523220"/>
          </a:xfrm>
          <a:prstGeom prst="rect">
            <a:avLst/>
          </a:prstGeom>
          <a:noFill/>
        </p:spPr>
        <p:txBody>
          <a:bodyPr wrap="square">
            <a:spAutoFit/>
          </a:bodyPr>
          <a:lstStyle/>
          <a:p>
            <a:r>
              <a:rPr lang="en-GB" sz="2800" dirty="0">
                <a:latin typeface="Calibri" panose="020F0502020204030204" pitchFamily="34" charset="0"/>
              </a:rPr>
              <a:t>②</a:t>
            </a:r>
            <a:endParaRPr lang="en-GB" sz="2800" dirty="0"/>
          </a:p>
        </p:txBody>
      </p:sp>
      <p:sp>
        <p:nvSpPr>
          <p:cNvPr id="13" name="TextBox 10">
            <a:extLst>
              <a:ext uri="{FF2B5EF4-FFF2-40B4-BE49-F238E27FC236}">
                <a16:creationId xmlns:a16="http://schemas.microsoft.com/office/drawing/2014/main" id="{11A425A1-5731-4C5F-A579-3565F7D5E9D1}"/>
              </a:ext>
            </a:extLst>
          </p:cNvPr>
          <p:cNvSpPr txBox="1"/>
          <p:nvPr/>
        </p:nvSpPr>
        <p:spPr>
          <a:xfrm>
            <a:off x="520775" y="3019532"/>
            <a:ext cx="735821" cy="523220"/>
          </a:xfrm>
          <a:prstGeom prst="rect">
            <a:avLst/>
          </a:prstGeom>
          <a:noFill/>
        </p:spPr>
        <p:txBody>
          <a:bodyPr wrap="square">
            <a:spAutoFit/>
          </a:bodyPr>
          <a:lstStyle/>
          <a:p>
            <a:r>
              <a:rPr lang="en-GB" sz="2800" b="0" i="0" u="none" strike="noStrike" baseline="0" dirty="0">
                <a:latin typeface="Calibri" panose="020F0502020204030204" pitchFamily="34" charset="0"/>
              </a:rPr>
              <a:t>①</a:t>
            </a:r>
            <a:endParaRPr lang="en-GB" sz="2800" dirty="0"/>
          </a:p>
        </p:txBody>
      </p:sp>
    </p:spTree>
    <p:extLst>
      <p:ext uri="{BB962C8B-B14F-4D97-AF65-F5344CB8AC3E}">
        <p14:creationId xmlns:p14="http://schemas.microsoft.com/office/powerpoint/2010/main" val="3292894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C4FBB4D0-2D94-45C0-A320-581D234F018F}"/>
                  </a:ext>
                </a:extLst>
              </p:cNvPr>
              <p:cNvSpPr>
                <a:spLocks noGrp="1"/>
              </p:cNvSpPr>
              <p:nvPr>
                <p:ph idx="1"/>
              </p:nvPr>
            </p:nvSpPr>
            <p:spPr>
              <a:xfrm>
                <a:off x="584199" y="1880196"/>
                <a:ext cx="3808507" cy="3097607"/>
              </a:xfrm>
            </p:spPr>
            <p:txBody>
              <a:bodyPr>
                <a:normAutofit fontScale="92500" lnSpcReduction="10000"/>
              </a:bodyPr>
              <a:lstStyle/>
              <a:p>
                <a:r>
                  <a:rPr lang="en-US" dirty="0"/>
                  <a:t>Three sets of C1 non 3PMSF </a:t>
                </a:r>
                <a:r>
                  <a:rPr lang="en-US" dirty="0" err="1"/>
                  <a:t>tyres</a:t>
                </a:r>
                <a:r>
                  <a:rPr lang="en-US" dirty="0"/>
                  <a:t> and one set of 3PMSF </a:t>
                </a:r>
                <a:r>
                  <a:rPr lang="en-US" dirty="0" err="1"/>
                  <a:t>tyres</a:t>
                </a:r>
                <a:r>
                  <a:rPr lang="en-US" dirty="0"/>
                  <a:t> were tested at different temperatures.</a:t>
                </a:r>
              </a:p>
              <a:p>
                <a:r>
                  <a:rPr lang="en-US" dirty="0"/>
                  <a:t>With the exemption of the 3PMSF </a:t>
                </a:r>
                <a:r>
                  <a:rPr lang="en-US" dirty="0" err="1"/>
                  <a:t>tyre</a:t>
                </a:r>
                <a:r>
                  <a:rPr lang="en-US" dirty="0"/>
                  <a:t> set, the </a:t>
                </a:r>
                <a14:m>
                  <m:oMath xmlns:m="http://schemas.openxmlformats.org/officeDocument/2006/math">
                    <m:sSup>
                      <m:sSupPr>
                        <m:ctrlPr>
                          <a:rPr lang="en-US" i="1" smtClean="0">
                            <a:latin typeface="Cambria Math" panose="02040503050406030204" pitchFamily="18" charset="0"/>
                          </a:rPr>
                        </m:ctrlPr>
                      </m:sSupPr>
                      <m:e>
                        <m:r>
                          <a:rPr lang="de-DE" b="0" i="1" smtClean="0">
                            <a:latin typeface="Cambria Math" panose="02040503050406030204" pitchFamily="18" charset="0"/>
                          </a:rPr>
                          <m:t>𝑅</m:t>
                        </m:r>
                      </m:e>
                      <m:sup>
                        <m:r>
                          <a:rPr lang="de-DE" b="0" i="1" smtClean="0">
                            <a:latin typeface="Cambria Math" panose="02040503050406030204" pitchFamily="18" charset="0"/>
                          </a:rPr>
                          <m:t>2</m:t>
                        </m:r>
                      </m:sup>
                    </m:sSup>
                  </m:oMath>
                </a14:m>
                <a:r>
                  <a:rPr lang="en-US" dirty="0"/>
                  <a:t>of the data is above 0,7.</a:t>
                </a:r>
              </a:p>
            </p:txBody>
          </p:sp>
        </mc:Choice>
        <mc:Fallback xmlns="">
          <p:sp>
            <p:nvSpPr>
              <p:cNvPr id="2" name="Inhaltsplatzhalter 1">
                <a:extLst>
                  <a:ext uri="{FF2B5EF4-FFF2-40B4-BE49-F238E27FC236}">
                    <a16:creationId xmlns:a16="http://schemas.microsoft.com/office/drawing/2014/main" id="{C4FBB4D0-2D94-45C0-A320-581D234F018F}"/>
                  </a:ext>
                </a:extLst>
              </p:cNvPr>
              <p:cNvSpPr>
                <a:spLocks noGrp="1" noRot="1" noChangeAspect="1" noMove="1" noResize="1" noEditPoints="1" noAdjustHandles="1" noChangeArrowheads="1" noChangeShapeType="1" noTextEdit="1"/>
              </p:cNvSpPr>
              <p:nvPr>
                <p:ph idx="1"/>
              </p:nvPr>
            </p:nvSpPr>
            <p:spPr>
              <a:xfrm>
                <a:off x="584199" y="1880196"/>
                <a:ext cx="3808507" cy="3097607"/>
              </a:xfrm>
              <a:blipFill>
                <a:blip r:embed="rId2"/>
                <a:stretch>
                  <a:fillRect l="-2560" t="-3929" r="-2400" b="-4519"/>
                </a:stretch>
              </a:blipFill>
            </p:spPr>
            <p:txBody>
              <a:bodyPr/>
              <a:lstStyle/>
              <a:p>
                <a:r>
                  <a:rPr lang="en-GB">
                    <a:noFill/>
                  </a:rPr>
                  <a:t> </a:t>
                </a:r>
              </a:p>
            </p:txBody>
          </p:sp>
        </mc:Fallback>
      </mc:AlternateContent>
      <p:sp>
        <p:nvSpPr>
          <p:cNvPr id="3" name="Titel 2">
            <a:extLst>
              <a:ext uri="{FF2B5EF4-FFF2-40B4-BE49-F238E27FC236}">
                <a16:creationId xmlns:a16="http://schemas.microsoft.com/office/drawing/2014/main" id="{FDA2D17E-37B1-4E29-BC9D-4E50C484D4CD}"/>
              </a:ext>
            </a:extLst>
          </p:cNvPr>
          <p:cNvSpPr>
            <a:spLocks noGrp="1"/>
          </p:cNvSpPr>
          <p:nvPr>
            <p:ph type="title"/>
          </p:nvPr>
        </p:nvSpPr>
        <p:spPr/>
        <p:txBody>
          <a:bodyPr>
            <a:noAutofit/>
          </a:bodyPr>
          <a:lstStyle/>
          <a:p>
            <a:r>
              <a:rPr lang="en-US" sz="3600" dirty="0"/>
              <a:t>Proving ground investigation</a:t>
            </a:r>
          </a:p>
        </p:txBody>
      </p:sp>
      <p:sp>
        <p:nvSpPr>
          <p:cNvPr id="4" name="Datumsplatzhalter 3">
            <a:extLst>
              <a:ext uri="{FF2B5EF4-FFF2-40B4-BE49-F238E27FC236}">
                <a16:creationId xmlns:a16="http://schemas.microsoft.com/office/drawing/2014/main" id="{C4F83EC0-2E20-48F8-97FE-0EE68D1FA086}"/>
              </a:ext>
            </a:extLst>
          </p:cNvPr>
          <p:cNvSpPr>
            <a:spLocks noGrp="1"/>
          </p:cNvSpPr>
          <p:nvPr>
            <p:ph type="dt" sz="half" idx="10"/>
          </p:nvPr>
        </p:nvSpPr>
        <p:spPr/>
        <p:txBody>
          <a:bodyPr/>
          <a:lstStyle/>
          <a:p>
            <a:r>
              <a:rPr lang="de-DE" dirty="0"/>
              <a:t>Tuesday, </a:t>
            </a:r>
            <a:r>
              <a:rPr lang="de-DE" dirty="0" err="1"/>
              <a:t>January</a:t>
            </a:r>
            <a:r>
              <a:rPr lang="de-DE" dirty="0"/>
              <a:t> 31, 2023</a:t>
            </a:r>
            <a:endParaRPr lang="en-US" dirty="0"/>
          </a:p>
        </p:txBody>
      </p:sp>
      <p:sp>
        <p:nvSpPr>
          <p:cNvPr id="6" name="Foliennummernplatzhalter 5">
            <a:extLst>
              <a:ext uri="{FF2B5EF4-FFF2-40B4-BE49-F238E27FC236}">
                <a16:creationId xmlns:a16="http://schemas.microsoft.com/office/drawing/2014/main" id="{1FF56824-3A08-4275-AE15-79A37E30AF17}"/>
              </a:ext>
            </a:extLst>
          </p:cNvPr>
          <p:cNvSpPr>
            <a:spLocks noGrp="1"/>
          </p:cNvSpPr>
          <p:nvPr>
            <p:ph type="sldNum" sz="quarter" idx="12"/>
          </p:nvPr>
        </p:nvSpPr>
        <p:spPr/>
        <p:txBody>
          <a:bodyPr/>
          <a:lstStyle/>
          <a:p>
            <a:fld id="{74F045D9-6A50-447E-9A04-3B3C9EFFC6F0}" type="slidenum">
              <a:rPr lang="en-US" smtClean="0"/>
              <a:pPr/>
              <a:t>7</a:t>
            </a:fld>
            <a:endParaRPr lang="en-US" dirty="0"/>
          </a:p>
        </p:txBody>
      </p:sp>
      <p:pic>
        <p:nvPicPr>
          <p:cNvPr id="9" name="Picture 11" descr="N:\nvh\secure\Pictures\Fotos_NVH_Teststrecken\663U1986_Contidrom_Vorbeifahrgeraeuschmessung_Zi_04_2005.tif">
            <a:extLst>
              <a:ext uri="{FF2B5EF4-FFF2-40B4-BE49-F238E27FC236}">
                <a16:creationId xmlns:a16="http://schemas.microsoft.com/office/drawing/2014/main" id="{6D8FD03B-1159-4926-AAF2-A16E9B69D842}"/>
              </a:ext>
            </a:extLst>
          </p:cNvPr>
          <p:cNvPicPr>
            <a:picLocks noChangeAspect="1" noChangeArrowheads="1"/>
          </p:cNvPicPr>
          <p:nvPr/>
        </p:nvPicPr>
        <p:blipFill>
          <a:blip r:embed="rId3"/>
          <a:srcRect/>
          <a:stretch>
            <a:fillRect/>
          </a:stretch>
        </p:blipFill>
        <p:spPr bwMode="auto">
          <a:xfrm>
            <a:off x="11063538" y="35860"/>
            <a:ext cx="1088526" cy="723870"/>
          </a:xfrm>
          <a:prstGeom prst="rect">
            <a:avLst/>
          </a:prstGeom>
          <a:noFill/>
        </p:spPr>
      </p:pic>
      <p:sp>
        <p:nvSpPr>
          <p:cNvPr id="26" name="TextBox 10">
            <a:extLst>
              <a:ext uri="{FF2B5EF4-FFF2-40B4-BE49-F238E27FC236}">
                <a16:creationId xmlns:a16="http://schemas.microsoft.com/office/drawing/2014/main" id="{12278196-0638-41B0-A29D-71E14E28DD4C}"/>
              </a:ext>
            </a:extLst>
          </p:cNvPr>
          <p:cNvSpPr txBox="1"/>
          <p:nvPr/>
        </p:nvSpPr>
        <p:spPr>
          <a:xfrm>
            <a:off x="0" y="0"/>
            <a:ext cx="735821" cy="523220"/>
          </a:xfrm>
          <a:prstGeom prst="rect">
            <a:avLst/>
          </a:prstGeom>
          <a:noFill/>
        </p:spPr>
        <p:txBody>
          <a:bodyPr wrap="square">
            <a:spAutoFit/>
          </a:bodyPr>
          <a:lstStyle/>
          <a:p>
            <a:r>
              <a:rPr lang="en-GB" sz="2800" b="0" i="0" u="none" strike="noStrike" baseline="0" dirty="0">
                <a:latin typeface="Calibri" panose="020F0502020204030204" pitchFamily="34" charset="0"/>
              </a:rPr>
              <a:t>①</a:t>
            </a:r>
            <a:endParaRPr lang="en-GB" sz="2800" dirty="0"/>
          </a:p>
        </p:txBody>
      </p:sp>
      <p:graphicFrame>
        <p:nvGraphicFramePr>
          <p:cNvPr id="11" name="Chart 2">
            <a:extLst>
              <a:ext uri="{FF2B5EF4-FFF2-40B4-BE49-F238E27FC236}">
                <a16:creationId xmlns:a16="http://schemas.microsoft.com/office/drawing/2014/main" id="{F920C3B2-B500-44BE-96A3-CA4D6D732E7C}"/>
              </a:ext>
            </a:extLst>
          </p:cNvPr>
          <p:cNvGraphicFramePr>
            <a:graphicFrameLocks/>
          </p:cNvGraphicFramePr>
          <p:nvPr>
            <p:extLst>
              <p:ext uri="{D42A27DB-BD31-4B8C-83A1-F6EECF244321}">
                <p14:modId xmlns:p14="http://schemas.microsoft.com/office/powerpoint/2010/main" val="3902912659"/>
              </p:ext>
            </p:extLst>
          </p:nvPr>
        </p:nvGraphicFramePr>
        <p:xfrm>
          <a:off x="5061269" y="3588359"/>
          <a:ext cx="6422526"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
            <a:extLst>
              <a:ext uri="{FF2B5EF4-FFF2-40B4-BE49-F238E27FC236}">
                <a16:creationId xmlns:a16="http://schemas.microsoft.com/office/drawing/2014/main" id="{82E3C0FB-BC1D-45A8-A0D9-7E856BA49E53}"/>
              </a:ext>
            </a:extLst>
          </p:cNvPr>
          <p:cNvGraphicFramePr>
            <a:graphicFrameLocks/>
          </p:cNvGraphicFramePr>
          <p:nvPr>
            <p:extLst>
              <p:ext uri="{D42A27DB-BD31-4B8C-83A1-F6EECF244321}">
                <p14:modId xmlns:p14="http://schemas.microsoft.com/office/powerpoint/2010/main" val="3032684343"/>
              </p:ext>
            </p:extLst>
          </p:nvPr>
        </p:nvGraphicFramePr>
        <p:xfrm>
          <a:off x="5061269" y="1162023"/>
          <a:ext cx="6706800" cy="2556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7910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902BFE5-333A-4E4B-8033-3711339153DD}"/>
              </a:ext>
            </a:extLst>
          </p:cNvPr>
          <p:cNvSpPr>
            <a:spLocks noGrp="1"/>
          </p:cNvSpPr>
          <p:nvPr>
            <p:ph idx="1"/>
          </p:nvPr>
        </p:nvSpPr>
        <p:spPr>
          <a:xfrm>
            <a:off x="472440" y="1255936"/>
            <a:ext cx="5369559" cy="4620858"/>
          </a:xfrm>
        </p:spPr>
        <p:txBody>
          <a:bodyPr>
            <a:normAutofit fontScale="92500"/>
          </a:bodyPr>
          <a:lstStyle/>
          <a:p>
            <a:r>
              <a:rPr lang="en-US" dirty="0"/>
              <a:t>Four C1 </a:t>
            </a:r>
            <a:r>
              <a:rPr lang="en-US" dirty="0" err="1"/>
              <a:t>tyres</a:t>
            </a:r>
            <a:r>
              <a:rPr lang="en-US" dirty="0"/>
              <a:t> were built with identical pattern and identical construction.</a:t>
            </a:r>
          </a:p>
          <a:p>
            <a:r>
              <a:rPr lang="en-US" dirty="0"/>
              <a:t>Changing only the tread compound:</a:t>
            </a:r>
          </a:p>
          <a:p>
            <a:pPr lvl="1"/>
            <a:r>
              <a:rPr lang="en-US" b="1" dirty="0"/>
              <a:t>3x non 3PMSF compounds</a:t>
            </a:r>
          </a:p>
          <a:p>
            <a:pPr lvl="1"/>
            <a:r>
              <a:rPr lang="en-US" b="1" dirty="0"/>
              <a:t>1x 3PMSF compound</a:t>
            </a:r>
          </a:p>
          <a:p>
            <a:pPr lvl="1"/>
            <a:r>
              <a:rPr lang="en-US" dirty="0" err="1"/>
              <a:t>Tyres</a:t>
            </a:r>
            <a:r>
              <a:rPr lang="en-US" dirty="0"/>
              <a:t> were stored at ambient temperatures &lt; 15°C over night.</a:t>
            </a:r>
          </a:p>
          <a:p>
            <a:r>
              <a:rPr lang="en-US" dirty="0"/>
              <a:t>Mounted at the test stand, using an ISO replica drum surface, measuring:</a:t>
            </a:r>
          </a:p>
          <a:p>
            <a:pPr lvl="1"/>
            <a:r>
              <a:rPr lang="en-US" dirty="0" err="1"/>
              <a:t>tyre</a:t>
            </a:r>
            <a:r>
              <a:rPr lang="en-US" dirty="0"/>
              <a:t> rolling noise during the warmup</a:t>
            </a:r>
          </a:p>
          <a:p>
            <a:pPr lvl="1"/>
            <a:r>
              <a:rPr lang="en-US" dirty="0" err="1"/>
              <a:t>tyre</a:t>
            </a:r>
            <a:r>
              <a:rPr lang="en-US" dirty="0"/>
              <a:t> temperature during the warmup</a:t>
            </a:r>
          </a:p>
        </p:txBody>
      </p:sp>
      <p:sp>
        <p:nvSpPr>
          <p:cNvPr id="3" name="Titel 2">
            <a:extLst>
              <a:ext uri="{FF2B5EF4-FFF2-40B4-BE49-F238E27FC236}">
                <a16:creationId xmlns:a16="http://schemas.microsoft.com/office/drawing/2014/main" id="{15FE1C69-C64F-4CA1-B33F-BDBBBACE4057}"/>
              </a:ext>
            </a:extLst>
          </p:cNvPr>
          <p:cNvSpPr>
            <a:spLocks noGrp="1"/>
          </p:cNvSpPr>
          <p:nvPr>
            <p:ph type="title"/>
          </p:nvPr>
        </p:nvSpPr>
        <p:spPr/>
        <p:txBody>
          <a:bodyPr>
            <a:normAutofit/>
          </a:bodyPr>
          <a:lstStyle/>
          <a:p>
            <a:r>
              <a:rPr lang="en-US" sz="3600" dirty="0"/>
              <a:t>Drum investigation</a:t>
            </a:r>
          </a:p>
        </p:txBody>
      </p:sp>
      <p:sp>
        <p:nvSpPr>
          <p:cNvPr id="4" name="Datumsplatzhalter 3">
            <a:extLst>
              <a:ext uri="{FF2B5EF4-FFF2-40B4-BE49-F238E27FC236}">
                <a16:creationId xmlns:a16="http://schemas.microsoft.com/office/drawing/2014/main" id="{E212D36C-B2A1-4870-846B-0E111DABFA89}"/>
              </a:ext>
            </a:extLst>
          </p:cNvPr>
          <p:cNvSpPr>
            <a:spLocks noGrp="1"/>
          </p:cNvSpPr>
          <p:nvPr>
            <p:ph type="dt" sz="half" idx="10"/>
          </p:nvPr>
        </p:nvSpPr>
        <p:spPr/>
        <p:txBody>
          <a:bodyPr/>
          <a:lstStyle/>
          <a:p>
            <a:r>
              <a:rPr lang="de-DE" dirty="0"/>
              <a:t>Tuesday, </a:t>
            </a:r>
            <a:r>
              <a:rPr lang="de-DE" dirty="0" err="1"/>
              <a:t>January</a:t>
            </a:r>
            <a:r>
              <a:rPr lang="de-DE" dirty="0"/>
              <a:t> 31, 2023</a:t>
            </a:r>
            <a:endParaRPr lang="en-US" dirty="0"/>
          </a:p>
        </p:txBody>
      </p:sp>
      <p:sp>
        <p:nvSpPr>
          <p:cNvPr id="6" name="Foliennummernplatzhalter 5">
            <a:extLst>
              <a:ext uri="{FF2B5EF4-FFF2-40B4-BE49-F238E27FC236}">
                <a16:creationId xmlns:a16="http://schemas.microsoft.com/office/drawing/2014/main" id="{DCA6AF0A-E6C2-452A-8C6D-719C1712E29F}"/>
              </a:ext>
            </a:extLst>
          </p:cNvPr>
          <p:cNvSpPr>
            <a:spLocks noGrp="1"/>
          </p:cNvSpPr>
          <p:nvPr>
            <p:ph type="sldNum" sz="quarter" idx="12"/>
          </p:nvPr>
        </p:nvSpPr>
        <p:spPr/>
        <p:txBody>
          <a:bodyPr/>
          <a:lstStyle/>
          <a:p>
            <a:fld id="{74F045D9-6A50-447E-9A04-3B3C9EFFC6F0}" type="slidenum">
              <a:rPr lang="en-US" smtClean="0"/>
              <a:pPr/>
              <a:t>8</a:t>
            </a:fld>
            <a:endParaRPr lang="en-US" dirty="0"/>
          </a:p>
        </p:txBody>
      </p:sp>
      <p:pic>
        <p:nvPicPr>
          <p:cNvPr id="17" name="Picture 2" descr="EU Tyre Noise Rating">
            <a:extLst>
              <a:ext uri="{FF2B5EF4-FFF2-40B4-BE49-F238E27FC236}">
                <a16:creationId xmlns:a16="http://schemas.microsoft.com/office/drawing/2014/main" id="{E820D954-FAE2-4272-A195-DF8070D6E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953" y="26896"/>
            <a:ext cx="1079214" cy="80941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11">
            <a:extLst>
              <a:ext uri="{FF2B5EF4-FFF2-40B4-BE49-F238E27FC236}">
                <a16:creationId xmlns:a16="http://schemas.microsoft.com/office/drawing/2014/main" id="{6D5D0BB0-96C0-4AB0-B9D0-E8B702E4F6F9}"/>
              </a:ext>
            </a:extLst>
          </p:cNvPr>
          <p:cNvSpPr txBox="1"/>
          <p:nvPr/>
        </p:nvSpPr>
        <p:spPr>
          <a:xfrm>
            <a:off x="-1" y="0"/>
            <a:ext cx="735821" cy="523220"/>
          </a:xfrm>
          <a:prstGeom prst="rect">
            <a:avLst/>
          </a:prstGeom>
          <a:noFill/>
        </p:spPr>
        <p:txBody>
          <a:bodyPr wrap="square">
            <a:spAutoFit/>
          </a:bodyPr>
          <a:lstStyle/>
          <a:p>
            <a:r>
              <a:rPr lang="en-GB" sz="2800" dirty="0">
                <a:latin typeface="Calibri" panose="020F0502020204030204" pitchFamily="34" charset="0"/>
              </a:rPr>
              <a:t>②</a:t>
            </a:r>
            <a:endParaRPr lang="en-GB" sz="2800" dirty="0"/>
          </a:p>
        </p:txBody>
      </p:sp>
      <p:pic>
        <p:nvPicPr>
          <p:cNvPr id="7" name="Grafik 6">
            <a:extLst>
              <a:ext uri="{FF2B5EF4-FFF2-40B4-BE49-F238E27FC236}">
                <a16:creationId xmlns:a16="http://schemas.microsoft.com/office/drawing/2014/main" id="{8B29AA32-49D8-4E55-9452-AB27DE7F6B95}"/>
              </a:ext>
            </a:extLst>
          </p:cNvPr>
          <p:cNvPicPr>
            <a:picLocks noChangeAspect="1"/>
          </p:cNvPicPr>
          <p:nvPr/>
        </p:nvPicPr>
        <p:blipFill>
          <a:blip r:embed="rId3"/>
          <a:stretch>
            <a:fillRect/>
          </a:stretch>
        </p:blipFill>
        <p:spPr>
          <a:xfrm>
            <a:off x="5963803" y="637562"/>
            <a:ext cx="6029467" cy="5596613"/>
          </a:xfrm>
          <a:prstGeom prst="rect">
            <a:avLst/>
          </a:prstGeom>
        </p:spPr>
      </p:pic>
    </p:spTree>
    <p:extLst>
      <p:ext uri="{BB962C8B-B14F-4D97-AF65-F5344CB8AC3E}">
        <p14:creationId xmlns:p14="http://schemas.microsoft.com/office/powerpoint/2010/main" val="213012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29EBFD99-20A7-40D0-B9CC-B78F7B8178E8}"/>
              </a:ext>
            </a:extLst>
          </p:cNvPr>
          <p:cNvGrpSpPr/>
          <p:nvPr>
            <p:custDataLst>
              <p:tags r:id="rId1"/>
            </p:custDataLst>
          </p:nvPr>
        </p:nvGrpSpPr>
        <p:grpSpPr>
          <a:xfrm>
            <a:off x="838200" y="306176"/>
            <a:ext cx="10515600" cy="2362707"/>
            <a:chOff x="838200" y="306176"/>
            <a:chExt cx="10515600" cy="2362707"/>
          </a:xfrm>
        </p:grpSpPr>
        <p:sp>
          <p:nvSpPr>
            <p:cNvPr id="4" name="Rechteck 3">
              <a:extLst>
                <a:ext uri="{FF2B5EF4-FFF2-40B4-BE49-F238E27FC236}">
                  <a16:creationId xmlns:a16="http://schemas.microsoft.com/office/drawing/2014/main" id="{A96E9E28-65A0-4245-9950-65B7031B6644}"/>
                </a:ext>
              </a:extLst>
            </p:cNvPr>
            <p:cNvSpPr/>
            <p:nvPr>
              <p:custDataLst>
                <p:tags r:id="rId2"/>
              </p:custDataLst>
            </p:nvPr>
          </p:nvSpPr>
          <p:spPr>
            <a:xfrm>
              <a:off x="838200" y="306176"/>
              <a:ext cx="10515600" cy="369332"/>
            </a:xfrm>
            <a:prstGeom prst="rect">
              <a:avLst/>
            </a:prstGeom>
          </p:spPr>
          <p:txBody>
            <a:bodyPr wrap="square" lIns="0" tIns="0" rIns="0" bIns="0" anchor="t" anchorCtr="0">
              <a:spAutoFit/>
            </a:bodyPr>
            <a:lstStyle/>
            <a:p>
              <a:r>
                <a:rPr lang="en-GB" sz="2400" b="1">
                  <a:solidFill>
                    <a:schemeClr val="accent1"/>
                  </a:solidFill>
                  <a:latin typeface="+mj-lt"/>
                  <a:ea typeface="+mj-ea"/>
                  <a:cs typeface="Arial" pitchFamily="34" charset="0"/>
                </a:rPr>
                <a:t>Agenda</a:t>
              </a:r>
              <a:endParaRPr lang="en-GB" sz="2400" b="1" dirty="0">
                <a:solidFill>
                  <a:schemeClr val="accent1"/>
                </a:solidFill>
                <a:latin typeface="+mj-lt"/>
                <a:ea typeface="+mj-ea"/>
                <a:cs typeface="Arial" pitchFamily="34" charset="0"/>
              </a:endParaRPr>
            </a:p>
          </p:txBody>
        </p:sp>
        <p:sp>
          <p:nvSpPr>
            <p:cNvPr id="5" name="MIO_AGENDA_ELEMENT_TITEL_1">
              <a:hlinkClick r:id="rId13" action="ppaction://hlinksldjump"/>
              <a:extLst>
                <a:ext uri="{FF2B5EF4-FFF2-40B4-BE49-F238E27FC236}">
                  <a16:creationId xmlns:a16="http://schemas.microsoft.com/office/drawing/2014/main" id="{CF38CC79-D011-47FD-96D6-6EDC3F13E613}"/>
                </a:ext>
              </a:extLst>
            </p:cNvPr>
            <p:cNvSpPr>
              <a:spLocks noChangeArrowheads="1"/>
            </p:cNvSpPr>
            <p:nvPr>
              <p:custDataLst>
                <p:tags r:id="rId3"/>
              </p:custDataLst>
            </p:nvPr>
          </p:nvSpPr>
          <p:spPr bwMode="auto">
            <a:xfrm>
              <a:off x="1194660" y="1346483"/>
              <a:ext cx="9979799" cy="288000"/>
            </a:xfrm>
            <a:prstGeom prst="rect">
              <a:avLst/>
            </a:prstGeom>
            <a:solidFill>
              <a:srgbClr val="EBEBEB"/>
            </a:solidFill>
            <a:ln w="9525" algn="ctr">
              <a:noFill/>
              <a:miter lim="800000"/>
              <a:headEnd/>
              <a:tailEnd/>
            </a:ln>
          </p:spPr>
          <p:txBody>
            <a:bodyPr wrap="square" lIns="108000" tIns="35120" rIns="4212000" bIns="35120" anchor="ctr">
              <a:noAutofit/>
            </a:bodyPr>
            <a:lstStyle/>
            <a:p>
              <a:pPr>
                <a:tabLst>
                  <a:tab pos="4391025" algn="l"/>
                  <a:tab pos="7715250" algn="r"/>
                </a:tabLst>
              </a:pPr>
              <a:r>
                <a:rPr lang="en-GB" b="1">
                  <a:solidFill>
                    <a:schemeClr val="bg2">
                      <a:lumMod val="10000"/>
                    </a:schemeClr>
                  </a:solidFill>
                  <a:latin typeface="Arial"/>
                </a:rPr>
                <a:t>Introduction</a:t>
              </a:r>
              <a:endParaRPr lang="en-GB" b="1" dirty="0">
                <a:solidFill>
                  <a:schemeClr val="bg2">
                    <a:lumMod val="10000"/>
                  </a:schemeClr>
                </a:solidFill>
                <a:latin typeface="Arial"/>
              </a:endParaRPr>
            </a:p>
          </p:txBody>
        </p:sp>
        <p:sp>
          <p:nvSpPr>
            <p:cNvPr id="6" name="MIO_AGENDA_ELEMENT_ELEMENTNUMBER_1">
              <a:hlinkClick r:id="rId13" action="ppaction://hlinksldjump"/>
              <a:extLst>
                <a:ext uri="{FF2B5EF4-FFF2-40B4-BE49-F238E27FC236}">
                  <a16:creationId xmlns:a16="http://schemas.microsoft.com/office/drawing/2014/main" id="{725B7733-0943-4CB4-B5D1-8553962B9661}"/>
                </a:ext>
              </a:extLst>
            </p:cNvPr>
            <p:cNvSpPr>
              <a:spLocks noChangeArrowheads="1"/>
            </p:cNvSpPr>
            <p:nvPr>
              <p:custDataLst>
                <p:tags r:id="rId4"/>
              </p:custDataLst>
            </p:nvPr>
          </p:nvSpPr>
          <p:spPr bwMode="auto">
            <a:xfrm>
              <a:off x="838200" y="1346483"/>
              <a:ext cx="356422" cy="288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GB" b="1">
                  <a:solidFill>
                    <a:schemeClr val="bg1"/>
                  </a:solidFill>
                  <a:latin typeface="Arial"/>
                </a:rPr>
                <a:t>1</a:t>
              </a:r>
              <a:endParaRPr lang="en-GB" b="1" dirty="0">
                <a:solidFill>
                  <a:schemeClr val="bg1"/>
                </a:solidFill>
                <a:latin typeface="Arial"/>
              </a:endParaRPr>
            </a:p>
          </p:txBody>
        </p:sp>
        <p:sp>
          <p:nvSpPr>
            <p:cNvPr id="7" name="MIO_AGENDA_ELEMENT_TITEL_2">
              <a:hlinkClick r:id="rId14" action="ppaction://hlinksldjump"/>
              <a:extLst>
                <a:ext uri="{FF2B5EF4-FFF2-40B4-BE49-F238E27FC236}">
                  <a16:creationId xmlns:a16="http://schemas.microsoft.com/office/drawing/2014/main" id="{93D9486D-24C5-45BC-880E-6D0BEBB2B989}"/>
                </a:ext>
              </a:extLst>
            </p:cNvPr>
            <p:cNvSpPr>
              <a:spLocks noChangeArrowheads="1"/>
            </p:cNvSpPr>
            <p:nvPr>
              <p:custDataLst>
                <p:tags r:id="rId5"/>
              </p:custDataLst>
            </p:nvPr>
          </p:nvSpPr>
          <p:spPr bwMode="auto">
            <a:xfrm>
              <a:off x="1194660" y="1691283"/>
              <a:ext cx="9979799" cy="288000"/>
            </a:xfrm>
            <a:prstGeom prst="rect">
              <a:avLst/>
            </a:prstGeom>
            <a:solidFill>
              <a:srgbClr val="EBEBEB"/>
            </a:solidFill>
            <a:ln w="9525" algn="ctr">
              <a:noFill/>
              <a:miter lim="800000"/>
              <a:headEnd/>
              <a:tailEnd/>
            </a:ln>
          </p:spPr>
          <p:txBody>
            <a:bodyPr wrap="square" lIns="108000" tIns="35120" rIns="4212000" bIns="35120" anchor="ctr">
              <a:noAutofit/>
            </a:bodyPr>
            <a:lstStyle/>
            <a:p>
              <a:pPr>
                <a:tabLst>
                  <a:tab pos="4391025" algn="l"/>
                  <a:tab pos="7715250" algn="r"/>
                </a:tabLst>
              </a:pPr>
              <a:r>
                <a:rPr lang="en-US" sz="1400" b="1">
                  <a:solidFill>
                    <a:schemeClr val="bg2">
                      <a:lumMod val="10000"/>
                    </a:schemeClr>
                  </a:solidFill>
                  <a:latin typeface="Arial"/>
                </a:rPr>
                <a:t>Temperature sensitivity of C1 non 3PMSF and 3PMSF tyres</a:t>
              </a:r>
              <a:endParaRPr lang="en-GB" sz="1400" b="1" dirty="0">
                <a:solidFill>
                  <a:schemeClr val="bg2">
                    <a:lumMod val="10000"/>
                  </a:schemeClr>
                </a:solidFill>
                <a:latin typeface="Arial"/>
              </a:endParaRPr>
            </a:p>
          </p:txBody>
        </p:sp>
        <p:sp>
          <p:nvSpPr>
            <p:cNvPr id="8" name="MIO_AGENDA_ELEMENT_ELEMENTNUMBER_2">
              <a:hlinkClick r:id="rId14" action="ppaction://hlinksldjump"/>
              <a:extLst>
                <a:ext uri="{FF2B5EF4-FFF2-40B4-BE49-F238E27FC236}">
                  <a16:creationId xmlns:a16="http://schemas.microsoft.com/office/drawing/2014/main" id="{E1526CE5-633A-4A6F-9DDC-CA24B1B2F99F}"/>
                </a:ext>
              </a:extLst>
            </p:cNvPr>
            <p:cNvSpPr>
              <a:spLocks noChangeArrowheads="1"/>
            </p:cNvSpPr>
            <p:nvPr>
              <p:custDataLst>
                <p:tags r:id="rId6"/>
              </p:custDataLst>
            </p:nvPr>
          </p:nvSpPr>
          <p:spPr bwMode="auto">
            <a:xfrm>
              <a:off x="838200" y="1691283"/>
              <a:ext cx="356422" cy="288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GB" b="1">
                  <a:solidFill>
                    <a:schemeClr val="bg1"/>
                  </a:solidFill>
                  <a:latin typeface="Arial"/>
                </a:rPr>
                <a:t>2</a:t>
              </a:r>
              <a:endParaRPr lang="en-GB" b="1" dirty="0">
                <a:solidFill>
                  <a:schemeClr val="bg1"/>
                </a:solidFill>
                <a:latin typeface="Arial"/>
              </a:endParaRPr>
            </a:p>
          </p:txBody>
        </p:sp>
        <p:sp>
          <p:nvSpPr>
            <p:cNvPr id="11" name="MIO_AGENDA_ELEMENT_TITEL_4">
              <a:hlinkClick r:id="rId15" action="ppaction://hlinksldjump"/>
              <a:extLst>
                <a:ext uri="{FF2B5EF4-FFF2-40B4-BE49-F238E27FC236}">
                  <a16:creationId xmlns:a16="http://schemas.microsoft.com/office/drawing/2014/main" id="{10F09A8B-E4F8-4822-A4CF-0AB35C4FE3D1}"/>
                </a:ext>
              </a:extLst>
            </p:cNvPr>
            <p:cNvSpPr>
              <a:spLocks noChangeArrowheads="1"/>
            </p:cNvSpPr>
            <p:nvPr>
              <p:custDataLst>
                <p:tags r:id="rId7"/>
              </p:custDataLst>
            </p:nvPr>
          </p:nvSpPr>
          <p:spPr bwMode="auto">
            <a:xfrm>
              <a:off x="1194660" y="2380883"/>
              <a:ext cx="9979799" cy="288000"/>
            </a:xfrm>
            <a:prstGeom prst="rect">
              <a:avLst/>
            </a:prstGeom>
            <a:solidFill>
              <a:srgbClr val="EBEBEB"/>
            </a:solidFill>
            <a:ln w="9525" algn="ctr">
              <a:noFill/>
              <a:miter lim="800000"/>
              <a:headEnd/>
              <a:tailEnd/>
            </a:ln>
          </p:spPr>
          <p:txBody>
            <a:bodyPr wrap="square" lIns="108000" tIns="35120" rIns="4212000" bIns="35120" anchor="ctr">
              <a:noAutofit/>
            </a:bodyPr>
            <a:lstStyle/>
            <a:p>
              <a:pPr>
                <a:tabLst>
                  <a:tab pos="4391025" algn="l"/>
                  <a:tab pos="7715250" algn="r"/>
                </a:tabLst>
              </a:pPr>
              <a:r>
                <a:rPr lang="en-GB" b="1">
                  <a:solidFill>
                    <a:schemeClr val="bg2">
                      <a:lumMod val="10000"/>
                    </a:schemeClr>
                  </a:solidFill>
                  <a:latin typeface="Arial"/>
                </a:rPr>
                <a:t>Summary</a:t>
              </a:r>
              <a:endParaRPr lang="en-GB" b="1" dirty="0">
                <a:solidFill>
                  <a:schemeClr val="bg2">
                    <a:lumMod val="10000"/>
                  </a:schemeClr>
                </a:solidFill>
                <a:latin typeface="Arial"/>
              </a:endParaRPr>
            </a:p>
          </p:txBody>
        </p:sp>
        <p:sp>
          <p:nvSpPr>
            <p:cNvPr id="12" name="MIO_AGENDA_ELEMENT_ELEMENTNUMBER_4">
              <a:hlinkClick r:id="rId15" action="ppaction://hlinksldjump"/>
              <a:extLst>
                <a:ext uri="{FF2B5EF4-FFF2-40B4-BE49-F238E27FC236}">
                  <a16:creationId xmlns:a16="http://schemas.microsoft.com/office/drawing/2014/main" id="{514E85EC-DB19-4AD8-AA9D-B929E374DC21}"/>
                </a:ext>
              </a:extLst>
            </p:cNvPr>
            <p:cNvSpPr>
              <a:spLocks noChangeArrowheads="1"/>
            </p:cNvSpPr>
            <p:nvPr>
              <p:custDataLst>
                <p:tags r:id="rId8"/>
              </p:custDataLst>
            </p:nvPr>
          </p:nvSpPr>
          <p:spPr bwMode="auto">
            <a:xfrm>
              <a:off x="838200" y="2380883"/>
              <a:ext cx="356422" cy="288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GB" b="1">
                  <a:solidFill>
                    <a:schemeClr val="bg1"/>
                  </a:solidFill>
                  <a:latin typeface="Arial"/>
                </a:rPr>
                <a:t>4</a:t>
              </a:r>
              <a:endParaRPr lang="en-GB" b="1" dirty="0">
                <a:solidFill>
                  <a:schemeClr val="bg1"/>
                </a:solidFill>
                <a:latin typeface="Arial"/>
              </a:endParaRPr>
            </a:p>
          </p:txBody>
        </p:sp>
        <p:sp>
          <p:nvSpPr>
            <p:cNvPr id="13" name="MIO_AGENDA_ELEMENT_TITEL_3">
              <a:extLst>
                <a:ext uri="{FF2B5EF4-FFF2-40B4-BE49-F238E27FC236}">
                  <a16:creationId xmlns:a16="http://schemas.microsoft.com/office/drawing/2014/main" id="{F0327989-6B86-420B-BFD1-5BF9679BC8E1}"/>
                </a:ext>
              </a:extLst>
            </p:cNvPr>
            <p:cNvSpPr>
              <a:spLocks noChangeArrowheads="1"/>
            </p:cNvSpPr>
            <p:nvPr>
              <p:custDataLst>
                <p:tags r:id="rId9"/>
              </p:custDataLst>
            </p:nvPr>
          </p:nvSpPr>
          <p:spPr bwMode="auto">
            <a:xfrm>
              <a:off x="1194660" y="2036083"/>
              <a:ext cx="9979799" cy="288000"/>
            </a:xfrm>
            <a:prstGeom prst="rect">
              <a:avLst/>
            </a:prstGeom>
            <a:solidFill>
              <a:schemeClr val="accent5"/>
            </a:solidFill>
            <a:ln w="9525" algn="ctr">
              <a:noFill/>
              <a:miter lim="800000"/>
              <a:headEnd/>
              <a:tailEnd/>
            </a:ln>
          </p:spPr>
          <p:txBody>
            <a:bodyPr wrap="square" lIns="108000" tIns="35120" rIns="4212000" bIns="35120" anchor="ctr">
              <a:noAutofit/>
            </a:bodyPr>
            <a:lstStyle/>
            <a:p>
              <a:pPr>
                <a:tabLst>
                  <a:tab pos="4391025" algn="l"/>
                  <a:tab pos="7715250" algn="r"/>
                </a:tabLst>
              </a:pPr>
              <a:r>
                <a:rPr lang="en-GB" b="1">
                  <a:solidFill>
                    <a:schemeClr val="tx2"/>
                  </a:solidFill>
                  <a:latin typeface="Arial"/>
                </a:rPr>
                <a:t>Proposed updates</a:t>
              </a:r>
              <a:endParaRPr lang="en-GB" b="1" dirty="0">
                <a:solidFill>
                  <a:schemeClr val="tx2"/>
                </a:solidFill>
                <a:latin typeface="Arial"/>
              </a:endParaRPr>
            </a:p>
          </p:txBody>
        </p:sp>
        <p:sp>
          <p:nvSpPr>
            <p:cNvPr id="14" name="MIO_AGENDA_ELEMENT_ELEMENTNUMBER_3">
              <a:extLst>
                <a:ext uri="{FF2B5EF4-FFF2-40B4-BE49-F238E27FC236}">
                  <a16:creationId xmlns:a16="http://schemas.microsoft.com/office/drawing/2014/main" id="{670F2CBA-D033-4B43-8792-FD874E7BAE91}"/>
                </a:ext>
              </a:extLst>
            </p:cNvPr>
            <p:cNvSpPr>
              <a:spLocks noChangeArrowheads="1"/>
            </p:cNvSpPr>
            <p:nvPr>
              <p:custDataLst>
                <p:tags r:id="rId10"/>
              </p:custDataLst>
            </p:nvPr>
          </p:nvSpPr>
          <p:spPr bwMode="auto">
            <a:xfrm>
              <a:off x="838200" y="2036083"/>
              <a:ext cx="356422" cy="288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GB" b="1">
                  <a:solidFill>
                    <a:schemeClr val="bg1"/>
                  </a:solidFill>
                  <a:latin typeface="Arial"/>
                </a:rPr>
                <a:t>3</a:t>
              </a:r>
              <a:endParaRPr lang="en-GB" b="1" dirty="0">
                <a:solidFill>
                  <a:schemeClr val="bg1"/>
                </a:solidFill>
                <a:latin typeface="Arial"/>
              </a:endParaRPr>
            </a:p>
          </p:txBody>
        </p:sp>
      </p:grpSp>
    </p:spTree>
    <p:extLst>
      <p:ext uri="{BB962C8B-B14F-4D97-AF65-F5344CB8AC3E}">
        <p14:creationId xmlns:p14="http://schemas.microsoft.com/office/powerpoint/2010/main" val="328368274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IAAAAAAAAAAwAAAAMAAAAA/////wQAJwwAAAAAAAAAAAAAIAD///////////////8AAAD///////////////8DAAAAAwD///////8DAAAAAwD///////8DAAAAAwD///////////////////////////////////////////////////////////////////////////////////////////////////////////////////////////////////////////////////////////////////////////////////////////////////////////////////////////////////////////////////////////////////////////////////////////////////////////////////////////////////////////////////////////////////////////////////////////////////////////////////////////////////////////////////////////////////////////////8BACAA////////////////AAAO////////AwAAAAIA////////////////////////////////////////////////////////////////////////////////////////////////////////////////////////////////////////////////////////////////////////////////////////////////////////////////////////////////////////////////////////////////////////////////////////////////////////////////////////////////////////////////////////////////////////////////////////////////////////////////////////////////////////////////////////////////////////////////////////////////////////////////////////AgACAP///////wQAAAACABAAC+GhIMjmLURArSUXofexAoEFAAAAAAADAAAAAwADAAAAAQADAAAAAwD///////8DAAMA////////BAAAAAMAEAALlk2ZVgQ4kkmojBPQlcYx6gUAAAABAAMAAAAAAAMAAAACAAMAAAAAAAMAAAACAAMAAAAA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AgMAAAAAAAAAAAAACAB////////////////AAAA////////////////BAAAAAMA////////BAAAAAMA////////BAAAAAMA////////BAAAAAMA////////////////////////////////////////////////////////////////////////////////////////////////////////////////////////////////////////////////////////////////////////////////////////////////////////////////////////////////////////////////////////////////////////////////////////////////////////////////////////////////////////////////////////////////////////////////////////////////////////////////////////////////////////////////////////////////AQAgAf///////////////wAADv///////wQAAAACAP///////////////////////////////////////////////////////////////////////////////////////////////////////////////////////////////////////////////////////////////////////////////////////////////////////////////////////////////////////////////////////////////////////////////////////////////////////////////////////////////////////////////////////////////////////////////////////////////////////////////////////////////////////////////////////////////////////////////////////////////////////////////////////wIAAQEDAAAAAgD///////8aAAZMaW5rZWRTaGFwZXNEYXRhUHJvcGVydHlfMAUAAAAAAAQAAAADAAQAAAABAAMABAEDAAAAAwD///////8lAAZMaW5rZWRTaGFwZVByZXNlbnRhdGlvblNldHRpbmdzRGF0YV8wBQAAAAEABAAAAAAABAAAAAIABAAAAAAA////////BAAA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OGhIMjmLURArSUXofexAoEDRGF0YQAbAAAABExpbmtlZFNoYXBlRGF0YQAFAAAAAAACTmFtZQAZAAAATGlua2VkU2hhcGVzRGF0YVByb3BlcnR5ABBWZXJzaW9uAAAAAAAJTGFzdFdyaXRlAB0v3YiDAQAAAAEA/////50AnQAAAAVfaWQAEAAAAASWTZlWBDiSSaiME9CVxjHqA0RhdGEAKgAAAAhQcmVzZW50YXRpb25TY2FubmVkRm9yTGlua2VkU2hhcGVzAAEAAk5hbWUAJAAAAExpbmtlZFNoYXBlUHJlc2VudGF0aW9uU2V0dGluZ3NEYXRhABBWZXJzaW9uAAAAAAAJTGFzdFdyaXRlAGwv3YiD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ags/tag10.xml><?xml version="1.0" encoding="utf-8"?>
<p:tagLst xmlns:a="http://schemas.openxmlformats.org/drawingml/2006/main" xmlns:r="http://schemas.openxmlformats.org/officeDocument/2006/relationships" xmlns:p="http://schemas.openxmlformats.org/presentationml/2006/main">
  <p:tag name="MIO_GUID" val="E32EBB43-527E-40DC-97E7-B91396CDD97C"/>
  <p:tag name="MIO_SHAPETYPES_AGENDA" val="MIO_AGENDA_HIGHLIGHT"/>
  <p:tag name="MIO_SKIP_CDCHECK?" val="True"/>
  <p:tag name="MIO_SKIP_CDCHECK" val="True"/>
</p:tagLst>
</file>

<file path=ppt/tags/tag11.xml><?xml version="1.0" encoding="utf-8"?>
<p:tagLst xmlns:a="http://schemas.openxmlformats.org/drawingml/2006/main" xmlns:r="http://schemas.openxmlformats.org/officeDocument/2006/relationships" xmlns:p="http://schemas.openxmlformats.org/presentationml/2006/main">
  <p:tag name="MIO_GUID" val="4AFE2199-7899-4A9C-9D26-E2D79AC29632"/>
  <p:tag name="MIO_SHAPETYPES_AGENDA" val="MIO_AGENDA_HIGHLIGHT_NUMBER"/>
  <p:tag name="MIO_SKIP_CDCHECK?" val="True"/>
  <p:tag name="MIO_SKIP_CDCHECK" val="True"/>
</p:tagLst>
</file>

<file path=ppt/tags/tag12.xml><?xml version="1.0" encoding="utf-8"?>
<p:tagLst xmlns:a="http://schemas.openxmlformats.org/drawingml/2006/main" xmlns:r="http://schemas.openxmlformats.org/officeDocument/2006/relationships" xmlns:p="http://schemas.openxmlformats.org/presentationml/2006/main">
  <p:tag name="MIO_AGENDA_LEVEL_STRING" val="2"/>
  <p:tag name="MIO_AGENDA_ELEMENTNAME" val="Temperature sensitivity of C1 non 3PMSF and 3PMSF tyres"/>
  <p:tag name="MIO_AGENDA_NUMBER_STRING_TAG" val="2"/>
  <p:tag name="MIO_AGENDA_SCALEMODE_FIT_TO_SLIDE_TAG" val="True"/>
  <p:tag name="MIO_SKIP_CDCHECK" val="true"/>
  <p:tag name="MIO_EKGUID" val="6b779cc8-383a-4dac-8236-c76817daf80d"/>
  <p:tag name="MIO_GUID" val="9c11f839-6c42-4b19-833e-a2d18e5a0679"/>
  <p:tag name="MIO_VERSION" val="31.12.9999 23:59:59"/>
  <p:tag name="MIO_DBID" val="28AD0E67-88F4-4826-B6CB-8EA6DE4EF11B"/>
  <p:tag name="MIO_LASTDOWNLOADED" val="25.01.2023 16:42:35.435"/>
  <p:tag name="MIO_UPDATE" val="False"/>
</p:tagLst>
</file>

<file path=ppt/tags/tag13.xml><?xml version="1.0" encoding="utf-8"?>
<p:tagLst xmlns:a="http://schemas.openxmlformats.org/drawingml/2006/main" xmlns:r="http://schemas.openxmlformats.org/officeDocument/2006/relationships" xmlns:p="http://schemas.openxmlformats.org/presentationml/2006/main">
  <p:tag name="MIO_SKIP_CDCHECK" val="True"/>
  <p:tag name="MIO_SHAPETYPES_AGENDA" val="MIO_AGENDA_TITLE"/>
</p:tagLst>
</file>

<file path=ppt/tags/tag14.xml><?xml version="1.0" encoding="utf-8"?>
<p:tagLst xmlns:a="http://schemas.openxmlformats.org/drawingml/2006/main" xmlns:r="http://schemas.openxmlformats.org/officeDocument/2006/relationships" xmlns:p="http://schemas.openxmlformats.org/presentationml/2006/main">
  <p:tag name="MIO_GUID" val="3E68A340-5BD0-4700-AED2-997E3B6077F9"/>
  <p:tag name="MIO_SHAPETYPES_AGENDA" val="MIO_AGENDA_FIRSTELEMENT"/>
  <p:tag name="MIO_SKIP_CDCHECK?" val="True"/>
  <p:tag name="MIO_SKIP_CDCHECK" val="True"/>
</p:tagLst>
</file>

<file path=ppt/tags/tag15.xml><?xml version="1.0" encoding="utf-8"?>
<p:tagLst xmlns:a="http://schemas.openxmlformats.org/drawingml/2006/main" xmlns:r="http://schemas.openxmlformats.org/officeDocument/2006/relationships" xmlns:p="http://schemas.openxmlformats.org/presentationml/2006/main">
  <p:tag name="MIO_GUID" val="95DCBD3B-C156-4A29-95CB-86E9C4C16193"/>
  <p:tag name="MIO_SHAPETYPES_AGENDA" val="MIO_AGENDA_FIRSTELEMENT_NUMBER"/>
  <p:tag name="MIO_SKIP_CDCHECK?" val="True"/>
  <p:tag name="MIO_SKIP_CDCHECK" val="True"/>
</p:tagLst>
</file>

<file path=ppt/tags/tag16.xml><?xml version="1.0" encoding="utf-8"?>
<p:tagLst xmlns:a="http://schemas.openxmlformats.org/drawingml/2006/main" xmlns:r="http://schemas.openxmlformats.org/officeDocument/2006/relationships" xmlns:p="http://schemas.openxmlformats.org/presentationml/2006/main">
  <p:tag name="MIO_GUID" val="3E68A340-5BD0-4700-AED2-997E3B6077F9"/>
  <p:tag name="MIO_SHAPETYPES_AGENDA" val="MIO_AGENDA_FIRSTELEMENT"/>
  <p:tag name="MIO_SKIP_CDCHECK?" val="True"/>
  <p:tag name="MIO_SKIP_CDCHECK" val="True"/>
</p:tagLst>
</file>

<file path=ppt/tags/tag17.xml><?xml version="1.0" encoding="utf-8"?>
<p:tagLst xmlns:a="http://schemas.openxmlformats.org/drawingml/2006/main" xmlns:r="http://schemas.openxmlformats.org/officeDocument/2006/relationships" xmlns:p="http://schemas.openxmlformats.org/presentationml/2006/main">
  <p:tag name="MIO_GUID" val="95DCBD3B-C156-4A29-95CB-86E9C4C16193"/>
  <p:tag name="MIO_SHAPETYPES_AGENDA" val="MIO_AGENDA_FIRSTELEMENT_NUMBER"/>
  <p:tag name="MIO_SKIP_CDCHECK?" val="True"/>
  <p:tag name="MIO_SKIP_CDCHECK" val="True"/>
</p:tagLst>
</file>

<file path=ppt/tags/tag18.xml><?xml version="1.0" encoding="utf-8"?>
<p:tagLst xmlns:a="http://schemas.openxmlformats.org/drawingml/2006/main" xmlns:r="http://schemas.openxmlformats.org/officeDocument/2006/relationships" xmlns:p="http://schemas.openxmlformats.org/presentationml/2006/main">
  <p:tag name="MIO_GUID" val="3E68A340-5BD0-4700-AED2-997E3B6077F9"/>
  <p:tag name="MIO_SHAPETYPES_AGENDA" val="MIO_AGENDA_FIRSTELEMENT"/>
  <p:tag name="MIO_SKIP_CDCHECK?" val="True"/>
  <p:tag name="MIO_SKIP_CDCHECK" val="True"/>
</p:tagLst>
</file>

<file path=ppt/tags/tag19.xml><?xml version="1.0" encoding="utf-8"?>
<p:tagLst xmlns:a="http://schemas.openxmlformats.org/drawingml/2006/main" xmlns:r="http://schemas.openxmlformats.org/officeDocument/2006/relationships" xmlns:p="http://schemas.openxmlformats.org/presentationml/2006/main">
  <p:tag name="MIO_GUID" val="95DCBD3B-C156-4A29-95CB-86E9C4C16193"/>
  <p:tag name="MIO_SHAPETYPES_AGENDA" val="MIO_AGENDA_FIRSTELEMENT_NUMBER"/>
  <p:tag name="MIO_SKIP_CDCHECK?" val="True"/>
  <p:tag name="MIO_SKIP_CDCHECK" val="True"/>
</p:tagLst>
</file>

<file path=ppt/tags/tag2.xml><?xml version="1.0" encoding="utf-8"?>
<p:tagLst xmlns:a="http://schemas.openxmlformats.org/drawingml/2006/main" xmlns:r="http://schemas.openxmlformats.org/officeDocument/2006/relationships" xmlns:p="http://schemas.openxmlformats.org/presentationml/2006/main">
  <p:tag name="MIO_AGENDA_LEVEL_STRING" val="1"/>
  <p:tag name="MIO_AGENDA_ELEMENTNAME" val="Introduction"/>
  <p:tag name="MIO_AGENDA_NUMBER_STRING_TAG" val="1"/>
  <p:tag name="MIO_AGENDA_SCALEMODE_FIT_TO_SLIDE_TAG" val="True"/>
  <p:tag name="MIO_SKIP_CDCHECK" val="true"/>
  <p:tag name="MIO_EKGUID" val="6b779cc8-383a-4dac-8236-c76817daf80d"/>
  <p:tag name="MIO_GUID" val="c370fedb-38ed-4ff3-b2ef-dd2de036f2d6"/>
  <p:tag name="MIO_VERSION" val="31.12.9999 23:59:59"/>
  <p:tag name="MIO_DBID" val="28AD0E67-88F4-4826-B6CB-8EA6DE4EF11B"/>
  <p:tag name="MIO_LASTDOWNLOADED" val="25.01.2023 16:42:35.408"/>
  <p:tag name="MIO_UPDATE" val="False"/>
</p:tagLst>
</file>

<file path=ppt/tags/tag20.xml><?xml version="1.0" encoding="utf-8"?>
<p:tagLst xmlns:a="http://schemas.openxmlformats.org/drawingml/2006/main" xmlns:r="http://schemas.openxmlformats.org/officeDocument/2006/relationships" xmlns:p="http://schemas.openxmlformats.org/presentationml/2006/main">
  <p:tag name="MIO_GUID" val="E32EBB43-527E-40DC-97E7-B91396CDD97C"/>
  <p:tag name="MIO_SHAPETYPES_AGENDA" val="MIO_AGENDA_HIGHLIGHT"/>
  <p:tag name="MIO_SKIP_CDCHECK?" val="True"/>
  <p:tag name="MIO_SKIP_CDCHECK" val="True"/>
</p:tagLst>
</file>

<file path=ppt/tags/tag21.xml><?xml version="1.0" encoding="utf-8"?>
<p:tagLst xmlns:a="http://schemas.openxmlformats.org/drawingml/2006/main" xmlns:r="http://schemas.openxmlformats.org/officeDocument/2006/relationships" xmlns:p="http://schemas.openxmlformats.org/presentationml/2006/main">
  <p:tag name="MIO_GUID" val="4AFE2199-7899-4A9C-9D26-E2D79AC29632"/>
  <p:tag name="MIO_SHAPETYPES_AGENDA" val="MIO_AGENDA_HIGHLIGHT_NUMBER"/>
  <p:tag name="MIO_SKIP_CDCHECK?" val="True"/>
  <p:tag name="MIO_SKIP_CDCHECK" val="True"/>
</p:tagLst>
</file>

<file path=ppt/tags/tag22.xml><?xml version="1.0" encoding="utf-8"?>
<p:tagLst xmlns:a="http://schemas.openxmlformats.org/drawingml/2006/main" xmlns:r="http://schemas.openxmlformats.org/officeDocument/2006/relationships" xmlns:p="http://schemas.openxmlformats.org/presentationml/2006/main">
  <p:tag name="MIO_AGENDA_LEVEL_STRING" val="3"/>
  <p:tag name="MIO_AGENDA_ELEMENTNAME" val="Proposed updates"/>
  <p:tag name="MIO_AGENDA_NUMBER_STRING_TAG" val="3"/>
  <p:tag name="MIO_AGENDA_SCALEMODE_FIT_TO_SLIDE_TAG" val="True"/>
  <p:tag name="MIO_SKIP_CDCHECK" val="true"/>
  <p:tag name="MIO_EKGUID" val="6b779cc8-383a-4dac-8236-c76817daf80d"/>
  <p:tag name="MIO_GUID" val="237db57a-ce09-430c-b7ec-e3aa1091f2a3"/>
  <p:tag name="MIO_VERSION" val="31.12.9999 23:59:59"/>
  <p:tag name="MIO_DBID" val="28AD0E67-88F4-4826-B6CB-8EA6DE4EF11B"/>
  <p:tag name="MIO_LASTDOWNLOADED" val="25.01.2023 16:42:35.462"/>
  <p:tag name="MIO_UPDATE" val="False"/>
</p:tagLst>
</file>

<file path=ppt/tags/tag23.xml><?xml version="1.0" encoding="utf-8"?>
<p:tagLst xmlns:a="http://schemas.openxmlformats.org/drawingml/2006/main" xmlns:r="http://schemas.openxmlformats.org/officeDocument/2006/relationships" xmlns:p="http://schemas.openxmlformats.org/presentationml/2006/main">
  <p:tag name="MIO_SKIP_CDCHECK" val="True"/>
  <p:tag name="MIO_SHAPETYPES_AGENDA" val="MIO_AGENDA_TITLE"/>
</p:tagLst>
</file>

<file path=ppt/tags/tag24.xml><?xml version="1.0" encoding="utf-8"?>
<p:tagLst xmlns:a="http://schemas.openxmlformats.org/drawingml/2006/main" xmlns:r="http://schemas.openxmlformats.org/officeDocument/2006/relationships" xmlns:p="http://schemas.openxmlformats.org/presentationml/2006/main">
  <p:tag name="MIO_GUID" val="3E68A340-5BD0-4700-AED2-997E3B6077F9"/>
  <p:tag name="MIO_SHAPETYPES_AGENDA" val="MIO_AGENDA_FIRSTELEMENT"/>
  <p:tag name="MIO_SKIP_CDCHECK?" val="True"/>
  <p:tag name="MIO_SKIP_CDCHECK" val="True"/>
</p:tagLst>
</file>

<file path=ppt/tags/tag25.xml><?xml version="1.0" encoding="utf-8"?>
<p:tagLst xmlns:a="http://schemas.openxmlformats.org/drawingml/2006/main" xmlns:r="http://schemas.openxmlformats.org/officeDocument/2006/relationships" xmlns:p="http://schemas.openxmlformats.org/presentationml/2006/main">
  <p:tag name="MIO_GUID" val="95DCBD3B-C156-4A29-95CB-86E9C4C16193"/>
  <p:tag name="MIO_SHAPETYPES_AGENDA" val="MIO_AGENDA_FIRSTELEMENT_NUMBER"/>
  <p:tag name="MIO_SKIP_CDCHECK?" val="True"/>
  <p:tag name="MIO_SKIP_CDCHECK" val="True"/>
</p:tagLst>
</file>

<file path=ppt/tags/tag26.xml><?xml version="1.0" encoding="utf-8"?>
<p:tagLst xmlns:a="http://schemas.openxmlformats.org/drawingml/2006/main" xmlns:r="http://schemas.openxmlformats.org/officeDocument/2006/relationships" xmlns:p="http://schemas.openxmlformats.org/presentationml/2006/main">
  <p:tag name="MIO_GUID" val="3E68A340-5BD0-4700-AED2-997E3B6077F9"/>
  <p:tag name="MIO_SHAPETYPES_AGENDA" val="MIO_AGENDA_FIRSTELEMENT"/>
  <p:tag name="MIO_SKIP_CDCHECK?" val="True"/>
  <p:tag name="MIO_SKIP_CDCHECK" val="True"/>
</p:tagLst>
</file>

<file path=ppt/tags/tag27.xml><?xml version="1.0" encoding="utf-8"?>
<p:tagLst xmlns:a="http://schemas.openxmlformats.org/drawingml/2006/main" xmlns:r="http://schemas.openxmlformats.org/officeDocument/2006/relationships" xmlns:p="http://schemas.openxmlformats.org/presentationml/2006/main">
  <p:tag name="MIO_GUID" val="95DCBD3B-C156-4A29-95CB-86E9C4C16193"/>
  <p:tag name="MIO_SHAPETYPES_AGENDA" val="MIO_AGENDA_FIRSTELEMENT_NUMBER"/>
  <p:tag name="MIO_SKIP_CDCHECK?" val="True"/>
  <p:tag name="MIO_SKIP_CDCHECK" val="True"/>
</p:tagLst>
</file>

<file path=ppt/tags/tag28.xml><?xml version="1.0" encoding="utf-8"?>
<p:tagLst xmlns:a="http://schemas.openxmlformats.org/drawingml/2006/main" xmlns:r="http://schemas.openxmlformats.org/officeDocument/2006/relationships" xmlns:p="http://schemas.openxmlformats.org/presentationml/2006/main">
  <p:tag name="MIO_GUID" val="3E68A340-5BD0-4700-AED2-997E3B6077F9"/>
  <p:tag name="MIO_SHAPETYPES_AGENDA" val="MIO_AGENDA_FIRSTELEMENT"/>
  <p:tag name="MIO_SKIP_CDCHECK?" val="True"/>
  <p:tag name="MIO_SKIP_CDCHECK" val="True"/>
</p:tagLst>
</file>

<file path=ppt/tags/tag29.xml><?xml version="1.0" encoding="utf-8"?>
<p:tagLst xmlns:a="http://schemas.openxmlformats.org/drawingml/2006/main" xmlns:r="http://schemas.openxmlformats.org/officeDocument/2006/relationships" xmlns:p="http://schemas.openxmlformats.org/presentationml/2006/main">
  <p:tag name="MIO_GUID" val="95DCBD3B-C156-4A29-95CB-86E9C4C16193"/>
  <p:tag name="MIO_SHAPETYPES_AGENDA" val="MIO_AGENDA_FIRSTELEMENT_NUMBER"/>
  <p:tag name="MIO_SKIP_CDCHECK?" val="True"/>
  <p:tag name="MIO_SKIP_CDCHECK" val="True"/>
</p:tagLst>
</file>

<file path=ppt/tags/tag3.xml><?xml version="1.0" encoding="utf-8"?>
<p:tagLst xmlns:a="http://schemas.openxmlformats.org/drawingml/2006/main" xmlns:r="http://schemas.openxmlformats.org/officeDocument/2006/relationships" xmlns:p="http://schemas.openxmlformats.org/presentationml/2006/main">
  <p:tag name="MIO_SKIP_CDCHECK" val="True"/>
  <p:tag name="MIO_SHAPETYPES_AGENDA" val="MIO_AGENDA_TITLE"/>
</p:tagLst>
</file>

<file path=ppt/tags/tag30.xml><?xml version="1.0" encoding="utf-8"?>
<p:tagLst xmlns:a="http://schemas.openxmlformats.org/drawingml/2006/main" xmlns:r="http://schemas.openxmlformats.org/officeDocument/2006/relationships" xmlns:p="http://schemas.openxmlformats.org/presentationml/2006/main">
  <p:tag name="MIO_GUID" val="E32EBB43-527E-40DC-97E7-B91396CDD97C"/>
  <p:tag name="MIO_SHAPETYPES_AGENDA" val="MIO_AGENDA_HIGHLIGHT"/>
  <p:tag name="MIO_SKIP_CDCHECK?" val="True"/>
  <p:tag name="MIO_SKIP_CDCHECK" val="True"/>
</p:tagLst>
</file>

<file path=ppt/tags/tag31.xml><?xml version="1.0" encoding="utf-8"?>
<p:tagLst xmlns:a="http://schemas.openxmlformats.org/drawingml/2006/main" xmlns:r="http://schemas.openxmlformats.org/officeDocument/2006/relationships" xmlns:p="http://schemas.openxmlformats.org/presentationml/2006/main">
  <p:tag name="MIO_GUID" val="4AFE2199-7899-4A9C-9D26-E2D79AC29632"/>
  <p:tag name="MIO_SHAPETYPES_AGENDA" val="MIO_AGENDA_HIGHLIGHT_NUMBER"/>
  <p:tag name="MIO_SKIP_CDCHECK?" val="True"/>
  <p:tag name="MIO_SKIP_CDCHECK" val="True"/>
</p:tagLst>
</file>

<file path=ppt/tags/tag3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3.xml><?xml version="1.0" encoding="utf-8"?>
<p:tagLst xmlns:a="http://schemas.openxmlformats.org/drawingml/2006/main" xmlns:r="http://schemas.openxmlformats.org/officeDocument/2006/relationships" xmlns:p="http://schemas.openxmlformats.org/presentationml/2006/main">
  <p:tag name="MIO_AGENDA_LEVEL_STRING" val="4"/>
  <p:tag name="MIO_AGENDA_ELEMENTNAME" val="Summary"/>
  <p:tag name="MIO_AGENDA_NUMBER_STRING_TAG" val="4"/>
  <p:tag name="MIO_AGENDA_SCALEMODE_FIT_TO_SLIDE_TAG" val="True"/>
  <p:tag name="MIO_SKIP_CDCHECK" val="true"/>
  <p:tag name="MIO_EKGUID" val="6b779cc8-383a-4dac-8236-c76817daf80d"/>
  <p:tag name="MIO_GUID" val="238656f3-63dd-42bd-8599-bbf59ad9b303"/>
  <p:tag name="MIO_VERSION" val="31.12.9999 23:59:59"/>
  <p:tag name="MIO_DBID" val="28AD0E67-88F4-4826-B6CB-8EA6DE4EF11B"/>
  <p:tag name="MIO_LASTDOWNLOADED" val="25.01.2023 16:42:35.485"/>
  <p:tag name="MIO_UPDATE" val="False"/>
</p:tagLst>
</file>

<file path=ppt/tags/tag34.xml><?xml version="1.0" encoding="utf-8"?>
<p:tagLst xmlns:a="http://schemas.openxmlformats.org/drawingml/2006/main" xmlns:r="http://schemas.openxmlformats.org/officeDocument/2006/relationships" xmlns:p="http://schemas.openxmlformats.org/presentationml/2006/main">
  <p:tag name="MIO_SKIP_CDCHECK" val="True"/>
  <p:tag name="MIO_SHAPETYPES_AGENDA" val="MIO_AGENDA_TITLE"/>
</p:tagLst>
</file>

<file path=ppt/tags/tag35.xml><?xml version="1.0" encoding="utf-8"?>
<p:tagLst xmlns:a="http://schemas.openxmlformats.org/drawingml/2006/main" xmlns:r="http://schemas.openxmlformats.org/officeDocument/2006/relationships" xmlns:p="http://schemas.openxmlformats.org/presentationml/2006/main">
  <p:tag name="MIO_GUID" val="3E68A340-5BD0-4700-AED2-997E3B6077F9"/>
  <p:tag name="MIO_SHAPETYPES_AGENDA" val="MIO_AGENDA_FIRSTELEMENT"/>
  <p:tag name="MIO_SKIP_CDCHECK?" val="True"/>
  <p:tag name="MIO_SKIP_CDCHECK" val="True"/>
</p:tagLst>
</file>

<file path=ppt/tags/tag36.xml><?xml version="1.0" encoding="utf-8"?>
<p:tagLst xmlns:a="http://schemas.openxmlformats.org/drawingml/2006/main" xmlns:r="http://schemas.openxmlformats.org/officeDocument/2006/relationships" xmlns:p="http://schemas.openxmlformats.org/presentationml/2006/main">
  <p:tag name="MIO_GUID" val="95DCBD3B-C156-4A29-95CB-86E9C4C16193"/>
  <p:tag name="MIO_SHAPETYPES_AGENDA" val="MIO_AGENDA_FIRSTELEMENT_NUMBER"/>
  <p:tag name="MIO_SKIP_CDCHECK?" val="True"/>
  <p:tag name="MIO_SKIP_CDCHECK" val="True"/>
</p:tagLst>
</file>

<file path=ppt/tags/tag37.xml><?xml version="1.0" encoding="utf-8"?>
<p:tagLst xmlns:a="http://schemas.openxmlformats.org/drawingml/2006/main" xmlns:r="http://schemas.openxmlformats.org/officeDocument/2006/relationships" xmlns:p="http://schemas.openxmlformats.org/presentationml/2006/main">
  <p:tag name="MIO_GUID" val="3E68A340-5BD0-4700-AED2-997E3B6077F9"/>
  <p:tag name="MIO_SHAPETYPES_AGENDA" val="MIO_AGENDA_FIRSTELEMENT"/>
  <p:tag name="MIO_SKIP_CDCHECK?" val="True"/>
  <p:tag name="MIO_SKIP_CDCHECK" val="True"/>
</p:tagLst>
</file>

<file path=ppt/tags/tag38.xml><?xml version="1.0" encoding="utf-8"?>
<p:tagLst xmlns:a="http://schemas.openxmlformats.org/drawingml/2006/main" xmlns:r="http://schemas.openxmlformats.org/officeDocument/2006/relationships" xmlns:p="http://schemas.openxmlformats.org/presentationml/2006/main">
  <p:tag name="MIO_GUID" val="95DCBD3B-C156-4A29-95CB-86E9C4C16193"/>
  <p:tag name="MIO_SHAPETYPES_AGENDA" val="MIO_AGENDA_FIRSTELEMENT_NUMBER"/>
  <p:tag name="MIO_SKIP_CDCHECK?" val="True"/>
  <p:tag name="MIO_SKIP_CDCHECK" val="True"/>
</p:tagLst>
</file>

<file path=ppt/tags/tag39.xml><?xml version="1.0" encoding="utf-8"?>
<p:tagLst xmlns:a="http://schemas.openxmlformats.org/drawingml/2006/main" xmlns:r="http://schemas.openxmlformats.org/officeDocument/2006/relationships" xmlns:p="http://schemas.openxmlformats.org/presentationml/2006/main">
  <p:tag name="MIO_GUID" val="3E68A340-5BD0-4700-AED2-997E3B6077F9"/>
  <p:tag name="MIO_SHAPETYPES_AGENDA" val="MIO_AGENDA_FIRSTELEMENT"/>
  <p:tag name="MIO_SKIP_CDCHECK?" val="True"/>
  <p:tag name="MIO_SKIP_CDCHECK" val="True"/>
</p:tagLst>
</file>

<file path=ppt/tags/tag4.xml><?xml version="1.0" encoding="utf-8"?>
<p:tagLst xmlns:a="http://schemas.openxmlformats.org/drawingml/2006/main" xmlns:r="http://schemas.openxmlformats.org/officeDocument/2006/relationships" xmlns:p="http://schemas.openxmlformats.org/presentationml/2006/main">
  <p:tag name="MIO_GUID" val="3E68A340-5BD0-4700-AED2-997E3B6077F9"/>
  <p:tag name="MIO_SHAPETYPES_AGENDA" val="MIO_AGENDA_FIRSTELEMENT"/>
  <p:tag name="MIO_SKIP_CDCHECK?" val="True"/>
  <p:tag name="MIO_SKIP_CDCHECK" val="True"/>
</p:tagLst>
</file>

<file path=ppt/tags/tag40.xml><?xml version="1.0" encoding="utf-8"?>
<p:tagLst xmlns:a="http://schemas.openxmlformats.org/drawingml/2006/main" xmlns:r="http://schemas.openxmlformats.org/officeDocument/2006/relationships" xmlns:p="http://schemas.openxmlformats.org/presentationml/2006/main">
  <p:tag name="MIO_GUID" val="95DCBD3B-C156-4A29-95CB-86E9C4C16193"/>
  <p:tag name="MIO_SHAPETYPES_AGENDA" val="MIO_AGENDA_FIRSTELEMENT_NUMBER"/>
  <p:tag name="MIO_SKIP_CDCHECK?" val="True"/>
  <p:tag name="MIO_SKIP_CDCHECK" val="True"/>
</p:tagLst>
</file>

<file path=ppt/tags/tag41.xml><?xml version="1.0" encoding="utf-8"?>
<p:tagLst xmlns:a="http://schemas.openxmlformats.org/drawingml/2006/main" xmlns:r="http://schemas.openxmlformats.org/officeDocument/2006/relationships" xmlns:p="http://schemas.openxmlformats.org/presentationml/2006/main">
  <p:tag name="MIO_GUID" val="E32EBB43-527E-40DC-97E7-B91396CDD97C"/>
  <p:tag name="MIO_SHAPETYPES_AGENDA" val="MIO_AGENDA_HIGHLIGHT"/>
  <p:tag name="MIO_SKIP_CDCHECK?" val="True"/>
  <p:tag name="MIO_SKIP_CDCHECK" val="True"/>
</p:tagLst>
</file>

<file path=ppt/tags/tag42.xml><?xml version="1.0" encoding="utf-8"?>
<p:tagLst xmlns:a="http://schemas.openxmlformats.org/drawingml/2006/main" xmlns:r="http://schemas.openxmlformats.org/officeDocument/2006/relationships" xmlns:p="http://schemas.openxmlformats.org/presentationml/2006/main">
  <p:tag name="MIO_GUID" val="4AFE2199-7899-4A9C-9D26-E2D79AC29632"/>
  <p:tag name="MIO_SHAPETYPES_AGENDA" val="MIO_AGENDA_HIGHLIGHT_NUMBER"/>
  <p:tag name="MIO_SKIP_CDCHECK?" val="True"/>
  <p:tag name="MIO_SKIP_CDCHECK" val="True"/>
</p:tagLst>
</file>

<file path=ppt/tags/tag5.xml><?xml version="1.0" encoding="utf-8"?>
<p:tagLst xmlns:a="http://schemas.openxmlformats.org/drawingml/2006/main" xmlns:r="http://schemas.openxmlformats.org/officeDocument/2006/relationships" xmlns:p="http://schemas.openxmlformats.org/presentationml/2006/main">
  <p:tag name="MIO_GUID" val="95DCBD3B-C156-4A29-95CB-86E9C4C16193"/>
  <p:tag name="MIO_SHAPETYPES_AGENDA" val="MIO_AGENDA_FIRSTELEMENT_NUMBER"/>
  <p:tag name="MIO_SKIP_CDCHECK?" val="True"/>
  <p:tag name="MIO_SKIP_CDCHECK" val="True"/>
</p:tagLst>
</file>

<file path=ppt/tags/tag6.xml><?xml version="1.0" encoding="utf-8"?>
<p:tagLst xmlns:a="http://schemas.openxmlformats.org/drawingml/2006/main" xmlns:r="http://schemas.openxmlformats.org/officeDocument/2006/relationships" xmlns:p="http://schemas.openxmlformats.org/presentationml/2006/main">
  <p:tag name="MIO_GUID" val="3E68A340-5BD0-4700-AED2-997E3B6077F9"/>
  <p:tag name="MIO_SHAPETYPES_AGENDA" val="MIO_AGENDA_FIRSTELEMENT"/>
  <p:tag name="MIO_SKIP_CDCHECK?" val="True"/>
  <p:tag name="MIO_SKIP_CDCHECK" val="True"/>
</p:tagLst>
</file>

<file path=ppt/tags/tag7.xml><?xml version="1.0" encoding="utf-8"?>
<p:tagLst xmlns:a="http://schemas.openxmlformats.org/drawingml/2006/main" xmlns:r="http://schemas.openxmlformats.org/officeDocument/2006/relationships" xmlns:p="http://schemas.openxmlformats.org/presentationml/2006/main">
  <p:tag name="MIO_GUID" val="95DCBD3B-C156-4A29-95CB-86E9C4C16193"/>
  <p:tag name="MIO_SHAPETYPES_AGENDA" val="MIO_AGENDA_FIRSTELEMENT_NUMBER"/>
  <p:tag name="MIO_SKIP_CDCHECK?" val="True"/>
  <p:tag name="MIO_SKIP_CDCHECK" val="True"/>
</p:tagLst>
</file>

<file path=ppt/tags/tag8.xml><?xml version="1.0" encoding="utf-8"?>
<p:tagLst xmlns:a="http://schemas.openxmlformats.org/drawingml/2006/main" xmlns:r="http://schemas.openxmlformats.org/officeDocument/2006/relationships" xmlns:p="http://schemas.openxmlformats.org/presentationml/2006/main">
  <p:tag name="MIO_GUID" val="3E68A340-5BD0-4700-AED2-997E3B6077F9"/>
  <p:tag name="MIO_SHAPETYPES_AGENDA" val="MIO_AGENDA_FIRSTELEMENT"/>
  <p:tag name="MIO_SKIP_CDCHECK?" val="True"/>
  <p:tag name="MIO_SKIP_CDCHECK" val="True"/>
</p:tagLst>
</file>

<file path=ppt/tags/tag9.xml><?xml version="1.0" encoding="utf-8"?>
<p:tagLst xmlns:a="http://schemas.openxmlformats.org/drawingml/2006/main" xmlns:r="http://schemas.openxmlformats.org/officeDocument/2006/relationships" xmlns:p="http://schemas.openxmlformats.org/presentationml/2006/main">
  <p:tag name="MIO_GUID" val="95DCBD3B-C156-4A29-95CB-86E9C4C16193"/>
  <p:tag name="MIO_SHAPETYPES_AGENDA" val="MIO_AGENDA_FIRSTELEMENT_NUMBER"/>
  <p:tag name="MIO_SKIP_CDCHECK?" val="True"/>
  <p:tag name="MIO_SKIP_CDCHECK"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7" ma:contentTypeDescription="Create a new document." ma:contentTypeScope="" ma:versionID="3dda9090b5883dd13a17919601bc9337">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ded5af2ee258f7c0b7926b0cd9be3d49"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D1C560-3037-4CB8-91F2-F2D200C0C2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8E17F5-22A1-44EB-B130-6CB674DDD29B}">
  <ds:schemaRefs>
    <ds:schemaRef ds:uri="http://schemas.microsoft.com/sharepoint/v3/contenttype/forms"/>
  </ds:schemaRefs>
</ds:datastoreItem>
</file>

<file path=docMetadata/LabelInfo.xml><?xml version="1.0" encoding="utf-8"?>
<clbl:labelList xmlns:clbl="http://schemas.microsoft.com/office/2020/mipLabelMetadata">
  <clbl:label id="{8d4b558f-7b2e-40ba-ad1f-e04d79e6265a}" enabled="0" method="" siteId="{8d4b558f-7b2e-40ba-ad1f-e04d79e6265a}" removed="1"/>
</clbl:labelList>
</file>

<file path=docProps/app.xml><?xml version="1.0" encoding="utf-8"?>
<Properties xmlns="http://schemas.openxmlformats.org/officeDocument/2006/extended-properties" xmlns:vt="http://schemas.openxmlformats.org/officeDocument/2006/docPropsVTypes">
  <TotalTime>0</TotalTime>
  <Words>920</Words>
  <Application>Microsoft Office PowerPoint</Application>
  <PresentationFormat>Breitbild</PresentationFormat>
  <Paragraphs>165</Paragraphs>
  <Slides>15</Slides>
  <Notes>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15</vt:i4>
      </vt:variant>
    </vt:vector>
  </HeadingPairs>
  <TitlesOfParts>
    <vt:vector size="22" baseType="lpstr">
      <vt:lpstr>Arial</vt:lpstr>
      <vt:lpstr>Barlow</vt:lpstr>
      <vt:lpstr>Calibri</vt:lpstr>
      <vt:lpstr>Calibri Light</vt:lpstr>
      <vt:lpstr>Cambria Math</vt:lpstr>
      <vt:lpstr>Times New Roman</vt:lpstr>
      <vt:lpstr>Office Theme</vt:lpstr>
      <vt:lpstr>IWG-MU proposal for R117 C1 tyre rolling noise temperature correction update</vt:lpstr>
      <vt:lpstr>PowerPoint-Präsentation</vt:lpstr>
      <vt:lpstr>Update of the R117 C1 temperature correction</vt:lpstr>
      <vt:lpstr>Physical behavior of rubber / Dynamic stiffness E’</vt:lpstr>
      <vt:lpstr>PowerPoint-Präsentation</vt:lpstr>
      <vt:lpstr>Verifying and updating the R117 C1 temperature correction</vt:lpstr>
      <vt:lpstr>Proving ground investigation</vt:lpstr>
      <vt:lpstr>Drum investigation</vt:lpstr>
      <vt:lpstr>PowerPoint-Präsentation</vt:lpstr>
      <vt:lpstr>Investigation results</vt:lpstr>
      <vt:lpstr>Proposal for R117 C1 temperature correction update</vt:lpstr>
      <vt:lpstr>Validation of the proposed C1 temperature corrections</vt:lpstr>
      <vt:lpstr>PowerPoint-Präsentation</vt:lpstr>
      <vt:lpstr>Summary and 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EXEC</dc:title>
  <dc:creator>Josep Guinjoan</dc:creator>
  <cp:lastModifiedBy>Steffan, Michael (steffanm)</cp:lastModifiedBy>
  <cp:revision>140</cp:revision>
  <dcterms:created xsi:type="dcterms:W3CDTF">2021-11-17T09:31:58Z</dcterms:created>
  <dcterms:modified xsi:type="dcterms:W3CDTF">2023-02-07T17:56:47Z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Text">
    <vt:lpwstr>Internal</vt:lpwstr>
  </property>
</Properties>
</file>