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6" r:id="rId2"/>
    <p:sldId id="260" r:id="rId3"/>
    <p:sldId id="269" r:id="rId4"/>
    <p:sldId id="276"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sányi Zoltán" initials="CZ" lastIdx="0" clrIdx="0">
    <p:extLst>
      <p:ext uri="{19B8F6BF-5375-455C-9EA6-DF929625EA0E}">
        <p15:presenceInfo xmlns:p15="http://schemas.microsoft.com/office/powerpoint/2012/main" userId="S-1-5-21-1757981266-1220945662-682003330-57672" providerId="AD"/>
      </p:ext>
    </p:extLst>
  </p:cmAuthor>
  <p:cmAuthor id="2" name="KSH" initials="K" lastIdx="1" clrIdx="1">
    <p:extLst>
      <p:ext uri="{19B8F6BF-5375-455C-9EA6-DF929625EA0E}">
        <p15:presenceInfo xmlns:p15="http://schemas.microsoft.com/office/powerpoint/2012/main" userId="KSH"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Közepesen sötét stílus 2 – 1.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4" autoAdjust="0"/>
    <p:restoredTop sz="81149" autoAdjust="0"/>
  </p:normalViewPr>
  <p:slideViewPr>
    <p:cSldViewPr snapToGrid="0">
      <p:cViewPr varScale="1">
        <p:scale>
          <a:sx n="60" d="100"/>
          <a:sy n="60" d="100"/>
        </p:scale>
        <p:origin x="1140" y="72"/>
      </p:cViewPr>
      <p:guideLst/>
    </p:cSldViewPr>
  </p:slideViewPr>
  <p:notesTextViewPr>
    <p:cViewPr>
      <p:scale>
        <a:sx n="1" d="1"/>
        <a:sy n="1" d="1"/>
      </p:scale>
      <p:origin x="0" y="0"/>
    </p:cViewPr>
  </p:notesTextViewPr>
  <p:notesViewPr>
    <p:cSldViewPr snapToGrid="0">
      <p:cViewPr varScale="1">
        <p:scale>
          <a:sx n="70" d="100"/>
          <a:sy n="70" d="100"/>
        </p:scale>
        <p:origin x="2388"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D153EF-7933-4B4D-A910-6B84A4FB6DC7}" type="datetimeFigureOut">
              <a:rPr lang="en-AU" smtClean="0"/>
              <a:t>22/11/2016</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85142FC-723E-4277-9F45-9EE5DB5B41D4}" type="slidenum">
              <a:rPr lang="en-AU" smtClean="0"/>
              <a:t>‹#›</a:t>
            </a:fld>
            <a:endParaRPr lang="en-AU"/>
          </a:p>
        </p:txBody>
      </p:sp>
    </p:spTree>
    <p:extLst>
      <p:ext uri="{BB962C8B-B14F-4D97-AF65-F5344CB8AC3E}">
        <p14:creationId xmlns:p14="http://schemas.microsoft.com/office/powerpoint/2010/main" val="39842491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en-US" sz="1200" kern="1200" noProof="0" dirty="0" smtClean="0">
                <a:solidFill>
                  <a:schemeClr val="tx1"/>
                </a:solidFill>
                <a:effectLst/>
                <a:latin typeface="+mn-lt"/>
                <a:ea typeface="+mn-ea"/>
                <a:cs typeface="+mn-cs"/>
              </a:rPr>
              <a:t>Our</a:t>
            </a:r>
            <a:r>
              <a:rPr lang="hu-HU" sz="1200" kern="1200" baseline="0" dirty="0" smtClean="0">
                <a:solidFill>
                  <a:schemeClr val="tx1"/>
                </a:solidFill>
                <a:effectLst/>
                <a:latin typeface="+mn-lt"/>
                <a:ea typeface="+mn-ea"/>
                <a:cs typeface="+mn-cs"/>
              </a:rPr>
              <a:t> </a:t>
            </a:r>
            <a:r>
              <a:rPr lang="en-US" sz="1200" kern="1200" baseline="0" noProof="0" dirty="0" smtClean="0">
                <a:solidFill>
                  <a:schemeClr val="tx1"/>
                </a:solidFill>
                <a:effectLst/>
                <a:latin typeface="+mn-lt"/>
                <a:ea typeface="+mn-ea"/>
                <a:cs typeface="+mn-cs"/>
              </a:rPr>
              <a:t>experiment</a:t>
            </a:r>
            <a:r>
              <a:rPr lang="hu-HU" sz="1200" kern="1200" baseline="0" dirty="0" smtClean="0">
                <a:solidFill>
                  <a:schemeClr val="tx1"/>
                </a:solidFill>
                <a:effectLst/>
                <a:latin typeface="+mn-lt"/>
                <a:ea typeface="+mn-ea"/>
                <a:cs typeface="+mn-cs"/>
              </a:rPr>
              <a:t> </a:t>
            </a:r>
            <a:r>
              <a:rPr lang="en-US" sz="1200" kern="1200" baseline="0" noProof="0" dirty="0" smtClean="0">
                <a:solidFill>
                  <a:schemeClr val="tx1"/>
                </a:solidFill>
                <a:effectLst/>
                <a:latin typeface="+mn-lt"/>
                <a:ea typeface="+mn-ea"/>
                <a:cs typeface="+mn-cs"/>
              </a:rPr>
              <a:t>proposal</a:t>
            </a:r>
            <a:r>
              <a:rPr lang="hu-HU" sz="1200" kern="1200" baseline="0" dirty="0" smtClean="0">
                <a:solidFill>
                  <a:schemeClr val="tx1"/>
                </a:solidFill>
                <a:effectLst/>
                <a:latin typeface="+mn-lt"/>
                <a:ea typeface="+mn-ea"/>
                <a:cs typeface="+mn-cs"/>
              </a:rPr>
              <a:t> </a:t>
            </a:r>
            <a:r>
              <a:rPr lang="en-US" sz="1200" kern="1200" baseline="0" noProof="0" dirty="0" smtClean="0">
                <a:solidFill>
                  <a:schemeClr val="tx1"/>
                </a:solidFill>
                <a:effectLst/>
                <a:latin typeface="+mn-lt"/>
                <a:ea typeface="+mn-ea"/>
                <a:cs typeface="+mn-cs"/>
              </a:rPr>
              <a:t>for</a:t>
            </a:r>
            <a:r>
              <a:rPr lang="hu-HU"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Work Package 1</a:t>
            </a:r>
            <a:r>
              <a:rPr lang="hu-HU" sz="1200" kern="1200" baseline="0" dirty="0" smtClean="0">
                <a:solidFill>
                  <a:schemeClr val="tx1"/>
                </a:solidFill>
                <a:effectLst/>
                <a:latin typeface="+mn-lt"/>
                <a:ea typeface="+mn-ea"/>
                <a:cs typeface="+mn-cs"/>
              </a:rPr>
              <a:t> – </a:t>
            </a:r>
            <a:r>
              <a:rPr lang="en-US" sz="1200" kern="1200" baseline="0" noProof="0" dirty="0" smtClean="0">
                <a:solidFill>
                  <a:schemeClr val="tx1"/>
                </a:solidFill>
                <a:effectLst/>
                <a:latin typeface="+mn-lt"/>
                <a:ea typeface="+mn-ea"/>
                <a:cs typeface="+mn-cs"/>
              </a:rPr>
              <a:t>integrating survey a</a:t>
            </a:r>
            <a:r>
              <a:rPr lang="hu-HU" sz="1200" kern="1200" baseline="0" noProof="0" dirty="0" smtClean="0">
                <a:solidFill>
                  <a:schemeClr val="tx1"/>
                </a:solidFill>
                <a:effectLst/>
                <a:latin typeface="+mn-lt"/>
                <a:ea typeface="+mn-ea"/>
                <a:cs typeface="+mn-cs"/>
              </a:rPr>
              <a:t>n</a:t>
            </a:r>
            <a:r>
              <a:rPr lang="en-US" sz="1200" kern="1200" baseline="0" noProof="0" dirty="0" smtClean="0">
                <a:solidFill>
                  <a:schemeClr val="tx1"/>
                </a:solidFill>
                <a:effectLst/>
                <a:latin typeface="+mn-lt"/>
                <a:ea typeface="+mn-ea"/>
                <a:cs typeface="+mn-cs"/>
              </a:rPr>
              <a:t>d administrative sources </a:t>
            </a:r>
            <a:r>
              <a:rPr lang="hu-HU"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seeks the possibilities to improve official job vacancy statistics. The proposal aims, apart from identifying the challenges and weaknesses that NSIs have to face while implementing the already existing data production methods, to explore potential data sources and to examine their usability in official job vacancy statistics. </a:t>
            </a:r>
            <a:endParaRPr lang="hu-HU" sz="1200" kern="1200" dirty="0" smtClean="0">
              <a:solidFill>
                <a:schemeClr val="tx1"/>
              </a:solidFill>
              <a:effectLst/>
              <a:latin typeface="+mn-lt"/>
              <a:ea typeface="+mn-ea"/>
              <a:cs typeface="+mn-cs"/>
            </a:endParaRPr>
          </a:p>
          <a:p>
            <a:endParaRPr lang="hu-HU" sz="1200" kern="1200" dirty="0" smtClean="0">
              <a:solidFill>
                <a:schemeClr val="tx1"/>
              </a:solidFill>
              <a:effectLst/>
              <a:latin typeface="+mn-lt"/>
              <a:ea typeface="+mn-ea"/>
              <a:cs typeface="+mn-cs"/>
            </a:endParaRPr>
          </a:p>
          <a:p>
            <a:endParaRPr lang="hu-HU" dirty="0"/>
          </a:p>
        </p:txBody>
      </p:sp>
      <p:sp>
        <p:nvSpPr>
          <p:cNvPr id="4" name="Dia számának helye 3"/>
          <p:cNvSpPr>
            <a:spLocks noGrp="1"/>
          </p:cNvSpPr>
          <p:nvPr>
            <p:ph type="sldNum" sz="quarter" idx="10"/>
          </p:nvPr>
        </p:nvSpPr>
        <p:spPr/>
        <p:txBody>
          <a:bodyPr/>
          <a:lstStyle/>
          <a:p>
            <a:fld id="{985142FC-723E-4277-9F45-9EE5DB5B41D4}" type="slidenum">
              <a:rPr lang="en-AU" smtClean="0"/>
              <a:t>1</a:t>
            </a:fld>
            <a:endParaRPr lang="en-AU"/>
          </a:p>
        </p:txBody>
      </p:sp>
    </p:spTree>
    <p:extLst>
      <p:ext uri="{BB962C8B-B14F-4D97-AF65-F5344CB8AC3E}">
        <p14:creationId xmlns:p14="http://schemas.microsoft.com/office/powerpoint/2010/main" val="10799145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The </a:t>
            </a:r>
            <a:r>
              <a:rPr lang="en-US" sz="1200" kern="1200" noProof="0" dirty="0" smtClean="0">
                <a:solidFill>
                  <a:schemeClr val="tx1"/>
                </a:solidFill>
                <a:effectLst/>
                <a:latin typeface="+mn-lt"/>
                <a:ea typeface="+mn-ea"/>
                <a:cs typeface="+mn-cs"/>
              </a:rPr>
              <a:t>general</a:t>
            </a:r>
            <a:r>
              <a:rPr lang="en-GB" sz="1200" kern="1200" dirty="0" smtClean="0">
                <a:solidFill>
                  <a:schemeClr val="tx1"/>
                </a:solidFill>
                <a:effectLst/>
                <a:latin typeface="+mn-lt"/>
                <a:ea typeface="+mn-ea"/>
                <a:cs typeface="+mn-cs"/>
              </a:rPr>
              <a:t> objective of the proposal is to obtain a more accurate and more complete view on job vacancies through gathering and combining information from multiple data sources, including data collections, administrative sources and – to a lesser extent – Big Data.</a:t>
            </a:r>
            <a:endParaRPr lang="hu-HU" sz="1200" kern="1200" dirty="0" smtClean="0">
              <a:solidFill>
                <a:schemeClr val="tx1"/>
              </a:solidFill>
              <a:effectLst/>
              <a:latin typeface="+mn-lt"/>
              <a:ea typeface="+mn-ea"/>
              <a:cs typeface="+mn-cs"/>
            </a:endParaRPr>
          </a:p>
          <a:p>
            <a:endParaRPr lang="en-AU" dirty="0"/>
          </a:p>
        </p:txBody>
      </p:sp>
      <p:sp>
        <p:nvSpPr>
          <p:cNvPr id="4" name="Slide Number Placeholder 3"/>
          <p:cNvSpPr>
            <a:spLocks noGrp="1"/>
          </p:cNvSpPr>
          <p:nvPr>
            <p:ph type="sldNum" sz="quarter" idx="10"/>
          </p:nvPr>
        </p:nvSpPr>
        <p:spPr/>
        <p:txBody>
          <a:bodyPr/>
          <a:lstStyle/>
          <a:p>
            <a:fld id="{985142FC-723E-4277-9F45-9EE5DB5B41D4}" type="slidenum">
              <a:rPr lang="en-AU" smtClean="0"/>
              <a:t>2</a:t>
            </a:fld>
            <a:endParaRPr lang="en-AU"/>
          </a:p>
        </p:txBody>
      </p:sp>
    </p:spTree>
    <p:extLst>
      <p:ext uri="{BB962C8B-B14F-4D97-AF65-F5344CB8AC3E}">
        <p14:creationId xmlns:p14="http://schemas.microsoft.com/office/powerpoint/2010/main" val="36534848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985142FC-723E-4277-9F45-9EE5DB5B41D4}" type="slidenum">
              <a:rPr lang="en-AU" smtClean="0"/>
              <a:t>3</a:t>
            </a:fld>
            <a:endParaRPr lang="en-AU"/>
          </a:p>
        </p:txBody>
      </p:sp>
    </p:spTree>
    <p:extLst>
      <p:ext uri="{BB962C8B-B14F-4D97-AF65-F5344CB8AC3E}">
        <p14:creationId xmlns:p14="http://schemas.microsoft.com/office/powerpoint/2010/main" val="31213525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985142FC-723E-4277-9F45-9EE5DB5B41D4}" type="slidenum">
              <a:rPr lang="en-AU" smtClean="0"/>
              <a:t>4</a:t>
            </a:fld>
            <a:endParaRPr lang="en-AU"/>
          </a:p>
        </p:txBody>
      </p:sp>
    </p:spTree>
    <p:extLst>
      <p:ext uri="{BB962C8B-B14F-4D97-AF65-F5344CB8AC3E}">
        <p14:creationId xmlns:p14="http://schemas.microsoft.com/office/powerpoint/2010/main" val="6113391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1122363"/>
            <a:ext cx="9144000" cy="2387600"/>
          </a:xfrm>
        </p:spPr>
        <p:txBody>
          <a:bodyPr anchor="b"/>
          <a:lstStyle>
            <a:lvl1pPr algn="ctr">
              <a:defRPr sz="6000" baseline="0"/>
            </a:lvl1pPr>
          </a:lstStyle>
          <a:p>
            <a:r>
              <a:rPr lang="en-US" dirty="0" smtClean="0"/>
              <a:t>Data Integration Project Master title style</a:t>
            </a:r>
            <a:endParaRPr lang="en-AU"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AU" dirty="0"/>
          </a:p>
        </p:txBody>
      </p:sp>
      <p:sp>
        <p:nvSpPr>
          <p:cNvPr id="4" name="Date Placeholder 3"/>
          <p:cNvSpPr>
            <a:spLocks noGrp="1"/>
          </p:cNvSpPr>
          <p:nvPr>
            <p:ph type="dt" sz="half" idx="10"/>
          </p:nvPr>
        </p:nvSpPr>
        <p:spPr/>
        <p:txBody>
          <a:bodyPr/>
          <a:lstStyle/>
          <a:p>
            <a:fld id="{919AB473-0A7C-455D-9F65-BEF489EA7F6C}" type="datetimeFigureOut">
              <a:rPr lang="en-AU" smtClean="0"/>
              <a:t>22/11/2016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8FE7A70-5F0B-4D9B-AEA4-FDE69F188718}" type="slidenum">
              <a:rPr lang="en-AU" smtClean="0"/>
              <a:t>‹#›</a:t>
            </a:fld>
            <a:endParaRPr lang="en-AU"/>
          </a:p>
        </p:txBody>
      </p:sp>
    </p:spTree>
    <p:extLst>
      <p:ext uri="{BB962C8B-B14F-4D97-AF65-F5344CB8AC3E}">
        <p14:creationId xmlns:p14="http://schemas.microsoft.com/office/powerpoint/2010/main" val="7876940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919AB473-0A7C-455D-9F65-BEF489EA7F6C}" type="datetimeFigureOut">
              <a:rPr lang="en-AU" smtClean="0"/>
              <a:t>22/11/2016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8FE7A70-5F0B-4D9B-AEA4-FDE69F188718}" type="slidenum">
              <a:rPr lang="en-AU" smtClean="0"/>
              <a:t>‹#›</a:t>
            </a:fld>
            <a:endParaRPr lang="en-AU"/>
          </a:p>
        </p:txBody>
      </p:sp>
    </p:spTree>
    <p:extLst>
      <p:ext uri="{BB962C8B-B14F-4D97-AF65-F5344CB8AC3E}">
        <p14:creationId xmlns:p14="http://schemas.microsoft.com/office/powerpoint/2010/main" val="36034358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919AB473-0A7C-455D-9F65-BEF489EA7F6C}" type="datetimeFigureOut">
              <a:rPr lang="en-AU" smtClean="0"/>
              <a:t>22/11/2016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8FE7A70-5F0B-4D9B-AEA4-FDE69F188718}" type="slidenum">
              <a:rPr lang="en-AU" smtClean="0"/>
              <a:t>‹#›</a:t>
            </a:fld>
            <a:endParaRPr lang="en-AU"/>
          </a:p>
        </p:txBody>
      </p:sp>
    </p:spTree>
    <p:extLst>
      <p:ext uri="{BB962C8B-B14F-4D97-AF65-F5344CB8AC3E}">
        <p14:creationId xmlns:p14="http://schemas.microsoft.com/office/powerpoint/2010/main" val="24927065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919AB473-0A7C-455D-9F65-BEF489EA7F6C}" type="datetimeFigureOut">
              <a:rPr lang="en-AU" smtClean="0"/>
              <a:t>22/11/2016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8FE7A70-5F0B-4D9B-AEA4-FDE69F188718}" type="slidenum">
              <a:rPr lang="en-AU" smtClean="0"/>
              <a:t>‹#›</a:t>
            </a:fld>
            <a:endParaRPr lang="en-AU"/>
          </a:p>
        </p:txBody>
      </p:sp>
    </p:spTree>
    <p:extLst>
      <p:ext uri="{BB962C8B-B14F-4D97-AF65-F5344CB8AC3E}">
        <p14:creationId xmlns:p14="http://schemas.microsoft.com/office/powerpoint/2010/main" val="8353852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AU"/>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19AB473-0A7C-455D-9F65-BEF489EA7F6C}" type="datetimeFigureOut">
              <a:rPr lang="en-AU" smtClean="0"/>
              <a:t>22/11/2016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8FE7A70-5F0B-4D9B-AEA4-FDE69F188718}" type="slidenum">
              <a:rPr lang="en-AU" smtClean="0"/>
              <a:t>‹#›</a:t>
            </a:fld>
            <a:endParaRPr lang="en-AU"/>
          </a:p>
        </p:txBody>
      </p:sp>
    </p:spTree>
    <p:extLst>
      <p:ext uri="{BB962C8B-B14F-4D97-AF65-F5344CB8AC3E}">
        <p14:creationId xmlns:p14="http://schemas.microsoft.com/office/powerpoint/2010/main" val="37273128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919AB473-0A7C-455D-9F65-BEF489EA7F6C}" type="datetimeFigureOut">
              <a:rPr lang="en-AU" smtClean="0"/>
              <a:t>22/11/2016</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8FE7A70-5F0B-4D9B-AEA4-FDE69F188718}" type="slidenum">
              <a:rPr lang="en-AU" smtClean="0"/>
              <a:t>‹#›</a:t>
            </a:fld>
            <a:endParaRPr lang="en-AU"/>
          </a:p>
        </p:txBody>
      </p:sp>
    </p:spTree>
    <p:extLst>
      <p:ext uri="{BB962C8B-B14F-4D97-AF65-F5344CB8AC3E}">
        <p14:creationId xmlns:p14="http://schemas.microsoft.com/office/powerpoint/2010/main" val="1026001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AU"/>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919AB473-0A7C-455D-9F65-BEF489EA7F6C}" type="datetimeFigureOut">
              <a:rPr lang="en-AU" smtClean="0"/>
              <a:t>22/11/2016</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C8FE7A70-5F0B-4D9B-AEA4-FDE69F188718}" type="slidenum">
              <a:rPr lang="en-AU" smtClean="0"/>
              <a:t>‹#›</a:t>
            </a:fld>
            <a:endParaRPr lang="en-AU"/>
          </a:p>
        </p:txBody>
      </p:sp>
    </p:spTree>
    <p:extLst>
      <p:ext uri="{BB962C8B-B14F-4D97-AF65-F5344CB8AC3E}">
        <p14:creationId xmlns:p14="http://schemas.microsoft.com/office/powerpoint/2010/main" val="29853703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919AB473-0A7C-455D-9F65-BEF489EA7F6C}" type="datetimeFigureOut">
              <a:rPr lang="en-AU" smtClean="0"/>
              <a:t>22/11/2016</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C8FE7A70-5F0B-4D9B-AEA4-FDE69F188718}" type="slidenum">
              <a:rPr lang="en-AU" smtClean="0"/>
              <a:t>‹#›</a:t>
            </a:fld>
            <a:endParaRPr lang="en-AU"/>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671560" y="3643630"/>
            <a:ext cx="2621280" cy="2621280"/>
          </a:xfrm>
          <a:prstGeom prst="rect">
            <a:avLst/>
          </a:prstGeom>
        </p:spPr>
      </p:pic>
    </p:spTree>
    <p:extLst>
      <p:ext uri="{BB962C8B-B14F-4D97-AF65-F5344CB8AC3E}">
        <p14:creationId xmlns:p14="http://schemas.microsoft.com/office/powerpoint/2010/main" val="19677822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9AB473-0A7C-455D-9F65-BEF489EA7F6C}" type="datetimeFigureOut">
              <a:rPr lang="en-AU" smtClean="0"/>
              <a:t>22/11/2016</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C8FE7A70-5F0B-4D9B-AEA4-FDE69F188718}" type="slidenum">
              <a:rPr lang="en-AU" smtClean="0"/>
              <a:t>‹#›</a:t>
            </a:fld>
            <a:endParaRPr lang="en-AU"/>
          </a:p>
        </p:txBody>
      </p:sp>
    </p:spTree>
    <p:extLst>
      <p:ext uri="{BB962C8B-B14F-4D97-AF65-F5344CB8AC3E}">
        <p14:creationId xmlns:p14="http://schemas.microsoft.com/office/powerpoint/2010/main" val="21139436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AU"/>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9AB473-0A7C-455D-9F65-BEF489EA7F6C}" type="datetimeFigureOut">
              <a:rPr lang="en-AU" smtClean="0"/>
              <a:t>22/11/2016</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8FE7A70-5F0B-4D9B-AEA4-FDE69F188718}" type="slidenum">
              <a:rPr lang="en-AU" smtClean="0"/>
              <a:t>‹#›</a:t>
            </a:fld>
            <a:endParaRPr lang="en-AU"/>
          </a:p>
        </p:txBody>
      </p:sp>
    </p:spTree>
    <p:extLst>
      <p:ext uri="{BB962C8B-B14F-4D97-AF65-F5344CB8AC3E}">
        <p14:creationId xmlns:p14="http://schemas.microsoft.com/office/powerpoint/2010/main" val="24172009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AU"/>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9AB473-0A7C-455D-9F65-BEF489EA7F6C}" type="datetimeFigureOut">
              <a:rPr lang="en-AU" smtClean="0"/>
              <a:t>22/11/2016</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8FE7A70-5F0B-4D9B-AEA4-FDE69F188718}" type="slidenum">
              <a:rPr lang="en-AU" smtClean="0"/>
              <a:t>‹#›</a:t>
            </a:fld>
            <a:endParaRPr lang="en-AU"/>
          </a:p>
        </p:txBody>
      </p:sp>
    </p:spTree>
    <p:extLst>
      <p:ext uri="{BB962C8B-B14F-4D97-AF65-F5344CB8AC3E}">
        <p14:creationId xmlns:p14="http://schemas.microsoft.com/office/powerpoint/2010/main" val="12218190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9AB473-0A7C-455D-9F65-BEF489EA7F6C}" type="datetimeFigureOut">
              <a:rPr lang="en-AU" smtClean="0"/>
              <a:t>22/11/2016</a:t>
            </a:fld>
            <a:endParaRPr lang="en-AU"/>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FE7A70-5F0B-4D9B-AEA4-FDE69F188718}" type="slidenum">
              <a:rPr lang="en-AU" smtClean="0"/>
              <a:t>‹#›</a:t>
            </a:fld>
            <a:endParaRPr lang="en-AU"/>
          </a:p>
        </p:txBody>
      </p:sp>
      <p:pic>
        <p:nvPicPr>
          <p:cNvPr id="7" name="Picture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8362950" y="5685631"/>
            <a:ext cx="2990850" cy="581025"/>
          </a:xfrm>
          <a:prstGeom prst="rect">
            <a:avLst/>
          </a:prstGeom>
        </p:spPr>
      </p:pic>
    </p:spTree>
    <p:extLst>
      <p:ext uri="{BB962C8B-B14F-4D97-AF65-F5344CB8AC3E}">
        <p14:creationId xmlns:p14="http://schemas.microsoft.com/office/powerpoint/2010/main" val="21277817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ec.europa.eu/eurostat/cros/content/big-data-2" TargetMode="External"/><Relationship Id="rId5" Type="http://schemas.openxmlformats.org/officeDocument/2006/relationships/hyperlink" Target="http://www1.unece.org/stat/platform/display/bigdata/Big+Data+Projects" TargetMode="External"/><Relationship Id="rId4" Type="http://schemas.openxmlformats.org/officeDocument/2006/relationships/hyperlink" Target="http://ec.europa.eu/eurostat/cros/content/administrative-data"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5.jpeg"/><Relationship Id="rId7"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29" y="2277979"/>
            <a:ext cx="12192000" cy="2115809"/>
          </a:xfrm>
        </p:spPr>
        <p:txBody>
          <a:bodyPr>
            <a:normAutofit fontScale="90000"/>
          </a:bodyPr>
          <a:lstStyle/>
          <a:p>
            <a:r>
              <a:rPr lang="hu-HU" sz="5400" b="1" u="sng" dirty="0" smtClean="0"/>
              <a:t/>
            </a:r>
            <a:br>
              <a:rPr lang="hu-HU" sz="5400" b="1" u="sng" dirty="0" smtClean="0"/>
            </a:br>
            <a:r>
              <a:rPr lang="hu-HU" sz="5400" b="1" u="sng" dirty="0"/>
              <a:t/>
            </a:r>
            <a:br>
              <a:rPr lang="hu-HU" sz="5400" b="1" u="sng" dirty="0"/>
            </a:br>
            <a:r>
              <a:rPr lang="en-US" sz="3600" dirty="0" smtClean="0"/>
              <a:t>UNECE Data Integration Project</a:t>
            </a:r>
            <a:r>
              <a:rPr lang="hu-HU" sz="3600" dirty="0" smtClean="0"/>
              <a:t/>
            </a:r>
            <a:br>
              <a:rPr lang="hu-HU" sz="3600" dirty="0" smtClean="0"/>
            </a:br>
            <a:r>
              <a:rPr lang="en-AU" sz="5400" dirty="0"/>
              <a:t/>
            </a:r>
            <a:br>
              <a:rPr lang="en-AU" sz="5400" dirty="0"/>
            </a:br>
            <a:r>
              <a:rPr lang="en-GB" sz="4800" b="1" u="sng" dirty="0" smtClean="0"/>
              <a:t>Work </a:t>
            </a:r>
            <a:r>
              <a:rPr lang="en-GB" sz="4800" b="1" u="sng" dirty="0"/>
              <a:t>Package 1 Experiment </a:t>
            </a:r>
            <a:r>
              <a:rPr lang="en-GB" sz="4800" b="1" u="sng" dirty="0" smtClean="0"/>
              <a:t>–</a:t>
            </a:r>
            <a:r>
              <a:rPr lang="hu-HU" sz="4800" b="1" u="sng" dirty="0" smtClean="0"/>
              <a:t> </a:t>
            </a:r>
            <a:r>
              <a:rPr lang="hu-HU" sz="4800" b="1" u="sng" dirty="0" err="1" smtClean="0"/>
              <a:t>Integrating</a:t>
            </a:r>
            <a:r>
              <a:rPr lang="hu-HU" sz="4800" b="1" u="sng" dirty="0" smtClean="0"/>
              <a:t> </a:t>
            </a:r>
            <a:r>
              <a:rPr lang="hu-HU" sz="4800" b="1" u="sng" dirty="0"/>
              <a:t>M</a:t>
            </a:r>
            <a:r>
              <a:rPr lang="en-GB" sz="4800" b="1" u="sng" dirty="0" err="1" smtClean="0"/>
              <a:t>ultiple</a:t>
            </a:r>
            <a:r>
              <a:rPr lang="en-GB" sz="4800" b="1" u="sng" dirty="0" smtClean="0"/>
              <a:t> </a:t>
            </a:r>
            <a:r>
              <a:rPr lang="en-GB" sz="4800" b="1" u="sng" dirty="0"/>
              <a:t>Sources </a:t>
            </a:r>
            <a:r>
              <a:rPr lang="en-GB" sz="4800" b="1" u="sng" dirty="0" smtClean="0"/>
              <a:t>in </a:t>
            </a:r>
            <a:r>
              <a:rPr lang="en-GB" sz="4800" b="1" u="sng" dirty="0"/>
              <a:t>Job Vacancy </a:t>
            </a:r>
            <a:r>
              <a:rPr lang="en-GB" sz="4800" b="1" u="sng" dirty="0" smtClean="0"/>
              <a:t>Statistics</a:t>
            </a:r>
            <a:endParaRPr lang="hu-HU" sz="48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72987" y="5577016"/>
            <a:ext cx="5046266" cy="982066"/>
          </a:xfrm>
          <a:prstGeom prst="rect">
            <a:avLst/>
          </a:prstGeom>
        </p:spPr>
      </p:pic>
      <p:sp>
        <p:nvSpPr>
          <p:cNvPr id="6" name="Szövegdoboz 5"/>
          <p:cNvSpPr txBox="1"/>
          <p:nvPr/>
        </p:nvSpPr>
        <p:spPr>
          <a:xfrm>
            <a:off x="276500" y="212355"/>
            <a:ext cx="3111493" cy="646331"/>
          </a:xfrm>
          <a:prstGeom prst="rect">
            <a:avLst/>
          </a:prstGeom>
          <a:noFill/>
        </p:spPr>
        <p:txBody>
          <a:bodyPr wrap="none" rtlCol="0">
            <a:spAutoFit/>
          </a:bodyPr>
          <a:lstStyle/>
          <a:p>
            <a:r>
              <a:rPr lang="hu-HU" dirty="0" smtClean="0"/>
              <a:t>HLG MOS </a:t>
            </a:r>
            <a:r>
              <a:rPr lang="en-US" dirty="0" smtClean="0"/>
              <a:t>Workshop</a:t>
            </a:r>
            <a:r>
              <a:rPr lang="hu-HU" dirty="0" smtClean="0"/>
              <a:t> </a:t>
            </a:r>
          </a:p>
          <a:p>
            <a:r>
              <a:rPr lang="en-US" dirty="0" smtClean="0"/>
              <a:t>Genève</a:t>
            </a:r>
            <a:r>
              <a:rPr lang="hu-HU" dirty="0" smtClean="0"/>
              <a:t>, 22-23 November 2016</a:t>
            </a:r>
            <a:endParaRPr lang="hu-HU" dirty="0"/>
          </a:p>
        </p:txBody>
      </p:sp>
      <p:sp>
        <p:nvSpPr>
          <p:cNvPr id="7" name="Szövegdoboz 6"/>
          <p:cNvSpPr txBox="1"/>
          <p:nvPr/>
        </p:nvSpPr>
        <p:spPr>
          <a:xfrm>
            <a:off x="276500" y="4927866"/>
            <a:ext cx="3877985" cy="1631216"/>
          </a:xfrm>
          <a:prstGeom prst="rect">
            <a:avLst/>
          </a:prstGeom>
          <a:noFill/>
        </p:spPr>
        <p:txBody>
          <a:bodyPr wrap="none" rtlCol="0">
            <a:spAutoFit/>
          </a:bodyPr>
          <a:lstStyle/>
          <a:p>
            <a:r>
              <a:rPr lang="en-US" sz="2000" dirty="0" smtClean="0"/>
              <a:t>Hungarian Central Statistical Office</a:t>
            </a:r>
          </a:p>
          <a:p>
            <a:r>
              <a:rPr lang="en-US" sz="2000" dirty="0" smtClean="0"/>
              <a:t>Methodology Department</a:t>
            </a:r>
            <a:endParaRPr lang="hu-HU" sz="2000" dirty="0" smtClean="0"/>
          </a:p>
          <a:p>
            <a:r>
              <a:rPr lang="hu-HU" sz="2000" dirty="0" smtClean="0"/>
              <a:t>Zoltán Csányi</a:t>
            </a:r>
          </a:p>
          <a:p>
            <a:r>
              <a:rPr lang="hu-HU" sz="2000" dirty="0" smtClean="0"/>
              <a:t>Gergely Bagó </a:t>
            </a:r>
            <a:endParaRPr lang="en-US" sz="2000" dirty="0" smtClean="0"/>
          </a:p>
          <a:p>
            <a:r>
              <a:rPr lang="hu-HU" sz="2000" dirty="0"/>
              <a:t>			</a:t>
            </a:r>
            <a:r>
              <a:rPr lang="hu-HU" dirty="0"/>
              <a:t>	</a:t>
            </a:r>
          </a:p>
        </p:txBody>
      </p:sp>
    </p:spTree>
    <p:extLst>
      <p:ext uri="{BB962C8B-B14F-4D97-AF65-F5344CB8AC3E}">
        <p14:creationId xmlns:p14="http://schemas.microsoft.com/office/powerpoint/2010/main" val="42821245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0048"/>
            <a:ext cx="10515600" cy="1325563"/>
          </a:xfrm>
        </p:spPr>
        <p:txBody>
          <a:bodyPr/>
          <a:lstStyle/>
          <a:p>
            <a:r>
              <a:rPr lang="en-US" dirty="0" smtClean="0"/>
              <a:t>Context</a:t>
            </a:r>
            <a:endParaRPr lang="en-US" dirty="0"/>
          </a:p>
        </p:txBody>
      </p:sp>
      <p:pic>
        <p:nvPicPr>
          <p:cNvPr id="9" name="Tartalom helye 8"/>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94440" y="1024812"/>
            <a:ext cx="10515600" cy="4088734"/>
          </a:xfrm>
        </p:spPr>
      </p:pic>
      <p:sp>
        <p:nvSpPr>
          <p:cNvPr id="10" name="Ellipszis 9"/>
          <p:cNvSpPr/>
          <p:nvPr/>
        </p:nvSpPr>
        <p:spPr>
          <a:xfrm>
            <a:off x="1026694" y="1514226"/>
            <a:ext cx="1556086" cy="3362575"/>
          </a:xfrm>
          <a:prstGeom prst="ellipse">
            <a:avLst/>
          </a:pr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12" name="Ellipszis 11"/>
          <p:cNvSpPr/>
          <p:nvPr/>
        </p:nvSpPr>
        <p:spPr>
          <a:xfrm>
            <a:off x="1804737" y="1514226"/>
            <a:ext cx="1748590" cy="3362575"/>
          </a:xfrm>
          <a:prstGeom prst="ellipse">
            <a:avLst/>
          </a:prstGeom>
          <a:noFill/>
          <a:ln w="57150">
            <a:solidFill>
              <a:srgbClr val="FFC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3" name="Szövegdoboz 2"/>
          <p:cNvSpPr txBox="1"/>
          <p:nvPr/>
        </p:nvSpPr>
        <p:spPr>
          <a:xfrm>
            <a:off x="838199" y="5172161"/>
            <a:ext cx="5070231" cy="1477328"/>
          </a:xfrm>
          <a:prstGeom prst="rect">
            <a:avLst/>
          </a:prstGeom>
          <a:noFill/>
        </p:spPr>
        <p:txBody>
          <a:bodyPr wrap="square" rtlCol="0">
            <a:spAutoFit/>
          </a:bodyPr>
          <a:lstStyle/>
          <a:p>
            <a:r>
              <a:rPr lang="hu-HU" dirty="0" smtClean="0"/>
              <a:t>Main </a:t>
            </a:r>
            <a:r>
              <a:rPr lang="hu-HU" dirty="0"/>
              <a:t>International </a:t>
            </a:r>
            <a:r>
              <a:rPr lang="hu-HU" dirty="0" err="1" smtClean="0"/>
              <a:t>Initiatives</a:t>
            </a:r>
            <a:r>
              <a:rPr lang="hu-HU" dirty="0" smtClean="0"/>
              <a:t>: </a:t>
            </a:r>
            <a:r>
              <a:rPr lang="hu-HU" b="1" dirty="0" smtClean="0">
                <a:hlinkClick r:id="rId4"/>
              </a:rPr>
              <a:t/>
            </a:r>
            <a:br>
              <a:rPr lang="hu-HU" b="1" dirty="0" smtClean="0">
                <a:hlinkClick r:id="rId4"/>
              </a:rPr>
            </a:br>
            <a:r>
              <a:rPr lang="hu-HU" b="1" dirty="0" err="1" smtClean="0">
                <a:hlinkClick r:id="rId4"/>
              </a:rPr>
              <a:t>Administrative</a:t>
            </a:r>
            <a:r>
              <a:rPr lang="hu-HU" b="1" dirty="0" smtClean="0">
                <a:hlinkClick r:id="rId4"/>
              </a:rPr>
              <a:t> </a:t>
            </a:r>
            <a:r>
              <a:rPr lang="hu-HU" b="1" dirty="0" err="1">
                <a:hlinkClick r:id="rId4"/>
              </a:rPr>
              <a:t>data</a:t>
            </a:r>
            <a:r>
              <a:rPr lang="hu-HU" b="1" dirty="0">
                <a:hlinkClick r:id="rId4"/>
              </a:rPr>
              <a:t> </a:t>
            </a:r>
            <a:r>
              <a:rPr lang="hu-HU" b="1" dirty="0"/>
              <a:t>(EUROSTAT)</a:t>
            </a:r>
          </a:p>
          <a:p>
            <a:r>
              <a:rPr lang="hu-HU" b="1" dirty="0">
                <a:hlinkClick r:id="rId5"/>
              </a:rPr>
              <a:t>Big Data </a:t>
            </a:r>
            <a:r>
              <a:rPr lang="hu-HU" b="1" dirty="0" err="1">
                <a:hlinkClick r:id="rId5"/>
              </a:rPr>
              <a:t>Projects</a:t>
            </a:r>
            <a:r>
              <a:rPr lang="hu-HU" b="1" dirty="0"/>
              <a:t> (UNECE)</a:t>
            </a:r>
          </a:p>
          <a:p>
            <a:r>
              <a:rPr lang="hu-HU" b="1" dirty="0">
                <a:hlinkClick r:id="rId6"/>
              </a:rPr>
              <a:t>Big Data </a:t>
            </a:r>
            <a:r>
              <a:rPr lang="hu-HU" b="1" dirty="0" smtClean="0"/>
              <a:t>(</a:t>
            </a:r>
            <a:r>
              <a:rPr lang="hu-HU" b="1" dirty="0"/>
              <a:t>EUROSTAT)</a:t>
            </a:r>
          </a:p>
          <a:p>
            <a:endParaRPr lang="hu-HU" dirty="0"/>
          </a:p>
        </p:txBody>
      </p:sp>
    </p:spTree>
    <p:extLst>
      <p:ext uri="{BB962C8B-B14F-4D97-AF65-F5344CB8AC3E}">
        <p14:creationId xmlns:p14="http://schemas.microsoft.com/office/powerpoint/2010/main" val="3490543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endParaRPr lang="hu-HU"/>
          </a:p>
        </p:txBody>
      </p:sp>
      <p:pic>
        <p:nvPicPr>
          <p:cNvPr id="4" name="Tartalom helye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rot="5400000">
            <a:off x="2640000" y="-2205067"/>
            <a:ext cx="6912000" cy="11039510"/>
          </a:xfrm>
        </p:spPr>
      </p:pic>
      <p:sp>
        <p:nvSpPr>
          <p:cNvPr id="3" name="Lekerekített téglalap 2"/>
          <p:cNvSpPr/>
          <p:nvPr/>
        </p:nvSpPr>
        <p:spPr>
          <a:xfrm>
            <a:off x="3310403" y="3785937"/>
            <a:ext cx="1524000" cy="1540042"/>
          </a:xfrm>
          <a:prstGeom prst="roundRect">
            <a:avLst/>
          </a:prstGeom>
          <a:noFill/>
          <a:ln w="1270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pic>
        <p:nvPicPr>
          <p:cNvPr id="6"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35730" y="5816503"/>
            <a:ext cx="3744000" cy="728631"/>
          </a:xfrm>
          <a:prstGeom prst="rect">
            <a:avLst/>
          </a:prstGeom>
        </p:spPr>
      </p:pic>
    </p:spTree>
    <p:extLst>
      <p:ext uri="{BB962C8B-B14F-4D97-AF65-F5344CB8AC3E}">
        <p14:creationId xmlns:p14="http://schemas.microsoft.com/office/powerpoint/2010/main" val="5726314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838200" y="452437"/>
            <a:ext cx="10515600" cy="1325563"/>
          </a:xfrm>
        </p:spPr>
        <p:txBody>
          <a:bodyPr/>
          <a:lstStyle/>
          <a:p>
            <a:endParaRPr lang="hu-HU"/>
          </a:p>
        </p:txBody>
      </p:sp>
      <p:pic>
        <p:nvPicPr>
          <p:cNvPr id="4" name="Tartalom helye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rot="5400000">
            <a:off x="2640000" y="-2117755"/>
            <a:ext cx="6912000" cy="11039510"/>
          </a:xfrm>
        </p:spPr>
      </p:pic>
      <p:pic>
        <p:nvPicPr>
          <p:cNvPr id="27" name="Kép 26"/>
          <p:cNvPicPr>
            <a:picLocks noChangeAspect="1"/>
          </p:cNvPicPr>
          <p:nvPr/>
        </p:nvPicPr>
        <p:blipFill>
          <a:blip r:embed="rId4">
            <a:clrChange>
              <a:clrFrom>
                <a:srgbClr val="CCCCCC"/>
              </a:clrFrom>
              <a:clrTo>
                <a:srgbClr val="CCCCCC">
                  <a:alpha val="0"/>
                </a:srgbClr>
              </a:clrTo>
            </a:clrChange>
            <a:extLst>
              <a:ext uri="{28A0092B-C50C-407E-A947-70E740481C1C}">
                <a14:useLocalDpi xmlns:a14="http://schemas.microsoft.com/office/drawing/2010/main" val="0"/>
              </a:ext>
            </a:extLst>
          </a:blip>
          <a:stretch>
            <a:fillRect/>
          </a:stretch>
        </p:blipFill>
        <p:spPr>
          <a:xfrm>
            <a:off x="1427121" y="-1101189"/>
            <a:ext cx="8640000" cy="8640000"/>
          </a:xfrm>
          <a:prstGeom prst="rect">
            <a:avLst/>
          </a:prstGeom>
        </p:spPr>
      </p:pic>
      <p:sp>
        <p:nvSpPr>
          <p:cNvPr id="8" name="Lekerekített téglalap 7"/>
          <p:cNvSpPr/>
          <p:nvPr/>
        </p:nvSpPr>
        <p:spPr>
          <a:xfrm>
            <a:off x="641409" y="452436"/>
            <a:ext cx="1458836" cy="4985838"/>
          </a:xfrm>
          <a:prstGeom prst="roundRect">
            <a:avLst/>
          </a:prstGeom>
          <a:noFill/>
          <a:ln w="1270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9" name="Lekerekített téglalap 8"/>
          <p:cNvSpPr/>
          <p:nvPr/>
        </p:nvSpPr>
        <p:spPr>
          <a:xfrm>
            <a:off x="10155997" y="452436"/>
            <a:ext cx="1394594" cy="2868280"/>
          </a:xfrm>
          <a:prstGeom prst="roundRect">
            <a:avLst/>
          </a:prstGeom>
          <a:noFill/>
          <a:ln w="1270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pic>
        <p:nvPicPr>
          <p:cNvPr id="5" name="Kép 4"/>
          <p:cNvPicPr>
            <a:picLocks noChangeAspect="1"/>
          </p:cNvPicPr>
          <p:nvPr/>
        </p:nvPicPr>
        <p:blipFill rotWithShape="1">
          <a:blip r:embed="rId5">
            <a:duotone>
              <a:prstClr val="black"/>
              <a:schemeClr val="accent6">
                <a:tint val="45000"/>
                <a:satMod val="400000"/>
              </a:schemeClr>
            </a:duotone>
            <a:extLst>
              <a:ext uri="{28A0092B-C50C-407E-A947-70E740481C1C}">
                <a14:useLocalDpi xmlns:a14="http://schemas.microsoft.com/office/drawing/2010/main" val="0"/>
              </a:ext>
            </a:extLst>
          </a:blip>
          <a:srcRect l="6123" r="8664" b="19577"/>
          <a:stretch/>
        </p:blipFill>
        <p:spPr>
          <a:xfrm>
            <a:off x="2168582" y="1017395"/>
            <a:ext cx="7920000" cy="4202507"/>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6" name="Lekerekített téglalap 5"/>
          <p:cNvSpPr/>
          <p:nvPr/>
        </p:nvSpPr>
        <p:spPr>
          <a:xfrm>
            <a:off x="2068161" y="452436"/>
            <a:ext cx="1346340" cy="4985838"/>
          </a:xfrm>
          <a:prstGeom prst="roundRect">
            <a:avLst/>
          </a:prstGeom>
          <a:noFill/>
          <a:ln w="1270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pic>
        <p:nvPicPr>
          <p:cNvPr id="10" name="Kép 9"/>
          <p:cNvPicPr>
            <a:picLocks noChangeAspect="1"/>
          </p:cNvPicPr>
          <p:nvPr/>
        </p:nvPicPr>
        <p:blipFill rotWithShape="1">
          <a:blip r:embed="rId6">
            <a:duotone>
              <a:prstClr val="black"/>
              <a:schemeClr val="accent6">
                <a:tint val="45000"/>
                <a:satMod val="400000"/>
              </a:schemeClr>
            </a:duotone>
            <a:extLst>
              <a:ext uri="{28A0092B-C50C-407E-A947-70E740481C1C}">
                <a14:useLocalDpi xmlns:a14="http://schemas.microsoft.com/office/drawing/2010/main" val="0"/>
              </a:ext>
            </a:extLst>
          </a:blip>
          <a:srcRect l="5059" r="15733" b="31640"/>
          <a:stretch/>
        </p:blipFill>
        <p:spPr>
          <a:xfrm>
            <a:off x="3519774" y="1042406"/>
            <a:ext cx="8532073" cy="414000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13" name="Lekerekített téglalap 12"/>
          <p:cNvSpPr/>
          <p:nvPr/>
        </p:nvSpPr>
        <p:spPr>
          <a:xfrm>
            <a:off x="6063916" y="1017395"/>
            <a:ext cx="1459523" cy="3666899"/>
          </a:xfrm>
          <a:prstGeom prst="roundRect">
            <a:avLst/>
          </a:prstGeom>
          <a:noFill/>
          <a:ln w="1270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15" name="Lekerekített téglalap 14"/>
          <p:cNvSpPr/>
          <p:nvPr/>
        </p:nvSpPr>
        <p:spPr>
          <a:xfrm>
            <a:off x="10139956" y="452435"/>
            <a:ext cx="1394594" cy="2868281"/>
          </a:xfrm>
          <a:prstGeom prst="roundRect">
            <a:avLst/>
          </a:prstGeom>
          <a:noFill/>
          <a:ln w="1270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16" name="Lekerekített téglalap 15"/>
          <p:cNvSpPr/>
          <p:nvPr/>
        </p:nvSpPr>
        <p:spPr>
          <a:xfrm>
            <a:off x="8792308" y="1778000"/>
            <a:ext cx="1385150" cy="868948"/>
          </a:xfrm>
          <a:prstGeom prst="roundRect">
            <a:avLst/>
          </a:prstGeom>
          <a:noFill/>
          <a:ln w="1270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pic>
        <p:nvPicPr>
          <p:cNvPr id="14" name="Kép 13"/>
          <p:cNvPicPr>
            <a:picLocks noChangeAspect="1"/>
          </p:cNvPicPr>
          <p:nvPr/>
        </p:nvPicPr>
        <p:blipFill rotWithShape="1">
          <a:blip r:embed="rId7">
            <a:duotone>
              <a:prstClr val="black"/>
              <a:schemeClr val="accent6">
                <a:tint val="45000"/>
                <a:satMod val="400000"/>
              </a:schemeClr>
            </a:duotone>
            <a:extLst>
              <a:ext uri="{28A0092B-C50C-407E-A947-70E740481C1C}">
                <a14:useLocalDpi xmlns:a14="http://schemas.microsoft.com/office/drawing/2010/main" val="0"/>
              </a:ext>
            </a:extLst>
          </a:blip>
          <a:srcRect l="3308" r="32549" b="33992"/>
          <a:stretch/>
        </p:blipFill>
        <p:spPr>
          <a:xfrm>
            <a:off x="83955" y="1058467"/>
            <a:ext cx="6012000" cy="3478403"/>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pic>
        <p:nvPicPr>
          <p:cNvPr id="19" name="Picture 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235730" y="5816503"/>
            <a:ext cx="3744000" cy="728631"/>
          </a:xfrm>
          <a:prstGeom prst="rect">
            <a:avLst/>
          </a:prstGeom>
        </p:spPr>
      </p:pic>
    </p:spTree>
    <p:extLst>
      <p:ext uri="{BB962C8B-B14F-4D97-AF65-F5344CB8AC3E}">
        <p14:creationId xmlns:p14="http://schemas.microsoft.com/office/powerpoint/2010/main" val="3263527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0" presetClass="exit" presetSubtype="0" fill="hold" nodeType="withEffect">
                                  <p:stCondLst>
                                    <p:cond delay="0"/>
                                  </p:stCondLst>
                                  <p:childTnLst>
                                    <p:animEffect transition="out" filter="fade">
                                      <p:cBhvr>
                                        <p:cTn id="12" dur="500"/>
                                        <p:tgtEl>
                                          <p:spTgt spid="27"/>
                                        </p:tgtEl>
                                      </p:cBhvr>
                                    </p:animEffect>
                                    <p:set>
                                      <p:cBhvr>
                                        <p:cTn id="13" dur="1" fill="hold">
                                          <p:stCondLst>
                                            <p:cond delay="499"/>
                                          </p:stCondLst>
                                        </p:cTn>
                                        <p:tgtEl>
                                          <p:spTgt spid="27"/>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10" presetClass="exit" presetSubtype="0" fill="hold" grpId="0" nodeType="clickEffect">
                                  <p:stCondLst>
                                    <p:cond delay="0"/>
                                  </p:stCondLst>
                                  <p:childTnLst>
                                    <p:animEffect transition="out" filter="fade">
                                      <p:cBhvr>
                                        <p:cTn id="17" dur="500"/>
                                        <p:tgtEl>
                                          <p:spTgt spid="9"/>
                                        </p:tgtEl>
                                      </p:cBhvr>
                                    </p:animEffect>
                                    <p:set>
                                      <p:cBhvr>
                                        <p:cTn id="18" dur="1" fill="hold">
                                          <p:stCondLst>
                                            <p:cond delay="499"/>
                                          </p:stCondLst>
                                        </p:cTn>
                                        <p:tgtEl>
                                          <p:spTgt spid="9"/>
                                        </p:tgtEl>
                                        <p:attrNameLst>
                                          <p:attrName>style.visibility</p:attrName>
                                        </p:attrNameLst>
                                      </p:cBhvr>
                                      <p:to>
                                        <p:strVal val="hidden"/>
                                      </p:to>
                                    </p:set>
                                  </p:childTnLst>
                                </p:cTn>
                              </p:par>
                              <p:par>
                                <p:cTn id="19" presetID="10" presetClass="exit" presetSubtype="0" fill="hold" nodeType="withEffect">
                                  <p:stCondLst>
                                    <p:cond delay="0"/>
                                  </p:stCondLst>
                                  <p:childTnLst>
                                    <p:animEffect transition="out" filter="fade">
                                      <p:cBhvr>
                                        <p:cTn id="20" dur="500"/>
                                        <p:tgtEl>
                                          <p:spTgt spid="5"/>
                                        </p:tgtEl>
                                      </p:cBhvr>
                                    </p:animEffect>
                                    <p:set>
                                      <p:cBhvr>
                                        <p:cTn id="21" dur="1" fill="hold">
                                          <p:stCondLst>
                                            <p:cond delay="499"/>
                                          </p:stCondLst>
                                        </p:cTn>
                                        <p:tgtEl>
                                          <p:spTgt spid="5"/>
                                        </p:tgtEl>
                                        <p:attrNameLst>
                                          <p:attrName>style.visibility</p:attrName>
                                        </p:attrNameLst>
                                      </p:cBhvr>
                                      <p:to>
                                        <p:strVal val="hidden"/>
                                      </p:to>
                                    </p:set>
                                  </p:childTnLst>
                                </p:cTn>
                              </p:par>
                              <p:par>
                                <p:cTn id="22" presetID="10" presetClass="exit" presetSubtype="0" fill="hold" nodeType="withEffect">
                                  <p:stCondLst>
                                    <p:cond delay="0"/>
                                  </p:stCondLst>
                                  <p:childTnLst>
                                    <p:animEffect transition="out" filter="fade">
                                      <p:cBhvr>
                                        <p:cTn id="23" dur="500"/>
                                        <p:tgtEl>
                                          <p:spTgt spid="5"/>
                                        </p:tgtEl>
                                      </p:cBhvr>
                                    </p:animEffect>
                                    <p:set>
                                      <p:cBhvr>
                                        <p:cTn id="24" dur="1" fill="hold">
                                          <p:stCondLst>
                                            <p:cond delay="499"/>
                                          </p:stCondLst>
                                        </p:cTn>
                                        <p:tgtEl>
                                          <p:spTgt spid="5"/>
                                        </p:tgtEl>
                                        <p:attrNameLst>
                                          <p:attrName>style.visibility</p:attrName>
                                        </p:attrNameLst>
                                      </p:cBhvr>
                                      <p:to>
                                        <p:strVal val="hidden"/>
                                      </p:to>
                                    </p:set>
                                  </p:childTnLst>
                                </p:cTn>
                              </p:par>
                              <p:par>
                                <p:cTn id="25" presetID="10" presetClass="exit" presetSubtype="0" fill="hold" grpId="0" nodeType="withEffect">
                                  <p:stCondLst>
                                    <p:cond delay="0"/>
                                  </p:stCondLst>
                                  <p:childTnLst>
                                    <p:animEffect transition="out" filter="fade">
                                      <p:cBhvr>
                                        <p:cTn id="26" dur="500"/>
                                        <p:tgtEl>
                                          <p:spTgt spid="8"/>
                                        </p:tgtEl>
                                      </p:cBhvr>
                                    </p:animEffect>
                                    <p:set>
                                      <p:cBhvr>
                                        <p:cTn id="27" dur="1" fill="hold">
                                          <p:stCondLst>
                                            <p:cond delay="499"/>
                                          </p:stCondLst>
                                        </p:cTn>
                                        <p:tgtEl>
                                          <p:spTgt spid="8"/>
                                        </p:tgtEl>
                                        <p:attrNameLst>
                                          <p:attrName>style.visibility</p:attrName>
                                        </p:attrNameLst>
                                      </p:cBhvr>
                                      <p:to>
                                        <p:strVal val="hidden"/>
                                      </p:to>
                                    </p:set>
                                  </p:childTnLst>
                                </p:cTn>
                              </p:par>
                              <p:par>
                                <p:cTn id="28" presetID="1" presetClass="entr" presetSubtype="0" fill="hold" grpId="0" nodeType="withEffect">
                                  <p:stCondLst>
                                    <p:cond delay="0"/>
                                  </p:stCondLst>
                                  <p:childTnLst>
                                    <p:set>
                                      <p:cBhvr>
                                        <p:cTn id="29" dur="1" fill="hold">
                                          <p:stCondLst>
                                            <p:cond delay="0"/>
                                          </p:stCondLst>
                                        </p:cTn>
                                        <p:tgtEl>
                                          <p:spTgt spid="6"/>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10"/>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0" presetClass="exit" presetSubtype="0" fill="hold" grpId="1" nodeType="clickEffect">
                                  <p:stCondLst>
                                    <p:cond delay="0"/>
                                  </p:stCondLst>
                                  <p:childTnLst>
                                    <p:animEffect transition="out" filter="fade">
                                      <p:cBhvr>
                                        <p:cTn id="37" dur="500"/>
                                        <p:tgtEl>
                                          <p:spTgt spid="6"/>
                                        </p:tgtEl>
                                      </p:cBhvr>
                                    </p:animEffect>
                                    <p:set>
                                      <p:cBhvr>
                                        <p:cTn id="38" dur="1" fill="hold">
                                          <p:stCondLst>
                                            <p:cond delay="499"/>
                                          </p:stCondLst>
                                        </p:cTn>
                                        <p:tgtEl>
                                          <p:spTgt spid="6"/>
                                        </p:tgtEl>
                                        <p:attrNameLst>
                                          <p:attrName>style.visibility</p:attrName>
                                        </p:attrNameLst>
                                      </p:cBhvr>
                                      <p:to>
                                        <p:strVal val="hidden"/>
                                      </p:to>
                                    </p:set>
                                  </p:childTnLst>
                                </p:cTn>
                              </p:par>
                              <p:par>
                                <p:cTn id="39" presetID="10" presetClass="exit" presetSubtype="0" fill="hold" nodeType="withEffect">
                                  <p:stCondLst>
                                    <p:cond delay="0"/>
                                  </p:stCondLst>
                                  <p:childTnLst>
                                    <p:animEffect transition="out" filter="fade">
                                      <p:cBhvr>
                                        <p:cTn id="40" dur="500"/>
                                        <p:tgtEl>
                                          <p:spTgt spid="10"/>
                                        </p:tgtEl>
                                      </p:cBhvr>
                                    </p:animEffect>
                                    <p:set>
                                      <p:cBhvr>
                                        <p:cTn id="41" dur="1" fill="hold">
                                          <p:stCondLst>
                                            <p:cond delay="499"/>
                                          </p:stCondLst>
                                        </p:cTn>
                                        <p:tgtEl>
                                          <p:spTgt spid="10"/>
                                        </p:tgtEl>
                                        <p:attrNameLst>
                                          <p:attrName>style.visibility</p:attrName>
                                        </p:attrNameLst>
                                      </p:cBhvr>
                                      <p:to>
                                        <p:strVal val="hidden"/>
                                      </p:to>
                                    </p:set>
                                  </p:childTnLst>
                                </p:cTn>
                              </p:par>
                              <p:par>
                                <p:cTn id="42" presetID="1" presetClass="entr" presetSubtype="0" fill="hold" grpId="0" nodeType="withEffect">
                                  <p:stCondLst>
                                    <p:cond delay="0"/>
                                  </p:stCondLst>
                                  <p:childTnLst>
                                    <p:set>
                                      <p:cBhvr>
                                        <p:cTn id="43" dur="1" fill="hold">
                                          <p:stCondLst>
                                            <p:cond delay="0"/>
                                          </p:stCondLst>
                                        </p:cTn>
                                        <p:tgtEl>
                                          <p:spTgt spid="13"/>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16"/>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15"/>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6" grpId="0" animBg="1"/>
      <p:bldP spid="6" grpId="1" animBg="1"/>
      <p:bldP spid="13" grpId="0" animBg="1"/>
      <p:bldP spid="15" grpId="0" animBg="1"/>
      <p:bldP spid="16"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odernstatsslides" id="{D1E14F4F-B5EA-4F84-9B90-41556FF50E63}" vid="{469568D4-89F7-4039-9F46-450F5C4B795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584</TotalTime>
  <Words>139</Words>
  <Application>Microsoft Office PowerPoint</Application>
  <PresentationFormat>Szélesvásznú</PresentationFormat>
  <Paragraphs>18</Paragraphs>
  <Slides>4</Slides>
  <Notes>4</Notes>
  <HiddenSlides>0</HiddenSlides>
  <MMClips>0</MMClips>
  <ScaleCrop>false</ScaleCrop>
  <HeadingPairs>
    <vt:vector size="6" baseType="variant">
      <vt:variant>
        <vt:lpstr>Használt betűtípusok</vt:lpstr>
      </vt:variant>
      <vt:variant>
        <vt:i4>3</vt:i4>
      </vt:variant>
      <vt:variant>
        <vt:lpstr>Téma</vt:lpstr>
      </vt:variant>
      <vt:variant>
        <vt:i4>1</vt:i4>
      </vt:variant>
      <vt:variant>
        <vt:lpstr>Diacímek</vt:lpstr>
      </vt:variant>
      <vt:variant>
        <vt:i4>4</vt:i4>
      </vt:variant>
    </vt:vector>
  </HeadingPairs>
  <TitlesOfParts>
    <vt:vector size="8" baseType="lpstr">
      <vt:lpstr>Arial</vt:lpstr>
      <vt:lpstr>Calibri</vt:lpstr>
      <vt:lpstr>Calibri Light</vt:lpstr>
      <vt:lpstr>Office Theme</vt:lpstr>
      <vt:lpstr>  UNECE Data Integration Project  Work Package 1 Experiment – Integrating Multiple Sources in Job Vacancy Statistics</vt:lpstr>
      <vt:lpstr>Context</vt:lpstr>
      <vt:lpstr>PowerPoint bemutató</vt:lpstr>
      <vt:lpstr>PowerPoint bemutató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dc:title>
  <dc:creator>Jenine Borowik</dc:creator>
  <cp:lastModifiedBy>KSH</cp:lastModifiedBy>
  <cp:revision>126</cp:revision>
  <dcterms:created xsi:type="dcterms:W3CDTF">2016-09-29T08:17:07Z</dcterms:created>
  <dcterms:modified xsi:type="dcterms:W3CDTF">2016-11-22T19:50:16Z</dcterms:modified>
</cp:coreProperties>
</file>