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8"/>
  </p:notesMasterIdLst>
  <p:sldIdLst>
    <p:sldId id="277" r:id="rId2"/>
    <p:sldId id="278" r:id="rId3"/>
    <p:sldId id="279" r:id="rId4"/>
    <p:sldId id="280" r:id="rId5"/>
    <p:sldId id="281" r:id="rId6"/>
    <p:sldId id="282" r:id="rId7"/>
    <p:sldId id="283" r:id="rId8"/>
    <p:sldId id="284" r:id="rId9"/>
    <p:sldId id="285" r:id="rId10"/>
    <p:sldId id="286" r:id="rId11"/>
    <p:sldId id="287" r:id="rId12"/>
    <p:sldId id="288" r:id="rId13"/>
    <p:sldId id="289" r:id="rId14"/>
    <p:sldId id="290" r:id="rId15"/>
    <p:sldId id="291" r:id="rId16"/>
    <p:sldId id="292" r:id="rId17"/>
    <p:sldId id="293" r:id="rId18"/>
    <p:sldId id="294" r:id="rId19"/>
    <p:sldId id="295" r:id="rId20"/>
    <p:sldId id="296" r:id="rId21"/>
    <p:sldId id="297" r:id="rId22"/>
    <p:sldId id="298" r:id="rId23"/>
    <p:sldId id="299" r:id="rId24"/>
    <p:sldId id="300" r:id="rId25"/>
    <p:sldId id="301" r:id="rId26"/>
    <p:sldId id="265" r:id="rId27"/>
    <p:sldId id="266" r:id="rId28"/>
    <p:sldId id="267" r:id="rId29"/>
    <p:sldId id="268" r:id="rId30"/>
    <p:sldId id="269" r:id="rId31"/>
    <p:sldId id="270" r:id="rId32"/>
    <p:sldId id="271" r:id="rId33"/>
    <p:sldId id="272" r:id="rId34"/>
    <p:sldId id="273" r:id="rId35"/>
    <p:sldId id="274" r:id="rId36"/>
    <p:sldId id="275" r:id="rId37"/>
    <p:sldId id="276" r:id="rId38"/>
    <p:sldId id="256" r:id="rId39"/>
    <p:sldId id="257" r:id="rId40"/>
    <p:sldId id="258" r:id="rId41"/>
    <p:sldId id="259" r:id="rId42"/>
    <p:sldId id="260" r:id="rId43"/>
    <p:sldId id="261" r:id="rId44"/>
    <p:sldId id="262" r:id="rId45"/>
    <p:sldId id="263" r:id="rId46"/>
    <p:sldId id="264" r:id="rId47"/>
  </p:sldIdLst>
  <p:sldSz cx="12192000" cy="6858000"/>
  <p:notesSz cx="6858000" cy="9144000"/>
  <p:defaultTextStyle>
    <a:lvl1pPr>
      <a:defRPr>
        <a:latin typeface="Calibri"/>
        <a:ea typeface="Calibri"/>
        <a:cs typeface="Calibri"/>
        <a:sym typeface="Calibri"/>
      </a:defRPr>
    </a:lvl1pPr>
    <a:lvl2pPr indent="457200">
      <a:defRPr>
        <a:latin typeface="Calibri"/>
        <a:ea typeface="Calibri"/>
        <a:cs typeface="Calibri"/>
        <a:sym typeface="Calibri"/>
      </a:defRPr>
    </a:lvl2pPr>
    <a:lvl3pPr indent="914400">
      <a:defRPr>
        <a:latin typeface="Calibri"/>
        <a:ea typeface="Calibri"/>
        <a:cs typeface="Calibri"/>
        <a:sym typeface="Calibri"/>
      </a:defRPr>
    </a:lvl3pPr>
    <a:lvl4pPr indent="1371600">
      <a:defRPr>
        <a:latin typeface="Calibri"/>
        <a:ea typeface="Calibri"/>
        <a:cs typeface="Calibri"/>
        <a:sym typeface="Calibri"/>
      </a:defRPr>
    </a:lvl4pPr>
    <a:lvl5pPr indent="1828800">
      <a:defRPr>
        <a:latin typeface="Calibri"/>
        <a:ea typeface="Calibri"/>
        <a:cs typeface="Calibri"/>
        <a:sym typeface="Calibri"/>
      </a:defRPr>
    </a:lvl5pPr>
    <a:lvl6pPr indent="2286000">
      <a:defRPr>
        <a:latin typeface="Calibri"/>
        <a:ea typeface="Calibri"/>
        <a:cs typeface="Calibri"/>
        <a:sym typeface="Calibri"/>
      </a:defRPr>
    </a:lvl6pPr>
    <a:lvl7pPr indent="2743200">
      <a:defRPr>
        <a:latin typeface="Calibri"/>
        <a:ea typeface="Calibri"/>
        <a:cs typeface="Calibri"/>
        <a:sym typeface="Calibri"/>
      </a:defRPr>
    </a:lvl7pPr>
    <a:lvl8pPr indent="3200400">
      <a:defRPr>
        <a:latin typeface="Calibri"/>
        <a:ea typeface="Calibri"/>
        <a:cs typeface="Calibri"/>
        <a:sym typeface="Calibri"/>
      </a:defRPr>
    </a:lvl8pPr>
    <a:lvl9pPr indent="3657600">
      <a:defRPr>
        <a:latin typeface="Calibri"/>
        <a:ea typeface="Calibri"/>
        <a:cs typeface="Calibri"/>
        <a:sym typeface="Calibri"/>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n" i="on">
        <a:font>
          <a:latin typeface="Calibri"/>
          <a:ea typeface="Calibri"/>
          <a:cs typeface="Calibri"/>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D4EA"/>
          </a:solidFill>
        </a:fill>
      </a:tcStyle>
    </a:wholeTbl>
    <a:band2H>
      <a:tcTxStyle/>
      <a:tcStyle>
        <a:tcBdr/>
        <a:fill>
          <a:solidFill>
            <a:srgbClr val="E6EBF5"/>
          </a:solidFill>
        </a:fill>
      </a:tcStyle>
    </a:band2H>
    <a:firstCol>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F6FC6"/>
          </a:solidFill>
        </a:fill>
      </a:tcStyle>
    </a:firstCol>
    <a:la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F6FC6"/>
          </a:solidFill>
        </a:fill>
      </a:tcStyle>
    </a:lastRow>
    <a:fir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F6FC6"/>
          </a:solidFill>
        </a:fill>
      </a:tcStyle>
    </a:firstRow>
  </a:tblStyle>
  <a:tblStyle styleId="{C7B018BB-80A7-4F77-B60F-C8B233D01FF8}" styleName="">
    <a:tblBg/>
    <a:wholeTbl>
      <a:tcTxStyle b="on" i="on">
        <a:font>
          <a:latin typeface="Calibri"/>
          <a:ea typeface="Calibri"/>
          <a:cs typeface="Calibri"/>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EEF1"/>
          </a:solidFill>
        </a:fill>
      </a:tcStyle>
    </a:wholeTbl>
    <a:band2H>
      <a:tcTxStyle/>
      <a:tcStyle>
        <a:tcBdr/>
        <a:fill>
          <a:solidFill>
            <a:srgbClr val="E6F6F8"/>
          </a:solidFill>
        </a:fill>
      </a:tcStyle>
    </a:band2H>
    <a:firstCol>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BD0D9"/>
          </a:solidFill>
        </a:fill>
      </a:tcStyle>
    </a:firstCol>
    <a:la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BD0D9"/>
          </a:solidFill>
        </a:fill>
      </a:tcStyle>
    </a:lastRow>
    <a:fir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0BD0D9"/>
          </a:solidFill>
        </a:fill>
      </a:tcStyle>
    </a:firstRow>
  </a:tblStyle>
  <a:tblStyle styleId="{EEE7283C-3CF3-47DC-8721-378D4A62B228}" styleName="">
    <a:tblBg/>
    <a:wholeTbl>
      <a:tcTxStyle b="on" i="on">
        <a:font>
          <a:latin typeface="Calibri"/>
          <a:ea typeface="Calibri"/>
          <a:cs typeface="Calibri"/>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E0E9CE"/>
          </a:solidFill>
        </a:fill>
      </a:tcStyle>
    </a:wholeTbl>
    <a:band2H>
      <a:tcTxStyle/>
      <a:tcStyle>
        <a:tcBdr/>
        <a:fill>
          <a:solidFill>
            <a:srgbClr val="F0F4E8"/>
          </a:solidFill>
        </a:fill>
      </a:tcStyle>
    </a:band2H>
    <a:firstCol>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5C249"/>
          </a:solidFill>
        </a:fill>
      </a:tcStyle>
    </a:firstCol>
    <a:la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5C249"/>
          </a:solidFill>
        </a:fill>
      </a:tcStyle>
    </a:lastRow>
    <a:fir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A5C249"/>
          </a:solidFill>
        </a:fill>
      </a:tcStyle>
    </a:firstRow>
  </a:tblStyle>
  <a:tblStyle styleId="{CF821DB8-F4EB-4A41-A1BA-3FCAFE7338EE}" styleName="">
    <a:tblBg/>
    <a:wholeTbl>
      <a:tcTxStyle b="on" i="on">
        <a:font>
          <a:latin typeface="Calibri"/>
          <a:ea typeface="Calibri"/>
          <a:cs typeface="Calibri"/>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n">
        <a:font>
          <a:latin typeface="Calibri"/>
          <a:ea typeface="Calibri"/>
          <a:cs typeface="Calibri"/>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0F6FC6"/>
          </a:solidFill>
        </a:fill>
      </a:tcStyle>
    </a:firstCol>
    <a:lastRow>
      <a:tcTxStyle b="on" i="on">
        <a:font>
          <a:latin typeface="Calibri"/>
          <a:ea typeface="Calibri"/>
          <a:cs typeface="Calibri"/>
        </a:font>
        <a:srgbClr val="000000"/>
      </a:tcTxStyle>
      <a:tcStyle>
        <a:tcBdr>
          <a:left>
            <a:ln w="12700" cap="flat">
              <a:noFill/>
              <a:miter lim="400000"/>
            </a:ln>
          </a:left>
          <a:right>
            <a:ln w="12700" cap="flat">
              <a:noFill/>
              <a:miter lim="400000"/>
            </a:ln>
          </a:right>
          <a:top>
            <a:ln w="508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FFFFFF"/>
          </a:solidFill>
        </a:fill>
      </a:tcStyle>
    </a:lastRow>
    <a:firstRow>
      <a:tcTxStyle b="on" i="on">
        <a:font>
          <a:latin typeface="Calibri"/>
          <a:ea typeface="Calibri"/>
          <a:cs typeface="Calibri"/>
        </a:font>
        <a:srgbClr val="FFFFFF"/>
      </a:tcTxStyle>
      <a:tcStyle>
        <a:tcBdr>
          <a:left>
            <a:ln w="12700" cap="flat">
              <a:noFill/>
              <a:miter lim="400000"/>
            </a:ln>
          </a:left>
          <a:right>
            <a:ln w="12700" cap="flat">
              <a:noFill/>
              <a:miter lim="400000"/>
            </a:ln>
          </a:right>
          <a:top>
            <a:ln w="25400" cap="flat">
              <a:solidFill>
                <a:srgbClr val="000000"/>
              </a:solidFill>
              <a:prstDash val="solid"/>
              <a:bevel/>
            </a:ln>
          </a:top>
          <a:bottom>
            <a:ln w="25400" cap="flat">
              <a:solidFill>
                <a:srgbClr val="000000"/>
              </a:solidFill>
              <a:prstDash val="solid"/>
              <a:bevel/>
            </a:ln>
          </a:bottom>
          <a:insideH>
            <a:ln w="12700" cap="flat">
              <a:noFill/>
              <a:miter lim="400000"/>
            </a:ln>
          </a:insideH>
          <a:insideV>
            <a:ln w="12700" cap="flat">
              <a:noFill/>
              <a:miter lim="400000"/>
            </a:ln>
          </a:insideV>
        </a:tcBdr>
        <a:fill>
          <a:solidFill>
            <a:srgbClr val="0F6FC6"/>
          </a:solidFill>
        </a:fill>
      </a:tcStyle>
    </a:firstRow>
  </a:tblStyle>
  <a:tblStyle styleId="{33BA23B1-9221-436E-865A-0063620EA4FD}" styleName="">
    <a:tblBg/>
    <a:wholeTbl>
      <a:tcTxStyle b="on" i="on">
        <a:font>
          <a:latin typeface="Calibri"/>
          <a:ea typeface="Calibri"/>
          <a:cs typeface="Calibri"/>
        </a:font>
        <a:srgbClr val="000000"/>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srgbClr val="CACACA"/>
          </a:solidFill>
        </a:fill>
      </a:tcStyle>
    </a:wholeTbl>
    <a:band2H>
      <a:tcTxStyle/>
      <a:tcStyle>
        <a:tcBdr/>
        <a:fill>
          <a:solidFill>
            <a:srgbClr val="E6E6E6"/>
          </a:solidFill>
        </a:fill>
      </a:tcStyle>
    </a:band2H>
    <a:firstCol>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Col>
    <a:la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38100" cap="flat">
              <a:solidFill>
                <a:srgbClr val="FFFFFF"/>
              </a:solidFill>
              <a:prstDash val="solid"/>
              <a:bevel/>
            </a:ln>
          </a:top>
          <a:bottom>
            <a:ln w="127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lastRow>
    <a:firstRow>
      <a:tcTxStyle b="on" i="on">
        <a:font>
          <a:latin typeface="Calibri"/>
          <a:ea typeface="Calibri"/>
          <a:cs typeface="Calibri"/>
        </a:font>
        <a:srgbClr val="FFFFFF"/>
      </a:tcTxStyle>
      <a:tcStyle>
        <a:tcBdr>
          <a:left>
            <a:ln w="12700" cap="flat">
              <a:solidFill>
                <a:srgbClr val="FFFFFF"/>
              </a:solidFill>
              <a:prstDash val="solid"/>
              <a:bevel/>
            </a:ln>
          </a:left>
          <a:right>
            <a:ln w="12700" cap="flat">
              <a:solidFill>
                <a:srgbClr val="FFFFFF"/>
              </a:solidFill>
              <a:prstDash val="solid"/>
              <a:bevel/>
            </a:ln>
          </a:right>
          <a:top>
            <a:ln w="12700" cap="flat">
              <a:solidFill>
                <a:srgbClr val="FFFFFF"/>
              </a:solidFill>
              <a:prstDash val="solid"/>
              <a:bevel/>
            </a:ln>
          </a:top>
          <a:bottom>
            <a:ln w="38100" cap="flat">
              <a:solidFill>
                <a:srgbClr val="FFFFFF"/>
              </a:solidFill>
              <a:prstDash val="solid"/>
              <a:bevel/>
            </a:ln>
          </a:bottom>
          <a:insideH>
            <a:ln w="12700" cap="flat">
              <a:solidFill>
                <a:srgbClr val="FFFFFF"/>
              </a:solidFill>
              <a:prstDash val="solid"/>
              <a:bevel/>
            </a:ln>
          </a:insideH>
          <a:insideV>
            <a:ln w="12700" cap="flat">
              <a:solidFill>
                <a:srgbClr val="FFFFFF"/>
              </a:solidFill>
              <a:prstDash val="solid"/>
              <a:bevel/>
            </a:ln>
          </a:insideV>
        </a:tcBdr>
        <a:fill>
          <a:solidFill/>
        </a:fill>
      </a:tcStyle>
    </a:firstRow>
  </a:tblStyle>
  <a:tblStyle styleId="{2708684C-4D16-4618-839F-0558EEFCDFE6}" styleName="">
    <a:tblBg/>
    <a:wholeTbl>
      <a:tcTxStyle b="on" i="on">
        <a:font>
          <a:latin typeface="Calibri"/>
          <a:ea typeface="Calibri"/>
          <a:cs typeface="Calibri"/>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wholeTbl>
    <a:band2H>
      <a:tcTxStyle/>
      <a:tcStyle>
        <a:tcBdr/>
        <a:fill>
          <a:solidFill>
            <a:srgbClr val="FFFFFF"/>
          </a:solidFill>
        </a:fill>
      </a:tcStyle>
    </a:band2H>
    <a:firstCol>
      <a:tcTxStyle b="on" i="on">
        <a:font>
          <a:latin typeface="Calibri"/>
          <a:ea typeface="Calibri"/>
          <a:cs typeface="Calibri"/>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solidFill>
            <a:srgbClr val="000000">
              <a:alpha val="20000"/>
            </a:srgbClr>
          </a:solidFill>
        </a:fill>
      </a:tcStyle>
    </a:firstCol>
    <a:lastRow>
      <a:tcTxStyle b="on" i="on">
        <a:font>
          <a:latin typeface="Calibri"/>
          <a:ea typeface="Calibri"/>
          <a:cs typeface="Calibri"/>
        </a:font>
        <a:srgbClr val="000000"/>
      </a:tcTxStyle>
      <a:tcStyle>
        <a:tcBdr>
          <a:left>
            <a:ln w="12700" cap="flat">
              <a:solidFill>
                <a:srgbClr val="000000"/>
              </a:solidFill>
              <a:prstDash val="solid"/>
              <a:bevel/>
            </a:ln>
          </a:left>
          <a:right>
            <a:ln w="12700" cap="flat">
              <a:solidFill>
                <a:srgbClr val="000000"/>
              </a:solidFill>
              <a:prstDash val="solid"/>
              <a:bevel/>
            </a:ln>
          </a:right>
          <a:top>
            <a:ln w="50800" cap="flat">
              <a:solidFill>
                <a:srgbClr val="000000"/>
              </a:solidFill>
              <a:prstDash val="solid"/>
              <a:bevel/>
            </a:ln>
          </a:top>
          <a:bottom>
            <a:ln w="127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lastRow>
    <a:firstRow>
      <a:tcTxStyle b="on" i="on">
        <a:font>
          <a:latin typeface="Calibri"/>
          <a:ea typeface="Calibri"/>
          <a:cs typeface="Calibri"/>
        </a:font>
        <a:srgbClr val="000000"/>
      </a:tcTxStyle>
      <a:tcStyle>
        <a:tcBdr>
          <a:left>
            <a:ln w="12700" cap="flat">
              <a:solidFill>
                <a:srgbClr val="000000"/>
              </a:solidFill>
              <a:prstDash val="solid"/>
              <a:bevel/>
            </a:ln>
          </a:left>
          <a:right>
            <a:ln w="12700" cap="flat">
              <a:solidFill>
                <a:srgbClr val="000000"/>
              </a:solidFill>
              <a:prstDash val="solid"/>
              <a:bevel/>
            </a:ln>
          </a:right>
          <a:top>
            <a:ln w="12700" cap="flat">
              <a:solidFill>
                <a:srgbClr val="000000"/>
              </a:solidFill>
              <a:prstDash val="solid"/>
              <a:bevel/>
            </a:ln>
          </a:top>
          <a:bottom>
            <a:ln w="25400" cap="flat">
              <a:solidFill>
                <a:srgbClr val="000000"/>
              </a:solidFill>
              <a:prstDash val="solid"/>
              <a:bevel/>
            </a:ln>
          </a:bottom>
          <a:insideH>
            <a:ln w="12700" cap="flat">
              <a:solidFill>
                <a:srgbClr val="000000"/>
              </a:solidFill>
              <a:prstDash val="solid"/>
              <a:bevel/>
            </a:ln>
          </a:insideH>
          <a:insideV>
            <a:ln w="12700" cap="flat">
              <a:solidFill>
                <a:srgbClr val="000000"/>
              </a:solidFill>
              <a:prstDash val="solid"/>
              <a:bevel/>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58" d="100"/>
          <a:sy n="58" d="100"/>
        </p:scale>
        <p:origin x="-252"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6" name="Shape 46"/>
          <p:cNvSpPr>
            <a:spLocks noGrp="1" noRot="1" noChangeAspect="1"/>
          </p:cNvSpPr>
          <p:nvPr>
            <p:ph type="sldImg"/>
          </p:nvPr>
        </p:nvSpPr>
        <p:spPr>
          <a:xfrm>
            <a:off x="1143000" y="685800"/>
            <a:ext cx="4572000" cy="3429000"/>
          </a:xfrm>
          <a:prstGeom prst="rect">
            <a:avLst/>
          </a:prstGeom>
        </p:spPr>
        <p:txBody>
          <a:bodyPr/>
          <a:lstStyle/>
          <a:p>
            <a:pPr lvl="0"/>
            <a:endParaRPr/>
          </a:p>
        </p:txBody>
      </p:sp>
      <p:sp>
        <p:nvSpPr>
          <p:cNvPr id="47" name="Shape 47"/>
          <p:cNvSpPr>
            <a:spLocks noGrp="1"/>
          </p:cNvSpPr>
          <p:nvPr>
            <p:ph type="body" sz="quarter" idx="1"/>
          </p:nvPr>
        </p:nvSpPr>
        <p:spPr>
          <a:xfrm>
            <a:off x="914400" y="4343400"/>
            <a:ext cx="5029200" cy="4114800"/>
          </a:xfrm>
          <a:prstGeom prst="rect">
            <a:avLst/>
          </a:prstGeom>
        </p:spPr>
        <p:txBody>
          <a:bodyPr/>
          <a:lstStyle/>
          <a:p>
            <a:pPr lvl="0"/>
            <a:endParaRPr/>
          </a:p>
        </p:txBody>
      </p:sp>
    </p:spTree>
    <p:extLst>
      <p:ext uri="{BB962C8B-B14F-4D97-AF65-F5344CB8AC3E}">
        <p14:creationId xmlns:p14="http://schemas.microsoft.com/office/powerpoint/2010/main" val="208515682"/>
      </p:ext>
    </p:extLst>
  </p:cSld>
  <p:clrMap bg1="lt1" tx1="dk1" bg2="lt2" tx2="dk2" accent1="accent1" accent2="accent2" accent3="accent3" accent4="accent4" accent5="accent5" accent6="accent6" hlink="hlink" folHlink="folHlink"/>
  <p:notesStyle>
    <a:lvl1pPr defTabSz="457200">
      <a:lnSpc>
        <a:spcPct val="125000"/>
      </a:lnSpc>
      <a:defRPr sz="2400">
        <a:latin typeface="+mn-lt"/>
        <a:ea typeface="+mn-ea"/>
        <a:cs typeface="+mn-cs"/>
        <a:sym typeface="Avenir Roman"/>
      </a:defRPr>
    </a:lvl1pPr>
    <a:lvl2pPr indent="228600" defTabSz="457200">
      <a:lnSpc>
        <a:spcPct val="125000"/>
      </a:lnSpc>
      <a:defRPr sz="2400">
        <a:latin typeface="+mn-lt"/>
        <a:ea typeface="+mn-ea"/>
        <a:cs typeface="+mn-cs"/>
        <a:sym typeface="Avenir Roman"/>
      </a:defRPr>
    </a:lvl2pPr>
    <a:lvl3pPr indent="457200" defTabSz="457200">
      <a:lnSpc>
        <a:spcPct val="125000"/>
      </a:lnSpc>
      <a:defRPr sz="2400">
        <a:latin typeface="+mn-lt"/>
        <a:ea typeface="+mn-ea"/>
        <a:cs typeface="+mn-cs"/>
        <a:sym typeface="Avenir Roman"/>
      </a:defRPr>
    </a:lvl3pPr>
    <a:lvl4pPr indent="685800" defTabSz="457200">
      <a:lnSpc>
        <a:spcPct val="125000"/>
      </a:lnSpc>
      <a:defRPr sz="2400">
        <a:latin typeface="+mn-lt"/>
        <a:ea typeface="+mn-ea"/>
        <a:cs typeface="+mn-cs"/>
        <a:sym typeface="Avenir Roman"/>
      </a:defRPr>
    </a:lvl4pPr>
    <a:lvl5pPr indent="914400" defTabSz="457200">
      <a:lnSpc>
        <a:spcPct val="125000"/>
      </a:lnSpc>
      <a:defRPr sz="2400">
        <a:latin typeface="+mn-lt"/>
        <a:ea typeface="+mn-ea"/>
        <a:cs typeface="+mn-cs"/>
        <a:sym typeface="Avenir Roman"/>
      </a:defRPr>
    </a:lvl5pPr>
    <a:lvl6pPr indent="1143000" defTabSz="457200">
      <a:lnSpc>
        <a:spcPct val="125000"/>
      </a:lnSpc>
      <a:defRPr sz="2400">
        <a:latin typeface="+mn-lt"/>
        <a:ea typeface="+mn-ea"/>
        <a:cs typeface="+mn-cs"/>
        <a:sym typeface="Avenir Roman"/>
      </a:defRPr>
    </a:lvl6pPr>
    <a:lvl7pPr indent="1371600" defTabSz="457200">
      <a:lnSpc>
        <a:spcPct val="125000"/>
      </a:lnSpc>
      <a:defRPr sz="2400">
        <a:latin typeface="+mn-lt"/>
        <a:ea typeface="+mn-ea"/>
        <a:cs typeface="+mn-cs"/>
        <a:sym typeface="Avenir Roman"/>
      </a:defRPr>
    </a:lvl7pPr>
    <a:lvl8pPr indent="1600200" defTabSz="457200">
      <a:lnSpc>
        <a:spcPct val="125000"/>
      </a:lnSpc>
      <a:defRPr sz="2400">
        <a:latin typeface="+mn-lt"/>
        <a:ea typeface="+mn-ea"/>
        <a:cs typeface="+mn-cs"/>
        <a:sym typeface="Avenir Roman"/>
      </a:defRPr>
    </a:lvl8pPr>
    <a:lvl9pPr indent="1828800" defTabSz="457200">
      <a:lnSpc>
        <a:spcPct val="125000"/>
      </a:lnSpc>
      <a:defRPr sz="2400">
        <a:latin typeface="+mn-lt"/>
        <a:ea typeface="+mn-ea"/>
        <a:cs typeface="+mn-cs"/>
        <a:sym typeface="Avenir Roman"/>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Segnaposto immagine diapositiva 1"/>
          <p:cNvSpPr>
            <a:spLocks noGrp="1" noRot="1" noChangeAspect="1" noTextEdit="1"/>
          </p:cNvSpPr>
          <p:nvPr>
            <p:ph type="sldImg"/>
          </p:nvPr>
        </p:nvSpPr>
        <p:spPr bwMode="auto">
          <a:noFill/>
          <a:ln>
            <a:solidFill>
              <a:srgbClr val="000000"/>
            </a:solidFill>
            <a:miter lim="800000"/>
            <a:headEnd/>
            <a:tailEnd/>
          </a:ln>
        </p:spPr>
      </p:sp>
      <p:sp>
        <p:nvSpPr>
          <p:cNvPr id="19458" name="Segnaposto note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19459" name="Segnaposto numero diapositiva 3"/>
          <p:cNvSpPr>
            <a:spLocks noGrp="1"/>
          </p:cNvSpPr>
          <p:nvPr>
            <p:ph type="sldNum" sz="quarter" idx="5"/>
          </p:nvPr>
        </p:nvSpPr>
        <p:spPr bwMode="auto">
          <a:xfrm>
            <a:off x="3884613" y="8685213"/>
            <a:ext cx="2971800" cy="457200"/>
          </a:xfrm>
          <a:prstGeom prst="rect">
            <a:avLst/>
          </a:prstGeom>
          <a:noFill/>
          <a:ln>
            <a:miter lim="800000"/>
            <a:headEnd/>
            <a:tailEnd/>
          </a:ln>
        </p:spPr>
        <p:txBody>
          <a:bodyPr wrap="square" numCol="1" anchorCtr="0" compatLnSpc="1">
            <a:prstTxWarp prst="textNoShape">
              <a:avLst/>
            </a:prstTxWarp>
          </a:bodyPr>
          <a:lstStyle/>
          <a:p>
            <a:pPr fontAlgn="base">
              <a:spcBef>
                <a:spcPct val="0"/>
              </a:spcBef>
              <a:spcAft>
                <a:spcPct val="0"/>
              </a:spcAft>
            </a:pPr>
            <a:fld id="{9ABA7BE7-428E-46FD-A3FE-C5752A309AE8}" type="slidenum">
              <a:rPr lang="it-IT">
                <a:cs typeface="Arial" charset="0"/>
              </a:rPr>
              <a:pPr fontAlgn="base">
                <a:spcBef>
                  <a:spcPct val="0"/>
                </a:spcBef>
                <a:spcAft>
                  <a:spcPct val="0"/>
                </a:spcAft>
              </a:pPr>
              <a:t>7</a:t>
            </a:fld>
            <a:endParaRPr lang="it-IT">
              <a:cs typeface="Arial" charset="0"/>
            </a:endParaRPr>
          </a:p>
        </p:txBody>
      </p:sp>
    </p:spTree>
    <p:extLst>
      <p:ext uri="{BB962C8B-B14F-4D97-AF65-F5344CB8AC3E}">
        <p14:creationId xmlns:p14="http://schemas.microsoft.com/office/powerpoint/2010/main" val="15537741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We realised that more work was needed on the CSPA information</a:t>
            </a:r>
            <a:r>
              <a:rPr lang="en-AU" baseline="0" dirty="0" smtClean="0"/>
              <a:t> architecture. </a:t>
            </a:r>
            <a:endParaRPr lang="en-AU"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C7E21097-ECC3-4881-8885-CDB7FCDFED9F}" type="slidenum">
              <a:rPr lang="en-AU" smtClean="0"/>
              <a:t>20</a:t>
            </a:fld>
            <a:endParaRPr lang="en-AU"/>
          </a:p>
        </p:txBody>
      </p:sp>
    </p:spTree>
    <p:extLst>
      <p:ext uri="{BB962C8B-B14F-4D97-AF65-F5344CB8AC3E}">
        <p14:creationId xmlns:p14="http://schemas.microsoft.com/office/powerpoint/2010/main" val="8142748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Hope that</a:t>
            </a:r>
            <a:r>
              <a:rPr lang="en-AU" baseline="0" dirty="0" smtClean="0"/>
              <a:t> the service builders and implementers are more happy now</a:t>
            </a:r>
          </a:p>
          <a:p>
            <a:endParaRPr lang="en-AU"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C7E21097-ECC3-4881-8885-CDB7FCDFED9F}" type="slidenum">
              <a:rPr lang="en-AU" smtClean="0"/>
              <a:t>23</a:t>
            </a:fld>
            <a:endParaRPr lang="en-AU"/>
          </a:p>
        </p:txBody>
      </p:sp>
    </p:spTree>
    <p:extLst>
      <p:ext uri="{BB962C8B-B14F-4D97-AF65-F5344CB8AC3E}">
        <p14:creationId xmlns:p14="http://schemas.microsoft.com/office/powerpoint/2010/main" val="415999418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In</a:t>
            </a:r>
            <a:r>
              <a:rPr lang="en-AU" baseline="0" dirty="0" smtClean="0"/>
              <a:t> 2015, there were 3 services built in 2015. In addition, 4 countries implemented and tested a service built in 2015</a:t>
            </a:r>
            <a:endParaRPr lang="en-AU"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C7E21097-ECC3-4881-8885-CDB7FCDFED9F}" type="slidenum">
              <a:rPr lang="en-AU" smtClean="0"/>
              <a:t>24</a:t>
            </a:fld>
            <a:endParaRPr lang="en-AU"/>
          </a:p>
        </p:txBody>
      </p:sp>
    </p:spTree>
    <p:extLst>
      <p:ext uri="{BB962C8B-B14F-4D97-AF65-F5344CB8AC3E}">
        <p14:creationId xmlns:p14="http://schemas.microsoft.com/office/powerpoint/2010/main" val="55523748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AU" b="1" dirty="0" smtClean="0">
                <a:solidFill>
                  <a:srgbClr val="333333"/>
                </a:solidFill>
                <a:latin typeface="Calibri" panose="020F0502020204030204" pitchFamily="34" charset="0"/>
              </a:rPr>
              <a:t>Vision</a:t>
            </a:r>
            <a:endParaRPr lang="en-AU" dirty="0" smtClean="0">
              <a:solidFill>
                <a:srgbClr val="333333"/>
              </a:solidFill>
              <a:latin typeface="Calibri" panose="020F0502020204030204" pitchFamily="34" charset="0"/>
            </a:endParaRPr>
          </a:p>
          <a:p>
            <a:r>
              <a:rPr lang="en-AU" dirty="0" smtClean="0">
                <a:solidFill>
                  <a:srgbClr val="333333"/>
                </a:solidFill>
                <a:latin typeface="Calibri" panose="020F0502020204030204" pitchFamily="34" charset="0"/>
              </a:rPr>
              <a:t>An active CSPA community allows statistical organisations to contribute towards achieving a shared goal. Individual organisations retain control over the nature of their own contributions with the support of a global community to create a robust and scalable business driven statistical production platform. </a:t>
            </a:r>
          </a:p>
          <a:p>
            <a:endParaRPr lang="en-AU" dirty="0" smtClean="0">
              <a:solidFill>
                <a:srgbClr val="333333"/>
              </a:solidFill>
              <a:latin typeface="Calibri" panose="020F0502020204030204" pitchFamily="34" charset="0"/>
            </a:endParaRPr>
          </a:p>
          <a:p>
            <a:r>
              <a:rPr lang="en-AU" dirty="0" smtClean="0">
                <a:solidFill>
                  <a:srgbClr val="333333"/>
                </a:solidFill>
                <a:latin typeface="Calibri" panose="020F0502020204030204" pitchFamily="34" charset="0"/>
              </a:rPr>
              <a:t>The role of HLG is to provide stewardship and to assist in steering the community to deliver on the shared goal in an efficient manner which recognises the right of individual organisations to determine their own contributions based on their own priorities. HLG are the holders of the vision and they are influential supporters of the work done to help realise this goal.</a:t>
            </a:r>
            <a:endParaRPr lang="en-AU" b="0" i="0" dirty="0" smtClean="0">
              <a:solidFill>
                <a:srgbClr val="333333"/>
              </a:solidFill>
              <a:effectLst/>
              <a:latin typeface="Calibri" panose="020F0502020204030204" pitchFamily="34" charset="0"/>
            </a:endParaRPr>
          </a:p>
          <a:p>
            <a:endParaRPr lang="en-AU" dirty="0" smtClean="0"/>
          </a:p>
          <a:p>
            <a:r>
              <a:rPr lang="en-GB" dirty="0" smtClean="0"/>
              <a:t>Benefits of the Community Approach</a:t>
            </a:r>
          </a:p>
          <a:p>
            <a:pPr marL="171450" indent="-171450">
              <a:buFont typeface="Arial" panose="020B0604020202020204" pitchFamily="34" charset="0"/>
              <a:buChar char="•"/>
            </a:pPr>
            <a:r>
              <a:rPr lang="en-GB" dirty="0" smtClean="0"/>
              <a:t>Effective approach to delivering statistical services, by lowering the costs of overall production and minimising duplication by working towards a shared goal. </a:t>
            </a:r>
          </a:p>
          <a:p>
            <a:pPr marL="171450" indent="-171450">
              <a:buFont typeface="Arial" panose="020B0604020202020204" pitchFamily="34" charset="0"/>
              <a:buChar char="•"/>
            </a:pPr>
            <a:r>
              <a:rPr lang="en-GB" dirty="0" smtClean="0"/>
              <a:t>SO are able to optimise their level of contribution based on their current capability and resourcing constraints.</a:t>
            </a:r>
          </a:p>
          <a:p>
            <a:pPr marL="171450" indent="-171450">
              <a:buFont typeface="Arial" panose="020B0604020202020204" pitchFamily="34" charset="0"/>
              <a:buChar char="•"/>
            </a:pPr>
            <a:r>
              <a:rPr lang="en-GB" dirty="0" smtClean="0"/>
              <a:t>Working on project of mutual interest strengthens understanding, design, implementation and adoption – ensuring statistical services are more fit for purpose scalable and robust. </a:t>
            </a:r>
          </a:p>
          <a:p>
            <a:pPr marL="171450" indent="-171450">
              <a:buFont typeface="Arial" panose="020B0604020202020204" pitchFamily="34" charset="0"/>
              <a:buChar char="•"/>
            </a:pPr>
            <a:r>
              <a:rPr lang="en-GB" dirty="0" smtClean="0"/>
              <a:t>The community can broker the exchange of information within the community, linking members who share a common interested.</a:t>
            </a:r>
          </a:p>
          <a:p>
            <a:pPr marL="171450" indent="-171450">
              <a:buFont typeface="Arial" panose="020B0604020202020204" pitchFamily="34" charset="0"/>
              <a:buChar char="•"/>
            </a:pPr>
            <a:r>
              <a:rPr lang="en-GB" dirty="0" smtClean="0"/>
              <a:t>The community openly shares learnings and implementation issues, and seeks to overcome.</a:t>
            </a:r>
          </a:p>
          <a:p>
            <a:pPr marL="171450" indent="-171450">
              <a:buFont typeface="Arial" panose="020B0604020202020204" pitchFamily="34" charset="0"/>
              <a:buChar char="•"/>
            </a:pPr>
            <a:r>
              <a:rPr lang="en-GB" dirty="0" smtClean="0"/>
              <a:t>Extract best practices round the world</a:t>
            </a:r>
          </a:p>
          <a:p>
            <a:pPr marL="171450" indent="-171450">
              <a:buFont typeface="Arial" panose="020B0604020202020204" pitchFamily="34" charset="0"/>
              <a:buChar char="•"/>
            </a:pPr>
            <a:r>
              <a:rPr lang="en-GB" dirty="0" smtClean="0"/>
              <a:t>Create projects teams to solve your/common problems</a:t>
            </a:r>
          </a:p>
          <a:p>
            <a:pPr marL="171450" indent="-171450">
              <a:buFont typeface="Arial" panose="020B0604020202020204" pitchFamily="34" charset="0"/>
              <a:buChar char="•"/>
            </a:pPr>
            <a:r>
              <a:rPr lang="en-GB" dirty="0" smtClean="0"/>
              <a:t>Robust and tested components can be delivered</a:t>
            </a:r>
          </a:p>
          <a:p>
            <a:pPr marL="171450" indent="-171450">
              <a:buFont typeface="Arial" panose="020B0604020202020204" pitchFamily="34" charset="0"/>
              <a:buChar char="•"/>
            </a:pPr>
            <a:endParaRPr lang="en-GB" dirty="0" smtClean="0"/>
          </a:p>
          <a:p>
            <a:pPr marL="171450" indent="-171450">
              <a:buFont typeface="Arial" panose="020B0604020202020204" pitchFamily="34" charset="0"/>
              <a:buChar char="•"/>
            </a:pPr>
            <a:endParaRPr lang="en-AU"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pPr>
              <a:defRPr/>
            </a:pPr>
            <a:fld id="{B457BCF8-DDB5-4A85-8B46-4ACE54CBC9B6}" type="slidenum">
              <a:rPr lang="en-GB" smtClean="0"/>
              <a:pPr>
                <a:defRPr/>
              </a:pPr>
              <a:t>27</a:t>
            </a:fld>
            <a:endParaRPr lang="en-GB" dirty="0"/>
          </a:p>
        </p:txBody>
      </p:sp>
    </p:spTree>
    <p:extLst>
      <p:ext uri="{BB962C8B-B14F-4D97-AF65-F5344CB8AC3E}">
        <p14:creationId xmlns:p14="http://schemas.microsoft.com/office/powerpoint/2010/main" val="35475380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smtClean="0"/>
              <a:t>Statistical organizations already participate in many international engagement activities that facilitate sharing.</a:t>
            </a:r>
          </a:p>
          <a:p>
            <a:r>
              <a:rPr lang="en-GB" dirty="0" smtClean="0"/>
              <a:t>Spontaneous, relationship driven engagements between statistical organisations, unable to articulate how efficient we have been</a:t>
            </a:r>
          </a:p>
          <a:p>
            <a:endParaRPr lang="en-GB" dirty="0" smtClean="0"/>
          </a:p>
          <a:p>
            <a:r>
              <a:rPr lang="en-GB" dirty="0" smtClean="0"/>
              <a:t>The main opportunities that we can focus on: </a:t>
            </a:r>
            <a:endParaRPr lang="sl-SI" dirty="0" smtClean="0"/>
          </a:p>
          <a:p>
            <a:pPr lvl="1"/>
            <a:r>
              <a:rPr lang="en-GB" dirty="0" smtClean="0"/>
              <a:t>greater sharing of each statistical organisation's ICT portfolio investment and management plans</a:t>
            </a:r>
            <a:endParaRPr lang="sl-SI" dirty="0" smtClean="0"/>
          </a:p>
          <a:p>
            <a:pPr lvl="1"/>
            <a:r>
              <a:rPr lang="en-GB" dirty="0" smtClean="0"/>
              <a:t>finding and exploiting opportunities to align engagements with some vendors</a:t>
            </a:r>
            <a:endParaRPr lang="sl-SI" dirty="0" smtClean="0"/>
          </a:p>
          <a:p>
            <a:pPr lvl="1"/>
            <a:r>
              <a:rPr lang="en-GB" dirty="0" smtClean="0"/>
              <a:t>earlier collaboration on innovative and transformative approaches</a:t>
            </a:r>
            <a:endParaRPr lang="sl-SI" dirty="0" smtClean="0"/>
          </a:p>
          <a:p>
            <a:pPr lvl="1"/>
            <a:r>
              <a:rPr lang="en-GB" dirty="0" smtClean="0"/>
              <a:t>leverage modern technology development practices and tools to support physically dispersed teams  </a:t>
            </a:r>
          </a:p>
          <a:p>
            <a:endParaRPr lang="en-AU" dirty="0" smtClean="0"/>
          </a:p>
          <a:p>
            <a:r>
              <a:rPr lang="en-GB" dirty="0" smtClean="0"/>
              <a:t>What does CSPA offer to sharing? </a:t>
            </a:r>
            <a:endParaRPr lang="en-AU" dirty="0" smtClean="0"/>
          </a:p>
          <a:p>
            <a:r>
              <a:rPr lang="en-GB" dirty="0" smtClean="0"/>
              <a:t>It broadens the types of sharing to smaller parts of IT solutions rather than the large grained, complex pieces that have historically been shared</a:t>
            </a:r>
            <a:endParaRPr lang="sl-SI" dirty="0" smtClean="0"/>
          </a:p>
          <a:p>
            <a:r>
              <a:rPr lang="en-GB" dirty="0" smtClean="0"/>
              <a:t>It builds on and enhances sharing of non-ICT dimensions of a capability  </a:t>
            </a:r>
          </a:p>
          <a:p>
            <a:r>
              <a:rPr lang="en-GB" dirty="0" smtClean="0"/>
              <a:t>Sharing of any dimension of a capability can occur with different degrees of maturity. </a:t>
            </a:r>
            <a:endParaRPr lang="sl-SI" dirty="0" smtClean="0"/>
          </a:p>
          <a:p>
            <a:r>
              <a:rPr lang="en-GB" dirty="0" smtClean="0"/>
              <a:t>With more maturity in sharing comes:  </a:t>
            </a:r>
          </a:p>
          <a:p>
            <a:pPr lvl="1"/>
            <a:r>
              <a:rPr lang="en-GB" dirty="0" smtClean="0"/>
              <a:t>more confidence in the sustainability of things being shared</a:t>
            </a:r>
            <a:endParaRPr lang="sl-SI" dirty="0" smtClean="0"/>
          </a:p>
          <a:p>
            <a:pPr lvl="1"/>
            <a:r>
              <a:rPr lang="en-GB" dirty="0" smtClean="0"/>
              <a:t>more clarity in roles of providers and consumers of the thing being shared</a:t>
            </a:r>
            <a:endParaRPr lang="sl-SI" dirty="0" smtClean="0"/>
          </a:p>
          <a:p>
            <a:pPr lvl="1"/>
            <a:r>
              <a:rPr lang="en-GB" dirty="0" smtClean="0"/>
              <a:t>greater visibility of the status of things being shared. </a:t>
            </a:r>
          </a:p>
          <a:p>
            <a:endParaRPr lang="en-AU" dirty="0"/>
          </a:p>
        </p:txBody>
      </p:sp>
      <p:sp>
        <p:nvSpPr>
          <p:cNvPr id="4" name="Slide Number Placeholder 3"/>
          <p:cNvSpPr>
            <a:spLocks noGrp="1"/>
          </p:cNvSpPr>
          <p:nvPr>
            <p:ph type="sldNum" sz="quarter" idx="10"/>
          </p:nvPr>
        </p:nvSpPr>
        <p:spPr>
          <a:xfrm>
            <a:off x="3884613" y="8685213"/>
            <a:ext cx="2971800" cy="458787"/>
          </a:xfrm>
          <a:prstGeom prst="rect">
            <a:avLst/>
          </a:prstGeom>
        </p:spPr>
        <p:txBody>
          <a:bodyPr/>
          <a:lstStyle/>
          <a:p>
            <a:fld id="{362F58C2-86EB-442D-836F-9D891F1EE347}" type="slidenum">
              <a:rPr lang="en-AU" smtClean="0"/>
              <a:t>36</a:t>
            </a:fld>
            <a:endParaRPr lang="en-AU"/>
          </a:p>
        </p:txBody>
      </p:sp>
    </p:spTree>
    <p:extLst>
      <p:ext uri="{BB962C8B-B14F-4D97-AF65-F5344CB8AC3E}">
        <p14:creationId xmlns:p14="http://schemas.microsoft.com/office/powerpoint/2010/main" val="11118068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Slide Image Placeholder 1"/>
          <p:cNvSpPr>
            <a:spLocks noGrp="1" noRot="1" noChangeAspect="1"/>
          </p:cNvSpPr>
          <p:nvPr>
            <p:ph type="sldImg"/>
          </p:nvPr>
        </p:nvSpPr>
        <p:spPr bwMode="auto">
          <a:noFill/>
          <a:ln>
            <a:solidFill>
              <a:srgbClr val="000000"/>
            </a:solidFill>
            <a:miter lim="800000"/>
            <a:headEnd/>
            <a:tailEnd/>
          </a:ln>
        </p:spPr>
      </p:sp>
      <p:sp>
        <p:nvSpPr>
          <p:cNvPr id="3993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39939"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wrap="square" numCol="1" anchorCtr="0" compatLnSpc="1">
            <a:prstTxWarp prst="textNoShape">
              <a:avLst/>
            </a:prstTxWarp>
          </a:bodyPr>
          <a:lstStyle/>
          <a:p>
            <a:pPr fontAlgn="base">
              <a:spcBef>
                <a:spcPct val="0"/>
              </a:spcBef>
              <a:spcAft>
                <a:spcPct val="0"/>
              </a:spcAft>
            </a:pPr>
            <a:fld id="{85D03198-1FBE-4854-B9B6-B86E19910A08}" type="slidenum">
              <a:rPr lang="en-GB">
                <a:solidFill>
                  <a:srgbClr val="000000"/>
                </a:solidFill>
                <a:cs typeface="Arial" charset="0"/>
              </a:rPr>
              <a:pPr fontAlgn="base">
                <a:spcBef>
                  <a:spcPct val="0"/>
                </a:spcBef>
                <a:spcAft>
                  <a:spcPct val="0"/>
                </a:spcAft>
              </a:pPr>
              <a:t>8</a:t>
            </a:fld>
            <a:endParaRPr lang="en-GB">
              <a:solidFill>
                <a:srgbClr val="000000"/>
              </a:solidFill>
              <a:cs typeface="Arial" charset="0"/>
            </a:endParaRPr>
          </a:p>
        </p:txBody>
      </p:sp>
    </p:spTree>
    <p:extLst>
      <p:ext uri="{BB962C8B-B14F-4D97-AF65-F5344CB8AC3E}">
        <p14:creationId xmlns:p14="http://schemas.microsoft.com/office/powerpoint/2010/main" val="41686253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Slide Image Placeholder 1"/>
          <p:cNvSpPr>
            <a:spLocks noGrp="1" noRot="1" noChangeAspect="1"/>
          </p:cNvSpPr>
          <p:nvPr>
            <p:ph type="sldImg"/>
          </p:nvPr>
        </p:nvSpPr>
        <p:spPr bwMode="auto">
          <a:noFill/>
          <a:ln>
            <a:solidFill>
              <a:srgbClr val="000000"/>
            </a:solidFill>
            <a:miter lim="800000"/>
            <a:headEnd/>
            <a:tailEnd/>
          </a:ln>
        </p:spPr>
      </p:sp>
      <p:sp>
        <p:nvSpPr>
          <p:cNvPr id="50178"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smtClean="0"/>
          </a:p>
        </p:txBody>
      </p:sp>
      <p:sp>
        <p:nvSpPr>
          <p:cNvPr id="50179"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wrap="square" numCol="1" anchorCtr="0" compatLnSpc="1">
            <a:prstTxWarp prst="textNoShape">
              <a:avLst/>
            </a:prstTxWarp>
          </a:bodyPr>
          <a:lstStyle/>
          <a:p>
            <a:pPr fontAlgn="base">
              <a:spcBef>
                <a:spcPct val="0"/>
              </a:spcBef>
              <a:spcAft>
                <a:spcPct val="0"/>
              </a:spcAft>
            </a:pPr>
            <a:fld id="{A6ECF63A-8A8D-4C30-99FB-40383EFD89B2}" type="slidenum">
              <a:rPr lang="en-GB">
                <a:solidFill>
                  <a:srgbClr val="000000"/>
                </a:solidFill>
                <a:cs typeface="Arial" charset="0"/>
              </a:rPr>
              <a:pPr fontAlgn="base">
                <a:spcBef>
                  <a:spcPct val="0"/>
                </a:spcBef>
                <a:spcAft>
                  <a:spcPct val="0"/>
                </a:spcAft>
              </a:pPr>
              <a:t>9</a:t>
            </a:fld>
            <a:endParaRPr lang="en-GB">
              <a:solidFill>
                <a:srgbClr val="000000"/>
              </a:solidFill>
              <a:cs typeface="Arial" charset="0"/>
            </a:endParaRPr>
          </a:p>
        </p:txBody>
      </p:sp>
    </p:spTree>
    <p:extLst>
      <p:ext uri="{BB962C8B-B14F-4D97-AF65-F5344CB8AC3E}">
        <p14:creationId xmlns:p14="http://schemas.microsoft.com/office/powerpoint/2010/main" val="10993906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3" name="Slide Image Placeholder 1"/>
          <p:cNvSpPr>
            <a:spLocks noGrp="1" noRot="1" noChangeAspect="1"/>
          </p:cNvSpPr>
          <p:nvPr>
            <p:ph type="sldImg"/>
          </p:nvPr>
        </p:nvSpPr>
        <p:spPr bwMode="auto">
          <a:noFill/>
          <a:ln>
            <a:solidFill>
              <a:srgbClr val="000000"/>
            </a:solidFill>
            <a:miter lim="800000"/>
            <a:headEnd/>
            <a:tailEnd/>
          </a:ln>
        </p:spPr>
      </p:sp>
      <p:sp>
        <p:nvSpPr>
          <p:cNvPr id="54274"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GB" dirty="0" smtClean="0"/>
          </a:p>
        </p:txBody>
      </p:sp>
      <p:sp>
        <p:nvSpPr>
          <p:cNvPr id="54275"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wrap="square" numCol="1" anchorCtr="0" compatLnSpc="1">
            <a:prstTxWarp prst="textNoShape">
              <a:avLst/>
            </a:prstTxWarp>
          </a:bodyPr>
          <a:lstStyle/>
          <a:p>
            <a:pPr fontAlgn="base">
              <a:spcBef>
                <a:spcPct val="0"/>
              </a:spcBef>
              <a:spcAft>
                <a:spcPct val="0"/>
              </a:spcAft>
            </a:pPr>
            <a:fld id="{EFF2E18D-563A-450A-BE92-469D14669FBA}" type="slidenum">
              <a:rPr lang="en-GB">
                <a:solidFill>
                  <a:srgbClr val="000000"/>
                </a:solidFill>
                <a:cs typeface="Arial" charset="0"/>
              </a:rPr>
              <a:pPr fontAlgn="base">
                <a:spcBef>
                  <a:spcPct val="0"/>
                </a:spcBef>
                <a:spcAft>
                  <a:spcPct val="0"/>
                </a:spcAft>
              </a:pPr>
              <a:t>10</a:t>
            </a:fld>
            <a:endParaRPr lang="en-GB">
              <a:solidFill>
                <a:srgbClr val="000000"/>
              </a:solidFill>
              <a:cs typeface="Arial" charset="0"/>
            </a:endParaRPr>
          </a:p>
        </p:txBody>
      </p:sp>
    </p:spTree>
    <p:extLst>
      <p:ext uri="{BB962C8B-B14F-4D97-AF65-F5344CB8AC3E}">
        <p14:creationId xmlns:p14="http://schemas.microsoft.com/office/powerpoint/2010/main" val="1613032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7891"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wrap="square" numCol="1" anchorCtr="0" compatLnSpc="1">
            <a:prstTxWarp prst="textNoShape">
              <a:avLst/>
            </a:prstTxWarp>
          </a:bodyPr>
          <a:lstStyle/>
          <a:p>
            <a:pPr fontAlgn="base">
              <a:spcBef>
                <a:spcPct val="0"/>
              </a:spcBef>
              <a:spcAft>
                <a:spcPct val="0"/>
              </a:spcAft>
            </a:pPr>
            <a:fld id="{9AD2D4D8-A8E4-4CB2-9B80-0A1F47D45D8A}" type="slidenum">
              <a:rPr lang="en-US">
                <a:cs typeface="Arial" charset="0"/>
              </a:rPr>
              <a:pPr fontAlgn="base">
                <a:spcBef>
                  <a:spcPct val="0"/>
                </a:spcBef>
                <a:spcAft>
                  <a:spcPct val="0"/>
                </a:spcAft>
              </a:pPr>
              <a:t>11</a:t>
            </a:fld>
            <a:endParaRPr lang="en-US">
              <a:cs typeface="Arial" charset="0"/>
            </a:endParaRPr>
          </a:p>
        </p:txBody>
      </p:sp>
    </p:spTree>
    <p:extLst>
      <p:ext uri="{BB962C8B-B14F-4D97-AF65-F5344CB8AC3E}">
        <p14:creationId xmlns:p14="http://schemas.microsoft.com/office/powerpoint/2010/main" val="5800962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Slide Image Placeholder 1"/>
          <p:cNvSpPr>
            <a:spLocks noGrp="1" noRot="1" noChangeAspect="1"/>
          </p:cNvSpPr>
          <p:nvPr>
            <p:ph type="sldImg"/>
          </p:nvPr>
        </p:nvSpPr>
        <p:spPr bwMode="auto">
          <a:noFill/>
          <a:ln>
            <a:solidFill>
              <a:srgbClr val="000000"/>
            </a:solidFill>
            <a:miter lim="800000"/>
            <a:headEnd/>
            <a:tailEnd/>
          </a:ln>
        </p:spPr>
      </p:sp>
      <p:sp>
        <p:nvSpPr>
          <p:cNvPr id="37890"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37891"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wrap="square" numCol="1" anchorCtr="0" compatLnSpc="1">
            <a:prstTxWarp prst="textNoShape">
              <a:avLst/>
            </a:prstTxWarp>
          </a:bodyPr>
          <a:lstStyle/>
          <a:p>
            <a:pPr fontAlgn="base">
              <a:spcBef>
                <a:spcPct val="0"/>
              </a:spcBef>
              <a:spcAft>
                <a:spcPct val="0"/>
              </a:spcAft>
            </a:pPr>
            <a:fld id="{9AD2D4D8-A8E4-4CB2-9B80-0A1F47D45D8A}" type="slidenum">
              <a:rPr lang="en-US">
                <a:cs typeface="Arial" charset="0"/>
              </a:rPr>
              <a:pPr fontAlgn="base">
                <a:spcBef>
                  <a:spcPct val="0"/>
                </a:spcBef>
                <a:spcAft>
                  <a:spcPct val="0"/>
                </a:spcAft>
              </a:pPr>
              <a:t>12</a:t>
            </a:fld>
            <a:endParaRPr lang="en-US">
              <a:cs typeface="Arial" charset="0"/>
            </a:endParaRPr>
          </a:p>
        </p:txBody>
      </p:sp>
    </p:spTree>
    <p:extLst>
      <p:ext uri="{BB962C8B-B14F-4D97-AF65-F5344CB8AC3E}">
        <p14:creationId xmlns:p14="http://schemas.microsoft.com/office/powerpoint/2010/main" val="17420242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Slide Image Placeholder 1"/>
          <p:cNvSpPr>
            <a:spLocks noGrp="1" noRot="1" noChangeAspect="1"/>
          </p:cNvSpPr>
          <p:nvPr>
            <p:ph type="sldImg"/>
          </p:nvPr>
        </p:nvSpPr>
        <p:spPr bwMode="auto">
          <a:noFill/>
          <a:ln>
            <a:solidFill>
              <a:srgbClr val="000000"/>
            </a:solidFill>
            <a:miter lim="800000"/>
            <a:headEnd/>
            <a:tailEnd/>
          </a:ln>
        </p:spPr>
      </p:sp>
      <p:sp>
        <p:nvSpPr>
          <p:cNvPr id="56322"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6323" name="Slide Number Placeholder 3"/>
          <p:cNvSpPr>
            <a:spLocks noGrp="1"/>
          </p:cNvSpPr>
          <p:nvPr>
            <p:ph type="sldNum" sz="quarter" idx="5"/>
          </p:nvPr>
        </p:nvSpPr>
        <p:spPr bwMode="auto">
          <a:xfrm>
            <a:off x="3884613" y="8685213"/>
            <a:ext cx="2971800" cy="457200"/>
          </a:xfrm>
          <a:prstGeom prst="rect">
            <a:avLst/>
          </a:prstGeom>
          <a:noFill/>
          <a:ln>
            <a:miter lim="800000"/>
            <a:headEnd/>
            <a:tailEnd/>
          </a:ln>
        </p:spPr>
        <p:txBody>
          <a:bodyPr wrap="square" numCol="1" anchorCtr="0" compatLnSpc="1">
            <a:prstTxWarp prst="textNoShape">
              <a:avLst/>
            </a:prstTxWarp>
          </a:bodyPr>
          <a:lstStyle/>
          <a:p>
            <a:pPr fontAlgn="base">
              <a:spcBef>
                <a:spcPct val="0"/>
              </a:spcBef>
              <a:spcAft>
                <a:spcPct val="0"/>
              </a:spcAft>
            </a:pPr>
            <a:fld id="{547AA92C-CDF8-4DF4-863F-D2243EFDAC97}" type="slidenum">
              <a:rPr lang="en-GB">
                <a:cs typeface="Arial" charset="0"/>
              </a:rPr>
              <a:pPr fontAlgn="base">
                <a:spcBef>
                  <a:spcPct val="0"/>
                </a:spcBef>
                <a:spcAft>
                  <a:spcPct val="0"/>
                </a:spcAft>
              </a:pPr>
              <a:t>13</a:t>
            </a:fld>
            <a:endParaRPr lang="en-GB">
              <a:cs typeface="Arial" charset="0"/>
            </a:endParaRPr>
          </a:p>
        </p:txBody>
      </p:sp>
    </p:spTree>
    <p:extLst>
      <p:ext uri="{BB962C8B-B14F-4D97-AF65-F5344CB8AC3E}">
        <p14:creationId xmlns:p14="http://schemas.microsoft.com/office/powerpoint/2010/main" val="60699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The Service Builders were confused! They needed more guidance</a:t>
            </a:r>
          </a:p>
          <a:p>
            <a:endParaRPr lang="en-AU" dirty="0" smtClean="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C7E21097-ECC3-4881-8885-CDB7FCDFED9F}" type="slidenum">
              <a:rPr lang="en-AU" smtClean="0"/>
              <a:t>16</a:t>
            </a:fld>
            <a:endParaRPr lang="en-AU"/>
          </a:p>
        </p:txBody>
      </p:sp>
    </p:spTree>
    <p:extLst>
      <p:ext uri="{BB962C8B-B14F-4D97-AF65-F5344CB8AC3E}">
        <p14:creationId xmlns:p14="http://schemas.microsoft.com/office/powerpoint/2010/main" val="234099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So</a:t>
            </a:r>
            <a:r>
              <a:rPr lang="en-AU" baseline="0" dirty="0" smtClean="0"/>
              <a:t> a focus of the 2015 CSPA project was providing more guidance to service builders so that they can be shared more easily.</a:t>
            </a:r>
          </a:p>
          <a:p>
            <a:endParaRPr lang="en-AU" baseline="0"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en-AU" dirty="0" smtClean="0"/>
              <a:t>As we build more services and then try</a:t>
            </a:r>
            <a:r>
              <a:rPr lang="en-AU" baseline="0" dirty="0" smtClean="0"/>
              <a:t> implement those services into statistical organisations, we understand and learn more. These learnings are being reflected into the new version of CSPA and CSPA guidance.</a:t>
            </a:r>
            <a:endParaRPr lang="en-AU" dirty="0" smtClean="0"/>
          </a:p>
          <a:p>
            <a:endParaRPr lang="en-AU" dirty="0"/>
          </a:p>
        </p:txBody>
      </p:sp>
      <p:sp>
        <p:nvSpPr>
          <p:cNvPr id="4" name="Slide Number Placeholder 3"/>
          <p:cNvSpPr>
            <a:spLocks noGrp="1"/>
          </p:cNvSpPr>
          <p:nvPr>
            <p:ph type="sldNum" sz="quarter" idx="10"/>
          </p:nvPr>
        </p:nvSpPr>
        <p:spPr>
          <a:xfrm>
            <a:off x="3884613" y="8685213"/>
            <a:ext cx="2971800" cy="457200"/>
          </a:xfrm>
          <a:prstGeom prst="rect">
            <a:avLst/>
          </a:prstGeom>
        </p:spPr>
        <p:txBody>
          <a:bodyPr/>
          <a:lstStyle/>
          <a:p>
            <a:fld id="{C7E21097-ECC3-4881-8885-CDB7FCDFED9F}" type="slidenum">
              <a:rPr lang="en-AU" smtClean="0"/>
              <a:t>17</a:t>
            </a:fld>
            <a:endParaRPr lang="en-AU"/>
          </a:p>
        </p:txBody>
      </p:sp>
    </p:spTree>
    <p:extLst>
      <p:ext uri="{BB962C8B-B14F-4D97-AF65-F5344CB8AC3E}">
        <p14:creationId xmlns:p14="http://schemas.microsoft.com/office/powerpoint/2010/main" val="23390210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Title Slide">
    <p:spTree>
      <p:nvGrpSpPr>
        <p:cNvPr id="1" name=""/>
        <p:cNvGrpSpPr/>
        <p:nvPr/>
      </p:nvGrpSpPr>
      <p:grpSpPr>
        <a:xfrm>
          <a:off x="0" y="0"/>
          <a:ext cx="0" cy="0"/>
          <a:chOff x="0" y="0"/>
          <a:chExt cx="0" cy="0"/>
        </a:xfrm>
      </p:grpSpPr>
      <p:sp>
        <p:nvSpPr>
          <p:cNvPr id="6" name="Shape 6"/>
          <p:cNvSpPr>
            <a:spLocks noGrp="1"/>
          </p:cNvSpPr>
          <p:nvPr>
            <p:ph type="title"/>
          </p:nvPr>
        </p:nvSpPr>
        <p:spPr>
          <a:xfrm>
            <a:off x="1524000" y="0"/>
            <a:ext cx="9144000" cy="3509963"/>
          </a:xfrm>
          <a:prstGeom prst="rect">
            <a:avLst/>
          </a:prstGeom>
        </p:spPr>
        <p:txBody>
          <a:bodyPr anchor="b"/>
          <a:lstStyle>
            <a:lvl1pPr algn="ctr">
              <a:defRPr sz="6000"/>
            </a:lvl1pPr>
          </a:lstStyle>
          <a:p>
            <a:pPr lvl="0">
              <a:defRPr sz="1800"/>
            </a:pPr>
            <a:r>
              <a:rPr sz="6000"/>
              <a:t>Click to edit Master title style</a:t>
            </a:r>
          </a:p>
        </p:txBody>
      </p:sp>
      <p:sp>
        <p:nvSpPr>
          <p:cNvPr id="7" name="Shape 7"/>
          <p:cNvSpPr>
            <a:spLocks noGrp="1"/>
          </p:cNvSpPr>
          <p:nvPr>
            <p:ph type="body" idx="1"/>
          </p:nvPr>
        </p:nvSpPr>
        <p:spPr>
          <a:xfrm>
            <a:off x="1524000" y="3602037"/>
            <a:ext cx="9144000" cy="3255963"/>
          </a:xfrm>
          <a:prstGeom prst="rect">
            <a:avLst/>
          </a:prstGeom>
        </p:spPr>
        <p:txBody>
          <a:bodyPr/>
          <a:lstStyle>
            <a:lvl1pPr marL="0" indent="0" algn="ctr">
              <a:buSzTx/>
              <a:buFontTx/>
              <a:buNone/>
              <a:defRPr sz="2400"/>
            </a:lvl1pPr>
          </a:lstStyle>
          <a:p>
            <a:pPr lvl="0">
              <a:defRPr sz="1800"/>
            </a:pPr>
            <a:r>
              <a:rPr sz="2400"/>
              <a:t>Click to edit Master subtitle style</a:t>
            </a:r>
          </a:p>
        </p:txBody>
      </p:sp>
      <p:sp>
        <p:nvSpPr>
          <p:cNvPr id="8" name="Shape 8"/>
          <p:cNvSpPr>
            <a:spLocks noGrp="1"/>
          </p:cNvSpPr>
          <p:nvPr>
            <p:ph type="sldNum" sz="quarter" idx="2"/>
          </p:nvPr>
        </p:nvSpPr>
        <p:spPr>
          <a:prstGeom prst="rect">
            <a:avLst/>
          </a:prstGeom>
        </p:spPr>
        <p:txBody>
          <a:bodyPr/>
          <a:lstStyle/>
          <a:p>
            <a:pPr lvl="0"/>
            <a:fld id="{86CB4B4D-7CA3-9044-876B-883B54F8677D}" type="slidenum">
              <a:t>‹nr.›</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39" name="Shape 39"/>
          <p:cNvSpPr>
            <a:spLocks noGrp="1"/>
          </p:cNvSpPr>
          <p:nvPr>
            <p:ph type="title"/>
          </p:nvPr>
        </p:nvSpPr>
        <p:spPr>
          <a:prstGeom prst="rect">
            <a:avLst/>
          </a:prstGeom>
        </p:spPr>
        <p:txBody>
          <a:bodyPr/>
          <a:lstStyle/>
          <a:p>
            <a:pPr lvl="0">
              <a:defRPr sz="1800"/>
            </a:pPr>
            <a:r>
              <a:rPr sz="4400"/>
              <a:t>Click to edit Master title style</a:t>
            </a:r>
          </a:p>
        </p:txBody>
      </p:sp>
      <p:sp>
        <p:nvSpPr>
          <p:cNvPr id="40" name="Shape 40"/>
          <p:cNvSpPr>
            <a:spLocks noGrp="1"/>
          </p:cNvSpPr>
          <p:nvPr>
            <p:ph type="body" idx="1"/>
          </p:nvPr>
        </p:nvSpPr>
        <p:spPr>
          <a:prstGeom prst="rect">
            <a:avLst/>
          </a:prstGeom>
        </p:spPr>
        <p:txBody>
          <a:bodyPr/>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41" name="Shape 41"/>
          <p:cNvSpPr>
            <a:spLocks noGrp="1"/>
          </p:cNvSpPr>
          <p:nvPr>
            <p:ph type="sldNum" sz="quarter" idx="2"/>
          </p:nvPr>
        </p:nvSpPr>
        <p:spPr>
          <a:prstGeom prst="rect">
            <a:avLst/>
          </a:prstGeom>
        </p:spPr>
        <p:txBody>
          <a:bodyPr/>
          <a:lstStyle/>
          <a:p>
            <a:pPr lvl="0"/>
            <a:fld id="{86CB4B4D-7CA3-9044-876B-883B54F8677D}" type="slidenum">
              <a:t>‹nr.›</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43" name="Shape 43"/>
          <p:cNvSpPr>
            <a:spLocks noGrp="1"/>
          </p:cNvSpPr>
          <p:nvPr>
            <p:ph type="title"/>
          </p:nvPr>
        </p:nvSpPr>
        <p:spPr>
          <a:xfrm>
            <a:off x="8724900" y="0"/>
            <a:ext cx="2628900" cy="6542088"/>
          </a:xfrm>
          <a:prstGeom prst="rect">
            <a:avLst/>
          </a:prstGeom>
        </p:spPr>
        <p:txBody>
          <a:bodyPr/>
          <a:lstStyle/>
          <a:p>
            <a:pPr lvl="0">
              <a:defRPr sz="1800"/>
            </a:pPr>
            <a:r>
              <a:rPr sz="4400"/>
              <a:t>Click to edit Master title style</a:t>
            </a:r>
          </a:p>
        </p:txBody>
      </p:sp>
      <p:sp>
        <p:nvSpPr>
          <p:cNvPr id="44" name="Shape 44"/>
          <p:cNvSpPr>
            <a:spLocks noGrp="1"/>
          </p:cNvSpPr>
          <p:nvPr>
            <p:ph type="body" idx="1"/>
          </p:nvPr>
        </p:nvSpPr>
        <p:spPr>
          <a:xfrm>
            <a:off x="838200" y="365125"/>
            <a:ext cx="7734300" cy="6492875"/>
          </a:xfrm>
          <a:prstGeom prst="rect">
            <a:avLst/>
          </a:prstGeom>
        </p:spPr>
        <p:txBody>
          <a:bodyPr/>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45" name="Shape 45"/>
          <p:cNvSpPr>
            <a:spLocks noGrp="1"/>
          </p:cNvSpPr>
          <p:nvPr>
            <p:ph type="sldNum" sz="quarter" idx="2"/>
          </p:nvPr>
        </p:nvSpPr>
        <p:spPr>
          <a:prstGeom prst="rect">
            <a:avLst/>
          </a:prstGeom>
        </p:spPr>
        <p:txBody>
          <a:bodyPr/>
          <a:lstStyle/>
          <a:p>
            <a:pPr lvl="0"/>
            <a:fld id="{86CB4B4D-7CA3-9044-876B-883B54F8677D}" type="slidenum">
              <a:t>‹nr.›</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10" name="Shape 10"/>
          <p:cNvSpPr>
            <a:spLocks noGrp="1"/>
          </p:cNvSpPr>
          <p:nvPr>
            <p:ph type="title"/>
          </p:nvPr>
        </p:nvSpPr>
        <p:spPr>
          <a:prstGeom prst="rect">
            <a:avLst/>
          </a:prstGeom>
        </p:spPr>
        <p:txBody>
          <a:bodyPr/>
          <a:lstStyle/>
          <a:p>
            <a:pPr lvl="0">
              <a:defRPr sz="1800"/>
            </a:pPr>
            <a:r>
              <a:rPr sz="4400"/>
              <a:t>Click to edit Master title style</a:t>
            </a:r>
          </a:p>
        </p:txBody>
      </p:sp>
      <p:sp>
        <p:nvSpPr>
          <p:cNvPr id="11" name="Shape 11"/>
          <p:cNvSpPr>
            <a:spLocks noGrp="1"/>
          </p:cNvSpPr>
          <p:nvPr>
            <p:ph type="body" idx="1"/>
          </p:nvPr>
        </p:nvSpPr>
        <p:spPr>
          <a:prstGeom prst="rect">
            <a:avLst/>
          </a:prstGeom>
        </p:spPr>
        <p:txBody>
          <a:bodyPr/>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12" name="Shape 12"/>
          <p:cNvSpPr>
            <a:spLocks noGrp="1"/>
          </p:cNvSpPr>
          <p:nvPr>
            <p:ph type="sldNum" sz="quarter" idx="2"/>
          </p:nvPr>
        </p:nvSpPr>
        <p:spPr>
          <a:prstGeom prst="rect">
            <a:avLst/>
          </a:prstGeom>
        </p:spPr>
        <p:txBody>
          <a:bodyPr/>
          <a:lstStyle/>
          <a:p>
            <a:pPr lvl="0"/>
            <a:fld id="{86CB4B4D-7CA3-9044-876B-883B54F8677D}" type="slidenum">
              <a:t>‹nr.›</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14" name="Shape 14"/>
          <p:cNvSpPr>
            <a:spLocks noGrp="1"/>
          </p:cNvSpPr>
          <p:nvPr>
            <p:ph type="title"/>
          </p:nvPr>
        </p:nvSpPr>
        <p:spPr>
          <a:xfrm>
            <a:off x="831850" y="0"/>
            <a:ext cx="10515600" cy="4562475"/>
          </a:xfrm>
          <a:prstGeom prst="rect">
            <a:avLst/>
          </a:prstGeom>
        </p:spPr>
        <p:txBody>
          <a:bodyPr anchor="b"/>
          <a:lstStyle>
            <a:lvl1pPr>
              <a:defRPr sz="6000"/>
            </a:lvl1pPr>
          </a:lstStyle>
          <a:p>
            <a:pPr lvl="0">
              <a:defRPr sz="1800"/>
            </a:pPr>
            <a:r>
              <a:rPr sz="6000"/>
              <a:t>Click to edit Master title style</a:t>
            </a:r>
          </a:p>
        </p:txBody>
      </p:sp>
      <p:sp>
        <p:nvSpPr>
          <p:cNvPr id="15" name="Shape 15"/>
          <p:cNvSpPr>
            <a:spLocks noGrp="1"/>
          </p:cNvSpPr>
          <p:nvPr>
            <p:ph type="body" idx="1"/>
          </p:nvPr>
        </p:nvSpPr>
        <p:spPr>
          <a:xfrm>
            <a:off x="831850" y="4589462"/>
            <a:ext cx="10515600" cy="2268538"/>
          </a:xfrm>
          <a:prstGeom prst="rect">
            <a:avLst/>
          </a:prstGeom>
        </p:spPr>
        <p:txBody>
          <a:bodyPr/>
          <a:lstStyle>
            <a:lvl1pPr marL="0" indent="0">
              <a:buSzTx/>
              <a:buFontTx/>
              <a:buNone/>
              <a:defRPr sz="2400">
                <a:solidFill>
                  <a:srgbClr val="888888"/>
                </a:solidFill>
              </a:defRPr>
            </a:lvl1pPr>
          </a:lstStyle>
          <a:p>
            <a:pPr lvl="0">
              <a:defRPr sz="1800">
                <a:solidFill>
                  <a:srgbClr val="000000"/>
                </a:solidFill>
              </a:defRPr>
            </a:pPr>
            <a:r>
              <a:rPr sz="2400">
                <a:solidFill>
                  <a:srgbClr val="888888"/>
                </a:solidFill>
              </a:rPr>
              <a:t>Click to edit Master text styles</a:t>
            </a:r>
          </a:p>
        </p:txBody>
      </p:sp>
      <p:sp>
        <p:nvSpPr>
          <p:cNvPr id="16" name="Shape 16"/>
          <p:cNvSpPr>
            <a:spLocks noGrp="1"/>
          </p:cNvSpPr>
          <p:nvPr>
            <p:ph type="sldNum" sz="quarter" idx="2"/>
          </p:nvPr>
        </p:nvSpPr>
        <p:spPr>
          <a:prstGeom prst="rect">
            <a:avLst/>
          </a:prstGeom>
        </p:spPr>
        <p:txBody>
          <a:bodyPr/>
          <a:lstStyle/>
          <a:p>
            <a:pPr lvl="0"/>
            <a:fld id="{86CB4B4D-7CA3-9044-876B-883B54F8677D}" type="slidenum">
              <a:t>‹nr.›</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18" name="Shape 18"/>
          <p:cNvSpPr>
            <a:spLocks noGrp="1"/>
          </p:cNvSpPr>
          <p:nvPr>
            <p:ph type="title"/>
          </p:nvPr>
        </p:nvSpPr>
        <p:spPr>
          <a:prstGeom prst="rect">
            <a:avLst/>
          </a:prstGeom>
        </p:spPr>
        <p:txBody>
          <a:bodyPr/>
          <a:lstStyle/>
          <a:p>
            <a:pPr lvl="0">
              <a:defRPr sz="1800"/>
            </a:pPr>
            <a:r>
              <a:rPr sz="4400"/>
              <a:t>Click to edit Master title style</a:t>
            </a:r>
          </a:p>
        </p:txBody>
      </p:sp>
      <p:sp>
        <p:nvSpPr>
          <p:cNvPr id="19" name="Shape 19"/>
          <p:cNvSpPr>
            <a:spLocks noGrp="1"/>
          </p:cNvSpPr>
          <p:nvPr>
            <p:ph type="body" idx="1"/>
          </p:nvPr>
        </p:nvSpPr>
        <p:spPr>
          <a:xfrm>
            <a:off x="838200" y="1825625"/>
            <a:ext cx="5181600" cy="5032375"/>
          </a:xfrm>
          <a:prstGeom prst="rect">
            <a:avLst/>
          </a:prstGeom>
        </p:spPr>
        <p:txBody>
          <a:bodyPr/>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20" name="Shape 20"/>
          <p:cNvSpPr>
            <a:spLocks noGrp="1"/>
          </p:cNvSpPr>
          <p:nvPr>
            <p:ph type="sldNum" sz="quarter" idx="2"/>
          </p:nvPr>
        </p:nvSpPr>
        <p:spPr>
          <a:prstGeom prst="rect">
            <a:avLst/>
          </a:prstGeom>
        </p:spPr>
        <p:txBody>
          <a:bodyPr/>
          <a:lstStyle/>
          <a:p>
            <a:pPr lvl="0"/>
            <a:fld id="{86CB4B4D-7CA3-9044-876B-883B54F8677D}" type="slidenum">
              <a:t>‹nr.›</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22" name="Shape 22"/>
          <p:cNvSpPr>
            <a:spLocks noGrp="1"/>
          </p:cNvSpPr>
          <p:nvPr>
            <p:ph type="title"/>
          </p:nvPr>
        </p:nvSpPr>
        <p:spPr>
          <a:xfrm>
            <a:off x="839787" y="365125"/>
            <a:ext cx="10515601" cy="1325563"/>
          </a:xfrm>
          <a:prstGeom prst="rect">
            <a:avLst/>
          </a:prstGeom>
        </p:spPr>
        <p:txBody>
          <a:bodyPr/>
          <a:lstStyle/>
          <a:p>
            <a:pPr lvl="0">
              <a:defRPr sz="1800"/>
            </a:pPr>
            <a:r>
              <a:rPr sz="4400"/>
              <a:t>Click to edit Master title style</a:t>
            </a:r>
          </a:p>
        </p:txBody>
      </p:sp>
      <p:sp>
        <p:nvSpPr>
          <p:cNvPr id="23" name="Shape 23"/>
          <p:cNvSpPr>
            <a:spLocks noGrp="1"/>
          </p:cNvSpPr>
          <p:nvPr>
            <p:ph type="body" idx="1"/>
          </p:nvPr>
        </p:nvSpPr>
        <p:spPr>
          <a:xfrm>
            <a:off x="839787" y="1681163"/>
            <a:ext cx="5157789" cy="823913"/>
          </a:xfrm>
          <a:prstGeom prst="rect">
            <a:avLst/>
          </a:prstGeom>
        </p:spPr>
        <p:txBody>
          <a:bodyPr anchor="b"/>
          <a:lstStyle>
            <a:lvl1pPr marL="0" indent="0">
              <a:buSzTx/>
              <a:buFontTx/>
              <a:buNone/>
              <a:defRPr sz="2400" b="1"/>
            </a:lvl1pPr>
          </a:lstStyle>
          <a:p>
            <a:pPr lvl="0">
              <a:defRPr sz="1800" b="0"/>
            </a:pPr>
            <a:r>
              <a:rPr sz="2400" b="1"/>
              <a:t>Click to edit Master text styles</a:t>
            </a:r>
          </a:p>
        </p:txBody>
      </p:sp>
      <p:sp>
        <p:nvSpPr>
          <p:cNvPr id="24" name="Shape 24"/>
          <p:cNvSpPr>
            <a:spLocks noGrp="1"/>
          </p:cNvSpPr>
          <p:nvPr>
            <p:ph type="sldNum" sz="quarter" idx="2"/>
          </p:nvPr>
        </p:nvSpPr>
        <p:spPr>
          <a:prstGeom prst="rect">
            <a:avLst/>
          </a:prstGeom>
        </p:spPr>
        <p:txBody>
          <a:bodyPr/>
          <a:lstStyle/>
          <a:p>
            <a:pPr lvl="0"/>
            <a:fld id="{86CB4B4D-7CA3-9044-876B-883B54F8677D}" type="slidenum">
              <a:t>‹nr.›</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26" name="Shape 26"/>
          <p:cNvSpPr>
            <a:spLocks noGrp="1"/>
          </p:cNvSpPr>
          <p:nvPr>
            <p:ph type="title"/>
          </p:nvPr>
        </p:nvSpPr>
        <p:spPr>
          <a:xfrm>
            <a:off x="838200" y="365125"/>
            <a:ext cx="10515600" cy="1325563"/>
          </a:xfrm>
          <a:prstGeom prst="rect">
            <a:avLst/>
          </a:prstGeom>
        </p:spPr>
        <p:txBody>
          <a:bodyPr/>
          <a:lstStyle/>
          <a:p>
            <a:pPr lvl="0">
              <a:defRPr sz="1800"/>
            </a:pPr>
            <a:r>
              <a:rPr sz="4400"/>
              <a:t>Click to edit Master title style</a:t>
            </a:r>
          </a:p>
        </p:txBody>
      </p:sp>
      <p:sp>
        <p:nvSpPr>
          <p:cNvPr id="27" name="Shape 27"/>
          <p:cNvSpPr>
            <a:spLocks noGrp="1"/>
          </p:cNvSpPr>
          <p:nvPr>
            <p:ph type="sldNum" sz="quarter" idx="2"/>
          </p:nvPr>
        </p:nvSpPr>
        <p:spPr>
          <a:prstGeom prst="rect">
            <a:avLst/>
          </a:prstGeom>
        </p:spPr>
        <p:txBody>
          <a:bodyPr/>
          <a:lstStyle/>
          <a:p>
            <a:pPr lvl="0"/>
            <a:fld id="{86CB4B4D-7CA3-9044-876B-883B54F8677D}" type="slidenum">
              <a:t>‹nr.›</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29" name="Shape 29"/>
          <p:cNvSpPr>
            <a:spLocks noGrp="1"/>
          </p:cNvSpPr>
          <p:nvPr>
            <p:ph type="sldNum" sz="quarter" idx="2"/>
          </p:nvPr>
        </p:nvSpPr>
        <p:spPr>
          <a:prstGeom prst="rect">
            <a:avLst/>
          </a:prstGeom>
        </p:spPr>
        <p:txBody>
          <a:bodyPr/>
          <a:lstStyle/>
          <a:p>
            <a:pPr lvl="0"/>
            <a:fld id="{86CB4B4D-7CA3-9044-876B-883B54F8677D}" type="slidenum">
              <a:t>‹nr.›</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31" name="Shape 31"/>
          <p:cNvSpPr>
            <a:spLocks noGrp="1"/>
          </p:cNvSpPr>
          <p:nvPr>
            <p:ph type="title"/>
          </p:nvPr>
        </p:nvSpPr>
        <p:spPr>
          <a:xfrm>
            <a:off x="839787" y="0"/>
            <a:ext cx="3932239" cy="2057400"/>
          </a:xfrm>
          <a:prstGeom prst="rect">
            <a:avLst/>
          </a:prstGeom>
        </p:spPr>
        <p:txBody>
          <a:bodyPr anchor="b"/>
          <a:lstStyle>
            <a:lvl1pPr>
              <a:defRPr sz="3200"/>
            </a:lvl1pPr>
          </a:lstStyle>
          <a:p>
            <a:pPr lvl="0">
              <a:defRPr sz="1800"/>
            </a:pPr>
            <a:r>
              <a:rPr sz="3200"/>
              <a:t>Click to edit Master title style</a:t>
            </a:r>
          </a:p>
        </p:txBody>
      </p:sp>
      <p:sp>
        <p:nvSpPr>
          <p:cNvPr id="32" name="Shape 32"/>
          <p:cNvSpPr>
            <a:spLocks noGrp="1"/>
          </p:cNvSpPr>
          <p:nvPr>
            <p:ph type="body" idx="1"/>
          </p:nvPr>
        </p:nvSpPr>
        <p:spPr>
          <a:xfrm>
            <a:off x="5183187" y="987425"/>
            <a:ext cx="6172201" cy="5870575"/>
          </a:xfrm>
          <a:prstGeom prst="rect">
            <a:avLst/>
          </a:prstGeom>
        </p:spPr>
        <p:txBody>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pPr lvl="0">
              <a:defRPr sz="1800"/>
            </a:pPr>
            <a:r>
              <a:rPr sz="3200"/>
              <a:t>Click to edit Master text styles</a:t>
            </a:r>
          </a:p>
          <a:p>
            <a:pPr lvl="1">
              <a:defRPr sz="1800"/>
            </a:pPr>
            <a:r>
              <a:rPr sz="3200"/>
              <a:t>Second level</a:t>
            </a:r>
          </a:p>
          <a:p>
            <a:pPr lvl="2">
              <a:defRPr sz="1800"/>
            </a:pPr>
            <a:r>
              <a:rPr sz="3200"/>
              <a:t>Third level</a:t>
            </a:r>
          </a:p>
          <a:p>
            <a:pPr lvl="3">
              <a:defRPr sz="1800"/>
            </a:pPr>
            <a:r>
              <a:rPr sz="3200"/>
              <a:t>Fourth level</a:t>
            </a:r>
          </a:p>
          <a:p>
            <a:pPr lvl="4">
              <a:defRPr sz="1800"/>
            </a:pPr>
            <a:r>
              <a:rPr sz="3200"/>
              <a:t>Fifth level</a:t>
            </a:r>
          </a:p>
        </p:txBody>
      </p:sp>
      <p:sp>
        <p:nvSpPr>
          <p:cNvPr id="33" name="Shape 33"/>
          <p:cNvSpPr>
            <a:spLocks noGrp="1"/>
          </p:cNvSpPr>
          <p:nvPr>
            <p:ph type="sldNum" sz="quarter" idx="2"/>
          </p:nvPr>
        </p:nvSpPr>
        <p:spPr>
          <a:prstGeom prst="rect">
            <a:avLst/>
          </a:prstGeom>
        </p:spPr>
        <p:txBody>
          <a:bodyPr/>
          <a:lstStyle/>
          <a:p>
            <a:pPr lvl="0"/>
            <a:fld id="{86CB4B4D-7CA3-9044-876B-883B54F8677D}" type="slidenum">
              <a:t>‹nr.›</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35" name="Shape 35"/>
          <p:cNvSpPr>
            <a:spLocks noGrp="1"/>
          </p:cNvSpPr>
          <p:nvPr>
            <p:ph type="title"/>
          </p:nvPr>
        </p:nvSpPr>
        <p:spPr>
          <a:xfrm>
            <a:off x="839787" y="0"/>
            <a:ext cx="3932239" cy="2057400"/>
          </a:xfrm>
          <a:prstGeom prst="rect">
            <a:avLst/>
          </a:prstGeom>
        </p:spPr>
        <p:txBody>
          <a:bodyPr anchor="b"/>
          <a:lstStyle>
            <a:lvl1pPr>
              <a:defRPr sz="3200"/>
            </a:lvl1pPr>
          </a:lstStyle>
          <a:p>
            <a:pPr lvl="0">
              <a:defRPr sz="1800"/>
            </a:pPr>
            <a:r>
              <a:rPr sz="3200"/>
              <a:t>Click to edit Master title style</a:t>
            </a:r>
          </a:p>
        </p:txBody>
      </p:sp>
      <p:sp>
        <p:nvSpPr>
          <p:cNvPr id="36" name="Shape 36"/>
          <p:cNvSpPr>
            <a:spLocks noGrp="1"/>
          </p:cNvSpPr>
          <p:nvPr>
            <p:ph type="body" idx="1"/>
          </p:nvPr>
        </p:nvSpPr>
        <p:spPr>
          <a:xfrm>
            <a:off x="839787" y="2057400"/>
            <a:ext cx="3932239" cy="4800600"/>
          </a:xfrm>
          <a:prstGeom prst="rect">
            <a:avLst/>
          </a:prstGeom>
        </p:spPr>
        <p:txBody>
          <a:bodyPr/>
          <a:lstStyle>
            <a:lvl1pPr marL="0" indent="0">
              <a:buSzTx/>
              <a:buFontTx/>
              <a:buNone/>
              <a:defRPr sz="1600"/>
            </a:lvl1pPr>
          </a:lstStyle>
          <a:p>
            <a:pPr lvl="0">
              <a:defRPr sz="1800"/>
            </a:pPr>
            <a:r>
              <a:rPr sz="1600"/>
              <a:t>Click to edit Master text styles</a:t>
            </a:r>
          </a:p>
        </p:txBody>
      </p:sp>
      <p:sp>
        <p:nvSpPr>
          <p:cNvPr id="37" name="Shape 37"/>
          <p:cNvSpPr>
            <a:spLocks noGrp="1"/>
          </p:cNvSpPr>
          <p:nvPr>
            <p:ph type="sldNum" sz="quarter" idx="2"/>
          </p:nvPr>
        </p:nvSpPr>
        <p:spPr>
          <a:prstGeom prst="rect">
            <a:avLst/>
          </a:prstGeom>
        </p:spPr>
        <p:txBody>
          <a:bodyPr/>
          <a:lstStyle/>
          <a:p>
            <a:pPr lvl="0"/>
            <a:fld id="{86CB4B4D-7CA3-9044-876B-883B54F8677D}" type="slidenum">
              <a:t>‹nr.›</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hape 2"/>
          <p:cNvSpPr>
            <a:spLocks noGrp="1"/>
          </p:cNvSpPr>
          <p:nvPr>
            <p:ph type="title"/>
          </p:nvPr>
        </p:nvSpPr>
        <p:spPr>
          <a:xfrm>
            <a:off x="838200" y="230187"/>
            <a:ext cx="10515600" cy="1595439"/>
          </a:xfrm>
          <a:prstGeom prst="rect">
            <a:avLst/>
          </a:prstGeom>
          <a:ln w="12700">
            <a:miter lim="400000"/>
          </a:ln>
          <a:extLst>
            <a:ext uri="{C572A759-6A51-4108-AA02-DFA0A04FC94B}">
              <ma14:wrappingTextBoxFlag xmlns="" xmlns:ma14="http://schemas.microsoft.com/office/mac/drawingml/2011/main" val="1"/>
            </a:ext>
          </a:extLst>
        </p:spPr>
        <p:txBody>
          <a:bodyPr lIns="45719" rIns="45719" anchor="ctr">
            <a:normAutofit/>
          </a:bodyPr>
          <a:lstStyle/>
          <a:p>
            <a:pPr lvl="0">
              <a:defRPr sz="1800"/>
            </a:pPr>
            <a:r>
              <a:rPr sz="4400"/>
              <a:t>Click to edit Master title style</a:t>
            </a:r>
          </a:p>
        </p:txBody>
      </p:sp>
      <p:sp>
        <p:nvSpPr>
          <p:cNvPr id="3" name="Shape 3"/>
          <p:cNvSpPr>
            <a:spLocks noGrp="1"/>
          </p:cNvSpPr>
          <p:nvPr>
            <p:ph type="body" idx="1"/>
          </p:nvPr>
        </p:nvSpPr>
        <p:spPr>
          <a:xfrm>
            <a:off x="838200" y="1825625"/>
            <a:ext cx="10515600" cy="5032375"/>
          </a:xfrm>
          <a:prstGeom prst="rect">
            <a:avLst/>
          </a:prstGeom>
          <a:ln w="12700">
            <a:miter lim="400000"/>
          </a:ln>
          <a:extLst>
            <a:ext uri="{C572A759-6A51-4108-AA02-DFA0A04FC94B}">
              <ma14:wrappingTextBoxFlag xmlns="" xmlns:ma14="http://schemas.microsoft.com/office/mac/drawingml/2011/main" val="1"/>
            </a:ext>
          </a:extLst>
        </p:spPr>
        <p:txBody>
          <a:bodyPr lIns="45719" rIns="45719">
            <a:normAutofit/>
          </a:bodyPr>
          <a:lstStyle/>
          <a:p>
            <a:pPr lvl="0">
              <a:defRPr sz="1800"/>
            </a:pPr>
            <a:r>
              <a:rPr sz="2800"/>
              <a:t>Click to edit Master text styles</a:t>
            </a:r>
          </a:p>
          <a:p>
            <a:pPr lvl="1">
              <a:defRPr sz="1800"/>
            </a:pPr>
            <a:r>
              <a:rPr sz="2800"/>
              <a:t>Second level</a:t>
            </a:r>
          </a:p>
          <a:p>
            <a:pPr lvl="2">
              <a:defRPr sz="1800"/>
            </a:pPr>
            <a:r>
              <a:rPr sz="2800"/>
              <a:t>Third level</a:t>
            </a:r>
          </a:p>
          <a:p>
            <a:pPr lvl="3">
              <a:defRPr sz="1800"/>
            </a:pPr>
            <a:r>
              <a:rPr sz="2800"/>
              <a:t>Fourth level</a:t>
            </a:r>
          </a:p>
          <a:p>
            <a:pPr lvl="4">
              <a:defRPr sz="1800"/>
            </a:pPr>
            <a:r>
              <a:rPr sz="2800"/>
              <a:t>Fifth level</a:t>
            </a:r>
          </a:p>
        </p:txBody>
      </p:sp>
      <p:sp>
        <p:nvSpPr>
          <p:cNvPr id="4" name="Shape 4"/>
          <p:cNvSpPr>
            <a:spLocks noGrp="1"/>
          </p:cNvSpPr>
          <p:nvPr>
            <p:ph type="sldNum" sz="quarter" idx="2"/>
          </p:nvPr>
        </p:nvSpPr>
        <p:spPr>
          <a:xfrm>
            <a:off x="8610600" y="6404292"/>
            <a:ext cx="2743200" cy="269241"/>
          </a:xfrm>
          <a:prstGeom prst="rect">
            <a:avLst/>
          </a:prstGeom>
          <a:ln w="12700">
            <a:miter lim="400000"/>
          </a:ln>
        </p:spPr>
        <p:txBody>
          <a:bodyPr lIns="45719" rIns="45719" anchor="ctr">
            <a:spAutoFit/>
          </a:bodyPr>
          <a:lstStyle>
            <a:lvl1pPr algn="r">
              <a:defRPr sz="1200">
                <a:solidFill>
                  <a:srgbClr val="888888"/>
                </a:solidFill>
              </a:defRPr>
            </a:lvl1pPr>
          </a:lstStyle>
          <a:p>
            <a:pPr lvl="0"/>
            <a:fld id="{86CB4B4D-7CA3-9044-876B-883B54F8677D}" type="slidenum">
              <a:t>‹nr.›</a:t>
            </a:fld>
            <a:endParaRPr/>
          </a:p>
        </p:txBody>
      </p:sp>
      <p:pic>
        <p:nvPicPr>
          <p:cNvPr id="5" name="Picture 4"/>
          <p:cNvPicPr/>
          <p:nvPr userDrawn="1"/>
        </p:nvPicPr>
        <p:blipFill>
          <a:blip r:embed="rId13" cstate="email">
            <a:extLst>
              <a:ext uri="{28A0092B-C50C-407E-A947-70E740481C1C}">
                <a14:useLocalDpi xmlns:a14="http://schemas.microsoft.com/office/drawing/2010/main"/>
              </a:ext>
            </a:extLst>
          </a:blip>
          <a:stretch>
            <a:fillRect/>
          </a:stretch>
        </p:blipFill>
        <p:spPr>
          <a:xfrm>
            <a:off x="10141585" y="6448426"/>
            <a:ext cx="1743710" cy="27305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med"/>
  <p:txStyles>
    <p:titleStyle>
      <a:lvl1pPr>
        <a:lnSpc>
          <a:spcPct val="90000"/>
        </a:lnSpc>
        <a:defRPr sz="4400">
          <a:latin typeface="Calibri Light"/>
          <a:ea typeface="Calibri Light"/>
          <a:cs typeface="Calibri Light"/>
          <a:sym typeface="Calibri Light"/>
        </a:defRPr>
      </a:lvl1pPr>
      <a:lvl2pPr>
        <a:lnSpc>
          <a:spcPct val="90000"/>
        </a:lnSpc>
        <a:defRPr sz="4400">
          <a:latin typeface="Calibri Light"/>
          <a:ea typeface="Calibri Light"/>
          <a:cs typeface="Calibri Light"/>
          <a:sym typeface="Calibri Light"/>
        </a:defRPr>
      </a:lvl2pPr>
      <a:lvl3pPr>
        <a:lnSpc>
          <a:spcPct val="90000"/>
        </a:lnSpc>
        <a:defRPr sz="4400">
          <a:latin typeface="Calibri Light"/>
          <a:ea typeface="Calibri Light"/>
          <a:cs typeface="Calibri Light"/>
          <a:sym typeface="Calibri Light"/>
        </a:defRPr>
      </a:lvl3pPr>
      <a:lvl4pPr>
        <a:lnSpc>
          <a:spcPct val="90000"/>
        </a:lnSpc>
        <a:defRPr sz="4400">
          <a:latin typeface="Calibri Light"/>
          <a:ea typeface="Calibri Light"/>
          <a:cs typeface="Calibri Light"/>
          <a:sym typeface="Calibri Light"/>
        </a:defRPr>
      </a:lvl4pPr>
      <a:lvl5pPr>
        <a:lnSpc>
          <a:spcPct val="90000"/>
        </a:lnSpc>
        <a:defRPr sz="4400">
          <a:latin typeface="Calibri Light"/>
          <a:ea typeface="Calibri Light"/>
          <a:cs typeface="Calibri Light"/>
          <a:sym typeface="Calibri Light"/>
        </a:defRPr>
      </a:lvl5pPr>
      <a:lvl6pPr>
        <a:lnSpc>
          <a:spcPct val="90000"/>
        </a:lnSpc>
        <a:defRPr sz="4400">
          <a:latin typeface="Calibri Light"/>
          <a:ea typeface="Calibri Light"/>
          <a:cs typeface="Calibri Light"/>
          <a:sym typeface="Calibri Light"/>
        </a:defRPr>
      </a:lvl6pPr>
      <a:lvl7pPr>
        <a:lnSpc>
          <a:spcPct val="90000"/>
        </a:lnSpc>
        <a:defRPr sz="4400">
          <a:latin typeface="Calibri Light"/>
          <a:ea typeface="Calibri Light"/>
          <a:cs typeface="Calibri Light"/>
          <a:sym typeface="Calibri Light"/>
        </a:defRPr>
      </a:lvl7pPr>
      <a:lvl8pPr>
        <a:lnSpc>
          <a:spcPct val="90000"/>
        </a:lnSpc>
        <a:defRPr sz="4400">
          <a:latin typeface="Calibri Light"/>
          <a:ea typeface="Calibri Light"/>
          <a:cs typeface="Calibri Light"/>
          <a:sym typeface="Calibri Light"/>
        </a:defRPr>
      </a:lvl8pPr>
      <a:lvl9pPr>
        <a:lnSpc>
          <a:spcPct val="90000"/>
        </a:lnSpc>
        <a:defRPr sz="4400">
          <a:latin typeface="Calibri Light"/>
          <a:ea typeface="Calibri Light"/>
          <a:cs typeface="Calibri Light"/>
          <a:sym typeface="Calibri Light"/>
        </a:defRPr>
      </a:lvl9pPr>
    </p:titleStyle>
    <p:bodyStyle>
      <a:lvl1pPr marL="228600" indent="-228600">
        <a:lnSpc>
          <a:spcPct val="90000"/>
        </a:lnSpc>
        <a:spcBef>
          <a:spcPts val="1000"/>
        </a:spcBef>
        <a:buSzPct val="100000"/>
        <a:buFont typeface="Arial"/>
        <a:buChar char="•"/>
        <a:defRPr sz="2800">
          <a:latin typeface="Calibri"/>
          <a:ea typeface="Calibri"/>
          <a:cs typeface="Calibri"/>
          <a:sym typeface="Calibri"/>
        </a:defRPr>
      </a:lvl1pPr>
      <a:lvl2pPr marL="723900" indent="-266700">
        <a:lnSpc>
          <a:spcPct val="90000"/>
        </a:lnSpc>
        <a:spcBef>
          <a:spcPts val="1000"/>
        </a:spcBef>
        <a:buSzPct val="100000"/>
        <a:buFont typeface="Arial"/>
        <a:buChar char="•"/>
        <a:defRPr sz="2800">
          <a:latin typeface="Calibri"/>
          <a:ea typeface="Calibri"/>
          <a:cs typeface="Calibri"/>
          <a:sym typeface="Calibri"/>
        </a:defRPr>
      </a:lvl2pPr>
      <a:lvl3pPr marL="1234439" indent="-320039">
        <a:lnSpc>
          <a:spcPct val="90000"/>
        </a:lnSpc>
        <a:spcBef>
          <a:spcPts val="1000"/>
        </a:spcBef>
        <a:buSzPct val="100000"/>
        <a:buFont typeface="Arial"/>
        <a:buChar char="•"/>
        <a:defRPr sz="2800">
          <a:latin typeface="Calibri"/>
          <a:ea typeface="Calibri"/>
          <a:cs typeface="Calibri"/>
          <a:sym typeface="Calibri"/>
        </a:defRPr>
      </a:lvl3pPr>
      <a:lvl4pPr marL="1727200" indent="-355600">
        <a:lnSpc>
          <a:spcPct val="90000"/>
        </a:lnSpc>
        <a:spcBef>
          <a:spcPts val="1000"/>
        </a:spcBef>
        <a:buSzPct val="100000"/>
        <a:buFont typeface="Arial"/>
        <a:buChar char="•"/>
        <a:defRPr sz="2800">
          <a:latin typeface="Calibri"/>
          <a:ea typeface="Calibri"/>
          <a:cs typeface="Calibri"/>
          <a:sym typeface="Calibri"/>
        </a:defRPr>
      </a:lvl4pPr>
      <a:lvl5pPr marL="2184400" indent="-355600">
        <a:lnSpc>
          <a:spcPct val="90000"/>
        </a:lnSpc>
        <a:spcBef>
          <a:spcPts val="1000"/>
        </a:spcBef>
        <a:buSzPct val="100000"/>
        <a:buFont typeface="Arial"/>
        <a:buChar char="•"/>
        <a:defRPr sz="2800">
          <a:latin typeface="Calibri"/>
          <a:ea typeface="Calibri"/>
          <a:cs typeface="Calibri"/>
          <a:sym typeface="Calibri"/>
        </a:defRPr>
      </a:lvl5pPr>
      <a:lvl6pPr marL="2641600" indent="-355600">
        <a:lnSpc>
          <a:spcPct val="90000"/>
        </a:lnSpc>
        <a:spcBef>
          <a:spcPts val="1000"/>
        </a:spcBef>
        <a:buSzPct val="100000"/>
        <a:buFont typeface="Arial"/>
        <a:buChar char="•"/>
        <a:defRPr sz="2800">
          <a:latin typeface="Calibri"/>
          <a:ea typeface="Calibri"/>
          <a:cs typeface="Calibri"/>
          <a:sym typeface="Calibri"/>
        </a:defRPr>
      </a:lvl6pPr>
      <a:lvl7pPr marL="3098800" indent="-355600">
        <a:lnSpc>
          <a:spcPct val="90000"/>
        </a:lnSpc>
        <a:spcBef>
          <a:spcPts val="1000"/>
        </a:spcBef>
        <a:buSzPct val="100000"/>
        <a:buFont typeface="Arial"/>
        <a:buChar char="•"/>
        <a:defRPr sz="2800">
          <a:latin typeface="Calibri"/>
          <a:ea typeface="Calibri"/>
          <a:cs typeface="Calibri"/>
          <a:sym typeface="Calibri"/>
        </a:defRPr>
      </a:lvl7pPr>
      <a:lvl8pPr marL="3556000" indent="-355600">
        <a:lnSpc>
          <a:spcPct val="90000"/>
        </a:lnSpc>
        <a:spcBef>
          <a:spcPts val="1000"/>
        </a:spcBef>
        <a:buSzPct val="100000"/>
        <a:buFont typeface="Arial"/>
        <a:buChar char="•"/>
        <a:defRPr sz="2800">
          <a:latin typeface="Calibri"/>
          <a:ea typeface="Calibri"/>
          <a:cs typeface="Calibri"/>
          <a:sym typeface="Calibri"/>
        </a:defRPr>
      </a:lvl8pPr>
      <a:lvl9pPr marL="4013200" indent="-355600">
        <a:lnSpc>
          <a:spcPct val="90000"/>
        </a:lnSpc>
        <a:spcBef>
          <a:spcPts val="1000"/>
        </a:spcBef>
        <a:buSzPct val="100000"/>
        <a:buFont typeface="Arial"/>
        <a:buChar char="•"/>
        <a:defRPr sz="2800">
          <a:latin typeface="Calibri"/>
          <a:ea typeface="Calibri"/>
          <a:cs typeface="Calibri"/>
          <a:sym typeface="Calibri"/>
        </a:defRPr>
      </a:lvl9pPr>
    </p:bodyStyle>
    <p:otherStyle>
      <a:lvl1pPr algn="r">
        <a:defRPr sz="1200">
          <a:solidFill>
            <a:schemeClr val="tx1"/>
          </a:solidFill>
          <a:latin typeface="+mn-lt"/>
          <a:ea typeface="+mn-ea"/>
          <a:cs typeface="+mn-cs"/>
          <a:sym typeface="Calibri"/>
        </a:defRPr>
      </a:lvl1pPr>
      <a:lvl2pPr indent="457200" algn="r">
        <a:defRPr sz="1200">
          <a:solidFill>
            <a:schemeClr val="tx1"/>
          </a:solidFill>
          <a:latin typeface="+mn-lt"/>
          <a:ea typeface="+mn-ea"/>
          <a:cs typeface="+mn-cs"/>
          <a:sym typeface="Calibri"/>
        </a:defRPr>
      </a:lvl2pPr>
      <a:lvl3pPr indent="914400" algn="r">
        <a:defRPr sz="1200">
          <a:solidFill>
            <a:schemeClr val="tx1"/>
          </a:solidFill>
          <a:latin typeface="+mn-lt"/>
          <a:ea typeface="+mn-ea"/>
          <a:cs typeface="+mn-cs"/>
          <a:sym typeface="Calibri"/>
        </a:defRPr>
      </a:lvl3pPr>
      <a:lvl4pPr indent="1371600" algn="r">
        <a:defRPr sz="1200">
          <a:solidFill>
            <a:schemeClr val="tx1"/>
          </a:solidFill>
          <a:latin typeface="+mn-lt"/>
          <a:ea typeface="+mn-ea"/>
          <a:cs typeface="+mn-cs"/>
          <a:sym typeface="Calibri"/>
        </a:defRPr>
      </a:lvl4pPr>
      <a:lvl5pPr indent="1828800" algn="r">
        <a:defRPr sz="1200">
          <a:solidFill>
            <a:schemeClr val="tx1"/>
          </a:solidFill>
          <a:latin typeface="+mn-lt"/>
          <a:ea typeface="+mn-ea"/>
          <a:cs typeface="+mn-cs"/>
          <a:sym typeface="Calibri"/>
        </a:defRPr>
      </a:lvl5pPr>
      <a:lvl6pPr indent="2286000" algn="r">
        <a:defRPr sz="1200">
          <a:solidFill>
            <a:schemeClr val="tx1"/>
          </a:solidFill>
          <a:latin typeface="+mn-lt"/>
          <a:ea typeface="+mn-ea"/>
          <a:cs typeface="+mn-cs"/>
          <a:sym typeface="Calibri"/>
        </a:defRPr>
      </a:lvl6pPr>
      <a:lvl7pPr indent="2743200" algn="r">
        <a:defRPr sz="1200">
          <a:solidFill>
            <a:schemeClr val="tx1"/>
          </a:solidFill>
          <a:latin typeface="+mn-lt"/>
          <a:ea typeface="+mn-ea"/>
          <a:cs typeface="+mn-cs"/>
          <a:sym typeface="Calibri"/>
        </a:defRPr>
      </a:lvl7pPr>
      <a:lvl8pPr indent="3200400" algn="r">
        <a:defRPr sz="1200">
          <a:solidFill>
            <a:schemeClr val="tx1"/>
          </a:solidFill>
          <a:latin typeface="+mn-lt"/>
          <a:ea typeface="+mn-ea"/>
          <a:cs typeface="+mn-cs"/>
          <a:sym typeface="Calibri"/>
        </a:defRPr>
      </a:lvl8pPr>
      <a:lvl9pPr indent="3657600" algn="r">
        <a:defRPr sz="1200">
          <a:solidFill>
            <a:schemeClr val="tx1"/>
          </a:solidFill>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21.png"/><Relationship Id="rId5" Type="http://schemas.openxmlformats.org/officeDocument/2006/relationships/image" Target="../media/image11.pn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hyperlink" Target="http://www.illeccio.com/page.php?lang=en&amp;product_id=37" TargetMode="Externa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8" Type="http://schemas.openxmlformats.org/officeDocument/2006/relationships/image" Target="../media/image29.wmf"/><Relationship Id="rId3" Type="http://schemas.openxmlformats.org/officeDocument/2006/relationships/image" Target="../media/image25.png"/><Relationship Id="rId7" Type="http://schemas.openxmlformats.org/officeDocument/2006/relationships/image" Target="../media/image28.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27.png"/><Relationship Id="rId11" Type="http://schemas.openxmlformats.org/officeDocument/2006/relationships/image" Target="../media/image32.wmf"/><Relationship Id="rId5" Type="http://schemas.openxmlformats.org/officeDocument/2006/relationships/image" Target="../media/image26.png"/><Relationship Id="rId10" Type="http://schemas.openxmlformats.org/officeDocument/2006/relationships/image" Target="../media/image31.wmf"/><Relationship Id="rId4" Type="http://schemas.microsoft.com/office/2007/relationships/hdphoto" Target="../media/hdphoto1.wdp"/><Relationship Id="rId9" Type="http://schemas.openxmlformats.org/officeDocument/2006/relationships/image" Target="../media/image30.wmf"/></Relationships>
</file>

<file path=ppt/slides/_rels/slide1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33.png"/><Relationship Id="rId1" Type="http://schemas.openxmlformats.org/officeDocument/2006/relationships/slideLayout" Target="../slideLayouts/slideLayout2.xml"/><Relationship Id="rId5" Type="http://schemas.openxmlformats.org/officeDocument/2006/relationships/image" Target="../media/image35.png"/><Relationship Id="rId4" Type="http://schemas.openxmlformats.org/officeDocument/2006/relationships/image" Target="../media/image26.png"/></Relationships>
</file>

<file path=ppt/slides/_rels/slide1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png"/><Relationship Id="rId7" Type="http://schemas.openxmlformats.org/officeDocument/2006/relationships/image" Target="../media/image41.png"/><Relationship Id="rId2" Type="http://schemas.openxmlformats.org/officeDocument/2006/relationships/image" Target="../media/image36.png"/><Relationship Id="rId1" Type="http://schemas.openxmlformats.org/officeDocument/2006/relationships/slideLayout" Target="../slideLayouts/slideLayout2.xml"/><Relationship Id="rId6" Type="http://schemas.openxmlformats.org/officeDocument/2006/relationships/image" Target="../media/image40.png"/><Relationship Id="rId11" Type="http://schemas.openxmlformats.org/officeDocument/2006/relationships/image" Target="../media/image45.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7.xml"/><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hyperlink" Target="https://www.google.ch/url?sa=i&amp;rct=j&amp;q=&amp;esrc=s&amp;frm=1&amp;source=images&amp;cd=&amp;cad=rja&amp;uact=8&amp;ved=0CAcQjRw&amp;url=https://www.pinterest.com/hannahgknight/vbs-2015-parables/&amp;ei=g2I3VbSLCoGZPKjBgIAK&amp;bvm=bv.91071109,d.d2s&amp;psig=AFQjCNFFle69rwMqswNJY1oKhQMbj43qEQ&amp;ust=1429779348455436" TargetMode="External"/><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54.jpeg"/></Relationships>
</file>

<file path=ppt/slides/_rels/slide28.xml.rels><?xml version="1.0" encoding="UTF-8" standalone="yes"?>
<Relationships xmlns="http://schemas.openxmlformats.org/package/2006/relationships"><Relationship Id="rId8" Type="http://schemas.openxmlformats.org/officeDocument/2006/relationships/image" Target="../media/image61.png"/><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55.png"/><Relationship Id="rId1" Type="http://schemas.openxmlformats.org/officeDocument/2006/relationships/slideLayout" Target="../slideLayouts/slideLayout2.xml"/><Relationship Id="rId6" Type="http://schemas.openxmlformats.org/officeDocument/2006/relationships/image" Target="../media/image59.png"/><Relationship Id="rId11" Type="http://schemas.openxmlformats.org/officeDocument/2006/relationships/image" Target="../media/image64.jpeg"/><Relationship Id="rId5" Type="http://schemas.openxmlformats.org/officeDocument/2006/relationships/image" Target="../media/image58.png"/><Relationship Id="rId10" Type="http://schemas.openxmlformats.org/officeDocument/2006/relationships/image" Target="../media/image63.png"/><Relationship Id="rId4" Type="http://schemas.openxmlformats.org/officeDocument/2006/relationships/image" Target="../media/image57.png"/><Relationship Id="rId9" Type="http://schemas.openxmlformats.org/officeDocument/2006/relationships/image" Target="../media/image62.png"/></Relationships>
</file>

<file path=ppt/slides/_rels/slide29.xml.rels><?xml version="1.0" encoding="UTF-8" standalone="yes"?>
<Relationships xmlns="http://schemas.openxmlformats.org/package/2006/relationships"><Relationship Id="rId8" Type="http://schemas.openxmlformats.org/officeDocument/2006/relationships/image" Target="../media/image70.png"/><Relationship Id="rId3" Type="http://schemas.openxmlformats.org/officeDocument/2006/relationships/image" Target="../media/image66.png"/><Relationship Id="rId7" Type="http://schemas.openxmlformats.org/officeDocument/2006/relationships/image" Target="../media/image69.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8.png"/><Relationship Id="rId4" Type="http://schemas.openxmlformats.org/officeDocument/2006/relationships/image" Target="../media/image67.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image" Target="../media/image65.png"/><Relationship Id="rId1" Type="http://schemas.openxmlformats.org/officeDocument/2006/relationships/slideLayout" Target="../slideLayouts/slideLayout2.xml"/><Relationship Id="rId6" Type="http://schemas.openxmlformats.org/officeDocument/2006/relationships/image" Target="../media/image62.png"/><Relationship Id="rId5" Type="http://schemas.openxmlformats.org/officeDocument/2006/relationships/image" Target="../media/image68.png"/><Relationship Id="rId4" Type="http://schemas.openxmlformats.org/officeDocument/2006/relationships/image" Target="../media/image67.png"/></Relationships>
</file>

<file path=ppt/slides/_rels/slide31.xml.rels><?xml version="1.0" encoding="UTF-8" standalone="yes"?>
<Relationships xmlns="http://schemas.openxmlformats.org/package/2006/relationships"><Relationship Id="rId3" Type="http://schemas.openxmlformats.org/officeDocument/2006/relationships/image" Target="../media/image65.png"/><Relationship Id="rId7" Type="http://schemas.openxmlformats.org/officeDocument/2006/relationships/image" Target="../media/image62.png"/><Relationship Id="rId2" Type="http://schemas.openxmlformats.org/officeDocument/2006/relationships/image" Target="../media/image71.png"/><Relationship Id="rId1" Type="http://schemas.openxmlformats.org/officeDocument/2006/relationships/slideLayout" Target="../slideLayouts/slideLayout2.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66.png"/></Relationships>
</file>

<file path=ppt/slides/_rels/slide32.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image" Target="../media/image60.png"/><Relationship Id="rId2" Type="http://schemas.openxmlformats.org/officeDocument/2006/relationships/image" Target="../media/image72.png"/><Relationship Id="rId1" Type="http://schemas.openxmlformats.org/officeDocument/2006/relationships/slideLayout" Target="../slideLayouts/slideLayout2.xml"/><Relationship Id="rId6" Type="http://schemas.openxmlformats.org/officeDocument/2006/relationships/image" Target="../media/image59.png"/><Relationship Id="rId5" Type="http://schemas.openxmlformats.org/officeDocument/2006/relationships/image" Target="../media/image58.png"/><Relationship Id="rId4" Type="http://schemas.openxmlformats.org/officeDocument/2006/relationships/image" Target="../media/image57.png"/></Relationships>
</file>

<file path=ppt/slides/_rels/slide33.xml.rels><?xml version="1.0" encoding="UTF-8" standalone="yes"?>
<Relationships xmlns="http://schemas.openxmlformats.org/package/2006/relationships"><Relationship Id="rId3" Type="http://schemas.openxmlformats.org/officeDocument/2006/relationships/image" Target="../media/image73.jpe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png"/><Relationship Id="rId1" Type="http://schemas.openxmlformats.org/officeDocument/2006/relationships/slideLayout" Target="../slideLayouts/slideLayout7.xml"/><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79.jpeg"/><Relationship Id="rId2" Type="http://schemas.openxmlformats.org/officeDocument/2006/relationships/image" Target="../media/image78.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png"/><Relationship Id="rId1" Type="http://schemas.openxmlformats.org/officeDocument/2006/relationships/slideLayout" Target="../slideLayouts/slideLayout2.xml"/><Relationship Id="rId6" Type="http://schemas.openxmlformats.org/officeDocument/2006/relationships/image" Target="../media/image12.jpg"/><Relationship Id="rId5" Type="http://schemas.openxmlformats.org/officeDocument/2006/relationships/image" Target="../media/image11.pn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4355431" y="1714909"/>
            <a:ext cx="6954253" cy="1522922"/>
          </a:xfrm>
        </p:spPr>
        <p:txBody>
          <a:bodyPr>
            <a:normAutofit/>
          </a:bodyPr>
          <a:lstStyle/>
          <a:p>
            <a:pPr algn="l"/>
            <a:r>
              <a:rPr lang="en-AU" sz="4800" dirty="0" smtClean="0"/>
              <a:t>the future of </a:t>
            </a:r>
            <a:br>
              <a:rPr lang="en-AU" sz="4800" dirty="0" smtClean="0"/>
            </a:br>
            <a:r>
              <a:rPr lang="en-AU" sz="4800" dirty="0" smtClean="0"/>
              <a:t>Statistical Production</a:t>
            </a:r>
            <a:endParaRPr lang="sl-SI" sz="4800" dirty="0"/>
          </a:p>
        </p:txBody>
      </p:sp>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a:stretch/>
        </p:blipFill>
        <p:spPr>
          <a:xfrm>
            <a:off x="1" y="4090737"/>
            <a:ext cx="12192000" cy="2630905"/>
          </a:xfrm>
          <a:prstGeom prst="rect">
            <a:avLst/>
          </a:prstGeom>
        </p:spPr>
      </p:pic>
      <p:sp>
        <p:nvSpPr>
          <p:cNvPr id="5" name="TextBox 4"/>
          <p:cNvSpPr txBox="1"/>
          <p:nvPr/>
        </p:nvSpPr>
        <p:spPr>
          <a:xfrm>
            <a:off x="465221" y="1368375"/>
            <a:ext cx="4237408" cy="2215991"/>
          </a:xfrm>
          <a:prstGeom prst="rect">
            <a:avLst/>
          </a:prstGeom>
          <a:noFill/>
        </p:spPr>
        <p:txBody>
          <a:bodyPr wrap="square" rtlCol="0">
            <a:spAutoFit/>
          </a:bodyPr>
          <a:lstStyle/>
          <a:p>
            <a:r>
              <a:rPr lang="en-AU" sz="13800" dirty="0" smtClean="0"/>
              <a:t>CSPA</a:t>
            </a:r>
            <a:endParaRPr lang="en-AU" sz="2000" dirty="0"/>
          </a:p>
        </p:txBody>
      </p:sp>
    </p:spTree>
    <p:extLst>
      <p:ext uri="{BB962C8B-B14F-4D97-AF65-F5344CB8AC3E}">
        <p14:creationId xmlns:p14="http://schemas.microsoft.com/office/powerpoint/2010/main" val="3800777405"/>
      </p:ext>
    </p:extLst>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249" name="Group 4"/>
          <p:cNvGrpSpPr>
            <a:grpSpLocks/>
          </p:cNvGrpSpPr>
          <p:nvPr/>
        </p:nvGrpSpPr>
        <p:grpSpPr bwMode="auto">
          <a:xfrm>
            <a:off x="1725487" y="1395247"/>
            <a:ext cx="8455025" cy="4800600"/>
            <a:chOff x="218061" y="87234"/>
            <a:chExt cx="8720223" cy="5253644"/>
          </a:xfrm>
        </p:grpSpPr>
        <p:sp>
          <p:nvSpPr>
            <p:cNvPr id="75" name="Rektangel 74"/>
            <p:cNvSpPr/>
            <p:nvPr/>
          </p:nvSpPr>
          <p:spPr>
            <a:xfrm>
              <a:off x="728896" y="87234"/>
              <a:ext cx="8209388" cy="2406182"/>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v-SE" dirty="0">
                <a:solidFill>
                  <a:prstClr val="white"/>
                </a:solidFill>
              </a:endParaRPr>
            </a:p>
          </p:txBody>
        </p:sp>
        <p:grpSp>
          <p:nvGrpSpPr>
            <p:cNvPr id="53252" name="Group 4"/>
            <p:cNvGrpSpPr>
              <a:grpSpLocks/>
            </p:cNvGrpSpPr>
            <p:nvPr/>
          </p:nvGrpSpPr>
          <p:grpSpPr bwMode="auto">
            <a:xfrm>
              <a:off x="918538" y="231250"/>
              <a:ext cx="7661651" cy="832330"/>
              <a:chOff x="353355" y="2933913"/>
              <a:chExt cx="8221964" cy="814274"/>
            </a:xfrm>
          </p:grpSpPr>
          <p:sp>
            <p:nvSpPr>
              <p:cNvPr id="6" name="Freeform 5"/>
              <p:cNvSpPr/>
              <p:nvPr/>
            </p:nvSpPr>
            <p:spPr>
              <a:xfrm>
                <a:off x="353660" y="2934090"/>
                <a:ext cx="2222646" cy="814122"/>
              </a:xfrm>
              <a:custGeom>
                <a:avLst/>
                <a:gdLst>
                  <a:gd name="connsiteX0" fmla="*/ 0 w 2222152"/>
                  <a:gd name="connsiteY0" fmla="*/ 0 h 888861"/>
                  <a:gd name="connsiteX1" fmla="*/ 1777722 w 2222152"/>
                  <a:gd name="connsiteY1" fmla="*/ 0 h 888861"/>
                  <a:gd name="connsiteX2" fmla="*/ 2222152 w 2222152"/>
                  <a:gd name="connsiteY2" fmla="*/ 444431 h 888861"/>
                  <a:gd name="connsiteX3" fmla="*/ 1777722 w 2222152"/>
                  <a:gd name="connsiteY3" fmla="*/ 888861 h 888861"/>
                  <a:gd name="connsiteX4" fmla="*/ 0 w 2222152"/>
                  <a:gd name="connsiteY4" fmla="*/ 888861 h 888861"/>
                  <a:gd name="connsiteX5" fmla="*/ 444431 w 2222152"/>
                  <a:gd name="connsiteY5" fmla="*/ 444431 h 888861"/>
                  <a:gd name="connsiteX6" fmla="*/ 0 w 2222152"/>
                  <a:gd name="connsiteY6" fmla="*/ 0 h 88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152" h="888861">
                    <a:moveTo>
                      <a:pt x="0" y="0"/>
                    </a:moveTo>
                    <a:lnTo>
                      <a:pt x="1777722" y="0"/>
                    </a:lnTo>
                    <a:lnTo>
                      <a:pt x="2222152" y="444431"/>
                    </a:lnTo>
                    <a:lnTo>
                      <a:pt x="1777722" y="888861"/>
                    </a:lnTo>
                    <a:lnTo>
                      <a:pt x="0" y="888861"/>
                    </a:lnTo>
                    <a:lnTo>
                      <a:pt x="444431" y="444431"/>
                    </a:lnTo>
                    <a:lnTo>
                      <a:pt x="0" y="0"/>
                    </a:lnTo>
                    <a:close/>
                  </a:path>
                </a:pathLst>
              </a:cu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r>
                  <a:rPr lang="en-GB" dirty="0">
                    <a:solidFill>
                      <a:prstClr val="white"/>
                    </a:solidFill>
                  </a:rPr>
                  <a:t>Collect</a:t>
                </a:r>
                <a:endParaRPr lang="en-GB" sz="1900" dirty="0">
                  <a:solidFill>
                    <a:prstClr val="white"/>
                  </a:solidFill>
                </a:endParaRPr>
              </a:p>
            </p:txBody>
          </p:sp>
          <p:sp>
            <p:nvSpPr>
              <p:cNvPr id="7" name="Freeform 6"/>
              <p:cNvSpPr/>
              <p:nvPr/>
            </p:nvSpPr>
            <p:spPr>
              <a:xfrm>
                <a:off x="2353292" y="2933913"/>
                <a:ext cx="2222152" cy="814274"/>
              </a:xfrm>
              <a:custGeom>
                <a:avLst/>
                <a:gdLst>
                  <a:gd name="connsiteX0" fmla="*/ 0 w 2222152"/>
                  <a:gd name="connsiteY0" fmla="*/ 0 h 888861"/>
                  <a:gd name="connsiteX1" fmla="*/ 1777722 w 2222152"/>
                  <a:gd name="connsiteY1" fmla="*/ 0 h 888861"/>
                  <a:gd name="connsiteX2" fmla="*/ 2222152 w 2222152"/>
                  <a:gd name="connsiteY2" fmla="*/ 444431 h 888861"/>
                  <a:gd name="connsiteX3" fmla="*/ 1777722 w 2222152"/>
                  <a:gd name="connsiteY3" fmla="*/ 888861 h 888861"/>
                  <a:gd name="connsiteX4" fmla="*/ 0 w 2222152"/>
                  <a:gd name="connsiteY4" fmla="*/ 888861 h 888861"/>
                  <a:gd name="connsiteX5" fmla="*/ 444431 w 2222152"/>
                  <a:gd name="connsiteY5" fmla="*/ 444431 h 888861"/>
                  <a:gd name="connsiteX6" fmla="*/ 0 w 2222152"/>
                  <a:gd name="connsiteY6" fmla="*/ 0 h 88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152" h="888861">
                    <a:moveTo>
                      <a:pt x="0" y="0"/>
                    </a:moveTo>
                    <a:lnTo>
                      <a:pt x="1777722" y="0"/>
                    </a:lnTo>
                    <a:lnTo>
                      <a:pt x="2222152" y="444431"/>
                    </a:lnTo>
                    <a:lnTo>
                      <a:pt x="1777722" y="888861"/>
                    </a:lnTo>
                    <a:lnTo>
                      <a:pt x="0" y="888861"/>
                    </a:lnTo>
                    <a:lnTo>
                      <a:pt x="444431" y="444431"/>
                    </a:lnTo>
                    <a:lnTo>
                      <a:pt x="0" y="0"/>
                    </a:lnTo>
                    <a:close/>
                  </a:path>
                </a:pathLst>
              </a:custGeom>
              <a:scene3d>
                <a:camera prst="orthographicFront"/>
                <a:lightRig rig="threePt" dir="t"/>
              </a:scene3d>
              <a:sp3d>
                <a:bevelB w="247650" h="133350" prst="coolSlant"/>
              </a:sp3d>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r>
                  <a:rPr lang="en-GB" dirty="0">
                    <a:solidFill>
                      <a:prstClr val="white"/>
                    </a:solidFill>
                  </a:rPr>
                  <a:t>Process</a:t>
                </a:r>
                <a:endParaRPr lang="en-GB" sz="1900" dirty="0">
                  <a:solidFill>
                    <a:prstClr val="white"/>
                  </a:solidFill>
                </a:endParaRPr>
              </a:p>
            </p:txBody>
          </p:sp>
          <p:sp>
            <p:nvSpPr>
              <p:cNvPr id="8" name="Freeform 7"/>
              <p:cNvSpPr/>
              <p:nvPr/>
            </p:nvSpPr>
            <p:spPr>
              <a:xfrm>
                <a:off x="4352665" y="2934090"/>
                <a:ext cx="2222646" cy="814122"/>
              </a:xfrm>
              <a:custGeom>
                <a:avLst/>
                <a:gdLst>
                  <a:gd name="connsiteX0" fmla="*/ 0 w 2222152"/>
                  <a:gd name="connsiteY0" fmla="*/ 0 h 888861"/>
                  <a:gd name="connsiteX1" fmla="*/ 1777722 w 2222152"/>
                  <a:gd name="connsiteY1" fmla="*/ 0 h 888861"/>
                  <a:gd name="connsiteX2" fmla="*/ 2222152 w 2222152"/>
                  <a:gd name="connsiteY2" fmla="*/ 444431 h 888861"/>
                  <a:gd name="connsiteX3" fmla="*/ 1777722 w 2222152"/>
                  <a:gd name="connsiteY3" fmla="*/ 888861 h 888861"/>
                  <a:gd name="connsiteX4" fmla="*/ 0 w 2222152"/>
                  <a:gd name="connsiteY4" fmla="*/ 888861 h 888861"/>
                  <a:gd name="connsiteX5" fmla="*/ 444431 w 2222152"/>
                  <a:gd name="connsiteY5" fmla="*/ 444431 h 888861"/>
                  <a:gd name="connsiteX6" fmla="*/ 0 w 2222152"/>
                  <a:gd name="connsiteY6" fmla="*/ 0 h 88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152" h="888861">
                    <a:moveTo>
                      <a:pt x="0" y="0"/>
                    </a:moveTo>
                    <a:lnTo>
                      <a:pt x="1777722" y="0"/>
                    </a:lnTo>
                    <a:lnTo>
                      <a:pt x="2222152" y="444431"/>
                    </a:lnTo>
                    <a:lnTo>
                      <a:pt x="1777722" y="888861"/>
                    </a:lnTo>
                    <a:lnTo>
                      <a:pt x="0" y="888861"/>
                    </a:lnTo>
                    <a:lnTo>
                      <a:pt x="444431" y="444431"/>
                    </a:lnTo>
                    <a:lnTo>
                      <a:pt x="0" y="0"/>
                    </a:lnTo>
                    <a:close/>
                  </a:path>
                </a:pathLst>
              </a:cu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r>
                  <a:rPr lang="en-GB" sz="1600" dirty="0">
                    <a:solidFill>
                      <a:prstClr val="white"/>
                    </a:solidFill>
                  </a:rPr>
                  <a:t>Analyse</a:t>
                </a:r>
              </a:p>
            </p:txBody>
          </p:sp>
          <p:sp>
            <p:nvSpPr>
              <p:cNvPr id="9" name="Freeform 8"/>
              <p:cNvSpPr/>
              <p:nvPr/>
            </p:nvSpPr>
            <p:spPr>
              <a:xfrm>
                <a:off x="6352167" y="2934090"/>
                <a:ext cx="2222646" cy="814122"/>
              </a:xfrm>
              <a:custGeom>
                <a:avLst/>
                <a:gdLst>
                  <a:gd name="connsiteX0" fmla="*/ 0 w 2222152"/>
                  <a:gd name="connsiteY0" fmla="*/ 0 h 888861"/>
                  <a:gd name="connsiteX1" fmla="*/ 1777722 w 2222152"/>
                  <a:gd name="connsiteY1" fmla="*/ 0 h 888861"/>
                  <a:gd name="connsiteX2" fmla="*/ 2222152 w 2222152"/>
                  <a:gd name="connsiteY2" fmla="*/ 444431 h 888861"/>
                  <a:gd name="connsiteX3" fmla="*/ 1777722 w 2222152"/>
                  <a:gd name="connsiteY3" fmla="*/ 888861 h 888861"/>
                  <a:gd name="connsiteX4" fmla="*/ 0 w 2222152"/>
                  <a:gd name="connsiteY4" fmla="*/ 888861 h 888861"/>
                  <a:gd name="connsiteX5" fmla="*/ 444431 w 2222152"/>
                  <a:gd name="connsiteY5" fmla="*/ 444431 h 888861"/>
                  <a:gd name="connsiteX6" fmla="*/ 0 w 2222152"/>
                  <a:gd name="connsiteY6" fmla="*/ 0 h 8888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2152" h="888861">
                    <a:moveTo>
                      <a:pt x="0" y="0"/>
                    </a:moveTo>
                    <a:lnTo>
                      <a:pt x="1777722" y="0"/>
                    </a:lnTo>
                    <a:lnTo>
                      <a:pt x="2222152" y="444431"/>
                    </a:lnTo>
                    <a:lnTo>
                      <a:pt x="1777722" y="888861"/>
                    </a:lnTo>
                    <a:lnTo>
                      <a:pt x="0" y="888861"/>
                    </a:lnTo>
                    <a:lnTo>
                      <a:pt x="444431" y="444431"/>
                    </a:lnTo>
                    <a:lnTo>
                      <a:pt x="0" y="0"/>
                    </a:lnTo>
                    <a:close/>
                  </a:path>
                </a:pathLst>
              </a:cu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r>
                  <a:rPr lang="en-GB" sz="1600" dirty="0">
                    <a:solidFill>
                      <a:prstClr val="white"/>
                    </a:solidFill>
                  </a:rPr>
                  <a:t>Disseminate</a:t>
                </a:r>
              </a:p>
            </p:txBody>
          </p:sp>
        </p:grpSp>
        <p:sp>
          <p:nvSpPr>
            <p:cNvPr id="55" name="Rektangel 54"/>
            <p:cNvSpPr/>
            <p:nvPr/>
          </p:nvSpPr>
          <p:spPr>
            <a:xfrm>
              <a:off x="872978" y="1159158"/>
              <a:ext cx="7921224" cy="1216121"/>
            </a:xfrm>
            <a:prstGeom prst="rect">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v-SE" dirty="0">
                <a:solidFill>
                  <a:prstClr val="white"/>
                </a:solidFill>
              </a:endParaRPr>
            </a:p>
          </p:txBody>
        </p:sp>
        <p:sp>
          <p:nvSpPr>
            <p:cNvPr id="223" name="Rektangel 222"/>
            <p:cNvSpPr/>
            <p:nvPr/>
          </p:nvSpPr>
          <p:spPr>
            <a:xfrm>
              <a:off x="719073" y="2550748"/>
              <a:ext cx="8209388" cy="2790130"/>
            </a:xfrm>
            <a:prstGeom prst="rect">
              <a:avLst/>
            </a:prstGeom>
            <a:solidFill>
              <a:schemeClr val="accent1">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v-SE" dirty="0">
                <a:solidFill>
                  <a:prstClr val="white"/>
                </a:solidFill>
              </a:endParaRPr>
            </a:p>
          </p:txBody>
        </p:sp>
        <p:sp>
          <p:nvSpPr>
            <p:cNvPr id="226" name="Rektangel 225"/>
            <p:cNvSpPr/>
            <p:nvPr/>
          </p:nvSpPr>
          <p:spPr>
            <a:xfrm>
              <a:off x="863154" y="2667148"/>
              <a:ext cx="7921224" cy="1217859"/>
            </a:xfrm>
            <a:prstGeom prst="rect">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v-SE" dirty="0">
                <a:solidFill>
                  <a:prstClr val="white"/>
                </a:solidFill>
              </a:endParaRPr>
            </a:p>
          </p:txBody>
        </p:sp>
        <p:sp>
          <p:nvSpPr>
            <p:cNvPr id="246" name="Rektangel 245"/>
            <p:cNvSpPr/>
            <p:nvPr/>
          </p:nvSpPr>
          <p:spPr>
            <a:xfrm>
              <a:off x="863154" y="4036153"/>
              <a:ext cx="7921224" cy="1216121"/>
            </a:xfrm>
            <a:prstGeom prst="rect">
              <a:avLst/>
            </a:prstGeom>
            <a:solidFill>
              <a:schemeClr val="bg1">
                <a:alpha val="71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sv-SE" dirty="0">
                <a:solidFill>
                  <a:prstClr val="white"/>
                </a:solidFill>
              </a:endParaRPr>
            </a:p>
          </p:txBody>
        </p:sp>
        <p:sp>
          <p:nvSpPr>
            <p:cNvPr id="53257" name="textruta 310"/>
            <p:cNvSpPr txBox="1">
              <a:spLocks noChangeArrowheads="1"/>
            </p:cNvSpPr>
            <p:nvPr/>
          </p:nvSpPr>
          <p:spPr bwMode="auto">
            <a:xfrm>
              <a:off x="7370512" y="2877380"/>
              <a:ext cx="521196" cy="1010467"/>
            </a:xfrm>
            <a:prstGeom prst="rect">
              <a:avLst/>
            </a:prstGeom>
            <a:noFill/>
            <a:ln w="9525">
              <a:noFill/>
              <a:miter lim="800000"/>
              <a:headEnd/>
              <a:tailEnd/>
            </a:ln>
          </p:spPr>
          <p:txBody>
            <a:bodyPr wrap="none">
              <a:spAutoFit/>
            </a:bodyPr>
            <a:lstStyle/>
            <a:p>
              <a:r>
                <a:rPr lang="sv-SE" sz="5400" b="1">
                  <a:solidFill>
                    <a:srgbClr val="000000"/>
                  </a:solidFill>
                  <a:latin typeface="Calibri" pitchFamily="34" charset="0"/>
                </a:rPr>
                <a:t>?</a:t>
              </a:r>
              <a:endParaRPr lang="sv-SE" b="1">
                <a:solidFill>
                  <a:srgbClr val="000000"/>
                </a:solidFill>
                <a:latin typeface="Calibri" pitchFamily="34" charset="0"/>
              </a:endParaRPr>
            </a:p>
          </p:txBody>
        </p:sp>
        <p:sp>
          <p:nvSpPr>
            <p:cNvPr id="53258" name="textruta 315"/>
            <p:cNvSpPr txBox="1">
              <a:spLocks noChangeArrowheads="1"/>
            </p:cNvSpPr>
            <p:nvPr/>
          </p:nvSpPr>
          <p:spPr bwMode="auto">
            <a:xfrm>
              <a:off x="7370512" y="4245533"/>
              <a:ext cx="521196" cy="1010467"/>
            </a:xfrm>
            <a:prstGeom prst="rect">
              <a:avLst/>
            </a:prstGeom>
            <a:noFill/>
            <a:ln w="9525">
              <a:noFill/>
              <a:miter lim="800000"/>
              <a:headEnd/>
              <a:tailEnd/>
            </a:ln>
          </p:spPr>
          <p:txBody>
            <a:bodyPr wrap="none">
              <a:spAutoFit/>
            </a:bodyPr>
            <a:lstStyle/>
            <a:p>
              <a:r>
                <a:rPr lang="sv-SE" sz="5400" b="1">
                  <a:solidFill>
                    <a:srgbClr val="000000"/>
                  </a:solidFill>
                  <a:latin typeface="Calibri" pitchFamily="34" charset="0"/>
                </a:rPr>
                <a:t>?</a:t>
              </a:r>
              <a:endParaRPr lang="sv-SE" b="1">
                <a:solidFill>
                  <a:srgbClr val="000000"/>
                </a:solidFill>
                <a:latin typeface="Calibri" pitchFamily="34" charset="0"/>
              </a:endParaRPr>
            </a:p>
          </p:txBody>
        </p:sp>
        <p:grpSp>
          <p:nvGrpSpPr>
            <p:cNvPr id="53259" name="Grupp 75"/>
            <p:cNvGrpSpPr>
              <a:grpSpLocks/>
            </p:cNvGrpSpPr>
            <p:nvPr/>
          </p:nvGrpSpPr>
          <p:grpSpPr bwMode="auto">
            <a:xfrm>
              <a:off x="1691680" y="1412776"/>
              <a:ext cx="6840760" cy="792088"/>
              <a:chOff x="1691680" y="1340768"/>
              <a:chExt cx="6840760" cy="792088"/>
            </a:xfrm>
          </p:grpSpPr>
          <p:grpSp>
            <p:nvGrpSpPr>
              <p:cNvPr id="53319" name="Grupp 320"/>
              <p:cNvGrpSpPr>
                <a:grpSpLocks/>
              </p:cNvGrpSpPr>
              <p:nvPr/>
            </p:nvGrpSpPr>
            <p:grpSpPr bwMode="auto">
              <a:xfrm>
                <a:off x="1691680" y="1340768"/>
                <a:ext cx="1656184" cy="792088"/>
                <a:chOff x="1691680" y="1412776"/>
                <a:chExt cx="1656184" cy="720080"/>
              </a:xfrm>
            </p:grpSpPr>
            <p:sp>
              <p:nvSpPr>
                <p:cNvPr id="109" name="Rektangel 108"/>
                <p:cNvSpPr/>
                <p:nvPr/>
              </p:nvSpPr>
              <p:spPr>
                <a:xfrm>
                  <a:off x="1691624" y="1556527"/>
                  <a:ext cx="1656941" cy="576472"/>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10" name="Rektangel 109"/>
                <p:cNvSpPr/>
                <p:nvPr/>
              </p:nvSpPr>
              <p:spPr>
                <a:xfrm>
                  <a:off x="1835706" y="1412803"/>
                  <a:ext cx="360205" cy="143724"/>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11" name="Rektangel 110"/>
                <p:cNvSpPr/>
                <p:nvPr/>
              </p:nvSpPr>
              <p:spPr>
                <a:xfrm>
                  <a:off x="2339993" y="1412803"/>
                  <a:ext cx="360205" cy="143724"/>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12" name="Rektangel 111"/>
                <p:cNvSpPr/>
                <p:nvPr/>
              </p:nvSpPr>
              <p:spPr>
                <a:xfrm>
                  <a:off x="2844279" y="1412803"/>
                  <a:ext cx="360205" cy="143724"/>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grpSp>
            <p:nvGrpSpPr>
              <p:cNvPr id="53320" name="Grupp 321"/>
              <p:cNvGrpSpPr>
                <a:grpSpLocks/>
              </p:cNvGrpSpPr>
              <p:nvPr/>
            </p:nvGrpSpPr>
            <p:grpSpPr bwMode="auto">
              <a:xfrm>
                <a:off x="3419872" y="1340768"/>
                <a:ext cx="1656184" cy="792088"/>
                <a:chOff x="1691680" y="1412776"/>
                <a:chExt cx="1656184" cy="720080"/>
              </a:xfrm>
            </p:grpSpPr>
            <p:sp>
              <p:nvSpPr>
                <p:cNvPr id="105" name="Rektangel 104"/>
                <p:cNvSpPr/>
                <p:nvPr/>
              </p:nvSpPr>
              <p:spPr>
                <a:xfrm>
                  <a:off x="1690777" y="1556527"/>
                  <a:ext cx="1656941" cy="576472"/>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06" name="Rektangel 105"/>
                <p:cNvSpPr/>
                <p:nvPr/>
              </p:nvSpPr>
              <p:spPr>
                <a:xfrm>
                  <a:off x="1834858" y="1412803"/>
                  <a:ext cx="360205" cy="143724"/>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07" name="Rektangel 106"/>
                <p:cNvSpPr/>
                <p:nvPr/>
              </p:nvSpPr>
              <p:spPr>
                <a:xfrm>
                  <a:off x="2339145" y="1412803"/>
                  <a:ext cx="360205" cy="143724"/>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08" name="Rektangel 107"/>
                <p:cNvSpPr/>
                <p:nvPr/>
              </p:nvSpPr>
              <p:spPr>
                <a:xfrm>
                  <a:off x="2843431" y="1412803"/>
                  <a:ext cx="360205" cy="143724"/>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grpSp>
            <p:nvGrpSpPr>
              <p:cNvPr id="53321" name="Grupp 326"/>
              <p:cNvGrpSpPr>
                <a:grpSpLocks/>
              </p:cNvGrpSpPr>
              <p:nvPr/>
            </p:nvGrpSpPr>
            <p:grpSpPr bwMode="auto">
              <a:xfrm>
                <a:off x="5148064" y="1340768"/>
                <a:ext cx="1656184" cy="792088"/>
                <a:chOff x="1691680" y="1412776"/>
                <a:chExt cx="1656184" cy="720080"/>
              </a:xfrm>
            </p:grpSpPr>
            <p:sp>
              <p:nvSpPr>
                <p:cNvPr id="101" name="Rektangel 100"/>
                <p:cNvSpPr/>
                <p:nvPr/>
              </p:nvSpPr>
              <p:spPr>
                <a:xfrm>
                  <a:off x="1691567" y="1556527"/>
                  <a:ext cx="1656941" cy="576472"/>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02" name="Rektangel 101"/>
                <p:cNvSpPr/>
                <p:nvPr/>
              </p:nvSpPr>
              <p:spPr>
                <a:xfrm>
                  <a:off x="1835648" y="1412803"/>
                  <a:ext cx="360205" cy="143724"/>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03" name="Rektangel 102"/>
                <p:cNvSpPr/>
                <p:nvPr/>
              </p:nvSpPr>
              <p:spPr>
                <a:xfrm>
                  <a:off x="2339935" y="1412803"/>
                  <a:ext cx="360205" cy="143724"/>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04" name="Rektangel 103"/>
                <p:cNvSpPr/>
                <p:nvPr/>
              </p:nvSpPr>
              <p:spPr>
                <a:xfrm>
                  <a:off x="2844221" y="1412803"/>
                  <a:ext cx="360205" cy="143724"/>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grpSp>
            <p:nvGrpSpPr>
              <p:cNvPr id="53322" name="Grupp 331"/>
              <p:cNvGrpSpPr>
                <a:grpSpLocks/>
              </p:cNvGrpSpPr>
              <p:nvPr/>
            </p:nvGrpSpPr>
            <p:grpSpPr bwMode="auto">
              <a:xfrm>
                <a:off x="6876256" y="1340768"/>
                <a:ext cx="1656184" cy="792088"/>
                <a:chOff x="1691680" y="1412776"/>
                <a:chExt cx="1656184" cy="720080"/>
              </a:xfrm>
            </p:grpSpPr>
            <p:sp>
              <p:nvSpPr>
                <p:cNvPr id="94" name="Rektangel 93"/>
                <p:cNvSpPr/>
                <p:nvPr/>
              </p:nvSpPr>
              <p:spPr>
                <a:xfrm>
                  <a:off x="1690718" y="1556527"/>
                  <a:ext cx="1656941" cy="576472"/>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95" name="Rektangel 94"/>
                <p:cNvSpPr/>
                <p:nvPr/>
              </p:nvSpPr>
              <p:spPr>
                <a:xfrm>
                  <a:off x="1834800" y="1412803"/>
                  <a:ext cx="360205" cy="143724"/>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98" name="Rektangel 97"/>
                <p:cNvSpPr/>
                <p:nvPr/>
              </p:nvSpPr>
              <p:spPr>
                <a:xfrm>
                  <a:off x="2339086" y="1412803"/>
                  <a:ext cx="360205" cy="143724"/>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00" name="Rektangel 99"/>
                <p:cNvSpPr/>
                <p:nvPr/>
              </p:nvSpPr>
              <p:spPr>
                <a:xfrm>
                  <a:off x="2843372" y="1412803"/>
                  <a:ext cx="360205" cy="143724"/>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grpSp>
        <p:grpSp>
          <p:nvGrpSpPr>
            <p:cNvPr id="53260" name="Grupp 136"/>
            <p:cNvGrpSpPr>
              <a:grpSpLocks/>
            </p:cNvGrpSpPr>
            <p:nvPr/>
          </p:nvGrpSpPr>
          <p:grpSpPr bwMode="auto">
            <a:xfrm>
              <a:off x="1681880" y="2877380"/>
              <a:ext cx="5112568" cy="792088"/>
              <a:chOff x="1691680" y="1340768"/>
              <a:chExt cx="5112568" cy="792088"/>
            </a:xfrm>
          </p:grpSpPr>
          <p:grpSp>
            <p:nvGrpSpPr>
              <p:cNvPr id="53304" name="Grupp 320"/>
              <p:cNvGrpSpPr>
                <a:grpSpLocks/>
              </p:cNvGrpSpPr>
              <p:nvPr/>
            </p:nvGrpSpPr>
            <p:grpSpPr bwMode="auto">
              <a:xfrm>
                <a:off x="1691680" y="1340768"/>
                <a:ext cx="1656184" cy="792088"/>
                <a:chOff x="1691680" y="1412776"/>
                <a:chExt cx="1656184" cy="720080"/>
              </a:xfrm>
            </p:grpSpPr>
            <p:sp>
              <p:nvSpPr>
                <p:cNvPr id="154" name="Rektangel 153"/>
                <p:cNvSpPr/>
                <p:nvPr/>
              </p:nvSpPr>
              <p:spPr>
                <a:xfrm>
                  <a:off x="1691601" y="1556484"/>
                  <a:ext cx="1656941" cy="576473"/>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55" name="Rektangel 154"/>
                <p:cNvSpPr/>
                <p:nvPr/>
              </p:nvSpPr>
              <p:spPr>
                <a:xfrm>
                  <a:off x="1835682" y="1412761"/>
                  <a:ext cx="360205" cy="143723"/>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56" name="Rektangel 155"/>
                <p:cNvSpPr/>
                <p:nvPr/>
              </p:nvSpPr>
              <p:spPr>
                <a:xfrm>
                  <a:off x="2339969" y="1412761"/>
                  <a:ext cx="360205" cy="143723"/>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57" name="Rektangel 156"/>
                <p:cNvSpPr/>
                <p:nvPr/>
              </p:nvSpPr>
              <p:spPr>
                <a:xfrm>
                  <a:off x="2844255" y="1412761"/>
                  <a:ext cx="360205" cy="143723"/>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grpSp>
            <p:nvGrpSpPr>
              <p:cNvPr id="53305" name="Grupp 321"/>
              <p:cNvGrpSpPr>
                <a:grpSpLocks/>
              </p:cNvGrpSpPr>
              <p:nvPr/>
            </p:nvGrpSpPr>
            <p:grpSpPr bwMode="auto">
              <a:xfrm>
                <a:off x="3419872" y="1340768"/>
                <a:ext cx="1656184" cy="792088"/>
                <a:chOff x="1691680" y="1412776"/>
                <a:chExt cx="1656184" cy="720080"/>
              </a:xfrm>
            </p:grpSpPr>
            <p:sp>
              <p:nvSpPr>
                <p:cNvPr id="150" name="Rektangel 149"/>
                <p:cNvSpPr/>
                <p:nvPr/>
              </p:nvSpPr>
              <p:spPr>
                <a:xfrm>
                  <a:off x="1692391" y="1556484"/>
                  <a:ext cx="1655304" cy="576473"/>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51" name="Rektangel 150"/>
                <p:cNvSpPr/>
                <p:nvPr/>
              </p:nvSpPr>
              <p:spPr>
                <a:xfrm>
                  <a:off x="1836472" y="1412761"/>
                  <a:ext cx="360205" cy="143723"/>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52" name="Rektangel 151"/>
                <p:cNvSpPr/>
                <p:nvPr/>
              </p:nvSpPr>
              <p:spPr>
                <a:xfrm>
                  <a:off x="2340759" y="1412761"/>
                  <a:ext cx="358568" cy="143723"/>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53" name="Rektangel 152"/>
                <p:cNvSpPr/>
                <p:nvPr/>
              </p:nvSpPr>
              <p:spPr>
                <a:xfrm>
                  <a:off x="2843408" y="1412761"/>
                  <a:ext cx="360205" cy="143723"/>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grpSp>
            <p:nvGrpSpPr>
              <p:cNvPr id="53306" name="Grupp 326"/>
              <p:cNvGrpSpPr>
                <a:grpSpLocks/>
              </p:cNvGrpSpPr>
              <p:nvPr/>
            </p:nvGrpSpPr>
            <p:grpSpPr bwMode="auto">
              <a:xfrm>
                <a:off x="5148064" y="1340768"/>
                <a:ext cx="1656184" cy="792088"/>
                <a:chOff x="1691680" y="1412776"/>
                <a:chExt cx="1656184" cy="720080"/>
              </a:xfrm>
            </p:grpSpPr>
            <p:sp>
              <p:nvSpPr>
                <p:cNvPr id="146" name="Rektangel 145"/>
                <p:cNvSpPr/>
                <p:nvPr/>
              </p:nvSpPr>
              <p:spPr>
                <a:xfrm>
                  <a:off x="1691543" y="1556484"/>
                  <a:ext cx="1656941" cy="576473"/>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47" name="Rektangel 146"/>
                <p:cNvSpPr/>
                <p:nvPr/>
              </p:nvSpPr>
              <p:spPr>
                <a:xfrm>
                  <a:off x="1835625" y="1412761"/>
                  <a:ext cx="360205" cy="143723"/>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48" name="Rektangel 147"/>
                <p:cNvSpPr/>
                <p:nvPr/>
              </p:nvSpPr>
              <p:spPr>
                <a:xfrm>
                  <a:off x="2339911" y="1412761"/>
                  <a:ext cx="360205" cy="143723"/>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49" name="Rektangel 148"/>
                <p:cNvSpPr/>
                <p:nvPr/>
              </p:nvSpPr>
              <p:spPr>
                <a:xfrm>
                  <a:off x="2844197" y="1412761"/>
                  <a:ext cx="360205" cy="143723"/>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grpSp>
        <p:grpSp>
          <p:nvGrpSpPr>
            <p:cNvPr id="53261" name="Grupp 157"/>
            <p:cNvGrpSpPr>
              <a:grpSpLocks/>
            </p:cNvGrpSpPr>
            <p:nvPr/>
          </p:nvGrpSpPr>
          <p:grpSpPr bwMode="auto">
            <a:xfrm>
              <a:off x="1681880" y="2862978"/>
              <a:ext cx="6840760" cy="2174642"/>
              <a:chOff x="1691680" y="-41786"/>
              <a:chExt cx="6840760" cy="2174642"/>
            </a:xfrm>
          </p:grpSpPr>
          <p:grpSp>
            <p:nvGrpSpPr>
              <p:cNvPr id="53280" name="Grupp 320"/>
              <p:cNvGrpSpPr>
                <a:grpSpLocks/>
              </p:cNvGrpSpPr>
              <p:nvPr/>
            </p:nvGrpSpPr>
            <p:grpSpPr bwMode="auto">
              <a:xfrm>
                <a:off x="1691680" y="1340768"/>
                <a:ext cx="1656184" cy="792088"/>
                <a:chOff x="1691680" y="1412776"/>
                <a:chExt cx="1656184" cy="720080"/>
              </a:xfrm>
            </p:grpSpPr>
            <p:sp>
              <p:nvSpPr>
                <p:cNvPr id="175" name="Rektangel 174"/>
                <p:cNvSpPr/>
                <p:nvPr/>
              </p:nvSpPr>
              <p:spPr>
                <a:xfrm>
                  <a:off x="1691601" y="1555681"/>
                  <a:ext cx="1656941" cy="576472"/>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76" name="Rektangel 175"/>
                <p:cNvSpPr/>
                <p:nvPr/>
              </p:nvSpPr>
              <p:spPr>
                <a:xfrm>
                  <a:off x="1835682" y="1411957"/>
                  <a:ext cx="360205" cy="143724"/>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77" name="Rektangel 176"/>
                <p:cNvSpPr/>
                <p:nvPr/>
              </p:nvSpPr>
              <p:spPr>
                <a:xfrm>
                  <a:off x="2339969" y="1411957"/>
                  <a:ext cx="360205" cy="143724"/>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78" name="Rektangel 177"/>
                <p:cNvSpPr/>
                <p:nvPr/>
              </p:nvSpPr>
              <p:spPr>
                <a:xfrm>
                  <a:off x="2844255" y="1411957"/>
                  <a:ext cx="360205" cy="143724"/>
                </a:xfrm>
                <a:prstGeom prst="rect">
                  <a:avLst/>
                </a:prstGeom>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grpSp>
            <p:nvGrpSpPr>
              <p:cNvPr id="53281" name="Grupp 321"/>
              <p:cNvGrpSpPr>
                <a:grpSpLocks/>
              </p:cNvGrpSpPr>
              <p:nvPr/>
            </p:nvGrpSpPr>
            <p:grpSpPr bwMode="auto">
              <a:xfrm>
                <a:off x="3419872" y="1340768"/>
                <a:ext cx="1656184" cy="792088"/>
                <a:chOff x="1691680" y="1412776"/>
                <a:chExt cx="1656184" cy="720080"/>
              </a:xfrm>
            </p:grpSpPr>
            <p:sp>
              <p:nvSpPr>
                <p:cNvPr id="171" name="Rektangel 170"/>
                <p:cNvSpPr/>
                <p:nvPr/>
              </p:nvSpPr>
              <p:spPr>
                <a:xfrm>
                  <a:off x="1690753" y="1555681"/>
                  <a:ext cx="1656941" cy="576472"/>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72" name="Rektangel 171"/>
                <p:cNvSpPr/>
                <p:nvPr/>
              </p:nvSpPr>
              <p:spPr>
                <a:xfrm>
                  <a:off x="1834835" y="1411957"/>
                  <a:ext cx="360205" cy="143724"/>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73" name="Rektangel 172"/>
                <p:cNvSpPr/>
                <p:nvPr/>
              </p:nvSpPr>
              <p:spPr>
                <a:xfrm>
                  <a:off x="2339121" y="1411957"/>
                  <a:ext cx="360205" cy="143724"/>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74" name="Rektangel 173"/>
                <p:cNvSpPr/>
                <p:nvPr/>
              </p:nvSpPr>
              <p:spPr>
                <a:xfrm>
                  <a:off x="2843407" y="1411957"/>
                  <a:ext cx="360205" cy="143724"/>
                </a:xfrm>
                <a:prstGeom prst="rect">
                  <a:avLst/>
                </a:prstGeom>
              </p:spPr>
              <p:style>
                <a:lnRef idx="2">
                  <a:schemeClr val="lt1">
                    <a:hueOff val="0"/>
                    <a:satOff val="0"/>
                    <a:lumOff val="0"/>
                    <a:alphaOff val="0"/>
                  </a:schemeClr>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grpSp>
            <p:nvGrpSpPr>
              <p:cNvPr id="53282" name="Grupp 326"/>
              <p:cNvGrpSpPr>
                <a:grpSpLocks/>
              </p:cNvGrpSpPr>
              <p:nvPr/>
            </p:nvGrpSpPr>
            <p:grpSpPr bwMode="auto">
              <a:xfrm>
                <a:off x="5148064" y="1340768"/>
                <a:ext cx="1656184" cy="792088"/>
                <a:chOff x="1691680" y="1412776"/>
                <a:chExt cx="1656184" cy="720080"/>
              </a:xfrm>
            </p:grpSpPr>
            <p:sp>
              <p:nvSpPr>
                <p:cNvPr id="167" name="Rektangel 166"/>
                <p:cNvSpPr/>
                <p:nvPr/>
              </p:nvSpPr>
              <p:spPr>
                <a:xfrm>
                  <a:off x="1691543" y="1555681"/>
                  <a:ext cx="1656941" cy="576472"/>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68" name="Rektangel 167"/>
                <p:cNvSpPr/>
                <p:nvPr/>
              </p:nvSpPr>
              <p:spPr>
                <a:xfrm>
                  <a:off x="1835625" y="1411957"/>
                  <a:ext cx="360205" cy="143724"/>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69" name="Rektangel 168"/>
                <p:cNvSpPr/>
                <p:nvPr/>
              </p:nvSpPr>
              <p:spPr>
                <a:xfrm>
                  <a:off x="2339911" y="1411957"/>
                  <a:ext cx="360205" cy="143724"/>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70" name="Rektangel 169"/>
                <p:cNvSpPr/>
                <p:nvPr/>
              </p:nvSpPr>
              <p:spPr>
                <a:xfrm>
                  <a:off x="2844197" y="1411957"/>
                  <a:ext cx="360205" cy="143724"/>
                </a:xfrm>
                <a:prstGeom prst="rect">
                  <a:avLst/>
                </a:prstGeom>
              </p:spPr>
              <p:style>
                <a:lnRef idx="2">
                  <a:schemeClr val="lt1">
                    <a:hueOff val="0"/>
                    <a:satOff val="0"/>
                    <a:lumOff val="0"/>
                    <a:alphaOff val="0"/>
                  </a:schemeClr>
                </a:lnRef>
                <a:fillRef idx="1">
                  <a:schemeClr val="accent4">
                    <a:hueOff val="0"/>
                    <a:satOff val="0"/>
                    <a:lumOff val="0"/>
                    <a:alphaOff val="0"/>
                  </a:schemeClr>
                </a:fillRef>
                <a:effectRef idx="0">
                  <a:schemeClr val="accent4">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grpSp>
            <p:nvGrpSpPr>
              <p:cNvPr id="53283" name="Grupp 331"/>
              <p:cNvGrpSpPr>
                <a:grpSpLocks/>
              </p:cNvGrpSpPr>
              <p:nvPr/>
            </p:nvGrpSpPr>
            <p:grpSpPr bwMode="auto">
              <a:xfrm>
                <a:off x="6876256" y="-41786"/>
                <a:ext cx="1656184" cy="2174642"/>
                <a:chOff x="1691680" y="155909"/>
                <a:chExt cx="1656184" cy="1976947"/>
              </a:xfrm>
            </p:grpSpPr>
            <p:sp>
              <p:nvSpPr>
                <p:cNvPr id="163" name="Rektangel 162"/>
                <p:cNvSpPr/>
                <p:nvPr/>
              </p:nvSpPr>
              <p:spPr>
                <a:xfrm>
                  <a:off x="1690694" y="1555681"/>
                  <a:ext cx="1656941" cy="576473"/>
                </a:xfrm>
                <a:prstGeom prst="rect">
                  <a:avLst/>
                </a:prstGeom>
                <a:noFill/>
                <a:ln>
                  <a:solidFill>
                    <a:schemeClr val="tx1"/>
                  </a:solidFill>
                  <a:prstDash val="sysDash"/>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64" name="Rektangel 163"/>
                <p:cNvSpPr/>
                <p:nvPr/>
              </p:nvSpPr>
              <p:spPr>
                <a:xfrm>
                  <a:off x="1834776" y="1411957"/>
                  <a:ext cx="360205" cy="143724"/>
                </a:xfrm>
                <a:prstGeom prst="rect">
                  <a:avLst/>
                </a:prstGeom>
                <a:noFill/>
                <a:ln>
                  <a:solidFill>
                    <a:schemeClr val="tx1"/>
                  </a:solidFill>
                  <a:prstDash val="sysDash"/>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65" name="Rektangel 164"/>
                <p:cNvSpPr/>
                <p:nvPr/>
              </p:nvSpPr>
              <p:spPr>
                <a:xfrm>
                  <a:off x="2339062" y="1411957"/>
                  <a:ext cx="360205" cy="143724"/>
                </a:xfrm>
                <a:prstGeom prst="rect">
                  <a:avLst/>
                </a:prstGeom>
                <a:noFill/>
                <a:ln>
                  <a:solidFill>
                    <a:schemeClr val="tx1"/>
                  </a:solidFill>
                  <a:prstDash val="sysDash"/>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66" name="Rektangel 165"/>
                <p:cNvSpPr/>
                <p:nvPr/>
              </p:nvSpPr>
              <p:spPr>
                <a:xfrm>
                  <a:off x="2843349" y="1411957"/>
                  <a:ext cx="360205" cy="143724"/>
                </a:xfrm>
                <a:prstGeom prst="rect">
                  <a:avLst/>
                </a:prstGeom>
                <a:noFill/>
                <a:ln>
                  <a:solidFill>
                    <a:schemeClr val="tx1"/>
                  </a:solidFill>
                  <a:prstDash val="sysDash"/>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79" name="Rektangel 178"/>
                <p:cNvSpPr/>
                <p:nvPr/>
              </p:nvSpPr>
              <p:spPr>
                <a:xfrm>
                  <a:off x="1690694" y="300075"/>
                  <a:ext cx="1656941" cy="576474"/>
                </a:xfrm>
                <a:prstGeom prst="rect">
                  <a:avLst/>
                </a:prstGeom>
                <a:noFill/>
                <a:ln>
                  <a:solidFill>
                    <a:schemeClr val="tx1"/>
                  </a:solidFill>
                  <a:prstDash val="sysDash"/>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80" name="Rektangel 179"/>
                <p:cNvSpPr/>
                <p:nvPr/>
              </p:nvSpPr>
              <p:spPr>
                <a:xfrm>
                  <a:off x="1834776" y="156352"/>
                  <a:ext cx="360205" cy="143723"/>
                </a:xfrm>
                <a:prstGeom prst="rect">
                  <a:avLst/>
                </a:prstGeom>
                <a:noFill/>
                <a:ln>
                  <a:solidFill>
                    <a:schemeClr val="tx1"/>
                  </a:solidFill>
                  <a:prstDash val="sysDash"/>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81" name="Rektangel 180"/>
                <p:cNvSpPr/>
                <p:nvPr/>
              </p:nvSpPr>
              <p:spPr>
                <a:xfrm>
                  <a:off x="2339062" y="156352"/>
                  <a:ext cx="360205" cy="143723"/>
                </a:xfrm>
                <a:prstGeom prst="rect">
                  <a:avLst/>
                </a:prstGeom>
                <a:noFill/>
                <a:ln>
                  <a:solidFill>
                    <a:schemeClr val="tx1"/>
                  </a:solidFill>
                  <a:prstDash val="sysDash"/>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182" name="Rektangel 181"/>
                <p:cNvSpPr/>
                <p:nvPr/>
              </p:nvSpPr>
              <p:spPr>
                <a:xfrm>
                  <a:off x="2843349" y="156352"/>
                  <a:ext cx="360205" cy="143723"/>
                </a:xfrm>
                <a:prstGeom prst="rect">
                  <a:avLst/>
                </a:prstGeom>
                <a:noFill/>
                <a:ln>
                  <a:solidFill>
                    <a:schemeClr val="tx1"/>
                  </a:solidFill>
                  <a:prstDash val="sysDash"/>
                </a:ln>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grpSp>
        <p:pic>
          <p:nvPicPr>
            <p:cNvPr id="53262" name="Picture 3" descr="\\FS11\SCBJAEN$\Mina dokument\Presentations\Other\flags\s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9912" y="3093404"/>
              <a:ext cx="576064" cy="576064"/>
            </a:xfrm>
            <a:prstGeom prst="rect">
              <a:avLst/>
            </a:prstGeom>
            <a:noFill/>
            <a:ln w="9525">
              <a:noFill/>
              <a:miter lim="800000"/>
              <a:headEnd/>
              <a:tailEnd/>
            </a:ln>
          </p:spPr>
        </p:pic>
        <p:pic>
          <p:nvPicPr>
            <p:cNvPr id="53263" name="Picture 3" descr="\\FS11\SCBJAEN$\Mina dokument\Presentations\Other\flags\s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9912" y="4461556"/>
              <a:ext cx="576064" cy="576064"/>
            </a:xfrm>
            <a:prstGeom prst="rect">
              <a:avLst/>
            </a:prstGeom>
            <a:noFill/>
            <a:ln w="9525">
              <a:noFill/>
              <a:miter lim="800000"/>
              <a:headEnd/>
              <a:tailEnd/>
            </a:ln>
          </p:spPr>
        </p:pic>
        <p:pic>
          <p:nvPicPr>
            <p:cNvPr id="53264" name="Picture 3" descr="\\FS11\SCBJAEN$\Mina dokument\Presentations\Other\flags\s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6096" y="3093404"/>
              <a:ext cx="576064" cy="576064"/>
            </a:xfrm>
            <a:prstGeom prst="rect">
              <a:avLst/>
            </a:prstGeom>
            <a:noFill/>
            <a:ln w="9525">
              <a:noFill/>
              <a:miter lim="800000"/>
              <a:headEnd/>
              <a:tailEnd/>
            </a:ln>
          </p:spPr>
        </p:pic>
        <p:pic>
          <p:nvPicPr>
            <p:cNvPr id="53265" name="Picture 3" descr="\\FS11\SCBJAEN$\Mina dokument\Presentations\Other\flags\s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26096" y="4461556"/>
              <a:ext cx="576064" cy="576064"/>
            </a:xfrm>
            <a:prstGeom prst="rect">
              <a:avLst/>
            </a:prstGeom>
            <a:noFill/>
            <a:ln w="9525">
              <a:noFill/>
              <a:miter lim="800000"/>
              <a:headEnd/>
              <a:tailEnd/>
            </a:ln>
          </p:spPr>
        </p:pic>
        <p:pic>
          <p:nvPicPr>
            <p:cNvPr id="53266" name="Picture 3" descr="\\FS11\SCBJAEN$\Mina dokument\Presentations\Other\flags\s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4288" y="3093404"/>
              <a:ext cx="576064" cy="576064"/>
            </a:xfrm>
            <a:prstGeom prst="rect">
              <a:avLst/>
            </a:prstGeom>
            <a:noFill/>
            <a:ln w="9525">
              <a:noFill/>
              <a:miter lim="800000"/>
              <a:headEnd/>
              <a:tailEnd/>
            </a:ln>
          </p:spPr>
        </p:pic>
        <p:pic>
          <p:nvPicPr>
            <p:cNvPr id="53267" name="Picture 3" descr="\\FS11\SCBJAEN$\Mina dokument\Presentations\Other\flags\se.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54288" y="4461556"/>
              <a:ext cx="576064" cy="576064"/>
            </a:xfrm>
            <a:prstGeom prst="rect">
              <a:avLst/>
            </a:prstGeom>
            <a:noFill/>
            <a:ln w="9525">
              <a:noFill/>
              <a:miter lim="800000"/>
              <a:headEnd/>
              <a:tailEnd/>
            </a:ln>
          </p:spPr>
        </p:pic>
        <p:pic>
          <p:nvPicPr>
            <p:cNvPr id="53268" name="Picture 7" descr="\\FS11\SCBJAEN$\Mina dokument\Presentations\Other\flags\c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79712" y="1628800"/>
              <a:ext cx="576064" cy="576064"/>
            </a:xfrm>
            <a:prstGeom prst="rect">
              <a:avLst/>
            </a:prstGeom>
            <a:noFill/>
            <a:ln w="9525">
              <a:noFill/>
              <a:miter lim="800000"/>
              <a:headEnd/>
              <a:tailEnd/>
            </a:ln>
          </p:spPr>
        </p:pic>
        <p:pic>
          <p:nvPicPr>
            <p:cNvPr id="53269" name="Picture 7" descr="\\FS11\SCBJAEN$\Mina dokument\Presentations\Other\flags\c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35896" y="1628800"/>
              <a:ext cx="576064" cy="576064"/>
            </a:xfrm>
            <a:prstGeom prst="rect">
              <a:avLst/>
            </a:prstGeom>
            <a:noFill/>
            <a:ln w="9525">
              <a:noFill/>
              <a:miter lim="800000"/>
              <a:headEnd/>
              <a:tailEnd/>
            </a:ln>
          </p:spPr>
        </p:pic>
        <p:pic>
          <p:nvPicPr>
            <p:cNvPr id="53270" name="Picture 7" descr="\\FS11\SCBJAEN$\Mina dokument\Presentations\Other\flags\c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92080" y="1628800"/>
              <a:ext cx="576064" cy="576064"/>
            </a:xfrm>
            <a:prstGeom prst="rect">
              <a:avLst/>
            </a:prstGeom>
            <a:noFill/>
            <a:ln w="9525">
              <a:noFill/>
              <a:miter lim="800000"/>
              <a:headEnd/>
              <a:tailEnd/>
            </a:ln>
          </p:spPr>
        </p:pic>
        <p:pic>
          <p:nvPicPr>
            <p:cNvPr id="53271" name="Picture 7" descr="\\FS11\SCBJAEN$\Mina dokument\Presentations\Other\flags\c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48264" y="1628800"/>
              <a:ext cx="576064" cy="576064"/>
            </a:xfrm>
            <a:prstGeom prst="rect">
              <a:avLst/>
            </a:prstGeom>
            <a:noFill/>
            <a:ln w="9525">
              <a:noFill/>
              <a:miter lim="800000"/>
              <a:headEnd/>
              <a:tailEnd/>
            </a:ln>
          </p:spPr>
        </p:pic>
        <p:grpSp>
          <p:nvGrpSpPr>
            <p:cNvPr id="53272" name="Grupp 228"/>
            <p:cNvGrpSpPr>
              <a:grpSpLocks/>
            </p:cNvGrpSpPr>
            <p:nvPr/>
          </p:nvGrpSpPr>
          <p:grpSpPr bwMode="auto">
            <a:xfrm>
              <a:off x="6866456" y="4245532"/>
              <a:ext cx="1656184" cy="806491"/>
              <a:chOff x="9396536" y="3270581"/>
              <a:chExt cx="1656184" cy="806491"/>
            </a:xfrm>
          </p:grpSpPr>
          <p:sp>
            <p:nvSpPr>
              <p:cNvPr id="230" name="Rektangel 229"/>
              <p:cNvSpPr/>
              <p:nvPr/>
            </p:nvSpPr>
            <p:spPr>
              <a:xfrm>
                <a:off x="9397189" y="3429513"/>
                <a:ext cx="1655303" cy="634121"/>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pic>
            <p:nvPicPr>
              <p:cNvPr id="53276" name="Picture 7" descr="\\FS11\SCBJAEN$\Mina dokument\Presentations\Other\flags\c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68544" y="3501008"/>
                <a:ext cx="576064" cy="576064"/>
              </a:xfrm>
              <a:prstGeom prst="rect">
                <a:avLst/>
              </a:prstGeom>
              <a:noFill/>
              <a:ln w="9525">
                <a:noFill/>
                <a:miter lim="800000"/>
                <a:headEnd/>
                <a:tailEnd/>
              </a:ln>
            </p:spPr>
          </p:pic>
          <p:sp>
            <p:nvSpPr>
              <p:cNvPr id="232" name="Rektangel 231"/>
              <p:cNvSpPr/>
              <p:nvPr/>
            </p:nvSpPr>
            <p:spPr>
              <a:xfrm>
                <a:off x="9541271" y="3271418"/>
                <a:ext cx="360205" cy="158095"/>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233" name="Rektangel 232"/>
              <p:cNvSpPr/>
              <p:nvPr/>
            </p:nvSpPr>
            <p:spPr>
              <a:xfrm>
                <a:off x="10045557" y="3271418"/>
                <a:ext cx="358567" cy="158095"/>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sp>
            <p:nvSpPr>
              <p:cNvPr id="234" name="Rektangel 233"/>
              <p:cNvSpPr/>
              <p:nvPr/>
            </p:nvSpPr>
            <p:spPr>
              <a:xfrm>
                <a:off x="10548206" y="3271418"/>
                <a:ext cx="360205" cy="158095"/>
              </a:xfrm>
              <a:prstGeom prst="rect">
                <a:avLst/>
              </a:prstGeom>
            </p:spPr>
            <p:style>
              <a:lnRef idx="2">
                <a:schemeClr val="lt1">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520441" tIns="25337" rIns="469767" bIns="25337" spcCol="1270" anchor="ctr"/>
              <a:lstStyle/>
              <a:p>
                <a:pPr algn="ctr" defTabSz="844550" fontAlgn="auto">
                  <a:lnSpc>
                    <a:spcPct val="90000"/>
                  </a:lnSpc>
                  <a:spcBef>
                    <a:spcPts val="0"/>
                  </a:spcBef>
                  <a:spcAft>
                    <a:spcPct val="35000"/>
                  </a:spcAft>
                  <a:defRPr/>
                </a:pPr>
                <a:endParaRPr lang="sv-SE" sz="1900" dirty="0">
                  <a:solidFill>
                    <a:prstClr val="white"/>
                  </a:solidFill>
                </a:endParaRPr>
              </a:p>
            </p:txBody>
          </p:sp>
        </p:grpSp>
        <p:sp>
          <p:nvSpPr>
            <p:cNvPr id="53273" name="textruta 223"/>
            <p:cNvSpPr txBox="1">
              <a:spLocks noChangeArrowheads="1"/>
            </p:cNvSpPr>
            <p:nvPr/>
          </p:nvSpPr>
          <p:spPr bwMode="auto">
            <a:xfrm rot="-5400000">
              <a:off x="-317863" y="3640285"/>
              <a:ext cx="1675060" cy="603210"/>
            </a:xfrm>
            <a:prstGeom prst="rect">
              <a:avLst/>
            </a:prstGeom>
            <a:noFill/>
            <a:ln w="9525">
              <a:noFill/>
              <a:miter lim="800000"/>
              <a:headEnd/>
              <a:tailEnd/>
            </a:ln>
          </p:spPr>
          <p:txBody>
            <a:bodyPr wrap="none">
              <a:spAutoFit/>
            </a:bodyPr>
            <a:lstStyle/>
            <a:p>
              <a:r>
                <a:rPr lang="sv-SE" sz="3200" b="1">
                  <a:solidFill>
                    <a:srgbClr val="000000"/>
                  </a:solidFill>
                  <a:latin typeface="Calibri" pitchFamily="34" charset="0"/>
                </a:rPr>
                <a:t>Sweden</a:t>
              </a:r>
            </a:p>
          </p:txBody>
        </p:sp>
        <p:sp>
          <p:nvSpPr>
            <p:cNvPr id="53274" name="textruta 130"/>
            <p:cNvSpPr txBox="1">
              <a:spLocks noChangeArrowheads="1"/>
            </p:cNvSpPr>
            <p:nvPr/>
          </p:nvSpPr>
          <p:spPr bwMode="auto">
            <a:xfrm rot="-5400000">
              <a:off x="-272568" y="1571954"/>
              <a:ext cx="1584468" cy="603210"/>
            </a:xfrm>
            <a:prstGeom prst="rect">
              <a:avLst/>
            </a:prstGeom>
            <a:noFill/>
            <a:ln w="9525">
              <a:noFill/>
              <a:miter lim="800000"/>
              <a:headEnd/>
              <a:tailEnd/>
            </a:ln>
          </p:spPr>
          <p:txBody>
            <a:bodyPr wrap="none">
              <a:spAutoFit/>
            </a:bodyPr>
            <a:lstStyle/>
            <a:p>
              <a:r>
                <a:rPr lang="sv-SE" sz="3200" b="1">
                  <a:solidFill>
                    <a:srgbClr val="000000"/>
                  </a:solidFill>
                  <a:latin typeface="Calibri" pitchFamily="34" charset="0"/>
                </a:rPr>
                <a:t>Canada</a:t>
              </a:r>
            </a:p>
          </p:txBody>
        </p:sp>
      </p:grpSp>
      <p:sp>
        <p:nvSpPr>
          <p:cNvPr id="53250" name="Title 1"/>
          <p:cNvSpPr>
            <a:spLocks noGrp="1"/>
          </p:cNvSpPr>
          <p:nvPr>
            <p:ph type="title"/>
          </p:nvPr>
        </p:nvSpPr>
        <p:spPr>
          <a:xfrm>
            <a:off x="0" y="252571"/>
            <a:ext cx="12192000" cy="1143000"/>
          </a:xfrm>
        </p:spPr>
        <p:txBody>
          <a:bodyPr>
            <a:normAutofit/>
          </a:bodyPr>
          <a:lstStyle/>
          <a:p>
            <a:pPr algn="ctr"/>
            <a:r>
              <a:rPr lang="en-US" dirty="0" smtClean="0"/>
              <a:t>CSPA enables sharing</a:t>
            </a:r>
          </a:p>
        </p:txBody>
      </p:sp>
    </p:spTree>
    <p:extLst>
      <p:ext uri="{BB962C8B-B14F-4D97-AF65-F5344CB8AC3E}">
        <p14:creationId xmlns:p14="http://schemas.microsoft.com/office/powerpoint/2010/main" val="145456131"/>
      </p:ext>
    </p:extLst>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rot="5400000">
            <a:off x="4502150" y="2460625"/>
            <a:ext cx="703263" cy="772636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TextBox 11"/>
          <p:cNvSpPr txBox="1"/>
          <p:nvPr/>
        </p:nvSpPr>
        <p:spPr>
          <a:xfrm>
            <a:off x="990600" y="6019800"/>
            <a:ext cx="7726363" cy="655638"/>
          </a:xfrm>
          <a:prstGeom prst="rect">
            <a:avLst/>
          </a:prstGeom>
          <a:noFill/>
        </p:spPr>
        <p:txBody>
          <a:bodyPr>
            <a:spAutoFit/>
          </a:bodyPr>
          <a:lstStyle/>
          <a:p>
            <a:pPr algn="ctr" fontAlgn="auto">
              <a:spcBef>
                <a:spcPts val="0"/>
              </a:spcBef>
              <a:spcAft>
                <a:spcPts val="0"/>
              </a:spcAft>
              <a:defRPr/>
            </a:pPr>
            <a:r>
              <a:rPr lang="en-US" sz="3600" b="1" dirty="0">
                <a:solidFill>
                  <a:schemeClr val="bg1"/>
                </a:solidFill>
                <a:latin typeface="+mj-lt"/>
                <a:cs typeface="+mn-cs"/>
              </a:rPr>
              <a:t>Technology Architecture</a:t>
            </a:r>
          </a:p>
        </p:txBody>
      </p:sp>
      <p:sp>
        <p:nvSpPr>
          <p:cNvPr id="7" name="Rectangle 6"/>
          <p:cNvSpPr/>
          <p:nvPr/>
        </p:nvSpPr>
        <p:spPr>
          <a:xfrm rot="5400000">
            <a:off x="4042569" y="1158081"/>
            <a:ext cx="1633538" cy="773747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rot="5400000">
            <a:off x="3921126" y="-754063"/>
            <a:ext cx="1865312" cy="7726363"/>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Rectangle 2"/>
          <p:cNvSpPr/>
          <p:nvPr/>
        </p:nvSpPr>
        <p:spPr>
          <a:xfrm rot="5400000">
            <a:off x="3944938" y="-2782888"/>
            <a:ext cx="1828800" cy="773747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TextBox 4"/>
          <p:cNvSpPr txBox="1"/>
          <p:nvPr/>
        </p:nvSpPr>
        <p:spPr>
          <a:xfrm>
            <a:off x="2382838" y="762000"/>
            <a:ext cx="4491037" cy="647700"/>
          </a:xfrm>
          <a:prstGeom prst="rect">
            <a:avLst/>
          </a:prstGeom>
          <a:noFill/>
        </p:spPr>
        <p:txBody>
          <a:bodyPr>
            <a:spAutoFit/>
          </a:bodyPr>
          <a:lstStyle/>
          <a:p>
            <a:pPr algn="ctr" fontAlgn="auto">
              <a:spcBef>
                <a:spcPts val="0"/>
              </a:spcBef>
              <a:spcAft>
                <a:spcPts val="0"/>
              </a:spcAft>
              <a:defRPr/>
            </a:pPr>
            <a:r>
              <a:rPr lang="en-US" sz="3600" b="1" dirty="0">
                <a:solidFill>
                  <a:schemeClr val="bg1"/>
                </a:solidFill>
                <a:latin typeface="+mj-lt"/>
                <a:cs typeface="+mn-cs"/>
              </a:rPr>
              <a:t>Business Architecture</a:t>
            </a:r>
          </a:p>
        </p:txBody>
      </p:sp>
      <p:sp>
        <p:nvSpPr>
          <p:cNvPr id="10" name="TextBox 9"/>
          <p:cNvSpPr txBox="1"/>
          <p:nvPr/>
        </p:nvSpPr>
        <p:spPr>
          <a:xfrm>
            <a:off x="990600" y="2771775"/>
            <a:ext cx="7726363" cy="647700"/>
          </a:xfrm>
          <a:prstGeom prst="rect">
            <a:avLst/>
          </a:prstGeom>
          <a:noFill/>
        </p:spPr>
        <p:txBody>
          <a:bodyPr>
            <a:spAutoFit/>
          </a:bodyPr>
          <a:lstStyle/>
          <a:p>
            <a:pPr algn="ctr" fontAlgn="auto">
              <a:spcBef>
                <a:spcPts val="0"/>
              </a:spcBef>
              <a:spcAft>
                <a:spcPts val="0"/>
              </a:spcAft>
              <a:defRPr/>
            </a:pPr>
            <a:r>
              <a:rPr lang="en-US" sz="3600" b="1" dirty="0">
                <a:solidFill>
                  <a:schemeClr val="bg1"/>
                </a:solidFill>
                <a:latin typeface="+mj-lt"/>
                <a:cs typeface="+mn-cs"/>
              </a:rPr>
              <a:t>Information Architecture</a:t>
            </a:r>
          </a:p>
        </p:txBody>
      </p:sp>
      <p:sp>
        <p:nvSpPr>
          <p:cNvPr id="11" name="TextBox 10"/>
          <p:cNvSpPr txBox="1"/>
          <p:nvPr/>
        </p:nvSpPr>
        <p:spPr>
          <a:xfrm>
            <a:off x="990600" y="4632325"/>
            <a:ext cx="7737475" cy="646113"/>
          </a:xfrm>
          <a:prstGeom prst="rect">
            <a:avLst/>
          </a:prstGeom>
          <a:noFill/>
        </p:spPr>
        <p:txBody>
          <a:bodyPr>
            <a:spAutoFit/>
          </a:bodyPr>
          <a:lstStyle/>
          <a:p>
            <a:pPr algn="ctr" fontAlgn="auto">
              <a:spcBef>
                <a:spcPts val="0"/>
              </a:spcBef>
              <a:spcAft>
                <a:spcPts val="0"/>
              </a:spcAft>
              <a:defRPr/>
            </a:pPr>
            <a:r>
              <a:rPr lang="en-US" sz="3600" b="1" dirty="0">
                <a:solidFill>
                  <a:schemeClr val="bg1"/>
                </a:solidFill>
                <a:latin typeface="+mj-lt"/>
                <a:cs typeface="+mn-cs"/>
              </a:rPr>
              <a:t>Application Architecture</a:t>
            </a:r>
          </a:p>
        </p:txBody>
      </p:sp>
    </p:spTree>
    <p:extLst>
      <p:ext uri="{BB962C8B-B14F-4D97-AF65-F5344CB8AC3E}">
        <p14:creationId xmlns:p14="http://schemas.microsoft.com/office/powerpoint/2010/main" val="1430296811"/>
      </p:ext>
    </p:extLst>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rot="5400000">
            <a:off x="4502150" y="2460625"/>
            <a:ext cx="703263" cy="7726363"/>
          </a:xfrm>
          <a:prstGeom prst="rect">
            <a:avLst/>
          </a:prstGeom>
          <a:solidFill>
            <a:schemeClr val="accent6"/>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12" name="TextBox 11"/>
          <p:cNvSpPr txBox="1"/>
          <p:nvPr/>
        </p:nvSpPr>
        <p:spPr>
          <a:xfrm>
            <a:off x="990600" y="6019800"/>
            <a:ext cx="7726363" cy="655638"/>
          </a:xfrm>
          <a:prstGeom prst="rect">
            <a:avLst/>
          </a:prstGeom>
          <a:noFill/>
        </p:spPr>
        <p:txBody>
          <a:bodyPr>
            <a:spAutoFit/>
          </a:bodyPr>
          <a:lstStyle/>
          <a:p>
            <a:pPr algn="ctr" fontAlgn="auto">
              <a:spcBef>
                <a:spcPts val="0"/>
              </a:spcBef>
              <a:spcAft>
                <a:spcPts val="0"/>
              </a:spcAft>
              <a:defRPr/>
            </a:pPr>
            <a:r>
              <a:rPr lang="en-US" sz="3600" b="1" dirty="0">
                <a:solidFill>
                  <a:schemeClr val="bg1"/>
                </a:solidFill>
                <a:latin typeface="+mj-lt"/>
                <a:cs typeface="+mn-cs"/>
              </a:rPr>
              <a:t>Technology Architecture</a:t>
            </a:r>
          </a:p>
        </p:txBody>
      </p:sp>
      <p:sp>
        <p:nvSpPr>
          <p:cNvPr id="7" name="Rectangle 6"/>
          <p:cNvSpPr/>
          <p:nvPr/>
        </p:nvSpPr>
        <p:spPr>
          <a:xfrm rot="5400000">
            <a:off x="4042569" y="1158081"/>
            <a:ext cx="1633538" cy="7737475"/>
          </a:xfrm>
          <a:prstGeom prst="rect">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6" name="Rectangle 5"/>
          <p:cNvSpPr/>
          <p:nvPr/>
        </p:nvSpPr>
        <p:spPr>
          <a:xfrm rot="5400000">
            <a:off x="3921126" y="-754063"/>
            <a:ext cx="1865312" cy="7726363"/>
          </a:xfrm>
          <a:prstGeom prst="rect">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3" name="Rectangle 2"/>
          <p:cNvSpPr/>
          <p:nvPr/>
        </p:nvSpPr>
        <p:spPr>
          <a:xfrm rot="5400000">
            <a:off x="3944938" y="-2782888"/>
            <a:ext cx="1828800" cy="7737475"/>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US" dirty="0"/>
          </a:p>
        </p:txBody>
      </p:sp>
      <p:sp>
        <p:nvSpPr>
          <p:cNvPr id="5" name="TextBox 4"/>
          <p:cNvSpPr txBox="1"/>
          <p:nvPr/>
        </p:nvSpPr>
        <p:spPr>
          <a:xfrm>
            <a:off x="2382838" y="762000"/>
            <a:ext cx="4491037" cy="647700"/>
          </a:xfrm>
          <a:prstGeom prst="rect">
            <a:avLst/>
          </a:prstGeom>
          <a:noFill/>
        </p:spPr>
        <p:txBody>
          <a:bodyPr>
            <a:spAutoFit/>
          </a:bodyPr>
          <a:lstStyle/>
          <a:p>
            <a:pPr algn="ctr" fontAlgn="auto">
              <a:spcBef>
                <a:spcPts val="0"/>
              </a:spcBef>
              <a:spcAft>
                <a:spcPts val="0"/>
              </a:spcAft>
              <a:defRPr/>
            </a:pPr>
            <a:r>
              <a:rPr lang="en-US" sz="3600" b="1" dirty="0">
                <a:solidFill>
                  <a:schemeClr val="bg1"/>
                </a:solidFill>
                <a:latin typeface="+mj-lt"/>
                <a:cs typeface="+mn-cs"/>
              </a:rPr>
              <a:t>Business Architecture</a:t>
            </a:r>
          </a:p>
        </p:txBody>
      </p:sp>
      <p:sp>
        <p:nvSpPr>
          <p:cNvPr id="10" name="TextBox 9"/>
          <p:cNvSpPr txBox="1"/>
          <p:nvPr/>
        </p:nvSpPr>
        <p:spPr>
          <a:xfrm>
            <a:off x="990600" y="2771775"/>
            <a:ext cx="7726363" cy="647700"/>
          </a:xfrm>
          <a:prstGeom prst="rect">
            <a:avLst/>
          </a:prstGeom>
          <a:noFill/>
        </p:spPr>
        <p:txBody>
          <a:bodyPr>
            <a:spAutoFit/>
          </a:bodyPr>
          <a:lstStyle/>
          <a:p>
            <a:pPr algn="ctr" fontAlgn="auto">
              <a:spcBef>
                <a:spcPts val="0"/>
              </a:spcBef>
              <a:spcAft>
                <a:spcPts val="0"/>
              </a:spcAft>
              <a:defRPr/>
            </a:pPr>
            <a:r>
              <a:rPr lang="en-US" sz="3600" b="1" dirty="0">
                <a:solidFill>
                  <a:schemeClr val="bg1"/>
                </a:solidFill>
                <a:latin typeface="+mj-lt"/>
                <a:cs typeface="+mn-cs"/>
              </a:rPr>
              <a:t>Information Architecture</a:t>
            </a:r>
          </a:p>
        </p:txBody>
      </p:sp>
      <p:sp>
        <p:nvSpPr>
          <p:cNvPr id="11" name="TextBox 10"/>
          <p:cNvSpPr txBox="1"/>
          <p:nvPr/>
        </p:nvSpPr>
        <p:spPr>
          <a:xfrm>
            <a:off x="990600" y="4632325"/>
            <a:ext cx="7737475" cy="646113"/>
          </a:xfrm>
          <a:prstGeom prst="rect">
            <a:avLst/>
          </a:prstGeom>
          <a:noFill/>
        </p:spPr>
        <p:txBody>
          <a:bodyPr>
            <a:spAutoFit/>
          </a:bodyPr>
          <a:lstStyle/>
          <a:p>
            <a:pPr algn="ctr" fontAlgn="auto">
              <a:spcBef>
                <a:spcPts val="0"/>
              </a:spcBef>
              <a:spcAft>
                <a:spcPts val="0"/>
              </a:spcAft>
              <a:defRPr/>
            </a:pPr>
            <a:r>
              <a:rPr lang="en-US" sz="3600" b="1" dirty="0">
                <a:solidFill>
                  <a:schemeClr val="bg1"/>
                </a:solidFill>
                <a:latin typeface="+mj-lt"/>
                <a:cs typeface="+mn-cs"/>
              </a:rPr>
              <a:t>Application Architecture</a:t>
            </a:r>
          </a:p>
        </p:txBody>
      </p:sp>
      <p:pic>
        <p:nvPicPr>
          <p:cNvPr id="36873" name="Picture 6"/>
          <p:cNvPicPr>
            <a:picLocks noChangeAspect="1" noChangeArrowheads="1"/>
          </p:cNvPicPr>
          <p:nvPr/>
        </p:nvPicPr>
        <p:blipFill>
          <a:blip r:embed="rId3"/>
          <a:srcRect/>
          <a:stretch>
            <a:fillRect/>
          </a:stretch>
        </p:blipFill>
        <p:spPr bwMode="auto">
          <a:xfrm>
            <a:off x="9569450" y="514350"/>
            <a:ext cx="2519363" cy="1150938"/>
          </a:xfrm>
          <a:prstGeom prst="rect">
            <a:avLst/>
          </a:prstGeom>
          <a:noFill/>
          <a:ln w="9525">
            <a:noFill/>
            <a:miter lim="800000"/>
            <a:headEnd/>
            <a:tailEnd/>
          </a:ln>
        </p:spPr>
      </p:pic>
      <p:pic>
        <p:nvPicPr>
          <p:cNvPr id="36874" name="Picture 7"/>
          <p:cNvPicPr>
            <a:picLocks noChangeAspect="1" noChangeArrowheads="1"/>
          </p:cNvPicPr>
          <p:nvPr/>
        </p:nvPicPr>
        <p:blipFill>
          <a:blip r:embed="rId4"/>
          <a:srcRect/>
          <a:stretch>
            <a:fillRect/>
          </a:stretch>
        </p:blipFill>
        <p:spPr bwMode="auto">
          <a:xfrm>
            <a:off x="9510713" y="2443163"/>
            <a:ext cx="2530475" cy="1304925"/>
          </a:xfrm>
          <a:prstGeom prst="rect">
            <a:avLst/>
          </a:prstGeom>
          <a:noFill/>
          <a:ln w="9525">
            <a:noFill/>
            <a:miter lim="800000"/>
            <a:headEnd/>
            <a:tailEnd/>
          </a:ln>
        </p:spPr>
      </p:pic>
      <p:pic>
        <p:nvPicPr>
          <p:cNvPr id="36875" name="Picture 9" descr="SDMX logo"/>
          <p:cNvPicPr>
            <a:picLocks noChangeAspect="1" noChangeArrowheads="1"/>
          </p:cNvPicPr>
          <p:nvPr/>
        </p:nvPicPr>
        <p:blipFill>
          <a:blip r:embed="rId5"/>
          <a:srcRect/>
          <a:stretch>
            <a:fillRect/>
          </a:stretch>
        </p:blipFill>
        <p:spPr bwMode="auto">
          <a:xfrm>
            <a:off x="9672638" y="5118100"/>
            <a:ext cx="2416175" cy="723900"/>
          </a:xfrm>
          <a:prstGeom prst="rect">
            <a:avLst/>
          </a:prstGeom>
          <a:noFill/>
          <a:ln w="9525">
            <a:noFill/>
            <a:miter lim="800000"/>
            <a:headEnd/>
            <a:tailEnd/>
          </a:ln>
        </p:spPr>
      </p:pic>
      <p:pic>
        <p:nvPicPr>
          <p:cNvPr id="36876" name="Picture 7"/>
          <p:cNvPicPr>
            <a:picLocks noChangeAspect="1" noChangeArrowheads="1"/>
          </p:cNvPicPr>
          <p:nvPr/>
        </p:nvPicPr>
        <p:blipFill>
          <a:blip r:embed="rId6"/>
          <a:srcRect/>
          <a:stretch>
            <a:fillRect/>
          </a:stretch>
        </p:blipFill>
        <p:spPr bwMode="auto">
          <a:xfrm>
            <a:off x="9947275" y="4344988"/>
            <a:ext cx="1657350" cy="576262"/>
          </a:xfrm>
          <a:prstGeom prst="rect">
            <a:avLst/>
          </a:prstGeom>
          <a:noFill/>
          <a:ln w="9525">
            <a:noFill/>
            <a:miter lim="800000"/>
            <a:headEnd/>
            <a:tailEnd/>
          </a:ln>
        </p:spPr>
      </p:pic>
      <p:cxnSp>
        <p:nvCxnSpPr>
          <p:cNvPr id="18" name="Straight Arrow Connector 17"/>
          <p:cNvCxnSpPr/>
          <p:nvPr/>
        </p:nvCxnSpPr>
        <p:spPr>
          <a:xfrm flipH="1">
            <a:off x="7556500" y="1089025"/>
            <a:ext cx="2012950" cy="3175"/>
          </a:xfrm>
          <a:prstGeom prst="straightConnector1">
            <a:avLst/>
          </a:prstGeom>
          <a:ln w="762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1" name="Straight Arrow Connector 20"/>
          <p:cNvCxnSpPr/>
          <p:nvPr/>
        </p:nvCxnSpPr>
        <p:spPr>
          <a:xfrm flipH="1">
            <a:off x="7556500" y="3108325"/>
            <a:ext cx="2043113" cy="17463"/>
          </a:xfrm>
          <a:prstGeom prst="straightConnector1">
            <a:avLst/>
          </a:prstGeom>
          <a:ln w="762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flipH="1">
            <a:off x="7556500" y="4665663"/>
            <a:ext cx="2043113" cy="17462"/>
          </a:xfrm>
          <a:prstGeom prst="straightConnector1">
            <a:avLst/>
          </a:prstGeom>
          <a:ln w="762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3" name="Straight Arrow Connector 22"/>
          <p:cNvCxnSpPr/>
          <p:nvPr/>
        </p:nvCxnSpPr>
        <p:spPr>
          <a:xfrm flipH="1">
            <a:off x="7556500" y="5407025"/>
            <a:ext cx="2043113" cy="15875"/>
          </a:xfrm>
          <a:prstGeom prst="straightConnector1">
            <a:avLst/>
          </a:prstGeom>
          <a:ln w="762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flipH="1">
            <a:off x="7556500" y="6245225"/>
            <a:ext cx="2043113" cy="15875"/>
          </a:xfrm>
          <a:prstGeom prst="straightConnector1">
            <a:avLst/>
          </a:prstGeom>
          <a:ln w="76200">
            <a:solidFill>
              <a:schemeClr val="tx1"/>
            </a:solidFill>
            <a:headEnd type="none" w="med" len="med"/>
            <a:tailEnd type="arrow" w="med" len="med"/>
          </a:ln>
        </p:spPr>
        <p:style>
          <a:lnRef idx="1">
            <a:schemeClr val="accent1"/>
          </a:lnRef>
          <a:fillRef idx="0">
            <a:schemeClr val="accent1"/>
          </a:fillRef>
          <a:effectRef idx="0">
            <a:schemeClr val="accent1"/>
          </a:effectRef>
          <a:fontRef idx="minor">
            <a:schemeClr val="tx1"/>
          </a:fontRef>
        </p:style>
      </p:cxnSp>
      <p:sp>
        <p:nvSpPr>
          <p:cNvPr id="2" name="TextBox 1"/>
          <p:cNvSpPr txBox="1"/>
          <p:nvPr/>
        </p:nvSpPr>
        <p:spPr>
          <a:xfrm>
            <a:off x="9594533" y="5938639"/>
            <a:ext cx="2416175" cy="646331"/>
          </a:xfrm>
          <a:prstGeom prst="rect">
            <a:avLst/>
          </a:prstGeom>
          <a:noFill/>
        </p:spPr>
        <p:txBody>
          <a:bodyPr wrap="square" rtlCol="0">
            <a:spAutoFit/>
          </a:bodyPr>
          <a:lstStyle/>
          <a:p>
            <a:r>
              <a:rPr lang="en-GB" sz="3600" b="1" dirty="0" smtClean="0"/>
              <a:t>&lt;Neutral&gt;</a:t>
            </a:r>
            <a:endParaRPr lang="en-GB" sz="3600" b="1" dirty="0"/>
          </a:p>
        </p:txBody>
      </p:sp>
    </p:spTree>
    <p:extLst>
      <p:ext uri="{BB962C8B-B14F-4D97-AF65-F5344CB8AC3E}">
        <p14:creationId xmlns:p14="http://schemas.microsoft.com/office/powerpoint/2010/main" val="3115388669"/>
      </p:ext>
    </p:extLst>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Rubrik 1"/>
          <p:cNvSpPr>
            <a:spLocks noGrp="1"/>
          </p:cNvSpPr>
          <p:nvPr>
            <p:ph type="title"/>
          </p:nvPr>
        </p:nvSpPr>
        <p:spPr>
          <a:xfrm>
            <a:off x="728886" y="141332"/>
            <a:ext cx="10972800" cy="941388"/>
          </a:xfrm>
        </p:spPr>
        <p:txBody>
          <a:bodyPr/>
          <a:lstStyle/>
          <a:p>
            <a:r>
              <a:rPr lang="sv-SE" b="1" dirty="0" smtClean="0"/>
              <a:t>A Statistical Service</a:t>
            </a:r>
          </a:p>
        </p:txBody>
      </p:sp>
      <p:pic>
        <p:nvPicPr>
          <p:cNvPr id="55298" name="Picture 2" descr="http://illeccio.com/media/full/gioco-in-legno-forma.jpg"/>
          <p:cNvPicPr>
            <a:picLocks noChangeAspect="1" noChangeArrowheads="1"/>
          </p:cNvPicPr>
          <p:nvPr/>
        </p:nvPicPr>
        <p:blipFill>
          <a:blip r:embed="rId3"/>
          <a:srcRect/>
          <a:stretch>
            <a:fillRect/>
          </a:stretch>
        </p:blipFill>
        <p:spPr bwMode="auto">
          <a:xfrm>
            <a:off x="1651442" y="1157506"/>
            <a:ext cx="9398000" cy="5286375"/>
          </a:xfrm>
          <a:prstGeom prst="rect">
            <a:avLst/>
          </a:prstGeom>
          <a:noFill/>
          <a:ln w="9525">
            <a:noFill/>
            <a:miter lim="800000"/>
            <a:headEnd/>
            <a:tailEnd/>
          </a:ln>
        </p:spPr>
      </p:pic>
      <p:grpSp>
        <p:nvGrpSpPr>
          <p:cNvPr id="55299" name="Grupp 52"/>
          <p:cNvGrpSpPr>
            <a:grpSpLocks/>
          </p:cNvGrpSpPr>
          <p:nvPr/>
        </p:nvGrpSpPr>
        <p:grpSpPr bwMode="auto">
          <a:xfrm>
            <a:off x="2392117" y="4859215"/>
            <a:ext cx="2882900" cy="936625"/>
            <a:chOff x="1691680" y="5301208"/>
            <a:chExt cx="2162274" cy="936104"/>
          </a:xfrm>
        </p:grpSpPr>
        <p:sp>
          <p:nvSpPr>
            <p:cNvPr id="31" name="Rektangel med rundade hörn 30"/>
            <p:cNvSpPr/>
            <p:nvPr/>
          </p:nvSpPr>
          <p:spPr>
            <a:xfrm>
              <a:off x="1691680" y="5301208"/>
              <a:ext cx="1440722" cy="936104"/>
            </a:xfrm>
            <a:prstGeom prst="roundRect">
              <a:avLst>
                <a:gd name="adj" fmla="val 4984"/>
              </a:avLst>
            </a:prstGeom>
            <a:solidFill>
              <a:srgbClr val="4F81BD"/>
            </a:solidFill>
            <a:ln w="25400" cap="flat" cmpd="sng" algn="ctr">
              <a:solidFill>
                <a:sysClr val="windowText" lastClr="000000"/>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r>
                <a:rPr lang="en-US" kern="0" dirty="0">
                  <a:solidFill>
                    <a:prstClr val="white"/>
                  </a:solidFill>
                  <a:latin typeface="Calibri"/>
                  <a:cs typeface="+mn-cs"/>
                </a:rPr>
                <a:t>GSIM object instances</a:t>
              </a:r>
            </a:p>
          </p:txBody>
        </p:sp>
        <p:cxnSp>
          <p:nvCxnSpPr>
            <p:cNvPr id="32" name="Rak pil 31"/>
            <p:cNvCxnSpPr/>
            <p:nvPr/>
          </p:nvCxnSpPr>
          <p:spPr>
            <a:xfrm flipV="1">
              <a:off x="3132402" y="5732768"/>
              <a:ext cx="721552" cy="1586"/>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55300" name="Grupp 51"/>
          <p:cNvGrpSpPr>
            <a:grpSpLocks/>
          </p:cNvGrpSpPr>
          <p:nvPr/>
        </p:nvGrpSpPr>
        <p:grpSpPr bwMode="auto">
          <a:xfrm>
            <a:off x="6713946" y="1463723"/>
            <a:ext cx="4703762" cy="936625"/>
            <a:chOff x="5004048" y="1700808"/>
            <a:chExt cx="3528392" cy="936104"/>
          </a:xfrm>
        </p:grpSpPr>
        <p:sp>
          <p:nvSpPr>
            <p:cNvPr id="33" name="Rektangel med rundade hörn 32"/>
            <p:cNvSpPr/>
            <p:nvPr/>
          </p:nvSpPr>
          <p:spPr>
            <a:xfrm>
              <a:off x="7092742" y="1700808"/>
              <a:ext cx="1439698" cy="936104"/>
            </a:xfrm>
            <a:prstGeom prst="roundRect">
              <a:avLst>
                <a:gd name="adj" fmla="val 4984"/>
              </a:avLst>
            </a:prstGeom>
            <a:solidFill>
              <a:srgbClr val="4F81BD"/>
            </a:solidFill>
            <a:ln w="25400" cap="flat" cmpd="sng" algn="ctr">
              <a:solidFill>
                <a:sysClr val="windowText" lastClr="000000"/>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r>
                <a:rPr lang="en-US" kern="0" dirty="0">
                  <a:solidFill>
                    <a:prstClr val="white"/>
                  </a:solidFill>
                  <a:latin typeface="Calibri"/>
                  <a:cs typeface="+mn-cs"/>
                </a:rPr>
                <a:t>GSIM object structures</a:t>
              </a:r>
            </a:p>
            <a:p>
              <a:pPr algn="ctr" fontAlgn="auto">
                <a:spcBef>
                  <a:spcPts val="0"/>
                </a:spcBef>
                <a:spcAft>
                  <a:spcPts val="0"/>
                </a:spcAft>
                <a:defRPr/>
              </a:pPr>
              <a:r>
                <a:rPr lang="en-US" kern="0" dirty="0">
                  <a:solidFill>
                    <a:prstClr val="white"/>
                  </a:solidFill>
                  <a:latin typeface="Calibri"/>
                  <a:cs typeface="+mn-cs"/>
                </a:rPr>
                <a:t>(formats)</a:t>
              </a:r>
            </a:p>
          </p:txBody>
        </p:sp>
        <p:cxnSp>
          <p:nvCxnSpPr>
            <p:cNvPr id="34" name="Rak pil 33"/>
            <p:cNvCxnSpPr/>
            <p:nvPr/>
          </p:nvCxnSpPr>
          <p:spPr>
            <a:xfrm flipH="1">
              <a:off x="5004048" y="2132368"/>
              <a:ext cx="2088694" cy="0"/>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grpSp>
      <p:grpSp>
        <p:nvGrpSpPr>
          <p:cNvPr id="55301" name="Grupp 50"/>
          <p:cNvGrpSpPr>
            <a:grpSpLocks/>
          </p:cNvGrpSpPr>
          <p:nvPr/>
        </p:nvGrpSpPr>
        <p:grpSpPr bwMode="auto">
          <a:xfrm>
            <a:off x="1381486" y="2550615"/>
            <a:ext cx="3013075" cy="649288"/>
            <a:chOff x="827584" y="2708920"/>
            <a:chExt cx="2259565" cy="648072"/>
          </a:xfrm>
        </p:grpSpPr>
        <p:cxnSp>
          <p:nvCxnSpPr>
            <p:cNvPr id="30" name="Rak pil 29"/>
            <p:cNvCxnSpPr/>
            <p:nvPr/>
          </p:nvCxnSpPr>
          <p:spPr>
            <a:xfrm>
              <a:off x="2604997" y="3036918"/>
              <a:ext cx="482152" cy="7922"/>
            </a:xfrm>
            <a:prstGeom prst="straightConnector1">
              <a:avLst/>
            </a:prstGeom>
            <a:ln w="34925">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48" name="Femhörning 47"/>
            <p:cNvSpPr/>
            <p:nvPr/>
          </p:nvSpPr>
          <p:spPr>
            <a:xfrm>
              <a:off x="827584" y="2708920"/>
              <a:ext cx="1800033" cy="648072"/>
            </a:xfrm>
            <a:prstGeom prst="homePlate">
              <a:avLst/>
            </a:prstGeom>
            <a:solidFill>
              <a:srgbClr val="8064A2"/>
            </a:solidFill>
            <a:ln w="25400" cap="flat" cmpd="sng" algn="ctr">
              <a:solidFill>
                <a:sysClr val="windowText" lastClr="000000"/>
              </a:solidFill>
              <a:prstDash val="solid"/>
            </a:ln>
            <a:effectLst>
              <a:outerShdw blurRad="50800" dist="38100" dir="5400000" algn="t" rotWithShape="0">
                <a:prstClr val="black">
                  <a:alpha val="40000"/>
                </a:prstClr>
              </a:outerShdw>
            </a:effectLst>
          </p:spPr>
          <p:txBody>
            <a:bodyPr anchor="ctr"/>
            <a:lstStyle/>
            <a:p>
              <a:pPr algn="ctr" fontAlgn="auto">
                <a:spcBef>
                  <a:spcPts val="0"/>
                </a:spcBef>
                <a:spcAft>
                  <a:spcPts val="0"/>
                </a:spcAft>
                <a:defRPr/>
              </a:pPr>
              <a:r>
                <a:rPr lang="sv-SE" kern="0" dirty="0">
                  <a:solidFill>
                    <a:prstClr val="white"/>
                  </a:solidFill>
                  <a:latin typeface="Calibri"/>
                  <a:cs typeface="+mn-cs"/>
                </a:rPr>
                <a:t>GSBPM -process</a:t>
              </a:r>
            </a:p>
          </p:txBody>
        </p:sp>
      </p:grpSp>
      <p:sp>
        <p:nvSpPr>
          <p:cNvPr id="55302" name="textruta 12"/>
          <p:cNvSpPr txBox="1">
            <a:spLocks noChangeArrowheads="1"/>
          </p:cNvSpPr>
          <p:nvPr/>
        </p:nvSpPr>
        <p:spPr bwMode="auto">
          <a:xfrm>
            <a:off x="6835775" y="6627813"/>
            <a:ext cx="3930650" cy="460375"/>
          </a:xfrm>
          <a:prstGeom prst="rect">
            <a:avLst/>
          </a:prstGeom>
          <a:noFill/>
          <a:ln w="9525">
            <a:noFill/>
            <a:miter lim="800000"/>
            <a:headEnd/>
            <a:tailEnd/>
          </a:ln>
        </p:spPr>
        <p:txBody>
          <a:bodyPr wrap="none">
            <a:spAutoFit/>
          </a:bodyPr>
          <a:lstStyle/>
          <a:p>
            <a:r>
              <a:rPr lang="sv-SE" sz="1200" u="sng">
                <a:solidFill>
                  <a:srgbClr val="000000"/>
                </a:solidFill>
                <a:latin typeface="Calibri" pitchFamily="34" charset="0"/>
                <a:hlinkClick r:id="rId4"/>
              </a:rPr>
              <a:t>http://www.illeccio.com/page.php?lang=en&amp;product_id=37</a:t>
            </a:r>
            <a:endParaRPr lang="sv-SE" sz="1200">
              <a:solidFill>
                <a:srgbClr val="000000"/>
              </a:solidFill>
              <a:latin typeface="Calibri" pitchFamily="34" charset="0"/>
            </a:endParaRPr>
          </a:p>
          <a:p>
            <a:endParaRPr lang="sv-SE" sz="1200">
              <a:solidFill>
                <a:srgbClr val="000000"/>
              </a:solidFill>
            </a:endParaRPr>
          </a:p>
        </p:txBody>
      </p:sp>
    </p:spTree>
    <p:extLst>
      <p:ext uri="{BB962C8B-B14F-4D97-AF65-F5344CB8AC3E}">
        <p14:creationId xmlns:p14="http://schemas.microsoft.com/office/powerpoint/2010/main" val="2900360346"/>
      </p:ext>
    </p:extLst>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19535" y="2323366"/>
            <a:ext cx="9144000" cy="2387600"/>
          </a:xfrm>
        </p:spPr>
        <p:txBody>
          <a:bodyPr>
            <a:normAutofit fontScale="90000"/>
          </a:bodyPr>
          <a:lstStyle/>
          <a:p>
            <a:r>
              <a:rPr lang="en-AU" dirty="0"/>
              <a:t> </a:t>
            </a:r>
            <a:r>
              <a:rPr lang="en-AU" dirty="0" smtClean="0"/>
              <a:t>Objective 1:</a:t>
            </a:r>
            <a:br>
              <a:rPr lang="en-AU" dirty="0" smtClean="0"/>
            </a:br>
            <a:r>
              <a:rPr lang="en-AU" dirty="0" smtClean="0"/>
              <a:t>Extend </a:t>
            </a:r>
            <a:r>
              <a:rPr lang="en-AU" dirty="0"/>
              <a:t>the support offered for the implementation of CSPA compliant statistical </a:t>
            </a:r>
            <a:r>
              <a:rPr lang="en-AU" dirty="0" smtClean="0"/>
              <a:t>services</a:t>
            </a:r>
            <a:endParaRPr lang="en-AU" dirty="0"/>
          </a:p>
        </p:txBody>
      </p:sp>
    </p:spTree>
    <p:extLst>
      <p:ext uri="{BB962C8B-B14F-4D97-AF65-F5344CB8AC3E}">
        <p14:creationId xmlns:p14="http://schemas.microsoft.com/office/powerpoint/2010/main" val="4005124331"/>
      </p:ext>
    </p:extLst>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a:xfrm>
            <a:off x="409433" y="274638"/>
            <a:ext cx="5542551" cy="2722314"/>
          </a:xfrm>
        </p:spPr>
        <p:txBody>
          <a:bodyPr>
            <a:normAutofit/>
          </a:bodyPr>
          <a:lstStyle/>
          <a:p>
            <a:pPr algn="ctr"/>
            <a:r>
              <a:rPr lang="en-US" dirty="0" smtClean="0"/>
              <a:t>At the end of 2014, there were still unanswered questions</a:t>
            </a:r>
            <a:endParaRPr lang="sv-SE" b="1" dirty="0"/>
          </a:p>
        </p:txBody>
      </p:sp>
      <p:pic>
        <p:nvPicPr>
          <p:cNvPr id="2050" name="Picture 2" descr="C:\Users\scbjaen\Downloads\DSC_9037.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563544" y="-38869"/>
            <a:ext cx="4104457" cy="6896869"/>
          </a:xfrm>
          <a:prstGeom prst="rect">
            <a:avLst/>
          </a:prstGeom>
          <a:noFill/>
          <a:extLst>
            <a:ext uri="{909E8E84-426E-40DD-AFC4-6F175D3DCCD1}">
              <a14:hiddenFill xmlns:a14="http://schemas.microsoft.com/office/drawing/2010/main">
                <a:solidFill>
                  <a:srgbClr val="FFFFFF"/>
                </a:solidFill>
              </a14:hiddenFill>
            </a:ext>
          </a:extLst>
        </p:spPr>
      </p:pic>
      <p:sp>
        <p:nvSpPr>
          <p:cNvPr id="60" name="Rubrik 1"/>
          <p:cNvSpPr txBox="1">
            <a:spLocks/>
          </p:cNvSpPr>
          <p:nvPr/>
        </p:nvSpPr>
        <p:spPr bwMode="auto">
          <a:xfrm>
            <a:off x="518615" y="3501008"/>
            <a:ext cx="5433369" cy="272231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a:lstStyle>
          <a:p>
            <a:r>
              <a:rPr lang="en-US" dirty="0"/>
              <a:t>Too much room for interpretation</a:t>
            </a:r>
            <a:endParaRPr lang="sv-SE" b="1" dirty="0"/>
          </a:p>
        </p:txBody>
      </p:sp>
      <p:sp>
        <p:nvSpPr>
          <p:cNvPr id="3" name="Ned 2"/>
          <p:cNvSpPr/>
          <p:nvPr/>
        </p:nvSpPr>
        <p:spPr>
          <a:xfrm>
            <a:off x="2839255" y="2610004"/>
            <a:ext cx="792088" cy="1599121"/>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Tree>
    <p:extLst>
      <p:ext uri="{BB962C8B-B14F-4D97-AF65-F5344CB8AC3E}">
        <p14:creationId xmlns:p14="http://schemas.microsoft.com/office/powerpoint/2010/main" val="2804640282"/>
      </p:ext>
    </p:extLst>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descr="http://www1.unece.org/stat/platform/download/attachments/109249071/context.png?api=v2"/>
          <p:cNvSpPr>
            <a:spLocks noChangeAspect="1" noChangeArrowheads="1"/>
          </p:cNvSpPr>
          <p:nvPr/>
        </p:nvSpPr>
        <p:spPr bwMode="auto">
          <a:xfrm>
            <a:off x="1679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sp>
        <p:nvSpPr>
          <p:cNvPr id="4" name="AutoShape 4" descr="http://www1.unece.org/stat/platform/download/attachments/109249071/context.png?api=v2"/>
          <p:cNvSpPr>
            <a:spLocks noChangeAspect="1" noChangeArrowheads="1"/>
          </p:cNvSpPr>
          <p:nvPr/>
        </p:nvSpPr>
        <p:spPr bwMode="auto">
          <a:xfrm>
            <a:off x="1831975" y="7938"/>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sv-SE"/>
          </a:p>
        </p:txBody>
      </p:sp>
      <p:pic>
        <p:nvPicPr>
          <p:cNvPr id="15" name="Picture 1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351584" y="1377942"/>
            <a:ext cx="7425028" cy="4931548"/>
          </a:xfrm>
          <a:prstGeom prst="rect">
            <a:avLst/>
          </a:prstGeom>
        </p:spPr>
      </p:pic>
    </p:spTree>
    <p:extLst>
      <p:ext uri="{BB962C8B-B14F-4D97-AF65-F5344CB8AC3E}">
        <p14:creationId xmlns:p14="http://schemas.microsoft.com/office/powerpoint/2010/main" val="485756145"/>
      </p:ext>
    </p:extLst>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Grupp 109"/>
          <p:cNvGrpSpPr/>
          <p:nvPr/>
        </p:nvGrpSpPr>
        <p:grpSpPr>
          <a:xfrm>
            <a:off x="4533141" y="3615664"/>
            <a:ext cx="2902036" cy="1672144"/>
            <a:chOff x="3399855" y="4609228"/>
            <a:chExt cx="2176527" cy="644380"/>
          </a:xfrm>
        </p:grpSpPr>
        <p:cxnSp>
          <p:nvCxnSpPr>
            <p:cNvPr id="111" name="Rak pil 110"/>
            <p:cNvCxnSpPr/>
            <p:nvPr/>
          </p:nvCxnSpPr>
          <p:spPr>
            <a:xfrm>
              <a:off x="3810339" y="4609228"/>
              <a:ext cx="0" cy="513359"/>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12" name="Rak pil 111"/>
            <p:cNvCxnSpPr/>
            <p:nvPr/>
          </p:nvCxnSpPr>
          <p:spPr>
            <a:xfrm>
              <a:off x="3399855" y="4893568"/>
              <a:ext cx="0" cy="360040"/>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13" name="Rak pil 112"/>
            <p:cNvCxnSpPr/>
            <p:nvPr/>
          </p:nvCxnSpPr>
          <p:spPr>
            <a:xfrm>
              <a:off x="5220072" y="4893568"/>
              <a:ext cx="0" cy="360040"/>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14" name="Rak pil 113"/>
            <p:cNvCxnSpPr/>
            <p:nvPr/>
          </p:nvCxnSpPr>
          <p:spPr>
            <a:xfrm>
              <a:off x="5576382" y="4758206"/>
              <a:ext cx="0" cy="364381"/>
            </a:xfrm>
            <a:prstGeom prst="straightConnector1">
              <a:avLst/>
            </a:prstGeom>
            <a:ln w="25400">
              <a:solidFill>
                <a:schemeClr val="tx1">
                  <a:lumMod val="50000"/>
                  <a:lumOff val="50000"/>
                </a:schemeClr>
              </a:solidFill>
              <a:prstDash val="dash"/>
              <a:tailEnd type="arrow"/>
            </a:ln>
          </p:spPr>
          <p:style>
            <a:lnRef idx="1">
              <a:schemeClr val="accent1"/>
            </a:lnRef>
            <a:fillRef idx="0">
              <a:schemeClr val="accent1"/>
            </a:fillRef>
            <a:effectRef idx="0">
              <a:schemeClr val="accent1"/>
            </a:effectRef>
            <a:fontRef idx="minor">
              <a:schemeClr val="tx1"/>
            </a:fontRef>
          </p:style>
        </p:cxnSp>
      </p:grpSp>
      <p:sp>
        <p:nvSpPr>
          <p:cNvPr id="2" name="Rubrik 1"/>
          <p:cNvSpPr>
            <a:spLocks noGrp="1"/>
          </p:cNvSpPr>
          <p:nvPr>
            <p:ph type="title"/>
          </p:nvPr>
        </p:nvSpPr>
        <p:spPr>
          <a:xfrm>
            <a:off x="143339" y="274638"/>
            <a:ext cx="11905323" cy="1143000"/>
          </a:xfrm>
        </p:spPr>
        <p:txBody>
          <a:bodyPr/>
          <a:lstStyle/>
          <a:p>
            <a:r>
              <a:rPr lang="en-US" dirty="0" smtClean="0"/>
              <a:t>2015 Building with a more precise blueprint</a:t>
            </a:r>
            <a:endParaRPr lang="sv-SE" dirty="0"/>
          </a:p>
        </p:txBody>
      </p:sp>
      <p:pic>
        <p:nvPicPr>
          <p:cNvPr id="7172" name="Picture 4" descr="C:\Users\scbjaen\Pictures\650px-Vernier_Caliper_150mm_lines.svg.png"/>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contrast="100000"/>
                    </a14:imgEffect>
                  </a14:imgLayer>
                </a14:imgProps>
              </a:ext>
              <a:ext uri="{28A0092B-C50C-407E-A947-70E740481C1C}">
                <a14:useLocalDpi xmlns:a14="http://schemas.microsoft.com/office/drawing/2010/main"/>
              </a:ext>
            </a:extLst>
          </a:blip>
          <a:srcRect/>
          <a:stretch>
            <a:fillRect/>
          </a:stretch>
        </p:blipFill>
        <p:spPr bwMode="auto">
          <a:xfrm>
            <a:off x="4367808" y="1527844"/>
            <a:ext cx="7237776" cy="2087820"/>
          </a:xfrm>
          <a:prstGeom prst="rect">
            <a:avLst/>
          </a:prstGeom>
          <a:noFill/>
          <a:extLst>
            <a:ext uri="{909E8E84-426E-40DD-AFC4-6F175D3DCCD1}">
              <a14:hiddenFill xmlns:a14="http://schemas.microsoft.com/office/drawing/2010/main">
                <a:solidFill>
                  <a:srgbClr val="FFFFFF"/>
                </a:solidFill>
              </a14:hiddenFill>
            </a:ext>
          </a:extLst>
        </p:spPr>
      </p:pic>
      <p:pic>
        <p:nvPicPr>
          <p:cNvPr id="92" name="Picture 9" descr="C:\Users\scbjaen\Pictures\cspa2.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757342" y="2213436"/>
            <a:ext cx="2681620" cy="2664296"/>
          </a:xfrm>
          <a:prstGeom prst="rect">
            <a:avLst/>
          </a:prstGeom>
          <a:noFill/>
          <a:extLst>
            <a:ext uri="{909E8E84-426E-40DD-AFC4-6F175D3DCCD1}">
              <a14:hiddenFill xmlns:a14="http://schemas.microsoft.com/office/drawing/2010/main">
                <a:solidFill>
                  <a:srgbClr val="FFFFFF"/>
                </a:solidFill>
              </a14:hiddenFill>
            </a:ext>
          </a:extLst>
        </p:spPr>
      </p:pic>
      <p:sp>
        <p:nvSpPr>
          <p:cNvPr id="93" name="Höger 92"/>
          <p:cNvSpPr/>
          <p:nvPr/>
        </p:nvSpPr>
        <p:spPr>
          <a:xfrm>
            <a:off x="3306631" y="3545585"/>
            <a:ext cx="1052975" cy="529479"/>
          </a:xfrm>
          <a:prstGeom prst="rightArrow">
            <a:avLst/>
          </a:prstGeom>
          <a:solidFill>
            <a:srgbClr val="919294"/>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sv-SE" sz="1800" b="0" i="0" u="none" strike="noStrike" kern="0" cap="none" spc="0" normalizeH="0" baseline="0" noProof="0" smtClean="0">
              <a:ln>
                <a:noFill/>
              </a:ln>
              <a:solidFill>
                <a:prstClr val="white"/>
              </a:solidFill>
              <a:effectLst/>
              <a:uLnTx/>
              <a:uFillTx/>
              <a:latin typeface="Arial"/>
              <a:ea typeface="+mn-ea"/>
              <a:cs typeface="+mn-cs"/>
            </a:endParaRPr>
          </a:p>
        </p:txBody>
      </p:sp>
      <p:grpSp>
        <p:nvGrpSpPr>
          <p:cNvPr id="10" name="Grupp 9"/>
          <p:cNvGrpSpPr/>
          <p:nvPr/>
        </p:nvGrpSpPr>
        <p:grpSpPr>
          <a:xfrm>
            <a:off x="4479397" y="5059537"/>
            <a:ext cx="6036182" cy="1066477"/>
            <a:chOff x="3359547" y="5059536"/>
            <a:chExt cx="4527137" cy="1066477"/>
          </a:xfrm>
        </p:grpSpPr>
        <p:pic>
          <p:nvPicPr>
            <p:cNvPr id="7171" name="Picture 3" descr="C:\Users\scbjaen\Pictures\legoenvironment.png"/>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3359547" y="5059536"/>
              <a:ext cx="4527137" cy="1066477"/>
            </a:xfrm>
            <a:prstGeom prst="rect">
              <a:avLst/>
            </a:prstGeom>
            <a:noFill/>
            <a:extLst>
              <a:ext uri="{909E8E84-426E-40DD-AFC4-6F175D3DCCD1}">
                <a14:hiddenFill xmlns:a14="http://schemas.microsoft.com/office/drawing/2010/main">
                  <a:solidFill>
                    <a:srgbClr val="FFFFFF"/>
                  </a:solidFill>
                </a14:hiddenFill>
              </a:ext>
            </a:extLst>
          </p:spPr>
        </p:pic>
        <p:sp>
          <p:nvSpPr>
            <p:cNvPr id="6" name="textruta 5"/>
            <p:cNvSpPr txBox="1"/>
            <p:nvPr/>
          </p:nvSpPr>
          <p:spPr>
            <a:xfrm>
              <a:off x="3464384" y="5564546"/>
              <a:ext cx="4120311" cy="523220"/>
            </a:xfrm>
            <a:prstGeom prst="rect">
              <a:avLst/>
            </a:prstGeom>
            <a:noFill/>
          </p:spPr>
          <p:txBody>
            <a:bodyPr wrap="none" rtlCol="0">
              <a:spAutoFit/>
            </a:bodyPr>
            <a:lstStyle/>
            <a:p>
              <a:r>
                <a:rPr lang="en-US" sz="2800" dirty="0" smtClean="0"/>
                <a:t>Statistics Organisations Environment</a:t>
              </a:r>
              <a:endParaRPr lang="sv-SE" sz="2800" dirty="0"/>
            </a:p>
          </p:txBody>
        </p:sp>
      </p:grpSp>
      <p:grpSp>
        <p:nvGrpSpPr>
          <p:cNvPr id="107" name="Grupp 106"/>
          <p:cNvGrpSpPr/>
          <p:nvPr/>
        </p:nvGrpSpPr>
        <p:grpSpPr>
          <a:xfrm>
            <a:off x="4479397" y="3172130"/>
            <a:ext cx="2955780" cy="1059288"/>
            <a:chOff x="3359547" y="3738600"/>
            <a:chExt cx="2216835" cy="1059288"/>
          </a:xfrm>
        </p:grpSpPr>
        <p:pic>
          <p:nvPicPr>
            <p:cNvPr id="108" name="Picture 2" descr="C:\Users\scbjaen\Pictures\legoservice.png"/>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3359547" y="3738600"/>
              <a:ext cx="2216835" cy="1059288"/>
            </a:xfrm>
            <a:prstGeom prst="rect">
              <a:avLst/>
            </a:prstGeom>
            <a:noFill/>
            <a:extLst>
              <a:ext uri="{909E8E84-426E-40DD-AFC4-6F175D3DCCD1}">
                <a14:hiddenFill xmlns:a14="http://schemas.microsoft.com/office/drawing/2010/main">
                  <a:solidFill>
                    <a:srgbClr val="FFFFFF"/>
                  </a:solidFill>
                </a14:hiddenFill>
              </a:ext>
            </a:extLst>
          </p:spPr>
        </p:pic>
        <p:sp>
          <p:nvSpPr>
            <p:cNvPr id="109" name="textruta 108"/>
            <p:cNvSpPr txBox="1"/>
            <p:nvPr/>
          </p:nvSpPr>
          <p:spPr>
            <a:xfrm>
              <a:off x="3435375" y="4268244"/>
              <a:ext cx="1328297" cy="461665"/>
            </a:xfrm>
            <a:prstGeom prst="rect">
              <a:avLst/>
            </a:prstGeom>
            <a:noFill/>
          </p:spPr>
          <p:txBody>
            <a:bodyPr wrap="none" rtlCol="0">
              <a:spAutoFit/>
            </a:bodyPr>
            <a:lstStyle/>
            <a:p>
              <a:r>
                <a:rPr lang="en-US" sz="2400" dirty="0" smtClean="0"/>
                <a:t>CSPA Service</a:t>
              </a:r>
              <a:endParaRPr lang="sv-SE" sz="2400" dirty="0"/>
            </a:p>
          </p:txBody>
        </p:sp>
      </p:grpSp>
      <p:grpSp>
        <p:nvGrpSpPr>
          <p:cNvPr id="8" name="Grupp 7"/>
          <p:cNvGrpSpPr/>
          <p:nvPr/>
        </p:nvGrpSpPr>
        <p:grpSpPr>
          <a:xfrm>
            <a:off x="3119689" y="3011476"/>
            <a:ext cx="4072444" cy="1481590"/>
            <a:chOff x="2339766" y="3577946"/>
            <a:chExt cx="3054333" cy="1481590"/>
          </a:xfrm>
        </p:grpSpPr>
        <p:pic>
          <p:nvPicPr>
            <p:cNvPr id="95" name="Picture 67" descr="\\Fs11\scbjaen$\Mina Dokument\Presentations\Clipart\SOA-settlers\MC900186112.WMF"/>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2339766" y="4474665"/>
              <a:ext cx="608480" cy="584871"/>
            </a:xfrm>
            <a:prstGeom prst="rect">
              <a:avLst/>
            </a:prstGeom>
            <a:noFill/>
            <a:extLst>
              <a:ext uri="{909E8E84-426E-40DD-AFC4-6F175D3DCCD1}">
                <a14:hiddenFill xmlns:a14="http://schemas.microsoft.com/office/drawing/2010/main">
                  <a:solidFill>
                    <a:srgbClr val="FFFFFF"/>
                  </a:solidFill>
                </a14:hiddenFill>
              </a:ext>
            </a:extLst>
          </p:spPr>
        </p:pic>
        <p:pic>
          <p:nvPicPr>
            <p:cNvPr id="97" name="Picture 34" descr="\\Fs11\scbjaen$\Mina Dokument\Presentations\Clipart\SOA-settlers\MC900217446.WMF"/>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4772740" y="3577946"/>
              <a:ext cx="621359" cy="604188"/>
            </a:xfrm>
            <a:prstGeom prst="rect">
              <a:avLst/>
            </a:prstGeom>
            <a:noFill/>
            <a:extLst>
              <a:ext uri="{909E8E84-426E-40DD-AFC4-6F175D3DCCD1}">
                <a14:hiddenFill xmlns:a14="http://schemas.microsoft.com/office/drawing/2010/main">
                  <a:solidFill>
                    <a:srgbClr val="FFFFFF"/>
                  </a:solidFill>
                </a14:hiddenFill>
              </a:ext>
            </a:extLst>
          </p:spPr>
        </p:pic>
        <p:pic>
          <p:nvPicPr>
            <p:cNvPr id="94" name="Picture 33" descr="\\Fs11\scbjaen$\Mina Dokument\Presentations\Clipart\SOA-settlers\MC900217466.WMF"/>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4467964" y="4268244"/>
              <a:ext cx="609553" cy="600968"/>
            </a:xfrm>
            <a:prstGeom prst="rect">
              <a:avLst/>
            </a:prstGeom>
            <a:noFill/>
            <a:extLst>
              <a:ext uri="{909E8E84-426E-40DD-AFC4-6F175D3DCCD1}">
                <a14:hiddenFill xmlns:a14="http://schemas.microsoft.com/office/drawing/2010/main">
                  <a:solidFill>
                    <a:srgbClr val="FFFFFF"/>
                  </a:solidFill>
                </a14:hiddenFill>
              </a:ext>
            </a:extLst>
          </p:spPr>
        </p:pic>
        <p:pic>
          <p:nvPicPr>
            <p:cNvPr id="96" name="Picture 30" descr="\\Fs11\scbjaen$\Mina Dokument\Presentations\Clipart\SOA-settlers\MC900217478.WMF"/>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491880" y="4397159"/>
              <a:ext cx="636919" cy="487213"/>
            </a:xfrm>
            <a:prstGeom prst="rect">
              <a:avLst/>
            </a:prstGeom>
            <a:noFill/>
            <a:extLst>
              <a:ext uri="{909E8E84-426E-40DD-AFC4-6F175D3DCCD1}">
                <a14:hiddenFill xmlns:a14="http://schemas.microsoft.com/office/drawing/2010/main">
                  <a:solidFill>
                    <a:srgbClr val="FFFFFF"/>
                  </a:solidFill>
                </a14:hiddenFill>
              </a:ext>
            </a:extLst>
          </p:spPr>
        </p:pic>
      </p:grpSp>
      <p:sp>
        <p:nvSpPr>
          <p:cNvPr id="4" name="Rectangle 3"/>
          <p:cNvSpPr/>
          <p:nvPr/>
        </p:nvSpPr>
        <p:spPr>
          <a:xfrm>
            <a:off x="2252510" y="2708920"/>
            <a:ext cx="575215" cy="302556"/>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86761263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3"/>
                                        </p:tgtEl>
                                        <p:attrNameLst>
                                          <p:attrName>style.visibility</p:attrName>
                                        </p:attrNameLst>
                                      </p:cBhvr>
                                      <p:to>
                                        <p:strVal val="visible"/>
                                      </p:to>
                                    </p:set>
                                    <p:animEffect transition="in" filter="fade">
                                      <p:cBhvr>
                                        <p:cTn id="7" dur="500"/>
                                        <p:tgtEl>
                                          <p:spTgt spid="93"/>
                                        </p:tgtEl>
                                      </p:cBhvr>
                                    </p:animEffect>
                                  </p:childTnLst>
                                </p:cTn>
                              </p:par>
                              <p:par>
                                <p:cTn id="8" presetID="10" presetClass="entr" presetSubtype="0" fill="hold" nodeType="withEffect">
                                  <p:stCondLst>
                                    <p:cond delay="0"/>
                                  </p:stCondLst>
                                  <p:childTnLst>
                                    <p:set>
                                      <p:cBhvr>
                                        <p:cTn id="9" dur="1" fill="hold">
                                          <p:stCondLst>
                                            <p:cond delay="0"/>
                                          </p:stCondLst>
                                        </p:cTn>
                                        <p:tgtEl>
                                          <p:spTgt spid="107"/>
                                        </p:tgtEl>
                                        <p:attrNameLst>
                                          <p:attrName>style.visibility</p:attrName>
                                        </p:attrNameLst>
                                      </p:cBhvr>
                                      <p:to>
                                        <p:strVal val="visible"/>
                                      </p:to>
                                    </p:set>
                                    <p:animEffect transition="in" filter="fade">
                                      <p:cBhvr>
                                        <p:cTn id="10" dur="500"/>
                                        <p:tgtEl>
                                          <p:spTgt spid="107"/>
                                        </p:tgtEl>
                                      </p:cBhvr>
                                    </p:animEffect>
                                  </p:childTnLst>
                                </p:cTn>
                              </p:par>
                            </p:childTnLst>
                          </p:cTn>
                        </p:par>
                        <p:par>
                          <p:cTn id="11" fill="hold">
                            <p:stCondLst>
                              <p:cond delay="500"/>
                            </p:stCondLst>
                            <p:childTnLst>
                              <p:par>
                                <p:cTn id="12" presetID="10"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7172"/>
                                        </p:tgtEl>
                                        <p:attrNameLst>
                                          <p:attrName>style.visibility</p:attrName>
                                        </p:attrNameLst>
                                      </p:cBhvr>
                                      <p:to>
                                        <p:strVal val="visible"/>
                                      </p:to>
                                    </p:set>
                                    <p:animEffect transition="in" filter="fade">
                                      <p:cBhvr>
                                        <p:cTn id="19" dur="500"/>
                                        <p:tgtEl>
                                          <p:spTgt spid="7172"/>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nodeType="click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500"/>
                                        <p:tgtEl>
                                          <p:spTgt spid="10"/>
                                        </p:tgtEl>
                                      </p:cBhvr>
                                    </p:animEffect>
                                  </p:childTnLst>
                                </p:cTn>
                              </p:par>
                            </p:childTnLst>
                          </p:cTn>
                        </p:par>
                        <p:par>
                          <p:cTn id="25" fill="hold">
                            <p:stCondLst>
                              <p:cond delay="500"/>
                            </p:stCondLst>
                            <p:childTnLst>
                              <p:par>
                                <p:cTn id="26" presetID="10" presetClass="entr" presetSubtype="0" fill="hold" nodeType="afterEffect">
                                  <p:stCondLst>
                                    <p:cond delay="0"/>
                                  </p:stCondLst>
                                  <p:childTnLst>
                                    <p:set>
                                      <p:cBhvr>
                                        <p:cTn id="27" dur="1" fill="hold">
                                          <p:stCondLst>
                                            <p:cond delay="0"/>
                                          </p:stCondLst>
                                        </p:cTn>
                                        <p:tgtEl>
                                          <p:spTgt spid="110"/>
                                        </p:tgtEl>
                                        <p:attrNameLst>
                                          <p:attrName>style.visibility</p:attrName>
                                        </p:attrNameLst>
                                      </p:cBhvr>
                                      <p:to>
                                        <p:strVal val="visible"/>
                                      </p:to>
                                    </p:set>
                                    <p:animEffect transition="in" filter="fade">
                                      <p:cBhvr>
                                        <p:cTn id="28" dur="500"/>
                                        <p:tgtEl>
                                          <p:spTgt spid="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Flödesschema: Manuell åtgärd 15"/>
          <p:cNvSpPr/>
          <p:nvPr/>
        </p:nvSpPr>
        <p:spPr>
          <a:xfrm>
            <a:off x="6788458" y="2683520"/>
            <a:ext cx="3096344" cy="3600400"/>
          </a:xfrm>
          <a:prstGeom prst="flowChartManualOperation">
            <a:avLst/>
          </a:prstGeom>
          <a:gradFill>
            <a:gsLst>
              <a:gs pos="0">
                <a:schemeClr val="accent1">
                  <a:tint val="66000"/>
                  <a:satMod val="160000"/>
                </a:schemeClr>
              </a:gs>
              <a:gs pos="50000">
                <a:schemeClr val="accent1">
                  <a:tint val="44500"/>
                  <a:satMod val="16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3" name="Flödesschema: Manuell åtgärd 2"/>
          <p:cNvSpPr/>
          <p:nvPr/>
        </p:nvSpPr>
        <p:spPr>
          <a:xfrm>
            <a:off x="2855640" y="2683520"/>
            <a:ext cx="3096344" cy="3600400"/>
          </a:xfrm>
          <a:prstGeom prst="flowChartManualOperation">
            <a:avLst/>
          </a:prstGeom>
          <a:gradFill>
            <a:gsLst>
              <a:gs pos="0">
                <a:schemeClr val="accent1">
                  <a:tint val="66000"/>
                  <a:satMod val="160000"/>
                </a:schemeClr>
              </a:gs>
              <a:gs pos="50000">
                <a:schemeClr val="accent1">
                  <a:tint val="44500"/>
                  <a:satMod val="160000"/>
                </a:schemeClr>
              </a:gs>
              <a:gs pos="10000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 name="Rubrik 1"/>
          <p:cNvSpPr>
            <a:spLocks noGrp="1"/>
          </p:cNvSpPr>
          <p:nvPr>
            <p:ph type="title"/>
          </p:nvPr>
        </p:nvSpPr>
        <p:spPr/>
        <p:txBody>
          <a:bodyPr/>
          <a:lstStyle/>
          <a:p>
            <a:r>
              <a:rPr lang="en-US" dirty="0" smtClean="0"/>
              <a:t>Precision of CSPA</a:t>
            </a:r>
            <a:endParaRPr lang="sv-SE" dirty="0"/>
          </a:p>
        </p:txBody>
      </p:sp>
      <p:cxnSp>
        <p:nvCxnSpPr>
          <p:cNvPr id="44" name="Rak pil 43"/>
          <p:cNvCxnSpPr/>
          <p:nvPr/>
        </p:nvCxnSpPr>
        <p:spPr>
          <a:xfrm>
            <a:off x="3156022" y="5719387"/>
            <a:ext cx="6396362" cy="0"/>
          </a:xfrm>
          <a:prstGeom prst="straightConnector1">
            <a:avLst/>
          </a:prstGeom>
          <a:noFill/>
          <a:ln w="50800" cap="flat" cmpd="sng" algn="ctr">
            <a:solidFill>
              <a:sysClr val="windowText" lastClr="000000"/>
            </a:solidFill>
            <a:prstDash val="solid"/>
            <a:headEnd type="triangle" w="lg" len="med"/>
            <a:tailEnd type="triangle" w="lg" len="med"/>
          </a:ln>
          <a:effectLst/>
        </p:spPr>
      </p:cxnSp>
      <p:pic>
        <p:nvPicPr>
          <p:cNvPr id="48" name="Picture 11" descr="C:\Users\scbjaen\Pictures\cspatarget.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736566" y="4339704"/>
            <a:ext cx="1262509" cy="1677158"/>
          </a:xfrm>
          <a:prstGeom prst="rect">
            <a:avLst/>
          </a:prstGeom>
          <a:noFill/>
          <a:extLst>
            <a:ext uri="{909E8E84-426E-40DD-AFC4-6F175D3DCCD1}">
              <a14:hiddenFill xmlns:a14="http://schemas.microsoft.com/office/drawing/2010/main">
                <a:solidFill>
                  <a:srgbClr val="FFFFFF"/>
                </a:solidFill>
              </a14:hiddenFill>
            </a:ext>
          </a:extLst>
        </p:spPr>
      </p:pic>
      <p:sp>
        <p:nvSpPr>
          <p:cNvPr id="50" name="Höger 49"/>
          <p:cNvSpPr/>
          <p:nvPr/>
        </p:nvSpPr>
        <p:spPr>
          <a:xfrm>
            <a:off x="5059984" y="4904166"/>
            <a:ext cx="789731" cy="529479"/>
          </a:xfrm>
          <a:prstGeom prst="rightArrow">
            <a:avLst/>
          </a:prstGeom>
          <a:solidFill>
            <a:srgbClr val="919294"/>
          </a:solidFill>
          <a:ln w="25400" cap="flat" cmpd="sng" algn="ctr">
            <a:noFill/>
            <a:prstDash val="solid"/>
          </a:ln>
          <a:effectLst/>
        </p:spPr>
        <p:txBody>
          <a:bodyPr rtlCol="0" anchor="ctr"/>
          <a:lstStyle/>
          <a:p>
            <a:pPr algn="ctr">
              <a:defRPr/>
            </a:pPr>
            <a:endParaRPr lang="sv-SE" kern="0">
              <a:solidFill>
                <a:prstClr val="white"/>
              </a:solidFill>
              <a:latin typeface="Arial"/>
            </a:endParaRPr>
          </a:p>
        </p:txBody>
      </p:sp>
      <p:pic>
        <p:nvPicPr>
          <p:cNvPr id="43" name="Picture 10" descr="C:\Users\scbjaen\Pictures\cspa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837577" y="4359232"/>
            <a:ext cx="1222407" cy="1619346"/>
          </a:xfrm>
          <a:prstGeom prst="rect">
            <a:avLst/>
          </a:prstGeom>
          <a:noFill/>
          <a:extLst>
            <a:ext uri="{909E8E84-426E-40DD-AFC4-6F175D3DCCD1}">
              <a14:hiddenFill xmlns:a14="http://schemas.microsoft.com/office/drawing/2010/main">
                <a:solidFill>
                  <a:srgbClr val="FFFFFF"/>
                </a:solidFill>
              </a14:hiddenFill>
            </a:ext>
          </a:extLst>
        </p:spPr>
      </p:pic>
      <p:sp>
        <p:nvSpPr>
          <p:cNvPr id="23" name="textruta 22"/>
          <p:cNvSpPr txBox="1"/>
          <p:nvPr/>
        </p:nvSpPr>
        <p:spPr>
          <a:xfrm>
            <a:off x="3173410" y="2929160"/>
            <a:ext cx="2134880" cy="707886"/>
          </a:xfrm>
          <a:prstGeom prst="rect">
            <a:avLst/>
          </a:prstGeom>
          <a:noFill/>
        </p:spPr>
        <p:txBody>
          <a:bodyPr wrap="none" rtlCol="0">
            <a:spAutoFit/>
          </a:bodyPr>
          <a:lstStyle/>
          <a:p>
            <a:pPr marL="285750" indent="-285750">
              <a:buFont typeface="Arial" panose="020B0604020202020204" pitchFamily="34" charset="0"/>
              <a:buChar char="•"/>
            </a:pPr>
            <a:r>
              <a:rPr lang="en-US" sz="2000" b="1" dirty="0"/>
              <a:t>Easy to develop</a:t>
            </a:r>
          </a:p>
          <a:p>
            <a:pPr marL="285750" indent="-285750">
              <a:buFont typeface="Arial" panose="020B0604020202020204" pitchFamily="34" charset="0"/>
              <a:buChar char="•"/>
            </a:pPr>
            <a:r>
              <a:rPr lang="en-US" sz="2000" b="1" dirty="0"/>
              <a:t>Hard to plug in</a:t>
            </a:r>
            <a:endParaRPr lang="sv-SE" sz="2000" b="1" dirty="0"/>
          </a:p>
        </p:txBody>
      </p:sp>
      <p:sp>
        <p:nvSpPr>
          <p:cNvPr id="54" name="textruta 53"/>
          <p:cNvSpPr txBox="1"/>
          <p:nvPr/>
        </p:nvSpPr>
        <p:spPr>
          <a:xfrm>
            <a:off x="7287961" y="2929161"/>
            <a:ext cx="2159716" cy="1015663"/>
          </a:xfrm>
          <a:prstGeom prst="rect">
            <a:avLst/>
          </a:prstGeom>
          <a:noFill/>
        </p:spPr>
        <p:txBody>
          <a:bodyPr wrap="square" rtlCol="0">
            <a:spAutoFit/>
          </a:bodyPr>
          <a:lstStyle/>
          <a:p>
            <a:pPr marL="285750" indent="-285750">
              <a:buFont typeface="Arial" panose="020B0604020202020204" pitchFamily="34" charset="0"/>
              <a:buChar char="•"/>
            </a:pPr>
            <a:r>
              <a:rPr lang="en-US" sz="2000" b="1" dirty="0"/>
              <a:t>Requires more to develop</a:t>
            </a:r>
          </a:p>
          <a:p>
            <a:pPr marL="285750" indent="-285750">
              <a:buFont typeface="Arial" panose="020B0604020202020204" pitchFamily="34" charset="0"/>
              <a:buChar char="•"/>
            </a:pPr>
            <a:r>
              <a:rPr lang="en-US" sz="2000" b="1" dirty="0"/>
              <a:t>Easy to plug in</a:t>
            </a:r>
            <a:endParaRPr lang="sv-SE" sz="2000" b="1" dirty="0"/>
          </a:p>
        </p:txBody>
      </p:sp>
      <p:sp>
        <p:nvSpPr>
          <p:cNvPr id="14" name="Höger 13"/>
          <p:cNvSpPr/>
          <p:nvPr/>
        </p:nvSpPr>
        <p:spPr>
          <a:xfrm>
            <a:off x="7008488" y="4904166"/>
            <a:ext cx="789731" cy="529479"/>
          </a:xfrm>
          <a:prstGeom prst="rightArrow">
            <a:avLst/>
          </a:prstGeom>
          <a:solidFill>
            <a:srgbClr val="919294"/>
          </a:solidFill>
          <a:ln w="25400" cap="flat" cmpd="sng" algn="ctr">
            <a:noFill/>
            <a:prstDash val="solid"/>
          </a:ln>
          <a:effectLst/>
        </p:spPr>
        <p:txBody>
          <a:bodyPr rtlCol="0" anchor="ctr"/>
          <a:lstStyle/>
          <a:p>
            <a:pPr algn="ctr">
              <a:defRPr/>
            </a:pPr>
            <a:endParaRPr lang="sv-SE" kern="0">
              <a:solidFill>
                <a:prstClr val="white"/>
              </a:solidFill>
              <a:latin typeface="Arial"/>
            </a:endParaRPr>
          </a:p>
        </p:txBody>
      </p:sp>
      <p:sp>
        <p:nvSpPr>
          <p:cNvPr id="31" name="textruta 30"/>
          <p:cNvSpPr txBox="1"/>
          <p:nvPr/>
        </p:nvSpPr>
        <p:spPr>
          <a:xfrm>
            <a:off x="3287689" y="5723964"/>
            <a:ext cx="813043" cy="369332"/>
          </a:xfrm>
          <a:prstGeom prst="rect">
            <a:avLst/>
          </a:prstGeom>
          <a:noFill/>
        </p:spPr>
        <p:txBody>
          <a:bodyPr wrap="none" rtlCol="0">
            <a:spAutoFit/>
          </a:bodyPr>
          <a:lstStyle/>
          <a:p>
            <a:r>
              <a:rPr lang="en-US" dirty="0">
                <a:solidFill>
                  <a:prstClr val="black"/>
                </a:solidFill>
                <a:latin typeface="Arial"/>
              </a:rPr>
              <a:t>Lower</a:t>
            </a:r>
          </a:p>
        </p:txBody>
      </p:sp>
      <p:sp>
        <p:nvSpPr>
          <p:cNvPr id="32" name="textruta 31"/>
          <p:cNvSpPr txBox="1"/>
          <p:nvPr/>
        </p:nvSpPr>
        <p:spPr>
          <a:xfrm>
            <a:off x="8605785" y="5723964"/>
            <a:ext cx="864339" cy="369332"/>
          </a:xfrm>
          <a:prstGeom prst="rect">
            <a:avLst/>
          </a:prstGeom>
          <a:noFill/>
        </p:spPr>
        <p:txBody>
          <a:bodyPr wrap="none" rtlCol="0">
            <a:spAutoFit/>
          </a:bodyPr>
          <a:lstStyle/>
          <a:p>
            <a:r>
              <a:rPr lang="en-US" dirty="0">
                <a:solidFill>
                  <a:prstClr val="black"/>
                </a:solidFill>
                <a:latin typeface="Arial"/>
              </a:rPr>
              <a:t>Higher</a:t>
            </a:r>
          </a:p>
        </p:txBody>
      </p:sp>
      <p:sp>
        <p:nvSpPr>
          <p:cNvPr id="33" name="textruta 32"/>
          <p:cNvSpPr txBox="1"/>
          <p:nvPr/>
        </p:nvSpPr>
        <p:spPr>
          <a:xfrm>
            <a:off x="5807968" y="5723964"/>
            <a:ext cx="1223412" cy="369332"/>
          </a:xfrm>
          <a:prstGeom prst="rect">
            <a:avLst/>
          </a:prstGeom>
          <a:noFill/>
        </p:spPr>
        <p:txBody>
          <a:bodyPr wrap="none" rtlCol="0">
            <a:spAutoFit/>
          </a:bodyPr>
          <a:lstStyle/>
          <a:p>
            <a:r>
              <a:rPr lang="en-US" b="1" dirty="0">
                <a:solidFill>
                  <a:prstClr val="black"/>
                </a:solidFill>
                <a:latin typeface="Arial"/>
              </a:rPr>
              <a:t>Precision</a:t>
            </a:r>
          </a:p>
        </p:txBody>
      </p:sp>
      <p:grpSp>
        <p:nvGrpSpPr>
          <p:cNvPr id="6" name="Group 5"/>
          <p:cNvGrpSpPr/>
          <p:nvPr/>
        </p:nvGrpSpPr>
        <p:grpSpPr>
          <a:xfrm>
            <a:off x="5833740" y="4339704"/>
            <a:ext cx="1237148" cy="1638874"/>
            <a:chOff x="5833740" y="4339704"/>
            <a:chExt cx="1237148" cy="1638874"/>
          </a:xfrm>
        </p:grpSpPr>
        <p:pic>
          <p:nvPicPr>
            <p:cNvPr id="42" name="Picture 9" descr="C:\Users\scbjaen\Pictures\cspa2.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833740" y="4339704"/>
              <a:ext cx="1237148" cy="1638874"/>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p:cNvPicPr>
              <a:picLocks noChangeAspect="1"/>
            </p:cNvPicPr>
            <p:nvPr/>
          </p:nvPicPr>
          <p:blipFill rotWithShape="1">
            <a:blip r:embed="rId5" cstate="email">
              <a:extLst>
                <a:ext uri="{28A0092B-C50C-407E-A947-70E740481C1C}">
                  <a14:useLocalDpi xmlns:a14="http://schemas.microsoft.com/office/drawing/2010/main"/>
                </a:ext>
              </a:extLst>
            </a:blip>
            <a:srcRect l="20590" t="20631" r="20707" b="31370"/>
            <a:stretch/>
          </p:blipFill>
          <p:spPr>
            <a:xfrm>
              <a:off x="6514315" y="4625259"/>
              <a:ext cx="261257" cy="181428"/>
            </a:xfrm>
            <a:prstGeom prst="rect">
              <a:avLst/>
            </a:prstGeom>
          </p:spPr>
        </p:pic>
      </p:grpSp>
    </p:spTree>
    <p:extLst>
      <p:ext uri="{BB962C8B-B14F-4D97-AF65-F5344CB8AC3E}">
        <p14:creationId xmlns:p14="http://schemas.microsoft.com/office/powerpoint/2010/main" val="181082169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fade">
                                      <p:cBhvr>
                                        <p:cTn id="7" dur="500"/>
                                        <p:tgtEl>
                                          <p:spTgt spid="5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par>
                                <p:cTn id="13" presetID="10" presetClass="entr" presetSubtype="0" fill="hold" nodeType="withEffect">
                                  <p:stCondLst>
                                    <p:cond delay="0"/>
                                  </p:stCondLst>
                                  <p:childTnLst>
                                    <p:set>
                                      <p:cBhvr>
                                        <p:cTn id="14" dur="1" fill="hold">
                                          <p:stCondLst>
                                            <p:cond delay="0"/>
                                          </p:stCondLst>
                                        </p:cTn>
                                        <p:tgtEl>
                                          <p:spTgt spid="48"/>
                                        </p:tgtEl>
                                        <p:attrNameLst>
                                          <p:attrName>style.visibility</p:attrName>
                                        </p:attrNameLst>
                                      </p:cBhvr>
                                      <p:to>
                                        <p:strVal val="visible"/>
                                      </p:to>
                                    </p:set>
                                    <p:animEffect transition="in" filter="fade">
                                      <p:cBhvr>
                                        <p:cTn id="15" dur="500"/>
                                        <p:tgtEl>
                                          <p:spTgt spid="4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fade">
                                      <p:cBhvr>
                                        <p:cTn id="20" dur="500"/>
                                        <p:tgtEl>
                                          <p:spTgt spid="23"/>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500"/>
                                        <p:tgtEl>
                                          <p:spTgt spid="3"/>
                                        </p:tgtEl>
                                      </p:cBhvr>
                                    </p:animEffec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54"/>
                                        </p:tgtEl>
                                        <p:attrNameLst>
                                          <p:attrName>style.visibility</p:attrName>
                                        </p:attrNameLst>
                                      </p:cBhvr>
                                      <p:to>
                                        <p:strVal val="visible"/>
                                      </p:to>
                                    </p:set>
                                    <p:animEffect transition="in" filter="fade">
                                      <p:cBhvr>
                                        <p:cTn id="27" dur="500"/>
                                        <p:tgtEl>
                                          <p:spTgt spid="54"/>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6"/>
                                        </p:tgtEl>
                                        <p:attrNameLst>
                                          <p:attrName>style.visibility</p:attrName>
                                        </p:attrNameLst>
                                      </p:cBhvr>
                                      <p:to>
                                        <p:strVal val="visible"/>
                                      </p:to>
                                    </p:set>
                                    <p:animEffect transition="in" filter="fade">
                                      <p:cBhvr>
                                        <p:cTn id="30"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3" grpId="0" animBg="1"/>
      <p:bldP spid="50" grpId="0" animBg="1"/>
      <p:bldP spid="23" grpId="0"/>
      <p:bldP spid="54" grpId="0"/>
      <p:bldP spid="14"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ubrik 1"/>
          <p:cNvSpPr>
            <a:spLocks noGrp="1"/>
          </p:cNvSpPr>
          <p:nvPr>
            <p:ph type="title"/>
          </p:nvPr>
        </p:nvSpPr>
        <p:spPr/>
        <p:txBody>
          <a:bodyPr/>
          <a:lstStyle/>
          <a:p>
            <a:r>
              <a:rPr lang="en-US" dirty="0" smtClean="0"/>
              <a:t>Precision of CSPA</a:t>
            </a:r>
            <a:endParaRPr lang="sv-SE" dirty="0"/>
          </a:p>
        </p:txBody>
      </p:sp>
      <p:grpSp>
        <p:nvGrpSpPr>
          <p:cNvPr id="15" name="Grupp 14"/>
          <p:cNvGrpSpPr/>
          <p:nvPr/>
        </p:nvGrpSpPr>
        <p:grpSpPr>
          <a:xfrm>
            <a:off x="2835126" y="1222692"/>
            <a:ext cx="369333" cy="4228817"/>
            <a:chOff x="3922211" y="2195865"/>
            <a:chExt cx="369333" cy="2274672"/>
          </a:xfrm>
        </p:grpSpPr>
        <p:cxnSp>
          <p:nvCxnSpPr>
            <p:cNvPr id="16" name="Rak pil 15"/>
            <p:cNvCxnSpPr/>
            <p:nvPr/>
          </p:nvCxnSpPr>
          <p:spPr>
            <a:xfrm flipV="1">
              <a:off x="4291544" y="2195865"/>
              <a:ext cx="0" cy="2274672"/>
            </a:xfrm>
            <a:prstGeom prst="straightConnector1">
              <a:avLst/>
            </a:prstGeom>
            <a:noFill/>
            <a:ln w="50800" cap="flat" cmpd="sng" algn="ctr">
              <a:solidFill>
                <a:sysClr val="windowText" lastClr="000000"/>
              </a:solidFill>
              <a:prstDash val="solid"/>
              <a:headEnd type="triangle" w="lg" len="med"/>
              <a:tailEnd type="triangle" w="lg" len="med"/>
            </a:ln>
            <a:effectLst/>
          </p:spPr>
        </p:cxnSp>
        <p:sp>
          <p:nvSpPr>
            <p:cNvPr id="17" name="Rektangel 16"/>
            <p:cNvSpPr/>
            <p:nvPr/>
          </p:nvSpPr>
          <p:spPr>
            <a:xfrm rot="16200000">
              <a:off x="3470880" y="3199676"/>
              <a:ext cx="1271994" cy="369332"/>
            </a:xfrm>
            <a:prstGeom prst="rect">
              <a:avLst/>
            </a:prstGeom>
          </p:spPr>
          <p:txBody>
            <a:bodyPr wrap="none">
              <a:spAutoFit/>
            </a:bodyPr>
            <a:lstStyle/>
            <a:p>
              <a:pPr algn="ctr"/>
              <a:r>
                <a:rPr lang="en-US" b="1" dirty="0">
                  <a:solidFill>
                    <a:prstClr val="black"/>
                  </a:solidFill>
                  <a:latin typeface="Arial"/>
                </a:rPr>
                <a:t>Cost for community</a:t>
              </a:r>
              <a:endParaRPr lang="sv-SE" b="1" dirty="0">
                <a:solidFill>
                  <a:prstClr val="black"/>
                </a:solidFill>
                <a:latin typeface="Arial"/>
              </a:endParaRPr>
            </a:p>
          </p:txBody>
        </p:sp>
      </p:grpSp>
      <p:sp>
        <p:nvSpPr>
          <p:cNvPr id="18" name="Frihandsfigur 17"/>
          <p:cNvSpPr/>
          <p:nvPr/>
        </p:nvSpPr>
        <p:spPr>
          <a:xfrm>
            <a:off x="3411922" y="4749179"/>
            <a:ext cx="6056589" cy="777293"/>
          </a:xfrm>
          <a:custGeom>
            <a:avLst/>
            <a:gdLst>
              <a:gd name="connsiteX0" fmla="*/ 0 w 2327564"/>
              <a:gd name="connsiteY0" fmla="*/ 207818 h 401782"/>
              <a:gd name="connsiteX1" fmla="*/ 2327564 w 2327564"/>
              <a:gd name="connsiteY1" fmla="*/ 0 h 401782"/>
              <a:gd name="connsiteX2" fmla="*/ 2327564 w 2327564"/>
              <a:gd name="connsiteY2" fmla="*/ 401782 h 401782"/>
              <a:gd name="connsiteX3" fmla="*/ 2327564 w 2327564"/>
              <a:gd name="connsiteY3" fmla="*/ 401782 h 401782"/>
              <a:gd name="connsiteX4" fmla="*/ 0 w 2327564"/>
              <a:gd name="connsiteY4" fmla="*/ 401782 h 401782"/>
              <a:gd name="connsiteX5" fmla="*/ 0 w 2327564"/>
              <a:gd name="connsiteY5" fmla="*/ 207818 h 401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7564" h="401782">
                <a:moveTo>
                  <a:pt x="0" y="207818"/>
                </a:moveTo>
                <a:lnTo>
                  <a:pt x="2327564" y="0"/>
                </a:lnTo>
                <a:lnTo>
                  <a:pt x="2327564" y="401782"/>
                </a:lnTo>
                <a:lnTo>
                  <a:pt x="2327564" y="401782"/>
                </a:lnTo>
                <a:lnTo>
                  <a:pt x="0" y="401782"/>
                </a:lnTo>
                <a:lnTo>
                  <a:pt x="0" y="207818"/>
                </a:lnTo>
                <a:close/>
              </a:path>
            </a:pathLst>
          </a:custGeom>
          <a:pattFill prst="wdUpDiag">
            <a:fgClr>
              <a:schemeClr val="tx2">
                <a:lumMod val="60000"/>
                <a:lumOff val="40000"/>
              </a:schemeClr>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19" name="Frihandsfigur 18"/>
          <p:cNvSpPr/>
          <p:nvPr/>
        </p:nvSpPr>
        <p:spPr>
          <a:xfrm>
            <a:off x="3411921" y="3707257"/>
            <a:ext cx="6056591" cy="1387417"/>
          </a:xfrm>
          <a:custGeom>
            <a:avLst/>
            <a:gdLst>
              <a:gd name="connsiteX0" fmla="*/ 0 w 2327564"/>
              <a:gd name="connsiteY0" fmla="*/ 207818 h 401782"/>
              <a:gd name="connsiteX1" fmla="*/ 2327564 w 2327564"/>
              <a:gd name="connsiteY1" fmla="*/ 0 h 401782"/>
              <a:gd name="connsiteX2" fmla="*/ 2327564 w 2327564"/>
              <a:gd name="connsiteY2" fmla="*/ 401782 h 401782"/>
              <a:gd name="connsiteX3" fmla="*/ 2327564 w 2327564"/>
              <a:gd name="connsiteY3" fmla="*/ 401782 h 401782"/>
              <a:gd name="connsiteX4" fmla="*/ 0 w 2327564"/>
              <a:gd name="connsiteY4" fmla="*/ 401782 h 401782"/>
              <a:gd name="connsiteX5" fmla="*/ 0 w 2327564"/>
              <a:gd name="connsiteY5" fmla="*/ 207818 h 401782"/>
              <a:gd name="connsiteX0" fmla="*/ 0 w 2327564"/>
              <a:gd name="connsiteY0" fmla="*/ 207818 h 598632"/>
              <a:gd name="connsiteX1" fmla="*/ 2327564 w 2327564"/>
              <a:gd name="connsiteY1" fmla="*/ 0 h 598632"/>
              <a:gd name="connsiteX2" fmla="*/ 2327564 w 2327564"/>
              <a:gd name="connsiteY2" fmla="*/ 401782 h 598632"/>
              <a:gd name="connsiteX3" fmla="*/ 2327564 w 2327564"/>
              <a:gd name="connsiteY3" fmla="*/ 401782 h 598632"/>
              <a:gd name="connsiteX4" fmla="*/ 9442 w 2327564"/>
              <a:gd name="connsiteY4" fmla="*/ 598632 h 598632"/>
              <a:gd name="connsiteX5" fmla="*/ 0 w 2327564"/>
              <a:gd name="connsiteY5" fmla="*/ 207818 h 598632"/>
              <a:gd name="connsiteX0" fmla="*/ 0 w 2327564"/>
              <a:gd name="connsiteY0" fmla="*/ 207818 h 598632"/>
              <a:gd name="connsiteX1" fmla="*/ 2327564 w 2327564"/>
              <a:gd name="connsiteY1" fmla="*/ 0 h 598632"/>
              <a:gd name="connsiteX2" fmla="*/ 2327564 w 2327564"/>
              <a:gd name="connsiteY2" fmla="*/ 401782 h 598632"/>
              <a:gd name="connsiteX3" fmla="*/ 2327564 w 2327564"/>
              <a:gd name="connsiteY3" fmla="*/ 395432 h 598632"/>
              <a:gd name="connsiteX4" fmla="*/ 9442 w 2327564"/>
              <a:gd name="connsiteY4" fmla="*/ 598632 h 598632"/>
              <a:gd name="connsiteX5" fmla="*/ 0 w 2327564"/>
              <a:gd name="connsiteY5" fmla="*/ 207818 h 598632"/>
              <a:gd name="connsiteX0" fmla="*/ 0 w 2327564"/>
              <a:gd name="connsiteY0" fmla="*/ 207818 h 596250"/>
              <a:gd name="connsiteX1" fmla="*/ 2327564 w 2327564"/>
              <a:gd name="connsiteY1" fmla="*/ 0 h 596250"/>
              <a:gd name="connsiteX2" fmla="*/ 2327564 w 2327564"/>
              <a:gd name="connsiteY2" fmla="*/ 401782 h 596250"/>
              <a:gd name="connsiteX3" fmla="*/ 2327564 w 2327564"/>
              <a:gd name="connsiteY3" fmla="*/ 395432 h 596250"/>
              <a:gd name="connsiteX4" fmla="*/ 20065 w 2327564"/>
              <a:gd name="connsiteY4" fmla="*/ 596250 h 596250"/>
              <a:gd name="connsiteX5" fmla="*/ 0 w 2327564"/>
              <a:gd name="connsiteY5" fmla="*/ 207818 h 596250"/>
              <a:gd name="connsiteX0" fmla="*/ 0 w 2341727"/>
              <a:gd name="connsiteY0" fmla="*/ 207818 h 596250"/>
              <a:gd name="connsiteX1" fmla="*/ 2327564 w 2341727"/>
              <a:gd name="connsiteY1" fmla="*/ 0 h 596250"/>
              <a:gd name="connsiteX2" fmla="*/ 2327564 w 2341727"/>
              <a:gd name="connsiteY2" fmla="*/ 401782 h 596250"/>
              <a:gd name="connsiteX3" fmla="*/ 2341727 w 2341727"/>
              <a:gd name="connsiteY3" fmla="*/ 395432 h 596250"/>
              <a:gd name="connsiteX4" fmla="*/ 20065 w 2341727"/>
              <a:gd name="connsiteY4" fmla="*/ 596250 h 596250"/>
              <a:gd name="connsiteX5" fmla="*/ 0 w 2341727"/>
              <a:gd name="connsiteY5" fmla="*/ 207818 h 596250"/>
              <a:gd name="connsiteX0" fmla="*/ 0 w 2341727"/>
              <a:gd name="connsiteY0" fmla="*/ 207818 h 596250"/>
              <a:gd name="connsiteX1" fmla="*/ 2327564 w 2341727"/>
              <a:gd name="connsiteY1" fmla="*/ 0 h 596250"/>
              <a:gd name="connsiteX2" fmla="*/ 2339366 w 2341727"/>
              <a:gd name="connsiteY2" fmla="*/ 233507 h 596250"/>
              <a:gd name="connsiteX3" fmla="*/ 2341727 w 2341727"/>
              <a:gd name="connsiteY3" fmla="*/ 395432 h 596250"/>
              <a:gd name="connsiteX4" fmla="*/ 20065 w 2341727"/>
              <a:gd name="connsiteY4" fmla="*/ 596250 h 596250"/>
              <a:gd name="connsiteX5" fmla="*/ 0 w 2341727"/>
              <a:gd name="connsiteY5" fmla="*/ 207818 h 596250"/>
              <a:gd name="connsiteX0" fmla="*/ 0 w 2341727"/>
              <a:gd name="connsiteY0" fmla="*/ 207818 h 596250"/>
              <a:gd name="connsiteX1" fmla="*/ 2327564 w 2341727"/>
              <a:gd name="connsiteY1" fmla="*/ 0 h 596250"/>
              <a:gd name="connsiteX2" fmla="*/ 2339366 w 2341727"/>
              <a:gd name="connsiteY2" fmla="*/ 233507 h 596250"/>
              <a:gd name="connsiteX3" fmla="*/ 2341727 w 2341727"/>
              <a:gd name="connsiteY3" fmla="*/ 395432 h 596250"/>
              <a:gd name="connsiteX4" fmla="*/ 20065 w 2341727"/>
              <a:gd name="connsiteY4" fmla="*/ 596250 h 596250"/>
              <a:gd name="connsiteX5" fmla="*/ 0 w 2341727"/>
              <a:gd name="connsiteY5" fmla="*/ 207818 h 596250"/>
              <a:gd name="connsiteX0" fmla="*/ 0 w 2341727"/>
              <a:gd name="connsiteY0" fmla="*/ 207818 h 596250"/>
              <a:gd name="connsiteX1" fmla="*/ 2334645 w 2341727"/>
              <a:gd name="connsiteY1" fmla="*/ 0 h 596250"/>
              <a:gd name="connsiteX2" fmla="*/ 2339366 w 2341727"/>
              <a:gd name="connsiteY2" fmla="*/ 233507 h 596250"/>
              <a:gd name="connsiteX3" fmla="*/ 2341727 w 2341727"/>
              <a:gd name="connsiteY3" fmla="*/ 395432 h 596250"/>
              <a:gd name="connsiteX4" fmla="*/ 20065 w 2341727"/>
              <a:gd name="connsiteY4" fmla="*/ 596250 h 596250"/>
              <a:gd name="connsiteX5" fmla="*/ 0 w 2341727"/>
              <a:gd name="connsiteY5" fmla="*/ 207818 h 596250"/>
              <a:gd name="connsiteX0" fmla="*/ 0 w 2341727"/>
              <a:gd name="connsiteY0" fmla="*/ 376093 h 764525"/>
              <a:gd name="connsiteX1" fmla="*/ 2337006 w 2341727"/>
              <a:gd name="connsiteY1" fmla="*/ 0 h 764525"/>
              <a:gd name="connsiteX2" fmla="*/ 2339366 w 2341727"/>
              <a:gd name="connsiteY2" fmla="*/ 401782 h 764525"/>
              <a:gd name="connsiteX3" fmla="*/ 2341727 w 2341727"/>
              <a:gd name="connsiteY3" fmla="*/ 563707 h 764525"/>
              <a:gd name="connsiteX4" fmla="*/ 20065 w 2341727"/>
              <a:gd name="connsiteY4" fmla="*/ 764525 h 764525"/>
              <a:gd name="connsiteX5" fmla="*/ 0 w 2341727"/>
              <a:gd name="connsiteY5" fmla="*/ 376093 h 764525"/>
              <a:gd name="connsiteX0" fmla="*/ 0 w 2322253"/>
              <a:gd name="connsiteY0" fmla="*/ 368950 h 764525"/>
              <a:gd name="connsiteX1" fmla="*/ 2317532 w 2322253"/>
              <a:gd name="connsiteY1" fmla="*/ 0 h 764525"/>
              <a:gd name="connsiteX2" fmla="*/ 2319892 w 2322253"/>
              <a:gd name="connsiteY2" fmla="*/ 401782 h 764525"/>
              <a:gd name="connsiteX3" fmla="*/ 2322253 w 2322253"/>
              <a:gd name="connsiteY3" fmla="*/ 563707 h 764525"/>
              <a:gd name="connsiteX4" fmla="*/ 591 w 2322253"/>
              <a:gd name="connsiteY4" fmla="*/ 764525 h 764525"/>
              <a:gd name="connsiteX5" fmla="*/ 0 w 2322253"/>
              <a:gd name="connsiteY5" fmla="*/ 368950 h 764525"/>
              <a:gd name="connsiteX0" fmla="*/ 0 w 2327564"/>
              <a:gd name="connsiteY0" fmla="*/ 368950 h 764525"/>
              <a:gd name="connsiteX1" fmla="*/ 2322843 w 2327564"/>
              <a:gd name="connsiteY1" fmla="*/ 0 h 764525"/>
              <a:gd name="connsiteX2" fmla="*/ 2325203 w 2327564"/>
              <a:gd name="connsiteY2" fmla="*/ 401782 h 764525"/>
              <a:gd name="connsiteX3" fmla="*/ 2327564 w 2327564"/>
              <a:gd name="connsiteY3" fmla="*/ 563707 h 764525"/>
              <a:gd name="connsiteX4" fmla="*/ 5902 w 2327564"/>
              <a:gd name="connsiteY4" fmla="*/ 764525 h 764525"/>
              <a:gd name="connsiteX5" fmla="*/ 0 w 2327564"/>
              <a:gd name="connsiteY5" fmla="*/ 368950 h 764525"/>
              <a:gd name="connsiteX0" fmla="*/ 1638 w 2329202"/>
              <a:gd name="connsiteY0" fmla="*/ 368950 h 764525"/>
              <a:gd name="connsiteX1" fmla="*/ 2324481 w 2329202"/>
              <a:gd name="connsiteY1" fmla="*/ 0 h 764525"/>
              <a:gd name="connsiteX2" fmla="*/ 2326841 w 2329202"/>
              <a:gd name="connsiteY2" fmla="*/ 401782 h 764525"/>
              <a:gd name="connsiteX3" fmla="*/ 2329202 w 2329202"/>
              <a:gd name="connsiteY3" fmla="*/ 563707 h 764525"/>
              <a:gd name="connsiteX4" fmla="*/ 458 w 2329202"/>
              <a:gd name="connsiteY4" fmla="*/ 764525 h 764525"/>
              <a:gd name="connsiteX5" fmla="*/ 1638 w 2329202"/>
              <a:gd name="connsiteY5" fmla="*/ 368950 h 764525"/>
              <a:gd name="connsiteX0" fmla="*/ 0 w 2327564"/>
              <a:gd name="connsiteY0" fmla="*/ 368950 h 764525"/>
              <a:gd name="connsiteX1" fmla="*/ 2322843 w 2327564"/>
              <a:gd name="connsiteY1" fmla="*/ 0 h 764525"/>
              <a:gd name="connsiteX2" fmla="*/ 2325203 w 2327564"/>
              <a:gd name="connsiteY2" fmla="*/ 401782 h 764525"/>
              <a:gd name="connsiteX3" fmla="*/ 2327564 w 2327564"/>
              <a:gd name="connsiteY3" fmla="*/ 563707 h 764525"/>
              <a:gd name="connsiteX4" fmla="*/ 2361 w 2327564"/>
              <a:gd name="connsiteY4" fmla="*/ 764525 h 764525"/>
              <a:gd name="connsiteX5" fmla="*/ 0 w 2327564"/>
              <a:gd name="connsiteY5" fmla="*/ 368950 h 764525"/>
              <a:gd name="connsiteX0" fmla="*/ 0 w 2327564"/>
              <a:gd name="connsiteY0" fmla="*/ 464200 h 764525"/>
              <a:gd name="connsiteX1" fmla="*/ 2322843 w 2327564"/>
              <a:gd name="connsiteY1" fmla="*/ 0 h 764525"/>
              <a:gd name="connsiteX2" fmla="*/ 2325203 w 2327564"/>
              <a:gd name="connsiteY2" fmla="*/ 401782 h 764525"/>
              <a:gd name="connsiteX3" fmla="*/ 2327564 w 2327564"/>
              <a:gd name="connsiteY3" fmla="*/ 563707 h 764525"/>
              <a:gd name="connsiteX4" fmla="*/ 2361 w 2327564"/>
              <a:gd name="connsiteY4" fmla="*/ 764525 h 764525"/>
              <a:gd name="connsiteX5" fmla="*/ 0 w 2327564"/>
              <a:gd name="connsiteY5" fmla="*/ 464200 h 764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27564" h="764525">
                <a:moveTo>
                  <a:pt x="0" y="464200"/>
                </a:moveTo>
                <a:lnTo>
                  <a:pt x="2322843" y="0"/>
                </a:lnTo>
                <a:cubicBezTo>
                  <a:pt x="2322843" y="133927"/>
                  <a:pt x="2324416" y="307831"/>
                  <a:pt x="2325203" y="401782"/>
                </a:cubicBezTo>
                <a:cubicBezTo>
                  <a:pt x="2325990" y="495733"/>
                  <a:pt x="2322843" y="565824"/>
                  <a:pt x="2327564" y="563707"/>
                </a:cubicBezTo>
                <a:lnTo>
                  <a:pt x="2361" y="764525"/>
                </a:lnTo>
                <a:cubicBezTo>
                  <a:pt x="394" y="632667"/>
                  <a:pt x="1967" y="596058"/>
                  <a:pt x="0" y="464200"/>
                </a:cubicBezTo>
                <a:close/>
              </a:path>
            </a:pathLst>
          </a:custGeom>
          <a:pattFill prst="wdDnDiag">
            <a:fgClr>
              <a:srgbClr val="00B050"/>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sp>
        <p:nvSpPr>
          <p:cNvPr id="20" name="Frihandsfigur 19"/>
          <p:cNvSpPr/>
          <p:nvPr/>
        </p:nvSpPr>
        <p:spPr>
          <a:xfrm>
            <a:off x="3416857" y="1222692"/>
            <a:ext cx="6028606" cy="3231545"/>
          </a:xfrm>
          <a:custGeom>
            <a:avLst/>
            <a:gdLst>
              <a:gd name="connsiteX0" fmla="*/ 0 w 2327564"/>
              <a:gd name="connsiteY0" fmla="*/ 207818 h 401782"/>
              <a:gd name="connsiteX1" fmla="*/ 2327564 w 2327564"/>
              <a:gd name="connsiteY1" fmla="*/ 0 h 401782"/>
              <a:gd name="connsiteX2" fmla="*/ 2327564 w 2327564"/>
              <a:gd name="connsiteY2" fmla="*/ 401782 h 401782"/>
              <a:gd name="connsiteX3" fmla="*/ 2327564 w 2327564"/>
              <a:gd name="connsiteY3" fmla="*/ 401782 h 401782"/>
              <a:gd name="connsiteX4" fmla="*/ 0 w 2327564"/>
              <a:gd name="connsiteY4" fmla="*/ 401782 h 401782"/>
              <a:gd name="connsiteX5" fmla="*/ 0 w 2327564"/>
              <a:gd name="connsiteY5" fmla="*/ 207818 h 401782"/>
              <a:gd name="connsiteX0" fmla="*/ 0 w 2327564"/>
              <a:gd name="connsiteY0" fmla="*/ 207818 h 598632"/>
              <a:gd name="connsiteX1" fmla="*/ 2327564 w 2327564"/>
              <a:gd name="connsiteY1" fmla="*/ 0 h 598632"/>
              <a:gd name="connsiteX2" fmla="*/ 2327564 w 2327564"/>
              <a:gd name="connsiteY2" fmla="*/ 401782 h 598632"/>
              <a:gd name="connsiteX3" fmla="*/ 2327564 w 2327564"/>
              <a:gd name="connsiteY3" fmla="*/ 401782 h 598632"/>
              <a:gd name="connsiteX4" fmla="*/ 9442 w 2327564"/>
              <a:gd name="connsiteY4" fmla="*/ 598632 h 598632"/>
              <a:gd name="connsiteX5" fmla="*/ 0 w 2327564"/>
              <a:gd name="connsiteY5" fmla="*/ 207818 h 598632"/>
              <a:gd name="connsiteX0" fmla="*/ 0 w 2327564"/>
              <a:gd name="connsiteY0" fmla="*/ 207818 h 598632"/>
              <a:gd name="connsiteX1" fmla="*/ 2327564 w 2327564"/>
              <a:gd name="connsiteY1" fmla="*/ 0 h 598632"/>
              <a:gd name="connsiteX2" fmla="*/ 2327564 w 2327564"/>
              <a:gd name="connsiteY2" fmla="*/ 401782 h 598632"/>
              <a:gd name="connsiteX3" fmla="*/ 2327564 w 2327564"/>
              <a:gd name="connsiteY3" fmla="*/ 395432 h 598632"/>
              <a:gd name="connsiteX4" fmla="*/ 9442 w 2327564"/>
              <a:gd name="connsiteY4" fmla="*/ 598632 h 598632"/>
              <a:gd name="connsiteX5" fmla="*/ 0 w 2327564"/>
              <a:gd name="connsiteY5" fmla="*/ 207818 h 598632"/>
              <a:gd name="connsiteX0" fmla="*/ 0 w 2327564"/>
              <a:gd name="connsiteY0" fmla="*/ 207818 h 596250"/>
              <a:gd name="connsiteX1" fmla="*/ 2327564 w 2327564"/>
              <a:gd name="connsiteY1" fmla="*/ 0 h 596250"/>
              <a:gd name="connsiteX2" fmla="*/ 2327564 w 2327564"/>
              <a:gd name="connsiteY2" fmla="*/ 401782 h 596250"/>
              <a:gd name="connsiteX3" fmla="*/ 2327564 w 2327564"/>
              <a:gd name="connsiteY3" fmla="*/ 395432 h 596250"/>
              <a:gd name="connsiteX4" fmla="*/ 20065 w 2327564"/>
              <a:gd name="connsiteY4" fmla="*/ 596250 h 596250"/>
              <a:gd name="connsiteX5" fmla="*/ 0 w 2327564"/>
              <a:gd name="connsiteY5" fmla="*/ 207818 h 596250"/>
              <a:gd name="connsiteX0" fmla="*/ 0 w 2341727"/>
              <a:gd name="connsiteY0" fmla="*/ 207818 h 596250"/>
              <a:gd name="connsiteX1" fmla="*/ 2327564 w 2341727"/>
              <a:gd name="connsiteY1" fmla="*/ 0 h 596250"/>
              <a:gd name="connsiteX2" fmla="*/ 2327564 w 2341727"/>
              <a:gd name="connsiteY2" fmla="*/ 401782 h 596250"/>
              <a:gd name="connsiteX3" fmla="*/ 2341727 w 2341727"/>
              <a:gd name="connsiteY3" fmla="*/ 395432 h 596250"/>
              <a:gd name="connsiteX4" fmla="*/ 20065 w 2341727"/>
              <a:gd name="connsiteY4" fmla="*/ 596250 h 596250"/>
              <a:gd name="connsiteX5" fmla="*/ 0 w 2341727"/>
              <a:gd name="connsiteY5" fmla="*/ 207818 h 596250"/>
              <a:gd name="connsiteX0" fmla="*/ 0 w 2341727"/>
              <a:gd name="connsiteY0" fmla="*/ 207818 h 596250"/>
              <a:gd name="connsiteX1" fmla="*/ 2327564 w 2341727"/>
              <a:gd name="connsiteY1" fmla="*/ 0 h 596250"/>
              <a:gd name="connsiteX2" fmla="*/ 2339366 w 2341727"/>
              <a:gd name="connsiteY2" fmla="*/ 233507 h 596250"/>
              <a:gd name="connsiteX3" fmla="*/ 2341727 w 2341727"/>
              <a:gd name="connsiteY3" fmla="*/ 395432 h 596250"/>
              <a:gd name="connsiteX4" fmla="*/ 20065 w 2341727"/>
              <a:gd name="connsiteY4" fmla="*/ 596250 h 596250"/>
              <a:gd name="connsiteX5" fmla="*/ 0 w 2341727"/>
              <a:gd name="connsiteY5" fmla="*/ 207818 h 596250"/>
              <a:gd name="connsiteX0" fmla="*/ 0 w 2341727"/>
              <a:gd name="connsiteY0" fmla="*/ 207818 h 596250"/>
              <a:gd name="connsiteX1" fmla="*/ 2327564 w 2341727"/>
              <a:gd name="connsiteY1" fmla="*/ 0 h 596250"/>
              <a:gd name="connsiteX2" fmla="*/ 2339366 w 2341727"/>
              <a:gd name="connsiteY2" fmla="*/ 233507 h 596250"/>
              <a:gd name="connsiteX3" fmla="*/ 2341727 w 2341727"/>
              <a:gd name="connsiteY3" fmla="*/ 395432 h 596250"/>
              <a:gd name="connsiteX4" fmla="*/ 20065 w 2341727"/>
              <a:gd name="connsiteY4" fmla="*/ 596250 h 596250"/>
              <a:gd name="connsiteX5" fmla="*/ 0 w 2341727"/>
              <a:gd name="connsiteY5" fmla="*/ 207818 h 596250"/>
              <a:gd name="connsiteX0" fmla="*/ 0 w 2341727"/>
              <a:gd name="connsiteY0" fmla="*/ 207818 h 596250"/>
              <a:gd name="connsiteX1" fmla="*/ 2334645 w 2341727"/>
              <a:gd name="connsiteY1" fmla="*/ 0 h 596250"/>
              <a:gd name="connsiteX2" fmla="*/ 2339366 w 2341727"/>
              <a:gd name="connsiteY2" fmla="*/ 233507 h 596250"/>
              <a:gd name="connsiteX3" fmla="*/ 2341727 w 2341727"/>
              <a:gd name="connsiteY3" fmla="*/ 395432 h 596250"/>
              <a:gd name="connsiteX4" fmla="*/ 20065 w 2341727"/>
              <a:gd name="connsiteY4" fmla="*/ 596250 h 596250"/>
              <a:gd name="connsiteX5" fmla="*/ 0 w 2341727"/>
              <a:gd name="connsiteY5" fmla="*/ 207818 h 596250"/>
              <a:gd name="connsiteX0" fmla="*/ 0 w 2341727"/>
              <a:gd name="connsiteY0" fmla="*/ 376093 h 764525"/>
              <a:gd name="connsiteX1" fmla="*/ 2337006 w 2341727"/>
              <a:gd name="connsiteY1" fmla="*/ 0 h 764525"/>
              <a:gd name="connsiteX2" fmla="*/ 2339366 w 2341727"/>
              <a:gd name="connsiteY2" fmla="*/ 401782 h 764525"/>
              <a:gd name="connsiteX3" fmla="*/ 2341727 w 2341727"/>
              <a:gd name="connsiteY3" fmla="*/ 563707 h 764525"/>
              <a:gd name="connsiteX4" fmla="*/ 20065 w 2341727"/>
              <a:gd name="connsiteY4" fmla="*/ 764525 h 764525"/>
              <a:gd name="connsiteX5" fmla="*/ 0 w 2341727"/>
              <a:gd name="connsiteY5" fmla="*/ 376093 h 764525"/>
              <a:gd name="connsiteX0" fmla="*/ 0 w 2322253"/>
              <a:gd name="connsiteY0" fmla="*/ 368950 h 764525"/>
              <a:gd name="connsiteX1" fmla="*/ 2317532 w 2322253"/>
              <a:gd name="connsiteY1" fmla="*/ 0 h 764525"/>
              <a:gd name="connsiteX2" fmla="*/ 2319892 w 2322253"/>
              <a:gd name="connsiteY2" fmla="*/ 401782 h 764525"/>
              <a:gd name="connsiteX3" fmla="*/ 2322253 w 2322253"/>
              <a:gd name="connsiteY3" fmla="*/ 563707 h 764525"/>
              <a:gd name="connsiteX4" fmla="*/ 591 w 2322253"/>
              <a:gd name="connsiteY4" fmla="*/ 764525 h 764525"/>
              <a:gd name="connsiteX5" fmla="*/ 0 w 2322253"/>
              <a:gd name="connsiteY5" fmla="*/ 368950 h 764525"/>
              <a:gd name="connsiteX0" fmla="*/ 0 w 2327564"/>
              <a:gd name="connsiteY0" fmla="*/ 368950 h 764525"/>
              <a:gd name="connsiteX1" fmla="*/ 2322843 w 2327564"/>
              <a:gd name="connsiteY1" fmla="*/ 0 h 764525"/>
              <a:gd name="connsiteX2" fmla="*/ 2325203 w 2327564"/>
              <a:gd name="connsiteY2" fmla="*/ 401782 h 764525"/>
              <a:gd name="connsiteX3" fmla="*/ 2327564 w 2327564"/>
              <a:gd name="connsiteY3" fmla="*/ 563707 h 764525"/>
              <a:gd name="connsiteX4" fmla="*/ 5902 w 2327564"/>
              <a:gd name="connsiteY4" fmla="*/ 764525 h 764525"/>
              <a:gd name="connsiteX5" fmla="*/ 0 w 2327564"/>
              <a:gd name="connsiteY5" fmla="*/ 368950 h 764525"/>
              <a:gd name="connsiteX0" fmla="*/ 1638 w 2329202"/>
              <a:gd name="connsiteY0" fmla="*/ 368950 h 764525"/>
              <a:gd name="connsiteX1" fmla="*/ 2324481 w 2329202"/>
              <a:gd name="connsiteY1" fmla="*/ 0 h 764525"/>
              <a:gd name="connsiteX2" fmla="*/ 2326841 w 2329202"/>
              <a:gd name="connsiteY2" fmla="*/ 401782 h 764525"/>
              <a:gd name="connsiteX3" fmla="*/ 2329202 w 2329202"/>
              <a:gd name="connsiteY3" fmla="*/ 563707 h 764525"/>
              <a:gd name="connsiteX4" fmla="*/ 458 w 2329202"/>
              <a:gd name="connsiteY4" fmla="*/ 764525 h 764525"/>
              <a:gd name="connsiteX5" fmla="*/ 1638 w 2329202"/>
              <a:gd name="connsiteY5" fmla="*/ 368950 h 764525"/>
              <a:gd name="connsiteX0" fmla="*/ 0 w 2327564"/>
              <a:gd name="connsiteY0" fmla="*/ 368950 h 764525"/>
              <a:gd name="connsiteX1" fmla="*/ 2322843 w 2327564"/>
              <a:gd name="connsiteY1" fmla="*/ 0 h 764525"/>
              <a:gd name="connsiteX2" fmla="*/ 2325203 w 2327564"/>
              <a:gd name="connsiteY2" fmla="*/ 401782 h 764525"/>
              <a:gd name="connsiteX3" fmla="*/ 2327564 w 2327564"/>
              <a:gd name="connsiteY3" fmla="*/ 563707 h 764525"/>
              <a:gd name="connsiteX4" fmla="*/ 2361 w 2327564"/>
              <a:gd name="connsiteY4" fmla="*/ 764525 h 764525"/>
              <a:gd name="connsiteX5" fmla="*/ 0 w 2327564"/>
              <a:gd name="connsiteY5" fmla="*/ 368950 h 764525"/>
              <a:gd name="connsiteX0" fmla="*/ 54 w 2327618"/>
              <a:gd name="connsiteY0" fmla="*/ 368950 h 914544"/>
              <a:gd name="connsiteX1" fmla="*/ 2322897 w 2327618"/>
              <a:gd name="connsiteY1" fmla="*/ 0 h 914544"/>
              <a:gd name="connsiteX2" fmla="*/ 2325257 w 2327618"/>
              <a:gd name="connsiteY2" fmla="*/ 401782 h 914544"/>
              <a:gd name="connsiteX3" fmla="*/ 2327618 w 2327618"/>
              <a:gd name="connsiteY3" fmla="*/ 563707 h 914544"/>
              <a:gd name="connsiteX4" fmla="*/ 645 w 2327618"/>
              <a:gd name="connsiteY4" fmla="*/ 914544 h 914544"/>
              <a:gd name="connsiteX5" fmla="*/ 54 w 2327618"/>
              <a:gd name="connsiteY5" fmla="*/ 368950 h 914544"/>
              <a:gd name="connsiteX0" fmla="*/ 5013 w 2327266"/>
              <a:gd name="connsiteY0" fmla="*/ 0 h 1698119"/>
              <a:gd name="connsiteX1" fmla="*/ 2322545 w 2327266"/>
              <a:gd name="connsiteY1" fmla="*/ 783575 h 1698119"/>
              <a:gd name="connsiteX2" fmla="*/ 2324905 w 2327266"/>
              <a:gd name="connsiteY2" fmla="*/ 1185357 h 1698119"/>
              <a:gd name="connsiteX3" fmla="*/ 2327266 w 2327266"/>
              <a:gd name="connsiteY3" fmla="*/ 1347282 h 1698119"/>
              <a:gd name="connsiteX4" fmla="*/ 293 w 2327266"/>
              <a:gd name="connsiteY4" fmla="*/ 1698119 h 1698119"/>
              <a:gd name="connsiteX5" fmla="*/ 5013 w 2327266"/>
              <a:gd name="connsiteY5" fmla="*/ 0 h 1698119"/>
              <a:gd name="connsiteX0" fmla="*/ 5013 w 2324943"/>
              <a:gd name="connsiteY0" fmla="*/ 0 h 1698119"/>
              <a:gd name="connsiteX1" fmla="*/ 2322545 w 2324943"/>
              <a:gd name="connsiteY1" fmla="*/ 783575 h 1698119"/>
              <a:gd name="connsiteX2" fmla="*/ 2324905 w 2324943"/>
              <a:gd name="connsiteY2" fmla="*/ 1185357 h 1698119"/>
              <a:gd name="connsiteX3" fmla="*/ 2320184 w 2324943"/>
              <a:gd name="connsiteY3" fmla="*/ 1337757 h 1698119"/>
              <a:gd name="connsiteX4" fmla="*/ 293 w 2324943"/>
              <a:gd name="connsiteY4" fmla="*/ 1698119 h 1698119"/>
              <a:gd name="connsiteX5" fmla="*/ 5013 w 2324943"/>
              <a:gd name="connsiteY5" fmla="*/ 0 h 1698119"/>
              <a:gd name="connsiteX0" fmla="*/ 5013 w 2322545"/>
              <a:gd name="connsiteY0" fmla="*/ 0 h 1698119"/>
              <a:gd name="connsiteX1" fmla="*/ 2322545 w 2322545"/>
              <a:gd name="connsiteY1" fmla="*/ 783575 h 1698119"/>
              <a:gd name="connsiteX2" fmla="*/ 2317823 w 2322545"/>
              <a:gd name="connsiteY2" fmla="*/ 1150432 h 1698119"/>
              <a:gd name="connsiteX3" fmla="*/ 2320184 w 2322545"/>
              <a:gd name="connsiteY3" fmla="*/ 1337757 h 1698119"/>
              <a:gd name="connsiteX4" fmla="*/ 293 w 2322545"/>
              <a:gd name="connsiteY4" fmla="*/ 1698119 h 1698119"/>
              <a:gd name="connsiteX5" fmla="*/ 5013 w 2322545"/>
              <a:gd name="connsiteY5" fmla="*/ 0 h 1698119"/>
              <a:gd name="connsiteX0" fmla="*/ 5013 w 2320184"/>
              <a:gd name="connsiteY0" fmla="*/ 0 h 1698119"/>
              <a:gd name="connsiteX1" fmla="*/ 2315463 w 2320184"/>
              <a:gd name="connsiteY1" fmla="*/ 1034400 h 1698119"/>
              <a:gd name="connsiteX2" fmla="*/ 2317823 w 2320184"/>
              <a:gd name="connsiteY2" fmla="*/ 1150432 h 1698119"/>
              <a:gd name="connsiteX3" fmla="*/ 2320184 w 2320184"/>
              <a:gd name="connsiteY3" fmla="*/ 1337757 h 1698119"/>
              <a:gd name="connsiteX4" fmla="*/ 293 w 2320184"/>
              <a:gd name="connsiteY4" fmla="*/ 1698119 h 1698119"/>
              <a:gd name="connsiteX5" fmla="*/ 5013 w 2320184"/>
              <a:gd name="connsiteY5" fmla="*/ 0 h 1698119"/>
              <a:gd name="connsiteX0" fmla="*/ 5013 w 2320184"/>
              <a:gd name="connsiteY0" fmla="*/ 0 h 1698119"/>
              <a:gd name="connsiteX1" fmla="*/ 2320184 w 2320184"/>
              <a:gd name="connsiteY1" fmla="*/ 999475 h 1698119"/>
              <a:gd name="connsiteX2" fmla="*/ 2317823 w 2320184"/>
              <a:gd name="connsiteY2" fmla="*/ 1150432 h 1698119"/>
              <a:gd name="connsiteX3" fmla="*/ 2320184 w 2320184"/>
              <a:gd name="connsiteY3" fmla="*/ 1337757 h 1698119"/>
              <a:gd name="connsiteX4" fmla="*/ 293 w 2320184"/>
              <a:gd name="connsiteY4" fmla="*/ 1698119 h 1698119"/>
              <a:gd name="connsiteX5" fmla="*/ 5013 w 2320184"/>
              <a:gd name="connsiteY5" fmla="*/ 0 h 1698119"/>
              <a:gd name="connsiteX0" fmla="*/ 1639 w 2316810"/>
              <a:gd name="connsiteY0" fmla="*/ 0 h 1783844"/>
              <a:gd name="connsiteX1" fmla="*/ 2316810 w 2316810"/>
              <a:gd name="connsiteY1" fmla="*/ 999475 h 1783844"/>
              <a:gd name="connsiteX2" fmla="*/ 2314449 w 2316810"/>
              <a:gd name="connsiteY2" fmla="*/ 1150432 h 1783844"/>
              <a:gd name="connsiteX3" fmla="*/ 2316810 w 2316810"/>
              <a:gd name="connsiteY3" fmla="*/ 1337757 h 1783844"/>
              <a:gd name="connsiteX4" fmla="*/ 459 w 2316810"/>
              <a:gd name="connsiteY4" fmla="*/ 1783844 h 1783844"/>
              <a:gd name="connsiteX5" fmla="*/ 1639 w 2316810"/>
              <a:gd name="connsiteY5" fmla="*/ 0 h 178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16810" h="1783844">
                <a:moveTo>
                  <a:pt x="1639" y="0"/>
                </a:moveTo>
                <a:lnTo>
                  <a:pt x="2316810" y="999475"/>
                </a:lnTo>
                <a:cubicBezTo>
                  <a:pt x="2316810" y="1133402"/>
                  <a:pt x="2314449" y="1094052"/>
                  <a:pt x="2314449" y="1150432"/>
                </a:cubicBezTo>
                <a:cubicBezTo>
                  <a:pt x="2314449" y="1206812"/>
                  <a:pt x="2312089" y="1339874"/>
                  <a:pt x="2316810" y="1337757"/>
                </a:cubicBezTo>
                <a:lnTo>
                  <a:pt x="459" y="1783844"/>
                </a:lnTo>
                <a:cubicBezTo>
                  <a:pt x="-1508" y="1651986"/>
                  <a:pt x="3606" y="131858"/>
                  <a:pt x="1639" y="0"/>
                </a:cubicBezTo>
                <a:close/>
              </a:path>
            </a:pathLst>
          </a:custGeom>
          <a:pattFill prst="ltVert">
            <a:fgClr>
              <a:schemeClr val="accent5"/>
            </a:fgClr>
            <a:bgClr>
              <a:schemeClr val="bg1"/>
            </a:bgClr>
          </a:patt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sv-SE"/>
          </a:p>
        </p:txBody>
      </p:sp>
      <p:grpSp>
        <p:nvGrpSpPr>
          <p:cNvPr id="21" name="Grupp 20"/>
          <p:cNvGrpSpPr/>
          <p:nvPr/>
        </p:nvGrpSpPr>
        <p:grpSpPr>
          <a:xfrm>
            <a:off x="3647728" y="2238319"/>
            <a:ext cx="1741932" cy="1647136"/>
            <a:chOff x="3087168" y="2482126"/>
            <a:chExt cx="1090633" cy="1031281"/>
          </a:xfrm>
        </p:grpSpPr>
        <p:pic>
          <p:nvPicPr>
            <p:cNvPr id="22" name="Picture 4" descr="\\Fs11\scbjaen$\Mina Dokument\Presentations\Other\flags\mx.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443907" y="3132947"/>
              <a:ext cx="380460" cy="38046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6" descr="\\Fs11\scbjaen$\Mina Dokument\Presentations\Other\flags\ca.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3257669" y="2482126"/>
              <a:ext cx="380460" cy="380460"/>
            </a:xfrm>
            <a:prstGeom prst="rect">
              <a:avLst/>
            </a:prstGeom>
            <a:noFill/>
            <a:extLst>
              <a:ext uri="{909E8E84-426E-40DD-AFC4-6F175D3DCCD1}">
                <a14:hiddenFill xmlns:a14="http://schemas.microsoft.com/office/drawing/2010/main">
                  <a:solidFill>
                    <a:srgbClr val="FFFFFF"/>
                  </a:solidFill>
                </a14:hiddenFill>
              </a:ext>
            </a:extLst>
          </p:spPr>
        </p:pic>
        <p:pic>
          <p:nvPicPr>
            <p:cNvPr id="25" name="Picture 2" descr="\\Fs11\scbjaen$\Mina Dokument\Presentations\Other\flags\no.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3087168" y="2752487"/>
              <a:ext cx="380460" cy="38046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3" descr="\\Fs11\scbjaen$\Mina Dokument\Presentations\Other\flags\se.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797341" y="2752487"/>
              <a:ext cx="380460" cy="380460"/>
            </a:xfrm>
            <a:prstGeom prst="rect">
              <a:avLst/>
            </a:prstGeom>
            <a:noFill/>
            <a:extLst>
              <a:ext uri="{909E8E84-426E-40DD-AFC4-6F175D3DCCD1}">
                <a14:hiddenFill xmlns:a14="http://schemas.microsoft.com/office/drawing/2010/main">
                  <a:solidFill>
                    <a:srgbClr val="FFFFFF"/>
                  </a:solidFill>
                </a14:hiddenFill>
              </a:ext>
            </a:extLst>
          </p:spPr>
        </p:pic>
        <p:pic>
          <p:nvPicPr>
            <p:cNvPr id="27" name="Picture 4" descr="\\Fs11\scbjaen$\Mina Dokument\Presentations\Other\flags\nz.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3693180" y="3048345"/>
              <a:ext cx="380460" cy="380460"/>
            </a:xfrm>
            <a:prstGeom prst="rect">
              <a:avLst/>
            </a:prstGeom>
            <a:noFill/>
            <a:extLst>
              <a:ext uri="{909E8E84-426E-40DD-AFC4-6F175D3DCCD1}">
                <a14:hiddenFill xmlns:a14="http://schemas.microsoft.com/office/drawing/2010/main">
                  <a:solidFill>
                    <a:srgbClr val="FFFFFF"/>
                  </a:solidFill>
                </a14:hiddenFill>
              </a:ext>
            </a:extLst>
          </p:spPr>
        </p:pic>
        <p:pic>
          <p:nvPicPr>
            <p:cNvPr id="28" name="Picture 5" descr="\\Fs11\scbjaen$\Mina Dokument\Presentations\Other\flags\au.png"/>
            <p:cNvPicPr>
              <a:picLocks noChangeAspect="1" noChangeArrowheads="1"/>
            </p:cNvPicPr>
            <p:nvPr/>
          </p:nvPicPr>
          <p:blipFill>
            <a:blip r:embed="rId7" cstate="email">
              <a:extLst>
                <a:ext uri="{28A0092B-C50C-407E-A947-70E740481C1C}">
                  <a14:useLocalDpi xmlns:a14="http://schemas.microsoft.com/office/drawing/2010/main"/>
                </a:ext>
              </a:extLst>
            </a:blip>
            <a:srcRect/>
            <a:stretch>
              <a:fillRect/>
            </a:stretch>
          </p:blipFill>
          <p:spPr bwMode="auto">
            <a:xfrm>
              <a:off x="3203153" y="3025646"/>
              <a:ext cx="380460" cy="38046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6" descr="\\Fs11\scbjaen$\Mina Dokument\Presentations\Other\flags\eu.png"/>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3467628" y="2916629"/>
              <a:ext cx="380460" cy="380460"/>
            </a:xfrm>
            <a:prstGeom prst="rect">
              <a:avLst/>
            </a:prstGeom>
            <a:noFill/>
            <a:extLst>
              <a:ext uri="{909E8E84-426E-40DD-AFC4-6F175D3DCCD1}">
                <a14:hiddenFill xmlns:a14="http://schemas.microsoft.com/office/drawing/2010/main">
                  <a:solidFill>
                    <a:srgbClr val="FFFFFF"/>
                  </a:solidFill>
                </a14:hiddenFill>
              </a:ext>
            </a:extLst>
          </p:spPr>
        </p:pic>
        <p:pic>
          <p:nvPicPr>
            <p:cNvPr id="30" name="Picture 7" descr="\\Fs11\scbjaen$\Mina Dokument\Presentations\Other\flags\uk.png"/>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3420804" y="2667885"/>
              <a:ext cx="380460" cy="38046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8" descr="\\Fs11\scbjaen$\Mina Dokument\Presentations\Other\flags\it.png"/>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634137" y="2672356"/>
              <a:ext cx="380460" cy="38046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9" descr="\\Fs11\scbjaen$\Mina Dokument\Presentations\Other\flags\nl.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3634137" y="2482126"/>
              <a:ext cx="380460" cy="380460"/>
            </a:xfrm>
            <a:prstGeom prst="rect">
              <a:avLst/>
            </a:prstGeom>
            <a:noFill/>
            <a:extLst>
              <a:ext uri="{909E8E84-426E-40DD-AFC4-6F175D3DCCD1}">
                <a14:hiddenFill xmlns:a14="http://schemas.microsoft.com/office/drawing/2010/main">
                  <a:solidFill>
                    <a:srgbClr val="FFFFFF"/>
                  </a:solidFill>
                </a14:hiddenFill>
              </a:ext>
            </a:extLst>
          </p:spPr>
        </p:pic>
      </p:grpSp>
      <p:sp>
        <p:nvSpPr>
          <p:cNvPr id="33" name="textruta 32"/>
          <p:cNvSpPr txBox="1"/>
          <p:nvPr/>
        </p:nvSpPr>
        <p:spPr>
          <a:xfrm>
            <a:off x="5573916" y="5003251"/>
            <a:ext cx="2976773" cy="523220"/>
          </a:xfrm>
          <a:prstGeom prst="rect">
            <a:avLst/>
          </a:prstGeom>
          <a:solidFill>
            <a:schemeClr val="bg1">
              <a:alpha val="95000"/>
            </a:schemeClr>
          </a:solidFill>
          <a:effectLst>
            <a:softEdge rad="38100"/>
          </a:effectLst>
        </p:spPr>
        <p:txBody>
          <a:bodyPr wrap="square" rtlCol="0">
            <a:spAutoFit/>
          </a:bodyPr>
          <a:lstStyle>
            <a:defPPr>
              <a:defRPr lang="sv-SE"/>
            </a:defPPr>
            <a:lvl1pPr>
              <a:defRPr sz="1400"/>
            </a:lvl1pPr>
          </a:lstStyle>
          <a:p>
            <a:r>
              <a:rPr lang="sv-SE" sz="2800" dirty="0"/>
              <a:t>Developing CSPA</a:t>
            </a:r>
          </a:p>
        </p:txBody>
      </p:sp>
      <p:sp>
        <p:nvSpPr>
          <p:cNvPr id="34" name="textruta 33"/>
          <p:cNvSpPr txBox="1"/>
          <p:nvPr/>
        </p:nvSpPr>
        <p:spPr>
          <a:xfrm>
            <a:off x="5532608" y="2856613"/>
            <a:ext cx="3018081" cy="523220"/>
          </a:xfrm>
          <a:prstGeom prst="rect">
            <a:avLst/>
          </a:prstGeom>
          <a:solidFill>
            <a:schemeClr val="bg1">
              <a:alpha val="95000"/>
            </a:schemeClr>
          </a:solidFill>
          <a:effectLst>
            <a:softEdge rad="38100"/>
          </a:effectLst>
        </p:spPr>
        <p:txBody>
          <a:bodyPr wrap="square" rtlCol="0">
            <a:spAutoFit/>
          </a:bodyPr>
          <a:lstStyle>
            <a:defPPr>
              <a:defRPr lang="sv-SE"/>
            </a:defPPr>
            <a:lvl1pPr>
              <a:defRPr sz="1400"/>
            </a:lvl1pPr>
          </a:lstStyle>
          <a:p>
            <a:r>
              <a:rPr lang="en-US" sz="2800" dirty="0"/>
              <a:t>Adopting Services</a:t>
            </a:r>
            <a:endParaRPr lang="sv-SE" sz="2800" dirty="0"/>
          </a:p>
        </p:txBody>
      </p:sp>
      <p:sp>
        <p:nvSpPr>
          <p:cNvPr id="35" name="textruta 34"/>
          <p:cNvSpPr txBox="1"/>
          <p:nvPr/>
        </p:nvSpPr>
        <p:spPr>
          <a:xfrm>
            <a:off x="5532608" y="4225958"/>
            <a:ext cx="3018081" cy="523220"/>
          </a:xfrm>
          <a:prstGeom prst="rect">
            <a:avLst/>
          </a:prstGeom>
          <a:solidFill>
            <a:schemeClr val="bg1">
              <a:alpha val="95000"/>
            </a:schemeClr>
          </a:solidFill>
          <a:effectLst>
            <a:softEdge rad="38100"/>
          </a:effectLst>
        </p:spPr>
        <p:txBody>
          <a:bodyPr wrap="square" rtlCol="0">
            <a:spAutoFit/>
          </a:bodyPr>
          <a:lstStyle/>
          <a:p>
            <a:r>
              <a:rPr lang="en-US" sz="2800" dirty="0"/>
              <a:t>Building Services</a:t>
            </a:r>
            <a:endParaRPr lang="sv-SE" sz="2800" dirty="0"/>
          </a:p>
        </p:txBody>
      </p:sp>
      <p:cxnSp>
        <p:nvCxnSpPr>
          <p:cNvPr id="37" name="Rak pil 36"/>
          <p:cNvCxnSpPr/>
          <p:nvPr/>
        </p:nvCxnSpPr>
        <p:spPr>
          <a:xfrm>
            <a:off x="3156022" y="5698718"/>
            <a:ext cx="6396362" cy="0"/>
          </a:xfrm>
          <a:prstGeom prst="straightConnector1">
            <a:avLst/>
          </a:prstGeom>
          <a:noFill/>
          <a:ln w="50800" cap="flat" cmpd="sng" algn="ctr">
            <a:solidFill>
              <a:sysClr val="windowText" lastClr="000000"/>
            </a:solidFill>
            <a:prstDash val="solid"/>
            <a:headEnd type="triangle" w="lg" len="med"/>
            <a:tailEnd type="triangle" w="lg" len="med"/>
          </a:ln>
          <a:effectLst/>
        </p:spPr>
      </p:cxnSp>
      <p:sp>
        <p:nvSpPr>
          <p:cNvPr id="38" name="textruta 37"/>
          <p:cNvSpPr txBox="1"/>
          <p:nvPr/>
        </p:nvSpPr>
        <p:spPr>
          <a:xfrm>
            <a:off x="5807968" y="5723964"/>
            <a:ext cx="1223412" cy="369332"/>
          </a:xfrm>
          <a:prstGeom prst="rect">
            <a:avLst/>
          </a:prstGeom>
          <a:noFill/>
        </p:spPr>
        <p:txBody>
          <a:bodyPr wrap="none" rtlCol="0">
            <a:spAutoFit/>
          </a:bodyPr>
          <a:lstStyle/>
          <a:p>
            <a:r>
              <a:rPr lang="en-US" b="1" dirty="0">
                <a:solidFill>
                  <a:prstClr val="black"/>
                </a:solidFill>
                <a:latin typeface="Arial"/>
              </a:rPr>
              <a:t>Precision</a:t>
            </a:r>
          </a:p>
        </p:txBody>
      </p:sp>
      <p:sp>
        <p:nvSpPr>
          <p:cNvPr id="41" name="textruta 40"/>
          <p:cNvSpPr txBox="1"/>
          <p:nvPr/>
        </p:nvSpPr>
        <p:spPr>
          <a:xfrm>
            <a:off x="3287689" y="5723964"/>
            <a:ext cx="813043" cy="369332"/>
          </a:xfrm>
          <a:prstGeom prst="rect">
            <a:avLst/>
          </a:prstGeom>
          <a:noFill/>
        </p:spPr>
        <p:txBody>
          <a:bodyPr wrap="none" rtlCol="0">
            <a:spAutoFit/>
          </a:bodyPr>
          <a:lstStyle/>
          <a:p>
            <a:r>
              <a:rPr lang="en-US" dirty="0">
                <a:solidFill>
                  <a:prstClr val="black"/>
                </a:solidFill>
                <a:latin typeface="Arial"/>
              </a:rPr>
              <a:t>Lower</a:t>
            </a:r>
          </a:p>
        </p:txBody>
      </p:sp>
      <p:sp>
        <p:nvSpPr>
          <p:cNvPr id="49" name="textruta 48"/>
          <p:cNvSpPr txBox="1"/>
          <p:nvPr/>
        </p:nvSpPr>
        <p:spPr>
          <a:xfrm>
            <a:off x="8605785" y="5723964"/>
            <a:ext cx="864339" cy="369332"/>
          </a:xfrm>
          <a:prstGeom prst="rect">
            <a:avLst/>
          </a:prstGeom>
          <a:noFill/>
        </p:spPr>
        <p:txBody>
          <a:bodyPr wrap="none" rtlCol="0">
            <a:spAutoFit/>
          </a:bodyPr>
          <a:lstStyle/>
          <a:p>
            <a:r>
              <a:rPr lang="en-US" dirty="0">
                <a:solidFill>
                  <a:prstClr val="black"/>
                </a:solidFill>
                <a:latin typeface="Arial"/>
              </a:rPr>
              <a:t>Higher</a:t>
            </a:r>
          </a:p>
        </p:txBody>
      </p:sp>
    </p:spTree>
    <p:extLst>
      <p:ext uri="{BB962C8B-B14F-4D97-AF65-F5344CB8AC3E}">
        <p14:creationId xmlns:p14="http://schemas.microsoft.com/office/powerpoint/2010/main" val="161085999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500"/>
                                        <p:tgtEl>
                                          <p:spTgt spid="3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500"/>
                                        <p:tgtEl>
                                          <p:spTgt spid="18"/>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35"/>
                                        </p:tgtEl>
                                        <p:attrNameLst>
                                          <p:attrName>style.visibility</p:attrName>
                                        </p:attrNameLst>
                                      </p:cBhvr>
                                      <p:to>
                                        <p:strVal val="visible"/>
                                      </p:to>
                                    </p:set>
                                    <p:animEffect transition="in" filter="fade">
                                      <p:cBhvr>
                                        <p:cTn id="20" dur="500"/>
                                        <p:tgtEl>
                                          <p:spTgt spid="3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fade">
                                      <p:cBhvr>
                                        <p:cTn id="23" dur="500"/>
                                        <p:tgtEl>
                                          <p:spTgt spid="19"/>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4"/>
                                        </p:tgtEl>
                                        <p:attrNameLst>
                                          <p:attrName>style.visibility</p:attrName>
                                        </p:attrNameLst>
                                      </p:cBhvr>
                                      <p:to>
                                        <p:strVal val="visible"/>
                                      </p:to>
                                    </p:set>
                                    <p:animEffect transition="in" filter="fade">
                                      <p:cBhvr>
                                        <p:cTn id="28" dur="500"/>
                                        <p:tgtEl>
                                          <p:spTgt spid="3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fade">
                                      <p:cBhvr>
                                        <p:cTn id="31" dur="500"/>
                                        <p:tgtEl>
                                          <p:spTgt spid="20"/>
                                        </p:tgtEl>
                                      </p:cBhvr>
                                    </p:animEffect>
                                  </p:childTnLst>
                                </p:cTn>
                              </p:par>
                              <p:par>
                                <p:cTn id="32" presetID="10" presetClass="entr" presetSubtype="0" fill="hold" nodeType="withEffect">
                                  <p:stCondLst>
                                    <p:cond delay="0"/>
                                  </p:stCondLst>
                                  <p:childTnLst>
                                    <p:set>
                                      <p:cBhvr>
                                        <p:cTn id="33" dur="1" fill="hold">
                                          <p:stCondLst>
                                            <p:cond delay="0"/>
                                          </p:stCondLst>
                                        </p:cTn>
                                        <p:tgtEl>
                                          <p:spTgt spid="21"/>
                                        </p:tgtEl>
                                        <p:attrNameLst>
                                          <p:attrName>style.visibility</p:attrName>
                                        </p:attrNameLst>
                                      </p:cBhvr>
                                      <p:to>
                                        <p:strVal val="visible"/>
                                      </p:to>
                                    </p:set>
                                    <p:animEffect transition="in" filter="fade">
                                      <p:cBhvr>
                                        <p:cTn id="34"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33" grpId="0" animBg="1"/>
      <p:bldP spid="34" grpId="0" animBg="1"/>
      <p:bldP spid="3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088764" y="1309261"/>
            <a:ext cx="6029325" cy="4867275"/>
          </a:xfrm>
          <a:prstGeom prst="rect">
            <a:avLst/>
          </a:prstGeom>
        </p:spPr>
      </p:pic>
      <p:pic>
        <p:nvPicPr>
          <p:cNvPr id="5" name="image5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119150" y="1804111"/>
            <a:ext cx="1489075" cy="105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pic>
        <p:nvPicPr>
          <p:cNvPr id="6" name="image5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9921617" y="1804111"/>
            <a:ext cx="1489075" cy="105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nvGrpSpPr>
          <p:cNvPr id="8" name="Group 7"/>
          <p:cNvGrpSpPr>
            <a:grpSpLocks/>
          </p:cNvGrpSpPr>
          <p:nvPr/>
        </p:nvGrpSpPr>
        <p:grpSpPr bwMode="auto">
          <a:xfrm>
            <a:off x="8135605" y="4167780"/>
            <a:ext cx="268289" cy="596901"/>
            <a:chOff x="0" y="0"/>
            <a:chExt cx="267873" cy="596975"/>
          </a:xfrm>
        </p:grpSpPr>
        <p:sp>
          <p:nvSpPr>
            <p:cNvPr id="9"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10"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11" name="Group 10"/>
          <p:cNvGrpSpPr>
            <a:grpSpLocks/>
          </p:cNvGrpSpPr>
          <p:nvPr/>
        </p:nvGrpSpPr>
        <p:grpSpPr bwMode="auto">
          <a:xfrm>
            <a:off x="9059306" y="4466228"/>
            <a:ext cx="268289" cy="596901"/>
            <a:chOff x="0" y="0"/>
            <a:chExt cx="267873" cy="596975"/>
          </a:xfrm>
        </p:grpSpPr>
        <p:sp>
          <p:nvSpPr>
            <p:cNvPr id="12"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13"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14" name="Group 13"/>
          <p:cNvGrpSpPr>
            <a:grpSpLocks/>
          </p:cNvGrpSpPr>
          <p:nvPr/>
        </p:nvGrpSpPr>
        <p:grpSpPr bwMode="auto">
          <a:xfrm>
            <a:off x="9758836" y="4472579"/>
            <a:ext cx="268289" cy="596901"/>
            <a:chOff x="0" y="0"/>
            <a:chExt cx="267873" cy="596975"/>
          </a:xfrm>
        </p:grpSpPr>
        <p:sp>
          <p:nvSpPr>
            <p:cNvPr id="15"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16"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17" name="Group 16"/>
          <p:cNvGrpSpPr>
            <a:grpSpLocks/>
          </p:cNvGrpSpPr>
          <p:nvPr/>
        </p:nvGrpSpPr>
        <p:grpSpPr bwMode="auto">
          <a:xfrm>
            <a:off x="10381045" y="4466229"/>
            <a:ext cx="268289" cy="596901"/>
            <a:chOff x="0" y="0"/>
            <a:chExt cx="267873" cy="596975"/>
          </a:xfrm>
        </p:grpSpPr>
        <p:sp>
          <p:nvSpPr>
            <p:cNvPr id="18"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19"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20" name="Group 19"/>
          <p:cNvGrpSpPr>
            <a:grpSpLocks/>
          </p:cNvGrpSpPr>
          <p:nvPr/>
        </p:nvGrpSpPr>
        <p:grpSpPr bwMode="auto">
          <a:xfrm>
            <a:off x="10966883" y="4466230"/>
            <a:ext cx="268289" cy="596901"/>
            <a:chOff x="0" y="0"/>
            <a:chExt cx="267873" cy="596975"/>
          </a:xfrm>
        </p:grpSpPr>
        <p:sp>
          <p:nvSpPr>
            <p:cNvPr id="21"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22"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23" name="Group 22"/>
          <p:cNvGrpSpPr>
            <a:grpSpLocks/>
          </p:cNvGrpSpPr>
          <p:nvPr/>
        </p:nvGrpSpPr>
        <p:grpSpPr bwMode="auto">
          <a:xfrm>
            <a:off x="9432165" y="4180479"/>
            <a:ext cx="268289" cy="596901"/>
            <a:chOff x="0" y="0"/>
            <a:chExt cx="267873" cy="596975"/>
          </a:xfrm>
        </p:grpSpPr>
        <p:sp>
          <p:nvSpPr>
            <p:cNvPr id="24"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25"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26" name="Group 25"/>
          <p:cNvGrpSpPr>
            <a:grpSpLocks/>
          </p:cNvGrpSpPr>
          <p:nvPr/>
        </p:nvGrpSpPr>
        <p:grpSpPr bwMode="auto">
          <a:xfrm>
            <a:off x="10067521" y="4180479"/>
            <a:ext cx="268289" cy="596901"/>
            <a:chOff x="0" y="0"/>
            <a:chExt cx="267873" cy="596975"/>
          </a:xfrm>
        </p:grpSpPr>
        <p:sp>
          <p:nvSpPr>
            <p:cNvPr id="27"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28"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29" name="Group 28"/>
          <p:cNvGrpSpPr>
            <a:grpSpLocks/>
          </p:cNvGrpSpPr>
          <p:nvPr/>
        </p:nvGrpSpPr>
        <p:grpSpPr bwMode="auto">
          <a:xfrm>
            <a:off x="11252588" y="4180479"/>
            <a:ext cx="268289" cy="596901"/>
            <a:chOff x="0" y="0"/>
            <a:chExt cx="267873" cy="596975"/>
          </a:xfrm>
        </p:grpSpPr>
        <p:sp>
          <p:nvSpPr>
            <p:cNvPr id="30"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31"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32" name="Group 31"/>
          <p:cNvGrpSpPr>
            <a:grpSpLocks/>
          </p:cNvGrpSpPr>
          <p:nvPr/>
        </p:nvGrpSpPr>
        <p:grpSpPr bwMode="auto">
          <a:xfrm>
            <a:off x="10694569" y="4174129"/>
            <a:ext cx="268289" cy="596901"/>
            <a:chOff x="0" y="0"/>
            <a:chExt cx="267873" cy="596975"/>
          </a:xfrm>
        </p:grpSpPr>
        <p:sp>
          <p:nvSpPr>
            <p:cNvPr id="33"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34"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35" name="Group 34"/>
          <p:cNvGrpSpPr>
            <a:grpSpLocks/>
          </p:cNvGrpSpPr>
          <p:nvPr/>
        </p:nvGrpSpPr>
        <p:grpSpPr bwMode="auto">
          <a:xfrm>
            <a:off x="9461356" y="4834054"/>
            <a:ext cx="268289" cy="596901"/>
            <a:chOff x="0" y="0"/>
            <a:chExt cx="267873" cy="596975"/>
          </a:xfrm>
        </p:grpSpPr>
        <p:sp>
          <p:nvSpPr>
            <p:cNvPr id="36"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37"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38" name="Group 37"/>
          <p:cNvGrpSpPr>
            <a:grpSpLocks/>
          </p:cNvGrpSpPr>
          <p:nvPr/>
        </p:nvGrpSpPr>
        <p:grpSpPr bwMode="auto">
          <a:xfrm>
            <a:off x="10078350" y="4836803"/>
            <a:ext cx="268289" cy="596901"/>
            <a:chOff x="0" y="0"/>
            <a:chExt cx="267873" cy="596975"/>
          </a:xfrm>
        </p:grpSpPr>
        <p:sp>
          <p:nvSpPr>
            <p:cNvPr id="39"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40"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41" name="Group 40"/>
          <p:cNvGrpSpPr>
            <a:grpSpLocks/>
          </p:cNvGrpSpPr>
          <p:nvPr/>
        </p:nvGrpSpPr>
        <p:grpSpPr bwMode="auto">
          <a:xfrm>
            <a:off x="10666155" y="4835858"/>
            <a:ext cx="268289" cy="596901"/>
            <a:chOff x="0" y="0"/>
            <a:chExt cx="267873" cy="596975"/>
          </a:xfrm>
        </p:grpSpPr>
        <p:sp>
          <p:nvSpPr>
            <p:cNvPr id="42"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43"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44" name="Group 43"/>
          <p:cNvGrpSpPr>
            <a:grpSpLocks/>
          </p:cNvGrpSpPr>
          <p:nvPr/>
        </p:nvGrpSpPr>
        <p:grpSpPr bwMode="auto">
          <a:xfrm>
            <a:off x="11283313" y="4834055"/>
            <a:ext cx="268289" cy="596901"/>
            <a:chOff x="0" y="0"/>
            <a:chExt cx="267873" cy="596975"/>
          </a:xfrm>
        </p:grpSpPr>
        <p:sp>
          <p:nvSpPr>
            <p:cNvPr id="45"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46"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47" name="Group 46"/>
          <p:cNvGrpSpPr>
            <a:grpSpLocks/>
          </p:cNvGrpSpPr>
          <p:nvPr/>
        </p:nvGrpSpPr>
        <p:grpSpPr bwMode="auto">
          <a:xfrm>
            <a:off x="8788039" y="4180479"/>
            <a:ext cx="268289" cy="596901"/>
            <a:chOff x="0" y="0"/>
            <a:chExt cx="267873" cy="596975"/>
          </a:xfrm>
        </p:grpSpPr>
        <p:sp>
          <p:nvSpPr>
            <p:cNvPr id="48"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49"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50" name="Group 49"/>
          <p:cNvGrpSpPr>
            <a:grpSpLocks/>
          </p:cNvGrpSpPr>
          <p:nvPr/>
        </p:nvGrpSpPr>
        <p:grpSpPr bwMode="auto">
          <a:xfrm>
            <a:off x="8438274" y="4466227"/>
            <a:ext cx="268289" cy="596901"/>
            <a:chOff x="0" y="0"/>
            <a:chExt cx="267873" cy="596975"/>
          </a:xfrm>
        </p:grpSpPr>
        <p:sp>
          <p:nvSpPr>
            <p:cNvPr id="51"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52"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53" name="Group 52"/>
          <p:cNvGrpSpPr>
            <a:grpSpLocks/>
          </p:cNvGrpSpPr>
          <p:nvPr/>
        </p:nvGrpSpPr>
        <p:grpSpPr bwMode="auto">
          <a:xfrm>
            <a:off x="8138269" y="4834053"/>
            <a:ext cx="268289" cy="596901"/>
            <a:chOff x="0" y="0"/>
            <a:chExt cx="267873" cy="596975"/>
          </a:xfrm>
        </p:grpSpPr>
        <p:sp>
          <p:nvSpPr>
            <p:cNvPr id="54"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55"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grpSp>
        <p:nvGrpSpPr>
          <p:cNvPr id="56" name="Group 55"/>
          <p:cNvGrpSpPr>
            <a:grpSpLocks/>
          </p:cNvGrpSpPr>
          <p:nvPr/>
        </p:nvGrpSpPr>
        <p:grpSpPr bwMode="auto">
          <a:xfrm>
            <a:off x="8782606" y="4834054"/>
            <a:ext cx="268289" cy="596901"/>
            <a:chOff x="0" y="0"/>
            <a:chExt cx="267873" cy="596975"/>
          </a:xfrm>
        </p:grpSpPr>
        <p:sp>
          <p:nvSpPr>
            <p:cNvPr id="57" name="Shape 259"/>
            <p:cNvSpPr>
              <a:spLocks noChangeArrowheads="1"/>
            </p:cNvSpPr>
            <p:nvPr/>
          </p:nvSpPr>
          <p:spPr bwMode="auto">
            <a:xfrm>
              <a:off x="0" y="0"/>
              <a:ext cx="267873" cy="596975"/>
            </a:xfrm>
            <a:prstGeom prst="rect">
              <a:avLst/>
            </a:prstGeom>
            <a:solidFill>
              <a:srgbClr val="C0504D"/>
            </a:solidFill>
            <a:ln>
              <a:noFill/>
            </a:ln>
            <a:extLst>
              <a:ext uri="{91240B29-F687-4F45-9708-019B960494DF}">
                <a14:hiddenLine xmlns:a14="http://schemas.microsoft.com/office/drawing/2010/main" w="12700">
                  <a:solidFill>
                    <a:srgbClr val="000000"/>
                  </a:solidFill>
                  <a:miter lim="400000"/>
                  <a:headEnd/>
                  <a:tailEnd/>
                </a14:hiddenLine>
              </a:ext>
            </a:extLst>
          </p:spPr>
          <p:txBody>
            <a:bodyPr lIns="0" tIns="0" rIns="0" bIns="0" anchor="ctr"/>
            <a:lstStyle>
              <a:defPPr>
                <a:defRPr lang="en-GB"/>
              </a:defPPr>
              <a:lvl1pPr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1pPr>
              <a:lvl2pPr marL="4572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2pPr>
              <a:lvl3pPr marL="9144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3pPr>
              <a:lvl4pPr marL="13716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4pPr>
              <a:lvl5pPr marL="1828800" algn="l" rtl="0" eaLnBrk="0" fontAlgn="base" hangingPunct="0">
                <a:spcBef>
                  <a:spcPct val="0"/>
                </a:spcBef>
                <a:spcAft>
                  <a:spcPct val="0"/>
                </a:spcAft>
                <a:defRPr sz="2400" kern="1200">
                  <a:solidFill>
                    <a:schemeClr val="tx1"/>
                  </a:solidFill>
                  <a:latin typeface="Times New Roman" panose="02020603050405020304" pitchFamily="18" charset="0"/>
                  <a:ea typeface="+mn-ea"/>
                  <a:cs typeface="+mn-cs"/>
                </a:defRPr>
              </a:lvl5pPr>
              <a:lvl6pPr marL="2286000" algn="l" defTabSz="914400" rtl="0" eaLnBrk="1" latinLnBrk="0" hangingPunct="1">
                <a:defRPr sz="2400" kern="1200">
                  <a:solidFill>
                    <a:schemeClr val="tx1"/>
                  </a:solidFill>
                  <a:latin typeface="Times New Roman" panose="02020603050405020304" pitchFamily="18" charset="0"/>
                  <a:ea typeface="+mn-ea"/>
                  <a:cs typeface="+mn-cs"/>
                </a:defRPr>
              </a:lvl6pPr>
              <a:lvl7pPr marL="2743200" algn="l" defTabSz="914400" rtl="0" eaLnBrk="1" latinLnBrk="0" hangingPunct="1">
                <a:defRPr sz="2400" kern="1200">
                  <a:solidFill>
                    <a:schemeClr val="tx1"/>
                  </a:solidFill>
                  <a:latin typeface="Times New Roman" panose="02020603050405020304" pitchFamily="18" charset="0"/>
                  <a:ea typeface="+mn-ea"/>
                  <a:cs typeface="+mn-cs"/>
                </a:defRPr>
              </a:lvl7pPr>
              <a:lvl8pPr marL="3200400" algn="l" defTabSz="914400" rtl="0" eaLnBrk="1" latinLnBrk="0" hangingPunct="1">
                <a:defRPr sz="2400" kern="1200">
                  <a:solidFill>
                    <a:schemeClr val="tx1"/>
                  </a:solidFill>
                  <a:latin typeface="Times New Roman" panose="02020603050405020304" pitchFamily="18" charset="0"/>
                  <a:ea typeface="+mn-ea"/>
                  <a:cs typeface="+mn-cs"/>
                </a:defRPr>
              </a:lvl8pPr>
              <a:lvl9pPr marL="3657600" algn="l" defTabSz="914400" rtl="0" eaLnBrk="1" latinLnBrk="0" hangingPunct="1">
                <a:defRPr sz="2400" kern="1200">
                  <a:solidFill>
                    <a:schemeClr val="tx1"/>
                  </a:solidFill>
                  <a:latin typeface="Times New Roman" panose="02020603050405020304" pitchFamily="18" charset="0"/>
                  <a:ea typeface="+mn-ea"/>
                  <a:cs typeface="+mn-cs"/>
                </a:defRPr>
              </a:lvl9pPr>
            </a:lstStyle>
            <a:p>
              <a:pPr>
                <a:spcBef>
                  <a:spcPct val="0"/>
                </a:spcBef>
                <a:buSzTx/>
                <a:buFontTx/>
                <a:buNone/>
              </a:pPr>
              <a:endParaRPr lang="en-US" altLang="en-US" sz="2400">
                <a:latin typeface="Times New Roman" panose="02020603050405020304" pitchFamily="18" charset="0"/>
              </a:endParaRPr>
            </a:p>
          </p:txBody>
        </p:sp>
        <p:pic>
          <p:nvPicPr>
            <p:cNvPr id="58" name="image49.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0" y="0"/>
              <a:ext cx="267873" cy="596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400000"/>
                  <a:headEnd/>
                  <a:tailEnd/>
                </a14:hiddenLine>
              </a:ext>
            </a:extLst>
          </p:spPr>
        </p:pic>
      </p:grpSp>
      <p:sp>
        <p:nvSpPr>
          <p:cNvPr id="59" name="TextBox 58"/>
          <p:cNvSpPr txBox="1"/>
          <p:nvPr/>
        </p:nvSpPr>
        <p:spPr>
          <a:xfrm>
            <a:off x="8135605" y="5691116"/>
            <a:ext cx="3751595" cy="523220"/>
          </a:xfrm>
          <a:prstGeom prst="rect">
            <a:avLst/>
          </a:prstGeom>
          <a:noFill/>
        </p:spPr>
        <p:txBody>
          <a:bodyPr wrap="square" rtlCol="0">
            <a:spAutoFit/>
          </a:bodyPr>
          <a:lstStyle/>
          <a:p>
            <a:pPr algn="ctr"/>
            <a:r>
              <a:rPr lang="en-AU" sz="2800" dirty="0" smtClean="0"/>
              <a:t>50 task team members</a:t>
            </a:r>
            <a:endParaRPr lang="en-AU" sz="2800" dirty="0"/>
          </a:p>
        </p:txBody>
      </p:sp>
      <p:sp>
        <p:nvSpPr>
          <p:cNvPr id="60" name="TextBox 59"/>
          <p:cNvSpPr txBox="1"/>
          <p:nvPr/>
        </p:nvSpPr>
        <p:spPr>
          <a:xfrm>
            <a:off x="8017182" y="3020249"/>
            <a:ext cx="3751595" cy="523220"/>
          </a:xfrm>
          <a:prstGeom prst="rect">
            <a:avLst/>
          </a:prstGeom>
          <a:noFill/>
        </p:spPr>
        <p:txBody>
          <a:bodyPr wrap="square" rtlCol="0">
            <a:spAutoFit/>
          </a:bodyPr>
          <a:lstStyle/>
          <a:p>
            <a:pPr algn="ctr"/>
            <a:r>
              <a:rPr lang="en-AU" sz="2800" dirty="0"/>
              <a:t>7</a:t>
            </a:r>
            <a:r>
              <a:rPr lang="en-AU" sz="2800" dirty="0" smtClean="0"/>
              <a:t> task teams</a:t>
            </a:r>
            <a:endParaRPr lang="en-AU" sz="2800" dirty="0"/>
          </a:p>
        </p:txBody>
      </p:sp>
      <p:sp>
        <p:nvSpPr>
          <p:cNvPr id="61" name="Title 1"/>
          <p:cNvSpPr txBox="1">
            <a:spLocks/>
          </p:cNvSpPr>
          <p:nvPr/>
        </p:nvSpPr>
        <p:spPr>
          <a:xfrm>
            <a:off x="838200" y="36512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smtClean="0"/>
              <a:t>CSPA 2015 project</a:t>
            </a:r>
            <a:endParaRPr lang="en-AU" dirty="0"/>
          </a:p>
        </p:txBody>
      </p:sp>
    </p:spTree>
    <p:extLst>
      <p:ext uri="{BB962C8B-B14F-4D97-AF65-F5344CB8AC3E}">
        <p14:creationId xmlns:p14="http://schemas.microsoft.com/office/powerpoint/2010/main" val="3703595040"/>
      </p:ext>
    </p:extLst>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Elbow Connector 1"/>
          <p:cNvCxnSpPr/>
          <p:nvPr/>
        </p:nvCxnSpPr>
        <p:spPr>
          <a:xfrm rot="10800000" flipV="1">
            <a:off x="5595415" y="2776537"/>
            <a:ext cx="1066804" cy="717945"/>
          </a:xfrm>
          <a:prstGeom prst="bentConnector3">
            <a:avLst>
              <a:gd name="adj1" fmla="val 50000"/>
            </a:avLst>
          </a:prstGeom>
          <a:ln w="57150"/>
        </p:spPr>
        <p:style>
          <a:lnRef idx="1">
            <a:schemeClr val="accent1"/>
          </a:lnRef>
          <a:fillRef idx="0">
            <a:schemeClr val="accent1"/>
          </a:fillRef>
          <a:effectRef idx="0">
            <a:schemeClr val="accent1"/>
          </a:effectRef>
          <a:fontRef idx="minor">
            <a:schemeClr val="tx1"/>
          </a:fontRef>
        </p:style>
      </p:cxnSp>
      <p:sp>
        <p:nvSpPr>
          <p:cNvPr id="3" name="Rectangle 2"/>
          <p:cNvSpPr/>
          <p:nvPr/>
        </p:nvSpPr>
        <p:spPr>
          <a:xfrm>
            <a:off x="3017314" y="1357313"/>
            <a:ext cx="2578100" cy="1419225"/>
          </a:xfrm>
          <a:prstGeom prst="rect">
            <a:avLst/>
          </a:prstGeom>
          <a:noFill/>
          <a:ln w="28575"/>
          <a:effectLst>
            <a:glow rad="139700">
              <a:schemeClr val="accent1">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effectLst>
                <a:glow rad="228600">
                  <a:schemeClr val="accent1">
                    <a:satMod val="175000"/>
                    <a:alpha val="40000"/>
                  </a:schemeClr>
                </a:glow>
              </a:effectLst>
            </a:endParaRPr>
          </a:p>
        </p:txBody>
      </p:sp>
      <p:sp>
        <p:nvSpPr>
          <p:cNvPr id="4" name="Rectangle 3"/>
          <p:cNvSpPr/>
          <p:nvPr/>
        </p:nvSpPr>
        <p:spPr>
          <a:xfrm>
            <a:off x="3049060" y="1376364"/>
            <a:ext cx="2520953" cy="352425"/>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Rectangle 4"/>
          <p:cNvSpPr/>
          <p:nvPr/>
        </p:nvSpPr>
        <p:spPr>
          <a:xfrm>
            <a:off x="6630469" y="1357313"/>
            <a:ext cx="2578100" cy="1419225"/>
          </a:xfrm>
          <a:prstGeom prst="rect">
            <a:avLst/>
          </a:prstGeom>
          <a:noFill/>
          <a:ln w="28575">
            <a:solidFill>
              <a:srgbClr val="FF0000"/>
            </a:solidFill>
          </a:ln>
          <a:effectLst>
            <a:glow rad="101600">
              <a:srgbClr val="FF7C80">
                <a:alpha val="6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effectLst>
                <a:glow rad="228600">
                  <a:schemeClr val="accent1">
                    <a:satMod val="175000"/>
                    <a:alpha val="40000"/>
                  </a:schemeClr>
                </a:glow>
              </a:effectLst>
            </a:endParaRPr>
          </a:p>
        </p:txBody>
      </p:sp>
      <p:sp>
        <p:nvSpPr>
          <p:cNvPr id="6" name="Rectangle 5"/>
          <p:cNvSpPr/>
          <p:nvPr/>
        </p:nvSpPr>
        <p:spPr>
          <a:xfrm>
            <a:off x="6662214" y="1376364"/>
            <a:ext cx="2520953" cy="352425"/>
          </a:xfrm>
          <a:prstGeom prst="rect">
            <a:avLst/>
          </a:prstGeom>
          <a:solidFill>
            <a:srgbClr val="FF9999"/>
          </a:solid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3017314" y="3409951"/>
            <a:ext cx="2578100" cy="1419225"/>
          </a:xfrm>
          <a:prstGeom prst="rect">
            <a:avLst/>
          </a:prstGeom>
          <a:noFill/>
          <a:ln w="28575">
            <a:solidFill>
              <a:srgbClr val="FFFF00"/>
            </a:solidFill>
          </a:ln>
          <a:effectLst>
            <a:glow rad="139700">
              <a:srgbClr val="FFFF00">
                <a:alpha val="40000"/>
              </a:srgb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effectLst>
                <a:glow rad="228600">
                  <a:schemeClr val="accent1">
                    <a:satMod val="175000"/>
                    <a:alpha val="40000"/>
                  </a:schemeClr>
                </a:glow>
              </a:effectLst>
            </a:endParaRPr>
          </a:p>
        </p:txBody>
      </p:sp>
      <p:sp>
        <p:nvSpPr>
          <p:cNvPr id="8" name="Rectangle 7"/>
          <p:cNvSpPr/>
          <p:nvPr/>
        </p:nvSpPr>
        <p:spPr>
          <a:xfrm>
            <a:off x="3023659" y="3429001"/>
            <a:ext cx="2559055" cy="352425"/>
          </a:xfrm>
          <a:prstGeom prst="rect">
            <a:avLst/>
          </a:prstGeom>
          <a:solidFill>
            <a:srgbClr val="EFE453"/>
          </a:solidFill>
          <a:ln>
            <a:solidFill>
              <a:srgbClr val="FFFF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p:cNvSpPr/>
          <p:nvPr/>
        </p:nvSpPr>
        <p:spPr>
          <a:xfrm>
            <a:off x="6630469" y="3409951"/>
            <a:ext cx="2578100" cy="1419225"/>
          </a:xfrm>
          <a:prstGeom prst="rect">
            <a:avLst/>
          </a:prstGeom>
          <a:noFill/>
          <a:ln w="28575">
            <a:solidFill>
              <a:schemeClr val="accent3">
                <a:lumMod val="60000"/>
                <a:lumOff val="40000"/>
              </a:schemeClr>
            </a:solidFill>
          </a:ln>
          <a:effectLst>
            <a:glow rad="139700">
              <a:schemeClr val="accent3">
                <a:satMod val="175000"/>
                <a:alpha val="40000"/>
              </a:schemeClr>
            </a:glo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effectLst>
                <a:glow rad="228600">
                  <a:schemeClr val="accent1">
                    <a:satMod val="175000"/>
                    <a:alpha val="40000"/>
                  </a:schemeClr>
                </a:glow>
              </a:effectLst>
            </a:endParaRPr>
          </a:p>
        </p:txBody>
      </p:sp>
      <p:sp>
        <p:nvSpPr>
          <p:cNvPr id="10" name="Rectangle 9"/>
          <p:cNvSpPr/>
          <p:nvPr/>
        </p:nvSpPr>
        <p:spPr>
          <a:xfrm>
            <a:off x="6662214" y="3429001"/>
            <a:ext cx="2520953" cy="352425"/>
          </a:xfrm>
          <a:prstGeom prst="rect">
            <a:avLst/>
          </a:prstGeom>
          <a:solidFill>
            <a:schemeClr val="accent3">
              <a:lumMod val="60000"/>
              <a:lumOff val="40000"/>
            </a:schemeClr>
          </a:solidFill>
          <a:ln>
            <a:solidFill>
              <a:schemeClr val="accent3">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cxnSp>
        <p:nvCxnSpPr>
          <p:cNvPr id="11" name="Straight Connector 10"/>
          <p:cNvCxnSpPr>
            <a:stCxn id="3" idx="3"/>
            <a:endCxn id="5" idx="1"/>
          </p:cNvCxnSpPr>
          <p:nvPr/>
        </p:nvCxnSpPr>
        <p:spPr>
          <a:xfrm>
            <a:off x="5595414" y="2066926"/>
            <a:ext cx="103505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2" name="Straight Connector 11"/>
          <p:cNvCxnSpPr>
            <a:stCxn id="7" idx="3"/>
            <a:endCxn id="9" idx="1"/>
          </p:cNvCxnSpPr>
          <p:nvPr/>
        </p:nvCxnSpPr>
        <p:spPr>
          <a:xfrm>
            <a:off x="5595414" y="4119563"/>
            <a:ext cx="1035055" cy="0"/>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3" name="Straight Connector 12"/>
          <p:cNvCxnSpPr>
            <a:stCxn id="5" idx="2"/>
            <a:endCxn id="9" idx="0"/>
          </p:cNvCxnSpPr>
          <p:nvPr/>
        </p:nvCxnSpPr>
        <p:spPr>
          <a:xfrm>
            <a:off x="7919519" y="2776538"/>
            <a:ext cx="0" cy="633412"/>
          </a:xfrm>
          <a:prstGeom prst="line">
            <a:avLst/>
          </a:prstGeom>
          <a:ln w="57150"/>
        </p:spPr>
        <p:style>
          <a:lnRef idx="1">
            <a:schemeClr val="accent1"/>
          </a:lnRef>
          <a:fillRef idx="0">
            <a:schemeClr val="accent1"/>
          </a:fillRef>
          <a:effectRef idx="0">
            <a:schemeClr val="accent1"/>
          </a:effectRef>
          <a:fontRef idx="minor">
            <a:schemeClr val="tx1"/>
          </a:fontRef>
        </p:style>
      </p:cxnSp>
      <p:cxnSp>
        <p:nvCxnSpPr>
          <p:cNvPr id="14" name="Straight Connector 13"/>
          <p:cNvCxnSpPr>
            <a:stCxn id="3" idx="2"/>
            <a:endCxn id="7" idx="0"/>
          </p:cNvCxnSpPr>
          <p:nvPr/>
        </p:nvCxnSpPr>
        <p:spPr>
          <a:xfrm>
            <a:off x="4306364" y="2776538"/>
            <a:ext cx="0" cy="633412"/>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1981925" y="4999107"/>
            <a:ext cx="8155459" cy="1323439"/>
          </a:xfrm>
          <a:prstGeom prst="rect">
            <a:avLst/>
          </a:prstGeom>
          <a:noFill/>
        </p:spPr>
        <p:txBody>
          <a:bodyPr wrap="square" rtlCol="0">
            <a:spAutoFit/>
          </a:bodyPr>
          <a:lstStyle/>
          <a:p>
            <a:pPr algn="ctr"/>
            <a:r>
              <a:rPr lang="en-AU" sz="4000" dirty="0" smtClean="0">
                <a:latin typeface="Anjelika Rose" panose="02000603000000000000" pitchFamily="2" charset="0"/>
                <a:ea typeface="Anjelika Rose" panose="02000603000000000000" pitchFamily="2" charset="0"/>
              </a:rPr>
              <a:t>CSPA Logical Information Model</a:t>
            </a:r>
            <a:endParaRPr lang="en-AU" sz="4000" dirty="0">
              <a:latin typeface="Anjelika Rose" panose="02000603000000000000" pitchFamily="2" charset="0"/>
              <a:ea typeface="Anjelika Rose" panose="02000603000000000000" pitchFamily="2" charset="0"/>
            </a:endParaRPr>
          </a:p>
        </p:txBody>
      </p:sp>
    </p:spTree>
    <p:extLst>
      <p:ext uri="{BB962C8B-B14F-4D97-AF65-F5344CB8AC3E}">
        <p14:creationId xmlns:p14="http://schemas.microsoft.com/office/powerpoint/2010/main" val="268003708"/>
      </p:ext>
    </p:extLst>
  </p:cSld>
  <p:clrMapOvr>
    <a:masterClrMapping/>
  </p:clrMapOvr>
  <p:transition spd="med"/>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cstate="email">
            <a:extLst>
              <a:ext uri="{28A0092B-C50C-407E-A947-70E740481C1C}">
                <a14:useLocalDpi xmlns:a14="http://schemas.microsoft.com/office/drawing/2010/main"/>
              </a:ext>
            </a:extLst>
          </a:blip>
          <a:stretch>
            <a:fillRect/>
          </a:stretch>
        </p:blipFill>
        <p:spPr>
          <a:xfrm>
            <a:off x="0" y="1340768"/>
            <a:ext cx="12192000" cy="4464496"/>
          </a:xfrm>
          <a:prstGeom prst="rect">
            <a:avLst/>
          </a:prstGeom>
        </p:spPr>
      </p:pic>
    </p:spTree>
    <p:extLst>
      <p:ext uri="{BB962C8B-B14F-4D97-AF65-F5344CB8AC3E}">
        <p14:creationId xmlns:p14="http://schemas.microsoft.com/office/powerpoint/2010/main" val="1864113180"/>
      </p:ext>
    </p:extLst>
  </p:cSld>
  <p:clrMapOvr>
    <a:masterClrMapping/>
  </p:clrMapOvr>
  <p:transition spd="med"/>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720850" y="144779"/>
            <a:ext cx="9150350" cy="6446838"/>
          </a:xfrm>
          <a:prstGeom prst="rect">
            <a:avLst/>
          </a:prstGeom>
        </p:spPr>
      </p:pic>
    </p:spTree>
    <p:extLst>
      <p:ext uri="{BB962C8B-B14F-4D97-AF65-F5344CB8AC3E}">
        <p14:creationId xmlns:p14="http://schemas.microsoft.com/office/powerpoint/2010/main" val="2924984850"/>
      </p:ext>
    </p:extLst>
  </p:cSld>
  <p:clrMapOvr>
    <a:masterClrMapping/>
  </p:clrMapOvr>
  <p:transition spd="med"/>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423592" y="764705"/>
            <a:ext cx="7354096" cy="4884437"/>
          </a:xfrm>
          <a:prstGeom prst="rect">
            <a:avLst/>
          </a:prstGeom>
        </p:spPr>
      </p:pic>
    </p:spTree>
    <p:extLst>
      <p:ext uri="{BB962C8B-B14F-4D97-AF65-F5344CB8AC3E}">
        <p14:creationId xmlns:p14="http://schemas.microsoft.com/office/powerpoint/2010/main" val="1285811665"/>
      </p:ext>
    </p:extLst>
  </p:cSld>
  <p:clrMapOvr>
    <a:masterClrMapping/>
  </p:clrMapOvr>
  <p:transition spd="med"/>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p:cNvSpPr>
            <a:spLocks noGrp="1"/>
          </p:cNvSpPr>
          <p:nvPr>
            <p:ph type="title"/>
          </p:nvPr>
        </p:nvSpPr>
        <p:spPr>
          <a:xfrm>
            <a:off x="334433" y="211773"/>
            <a:ext cx="9448800" cy="990600"/>
          </a:xfrm>
        </p:spPr>
        <p:txBody>
          <a:bodyPr/>
          <a:lstStyle/>
          <a:p>
            <a:r>
              <a:rPr lang="en-US" altLang="en-US" dirty="0" smtClean="0"/>
              <a:t>New Services in 2015</a:t>
            </a:r>
            <a:endParaRPr lang="en-GB" altLang="en-US" dirty="0" smtClean="0"/>
          </a:p>
        </p:txBody>
      </p:sp>
      <p:pic>
        <p:nvPicPr>
          <p:cNvPr id="3481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52483" y="1393984"/>
            <a:ext cx="1806788" cy="13550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50877" y="4702900"/>
            <a:ext cx="2965449" cy="17795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821"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984191" y="1549630"/>
            <a:ext cx="1598084" cy="11994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822" name="TextBox 3"/>
          <p:cNvSpPr txBox="1">
            <a:spLocks noChangeArrowheads="1"/>
          </p:cNvSpPr>
          <p:nvPr/>
        </p:nvSpPr>
        <p:spPr bwMode="auto">
          <a:xfrm>
            <a:off x="520700" y="3007043"/>
            <a:ext cx="3810000"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55000"/>
              <a:buFont typeface="Wingdings" pitchFamily="2" charset="2"/>
              <a:buChar char="v"/>
              <a:defRPr sz="3200">
                <a:solidFill>
                  <a:schemeClr val="tx1"/>
                </a:solidFill>
                <a:latin typeface="Arial" charset="0"/>
              </a:defRPr>
            </a:lvl1pPr>
            <a:lvl2pPr marL="742950" indent="-285750">
              <a:spcBef>
                <a:spcPct val="20000"/>
              </a:spcBef>
              <a:buSzPct val="80000"/>
              <a:buChar char="•"/>
              <a:defRPr sz="2800">
                <a:solidFill>
                  <a:schemeClr val="tx1"/>
                </a:solidFill>
                <a:latin typeface="Arial" charset="0"/>
              </a:defRPr>
            </a:lvl2pPr>
            <a:lvl3pPr marL="1143000" indent="-228600">
              <a:spcBef>
                <a:spcPct val="20000"/>
              </a:spcBef>
              <a:buSzPct val="80000"/>
              <a:buFont typeface="Wingdings" pitchFamily="2" charset="2"/>
              <a:buChar char="w"/>
              <a:defRPr sz="2400">
                <a:solidFill>
                  <a:schemeClr val="tx1"/>
                </a:solidFill>
                <a:latin typeface="Arial" charset="0"/>
              </a:defRPr>
            </a:lvl3pPr>
            <a:lvl4pPr marL="1600200" indent="-228600">
              <a:spcBef>
                <a:spcPct val="20000"/>
              </a:spcBef>
              <a:buChar char="–"/>
              <a:defRPr sz="2400">
                <a:solidFill>
                  <a:schemeClr val="tx1"/>
                </a:solidFill>
                <a:latin typeface="Arial" charset="0"/>
              </a:defRPr>
            </a:lvl4pPr>
            <a:lvl5pPr marL="2057400" indent="-228600">
              <a:spcBef>
                <a:spcPct val="20000"/>
              </a:spcBef>
              <a:buChar char="»"/>
              <a:defRPr sz="2400">
                <a:solidFill>
                  <a:schemeClr val="tx1"/>
                </a:solidFill>
                <a:latin typeface="Arial" charset="0"/>
              </a:defRPr>
            </a:lvl5pPr>
            <a:lvl6pPr marL="2514600" indent="-228600" eaLnBrk="0" fontAlgn="base" hangingPunct="0">
              <a:spcBef>
                <a:spcPct val="20000"/>
              </a:spcBef>
              <a:spcAft>
                <a:spcPct val="0"/>
              </a:spcAft>
              <a:buChar char="»"/>
              <a:defRPr sz="2400">
                <a:solidFill>
                  <a:schemeClr val="tx1"/>
                </a:solidFill>
                <a:latin typeface="Arial" charset="0"/>
              </a:defRPr>
            </a:lvl6pPr>
            <a:lvl7pPr marL="2971800" indent="-228600" eaLnBrk="0" fontAlgn="base" hangingPunct="0">
              <a:spcBef>
                <a:spcPct val="20000"/>
              </a:spcBef>
              <a:spcAft>
                <a:spcPct val="0"/>
              </a:spcAft>
              <a:buChar char="»"/>
              <a:defRPr sz="2400">
                <a:solidFill>
                  <a:schemeClr val="tx1"/>
                </a:solidFill>
                <a:latin typeface="Arial" charset="0"/>
              </a:defRPr>
            </a:lvl7pPr>
            <a:lvl8pPr marL="3429000" indent="-228600" eaLnBrk="0" fontAlgn="base" hangingPunct="0">
              <a:spcBef>
                <a:spcPct val="20000"/>
              </a:spcBef>
              <a:spcAft>
                <a:spcPct val="0"/>
              </a:spcAft>
              <a:buChar char="»"/>
              <a:defRPr sz="2400">
                <a:solidFill>
                  <a:schemeClr val="tx1"/>
                </a:solidFill>
                <a:latin typeface="Arial" charset="0"/>
              </a:defRPr>
            </a:lvl8pPr>
            <a:lvl9pPr marL="3886200" indent="-228600" eaLnBrk="0" fontAlgn="base" hangingPunct="0">
              <a:spcBef>
                <a:spcPct val="20000"/>
              </a:spcBef>
              <a:spcAft>
                <a:spcPct val="0"/>
              </a:spcAft>
              <a:buChar char="»"/>
              <a:defRPr sz="2400">
                <a:solidFill>
                  <a:schemeClr val="tx1"/>
                </a:solidFill>
                <a:latin typeface="Arial" charset="0"/>
              </a:defRPr>
            </a:lvl9pPr>
          </a:lstStyle>
          <a:p>
            <a:pPr>
              <a:spcBef>
                <a:spcPct val="0"/>
              </a:spcBef>
              <a:buSzTx/>
              <a:buFontTx/>
              <a:buNone/>
            </a:pPr>
            <a:r>
              <a:rPr lang="en-US" altLang="en-US" sz="2400" dirty="0">
                <a:latin typeface="+mn-lt"/>
              </a:rPr>
              <a:t>Classification retrieval service</a:t>
            </a:r>
            <a:endParaRPr lang="en-GB" altLang="en-US" sz="2400" dirty="0">
              <a:latin typeface="+mn-lt"/>
            </a:endParaRPr>
          </a:p>
        </p:txBody>
      </p:sp>
      <p:sp>
        <p:nvSpPr>
          <p:cNvPr id="34823" name="TextBox 8"/>
          <p:cNvSpPr txBox="1">
            <a:spLocks noChangeArrowheads="1"/>
          </p:cNvSpPr>
          <p:nvPr/>
        </p:nvSpPr>
        <p:spPr bwMode="auto">
          <a:xfrm>
            <a:off x="4050877" y="2989262"/>
            <a:ext cx="381000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55000"/>
              <a:buFont typeface="Wingdings" pitchFamily="2" charset="2"/>
              <a:buChar char="v"/>
              <a:defRPr sz="3200">
                <a:solidFill>
                  <a:schemeClr val="tx1"/>
                </a:solidFill>
                <a:latin typeface="Arial" charset="0"/>
              </a:defRPr>
            </a:lvl1pPr>
            <a:lvl2pPr marL="742950" indent="-285750">
              <a:spcBef>
                <a:spcPct val="20000"/>
              </a:spcBef>
              <a:buSzPct val="80000"/>
              <a:buChar char="•"/>
              <a:defRPr sz="2800">
                <a:solidFill>
                  <a:schemeClr val="tx1"/>
                </a:solidFill>
                <a:latin typeface="Arial" charset="0"/>
              </a:defRPr>
            </a:lvl2pPr>
            <a:lvl3pPr marL="1143000" indent="-228600">
              <a:spcBef>
                <a:spcPct val="20000"/>
              </a:spcBef>
              <a:buSzPct val="80000"/>
              <a:buFont typeface="Wingdings" pitchFamily="2" charset="2"/>
              <a:buChar char="w"/>
              <a:defRPr sz="2400">
                <a:solidFill>
                  <a:schemeClr val="tx1"/>
                </a:solidFill>
                <a:latin typeface="Arial" charset="0"/>
              </a:defRPr>
            </a:lvl3pPr>
            <a:lvl4pPr marL="1600200" indent="-228600">
              <a:spcBef>
                <a:spcPct val="20000"/>
              </a:spcBef>
              <a:buChar char="–"/>
              <a:defRPr sz="2400">
                <a:solidFill>
                  <a:schemeClr val="tx1"/>
                </a:solidFill>
                <a:latin typeface="Arial" charset="0"/>
              </a:defRPr>
            </a:lvl4pPr>
            <a:lvl5pPr marL="2057400" indent="-228600">
              <a:spcBef>
                <a:spcPct val="20000"/>
              </a:spcBef>
              <a:buChar char="»"/>
              <a:defRPr sz="2400">
                <a:solidFill>
                  <a:schemeClr val="tx1"/>
                </a:solidFill>
                <a:latin typeface="Arial" charset="0"/>
              </a:defRPr>
            </a:lvl5pPr>
            <a:lvl6pPr marL="2514600" indent="-228600" eaLnBrk="0" fontAlgn="base" hangingPunct="0">
              <a:spcBef>
                <a:spcPct val="20000"/>
              </a:spcBef>
              <a:spcAft>
                <a:spcPct val="0"/>
              </a:spcAft>
              <a:buChar char="»"/>
              <a:defRPr sz="2400">
                <a:solidFill>
                  <a:schemeClr val="tx1"/>
                </a:solidFill>
                <a:latin typeface="Arial" charset="0"/>
              </a:defRPr>
            </a:lvl6pPr>
            <a:lvl7pPr marL="2971800" indent="-228600" eaLnBrk="0" fontAlgn="base" hangingPunct="0">
              <a:spcBef>
                <a:spcPct val="20000"/>
              </a:spcBef>
              <a:spcAft>
                <a:spcPct val="0"/>
              </a:spcAft>
              <a:buChar char="»"/>
              <a:defRPr sz="2400">
                <a:solidFill>
                  <a:schemeClr val="tx1"/>
                </a:solidFill>
                <a:latin typeface="Arial" charset="0"/>
              </a:defRPr>
            </a:lvl7pPr>
            <a:lvl8pPr marL="3429000" indent="-228600" eaLnBrk="0" fontAlgn="base" hangingPunct="0">
              <a:spcBef>
                <a:spcPct val="20000"/>
              </a:spcBef>
              <a:spcAft>
                <a:spcPct val="0"/>
              </a:spcAft>
              <a:buChar char="»"/>
              <a:defRPr sz="2400">
                <a:solidFill>
                  <a:schemeClr val="tx1"/>
                </a:solidFill>
                <a:latin typeface="Arial" charset="0"/>
              </a:defRPr>
            </a:lvl8pPr>
            <a:lvl9pPr marL="3886200" indent="-228600" eaLnBrk="0" fontAlgn="base" hangingPunct="0">
              <a:spcBef>
                <a:spcPct val="20000"/>
              </a:spcBef>
              <a:spcAft>
                <a:spcPct val="0"/>
              </a:spcAft>
              <a:buChar char="»"/>
              <a:defRPr sz="2400">
                <a:solidFill>
                  <a:schemeClr val="tx1"/>
                </a:solidFill>
                <a:latin typeface="Arial" charset="0"/>
              </a:defRPr>
            </a:lvl9pPr>
          </a:lstStyle>
          <a:p>
            <a:pPr>
              <a:spcBef>
                <a:spcPct val="0"/>
              </a:spcBef>
              <a:buSzTx/>
              <a:buNone/>
            </a:pPr>
            <a:r>
              <a:rPr lang="en-US" altLang="en-US" sz="2400" dirty="0">
                <a:latin typeface="+mn-lt"/>
              </a:rPr>
              <a:t>Probabilistic record linkage service</a:t>
            </a:r>
            <a:endParaRPr lang="en-GB" altLang="en-US" sz="2400" dirty="0">
              <a:latin typeface="+mn-lt"/>
            </a:endParaRPr>
          </a:p>
        </p:txBody>
      </p:sp>
      <p:sp>
        <p:nvSpPr>
          <p:cNvPr id="34824" name="TextBox 9"/>
          <p:cNvSpPr txBox="1">
            <a:spLocks noChangeArrowheads="1"/>
          </p:cNvSpPr>
          <p:nvPr/>
        </p:nvSpPr>
        <p:spPr bwMode="auto">
          <a:xfrm>
            <a:off x="449580" y="4158773"/>
            <a:ext cx="3530177"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SzPct val="55000"/>
              <a:buFont typeface="Wingdings" pitchFamily="2" charset="2"/>
              <a:buChar char="v"/>
              <a:defRPr sz="3200">
                <a:solidFill>
                  <a:schemeClr val="tx1"/>
                </a:solidFill>
                <a:latin typeface="Arial" charset="0"/>
              </a:defRPr>
            </a:lvl1pPr>
            <a:lvl2pPr marL="742950" indent="-285750">
              <a:spcBef>
                <a:spcPct val="20000"/>
              </a:spcBef>
              <a:buSzPct val="80000"/>
              <a:buChar char="•"/>
              <a:defRPr sz="2800">
                <a:solidFill>
                  <a:schemeClr val="tx1"/>
                </a:solidFill>
                <a:latin typeface="Arial" charset="0"/>
              </a:defRPr>
            </a:lvl2pPr>
            <a:lvl3pPr marL="1143000" indent="-228600">
              <a:spcBef>
                <a:spcPct val="20000"/>
              </a:spcBef>
              <a:buSzPct val="80000"/>
              <a:buFont typeface="Wingdings" pitchFamily="2" charset="2"/>
              <a:buChar char="w"/>
              <a:defRPr sz="2400">
                <a:solidFill>
                  <a:schemeClr val="tx1"/>
                </a:solidFill>
                <a:latin typeface="Arial" charset="0"/>
              </a:defRPr>
            </a:lvl3pPr>
            <a:lvl4pPr marL="1600200" indent="-228600">
              <a:spcBef>
                <a:spcPct val="20000"/>
              </a:spcBef>
              <a:buChar char="–"/>
              <a:defRPr sz="2400">
                <a:solidFill>
                  <a:schemeClr val="tx1"/>
                </a:solidFill>
                <a:latin typeface="Arial" charset="0"/>
              </a:defRPr>
            </a:lvl4pPr>
            <a:lvl5pPr marL="2057400" indent="-228600">
              <a:spcBef>
                <a:spcPct val="20000"/>
              </a:spcBef>
              <a:buChar char="»"/>
              <a:defRPr sz="2400">
                <a:solidFill>
                  <a:schemeClr val="tx1"/>
                </a:solidFill>
                <a:latin typeface="Arial" charset="0"/>
              </a:defRPr>
            </a:lvl5pPr>
            <a:lvl6pPr marL="2514600" indent="-228600" eaLnBrk="0" fontAlgn="base" hangingPunct="0">
              <a:spcBef>
                <a:spcPct val="20000"/>
              </a:spcBef>
              <a:spcAft>
                <a:spcPct val="0"/>
              </a:spcAft>
              <a:buChar char="»"/>
              <a:defRPr sz="2400">
                <a:solidFill>
                  <a:schemeClr val="tx1"/>
                </a:solidFill>
                <a:latin typeface="Arial" charset="0"/>
              </a:defRPr>
            </a:lvl6pPr>
            <a:lvl7pPr marL="2971800" indent="-228600" eaLnBrk="0" fontAlgn="base" hangingPunct="0">
              <a:spcBef>
                <a:spcPct val="20000"/>
              </a:spcBef>
              <a:spcAft>
                <a:spcPct val="0"/>
              </a:spcAft>
              <a:buChar char="»"/>
              <a:defRPr sz="2400">
                <a:solidFill>
                  <a:schemeClr val="tx1"/>
                </a:solidFill>
                <a:latin typeface="Arial" charset="0"/>
              </a:defRPr>
            </a:lvl7pPr>
            <a:lvl8pPr marL="3429000" indent="-228600" eaLnBrk="0" fontAlgn="base" hangingPunct="0">
              <a:spcBef>
                <a:spcPct val="20000"/>
              </a:spcBef>
              <a:spcAft>
                <a:spcPct val="0"/>
              </a:spcAft>
              <a:buChar char="»"/>
              <a:defRPr sz="2400">
                <a:solidFill>
                  <a:schemeClr val="tx1"/>
                </a:solidFill>
                <a:latin typeface="Arial" charset="0"/>
              </a:defRPr>
            </a:lvl8pPr>
            <a:lvl9pPr marL="3886200" indent="-228600" eaLnBrk="0" fontAlgn="base" hangingPunct="0">
              <a:spcBef>
                <a:spcPct val="20000"/>
              </a:spcBef>
              <a:spcAft>
                <a:spcPct val="0"/>
              </a:spcAft>
              <a:buChar char="»"/>
              <a:defRPr sz="2400">
                <a:solidFill>
                  <a:schemeClr val="tx1"/>
                </a:solidFill>
                <a:latin typeface="Arial" charset="0"/>
              </a:defRPr>
            </a:lvl9pPr>
          </a:lstStyle>
          <a:p>
            <a:pPr>
              <a:lnSpc>
                <a:spcPct val="90000"/>
              </a:lnSpc>
              <a:spcBef>
                <a:spcPct val="0"/>
              </a:spcBef>
              <a:buSzTx/>
              <a:buNone/>
            </a:pPr>
            <a:r>
              <a:rPr lang="en-US" altLang="en-US" sz="4400" dirty="0" smtClean="0">
                <a:latin typeface="+mj-lt"/>
                <a:ea typeface="+mj-ea"/>
                <a:cs typeface="+mj-cs"/>
              </a:rPr>
              <a:t>Testing</a:t>
            </a:r>
          </a:p>
          <a:p>
            <a:pPr>
              <a:lnSpc>
                <a:spcPct val="90000"/>
              </a:lnSpc>
              <a:spcBef>
                <a:spcPct val="0"/>
              </a:spcBef>
              <a:buSzTx/>
              <a:buNone/>
            </a:pPr>
            <a:endParaRPr lang="en-US" altLang="en-US" sz="3600" dirty="0">
              <a:latin typeface="+mj-lt"/>
              <a:ea typeface="+mj-ea"/>
              <a:cs typeface="+mj-cs"/>
            </a:endParaRPr>
          </a:p>
          <a:p>
            <a:pPr>
              <a:spcBef>
                <a:spcPct val="0"/>
              </a:spcBef>
              <a:buSzTx/>
              <a:buNone/>
            </a:pPr>
            <a:r>
              <a:rPr lang="en-US" altLang="en-US" sz="2400" dirty="0" err="1">
                <a:latin typeface="+mn-lt"/>
              </a:rPr>
              <a:t>Confidentialised</a:t>
            </a:r>
            <a:r>
              <a:rPr lang="en-US" altLang="en-US" sz="2400" dirty="0">
                <a:latin typeface="+mn-lt"/>
              </a:rPr>
              <a:t> analysis of microdata service</a:t>
            </a:r>
            <a:endParaRPr lang="en-GB" altLang="en-US" sz="2400" dirty="0">
              <a:latin typeface="+mn-lt"/>
            </a:endParaRPr>
          </a:p>
        </p:txBody>
      </p:sp>
      <p:sp>
        <p:nvSpPr>
          <p:cNvPr id="34825" name="TextBox 10"/>
          <p:cNvSpPr txBox="1">
            <a:spLocks noChangeArrowheads="1"/>
          </p:cNvSpPr>
          <p:nvPr/>
        </p:nvSpPr>
        <p:spPr bwMode="auto">
          <a:xfrm>
            <a:off x="8111351" y="2989262"/>
            <a:ext cx="3810000"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SzPct val="55000"/>
              <a:buFont typeface="Wingdings" pitchFamily="2" charset="2"/>
              <a:buChar char="v"/>
              <a:defRPr sz="3200">
                <a:solidFill>
                  <a:schemeClr val="tx1"/>
                </a:solidFill>
                <a:latin typeface="Arial" charset="0"/>
              </a:defRPr>
            </a:lvl1pPr>
            <a:lvl2pPr marL="742950" indent="-285750">
              <a:spcBef>
                <a:spcPct val="20000"/>
              </a:spcBef>
              <a:buSzPct val="80000"/>
              <a:buChar char="•"/>
              <a:defRPr sz="2800">
                <a:solidFill>
                  <a:schemeClr val="tx1"/>
                </a:solidFill>
                <a:latin typeface="Arial" charset="0"/>
              </a:defRPr>
            </a:lvl2pPr>
            <a:lvl3pPr marL="1143000" indent="-228600">
              <a:spcBef>
                <a:spcPct val="20000"/>
              </a:spcBef>
              <a:buSzPct val="80000"/>
              <a:buFont typeface="Wingdings" pitchFamily="2" charset="2"/>
              <a:buChar char="w"/>
              <a:defRPr sz="2400">
                <a:solidFill>
                  <a:schemeClr val="tx1"/>
                </a:solidFill>
                <a:latin typeface="Arial" charset="0"/>
              </a:defRPr>
            </a:lvl3pPr>
            <a:lvl4pPr marL="1600200" indent="-228600">
              <a:spcBef>
                <a:spcPct val="20000"/>
              </a:spcBef>
              <a:buChar char="–"/>
              <a:defRPr sz="2400">
                <a:solidFill>
                  <a:schemeClr val="tx1"/>
                </a:solidFill>
                <a:latin typeface="Arial" charset="0"/>
              </a:defRPr>
            </a:lvl4pPr>
            <a:lvl5pPr marL="2057400" indent="-228600">
              <a:spcBef>
                <a:spcPct val="20000"/>
              </a:spcBef>
              <a:buChar char="»"/>
              <a:defRPr sz="2400">
                <a:solidFill>
                  <a:schemeClr val="tx1"/>
                </a:solidFill>
                <a:latin typeface="Arial" charset="0"/>
              </a:defRPr>
            </a:lvl5pPr>
            <a:lvl6pPr marL="2514600" indent="-228600" eaLnBrk="0" fontAlgn="base" hangingPunct="0">
              <a:spcBef>
                <a:spcPct val="20000"/>
              </a:spcBef>
              <a:spcAft>
                <a:spcPct val="0"/>
              </a:spcAft>
              <a:buChar char="»"/>
              <a:defRPr sz="2400">
                <a:solidFill>
                  <a:schemeClr val="tx1"/>
                </a:solidFill>
                <a:latin typeface="Arial" charset="0"/>
              </a:defRPr>
            </a:lvl6pPr>
            <a:lvl7pPr marL="2971800" indent="-228600" eaLnBrk="0" fontAlgn="base" hangingPunct="0">
              <a:spcBef>
                <a:spcPct val="20000"/>
              </a:spcBef>
              <a:spcAft>
                <a:spcPct val="0"/>
              </a:spcAft>
              <a:buChar char="»"/>
              <a:defRPr sz="2400">
                <a:solidFill>
                  <a:schemeClr val="tx1"/>
                </a:solidFill>
                <a:latin typeface="Arial" charset="0"/>
              </a:defRPr>
            </a:lvl7pPr>
            <a:lvl8pPr marL="3429000" indent="-228600" eaLnBrk="0" fontAlgn="base" hangingPunct="0">
              <a:spcBef>
                <a:spcPct val="20000"/>
              </a:spcBef>
              <a:spcAft>
                <a:spcPct val="0"/>
              </a:spcAft>
              <a:buChar char="»"/>
              <a:defRPr sz="2400">
                <a:solidFill>
                  <a:schemeClr val="tx1"/>
                </a:solidFill>
                <a:latin typeface="Arial" charset="0"/>
              </a:defRPr>
            </a:lvl8pPr>
            <a:lvl9pPr marL="3886200" indent="-228600" eaLnBrk="0" fontAlgn="base" hangingPunct="0">
              <a:spcBef>
                <a:spcPct val="20000"/>
              </a:spcBef>
              <a:spcAft>
                <a:spcPct val="0"/>
              </a:spcAft>
              <a:buChar char="»"/>
              <a:defRPr sz="2400">
                <a:solidFill>
                  <a:schemeClr val="tx1"/>
                </a:solidFill>
                <a:latin typeface="Arial" charset="0"/>
              </a:defRPr>
            </a:lvl9pPr>
          </a:lstStyle>
          <a:p>
            <a:pPr>
              <a:spcBef>
                <a:spcPct val="0"/>
              </a:spcBef>
              <a:buSzTx/>
              <a:buFontTx/>
              <a:buNone/>
            </a:pPr>
            <a:r>
              <a:rPr lang="en-US" altLang="en-US" sz="2400" dirty="0">
                <a:latin typeface="+mn-lt"/>
              </a:rPr>
              <a:t>Web dissemination service</a:t>
            </a:r>
            <a:endParaRPr lang="en-GB" altLang="en-US" sz="2400" dirty="0">
              <a:latin typeface="+mn-lt"/>
            </a:endParaRPr>
          </a:p>
        </p:txBody>
      </p:sp>
      <p:pic>
        <p:nvPicPr>
          <p:cNvPr id="34826" name="Picture 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0700" y="1393984"/>
            <a:ext cx="2832348" cy="135509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617446796"/>
      </p:ext>
    </p:extLst>
  </p:cSld>
  <p:clrMapOvr>
    <a:masterClrMapping/>
  </p:clrMapOvr>
  <p:transition spd="med"/>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34433" y="404813"/>
            <a:ext cx="9448800" cy="990600"/>
          </a:xfrm>
        </p:spPr>
        <p:txBody>
          <a:bodyPr/>
          <a:lstStyle/>
          <a:p>
            <a:r>
              <a:rPr lang="en-US" altLang="en-US" smtClean="0"/>
              <a:t>2015 project: Expected outputs</a:t>
            </a:r>
            <a:endParaRPr lang="en-GB" altLang="en-US" smtClean="0"/>
          </a:p>
        </p:txBody>
      </p:sp>
      <p:sp>
        <p:nvSpPr>
          <p:cNvPr id="35843" name="Content Placeholder 2"/>
          <p:cNvSpPr>
            <a:spLocks noGrp="1"/>
          </p:cNvSpPr>
          <p:nvPr>
            <p:ph idx="1"/>
          </p:nvPr>
        </p:nvSpPr>
        <p:spPr>
          <a:xfrm>
            <a:off x="527051" y="2183642"/>
            <a:ext cx="11330516" cy="4198109"/>
          </a:xfrm>
        </p:spPr>
        <p:txBody>
          <a:bodyPr/>
          <a:lstStyle/>
          <a:p>
            <a:pPr marL="0" indent="0">
              <a:buFont typeface="Wingdings" pitchFamily="2" charset="2"/>
              <a:buNone/>
            </a:pPr>
            <a:r>
              <a:rPr lang="en-GB" altLang="en-US" sz="2800" dirty="0" smtClean="0"/>
              <a:t>1.	CSPA v1.5</a:t>
            </a:r>
          </a:p>
          <a:p>
            <a:pPr marL="0" indent="0">
              <a:buFont typeface="Wingdings" pitchFamily="2" charset="2"/>
              <a:buNone/>
            </a:pPr>
            <a:r>
              <a:rPr lang="en-GB" altLang="en-US" sz="2800" dirty="0" smtClean="0"/>
              <a:t>2.	CSPA Template Guidance</a:t>
            </a:r>
          </a:p>
          <a:p>
            <a:pPr marL="0" indent="0">
              <a:buFont typeface="Wingdings" pitchFamily="2" charset="2"/>
              <a:buNone/>
            </a:pPr>
            <a:r>
              <a:rPr lang="en-GB" altLang="en-US" sz="2800" dirty="0" smtClean="0"/>
              <a:t>3.	CSPA Implementation Guidance</a:t>
            </a:r>
          </a:p>
          <a:p>
            <a:pPr marL="0" indent="0">
              <a:buFont typeface="Wingdings" pitchFamily="2" charset="2"/>
              <a:buNone/>
            </a:pPr>
            <a:r>
              <a:rPr lang="en-GB" altLang="en-US" sz="2800" dirty="0" smtClean="0"/>
              <a:t>4.	Using the CSPA Logical Information Model</a:t>
            </a:r>
          </a:p>
          <a:p>
            <a:pPr marL="0" indent="0">
              <a:buFont typeface="Wingdings" pitchFamily="2" charset="2"/>
              <a:buNone/>
            </a:pPr>
            <a:r>
              <a:rPr lang="en-GB" altLang="en-US" sz="2800" dirty="0" smtClean="0"/>
              <a:t>5.	Logical Information Model Documentation</a:t>
            </a:r>
          </a:p>
          <a:p>
            <a:pPr marL="0" indent="0">
              <a:buFont typeface="Wingdings" pitchFamily="2" charset="2"/>
              <a:buNone/>
            </a:pPr>
            <a:endParaRPr lang="en-GB" altLang="en-US" sz="2800" dirty="0" smtClean="0"/>
          </a:p>
        </p:txBody>
      </p:sp>
    </p:spTree>
    <p:extLst>
      <p:ext uri="{BB962C8B-B14F-4D97-AF65-F5344CB8AC3E}">
        <p14:creationId xmlns:p14="http://schemas.microsoft.com/office/powerpoint/2010/main" val="2727725734"/>
      </p:ext>
    </p:extLst>
  </p:cSld>
  <p:clrMapOvr>
    <a:masterClrMapping/>
  </p:clrMapOvr>
  <p:transition spd="med"/>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a:xfrm>
            <a:off x="1524000" y="317862"/>
            <a:ext cx="9144000" cy="2387600"/>
          </a:xfrm>
        </p:spPr>
        <p:txBody>
          <a:bodyPr anchor="t">
            <a:normAutofit fontScale="90000"/>
          </a:bodyPr>
          <a:lstStyle/>
          <a:p>
            <a:r>
              <a:rPr lang="en-AU" dirty="0" smtClean="0"/>
              <a:t>Sharing in Statistical Modernisation Community</a:t>
            </a:r>
            <a:br>
              <a:rPr lang="en-AU" dirty="0" smtClean="0"/>
            </a:br>
            <a:r>
              <a:rPr lang="en-AU" dirty="0" smtClean="0"/>
              <a:t/>
            </a:r>
            <a:br>
              <a:rPr lang="en-AU" dirty="0" smtClean="0"/>
            </a:br>
            <a:r>
              <a:rPr lang="en-AU" sz="4000" dirty="0" smtClean="0"/>
              <a:t>Objective </a:t>
            </a:r>
            <a:r>
              <a:rPr lang="en-AU" sz="4000" dirty="0"/>
              <a:t>2</a:t>
            </a:r>
            <a:r>
              <a:rPr lang="en-AU" sz="4000" dirty="0" smtClean="0"/>
              <a:t>: To </a:t>
            </a:r>
            <a:r>
              <a:rPr lang="en-AU" sz="4000" dirty="0"/>
              <a:t>have a plan in place for continued investment in the development of CSPA </a:t>
            </a:r>
            <a:r>
              <a:rPr lang="en-AU" sz="4000" dirty="0" smtClean="0"/>
              <a:t>services</a:t>
            </a:r>
            <a:br>
              <a:rPr lang="en-AU" sz="4000" dirty="0" smtClean="0"/>
            </a:br>
            <a:r>
              <a:rPr lang="en-AU" sz="4000" dirty="0"/>
              <a:t/>
            </a:r>
            <a:br>
              <a:rPr lang="en-AU" sz="4000" dirty="0"/>
            </a:br>
            <a:endParaRPr lang="en-AU" sz="4000" dirty="0"/>
          </a:p>
        </p:txBody>
      </p:sp>
      <p:pic>
        <p:nvPicPr>
          <p:cNvPr id="6" name="Picture 5"/>
          <p:cNvPicPr>
            <a:picLocks noChangeAspect="1"/>
          </p:cNvPicPr>
          <p:nvPr/>
        </p:nvPicPr>
        <p:blipFill rotWithShape="1">
          <a:blip r:embed="rId2"/>
          <a:srcRect t="26152" b="30222"/>
          <a:stretch/>
        </p:blipFill>
        <p:spPr>
          <a:xfrm>
            <a:off x="1371600" y="4115489"/>
            <a:ext cx="9448800" cy="2318658"/>
          </a:xfrm>
          <a:prstGeom prst="rect">
            <a:avLst/>
          </a:prstGeom>
        </p:spPr>
      </p:pic>
    </p:spTree>
    <p:extLst>
      <p:ext uri="{BB962C8B-B14F-4D97-AF65-F5344CB8AC3E}">
        <p14:creationId xmlns:p14="http://schemas.microsoft.com/office/powerpoint/2010/main" val="2476077886"/>
      </p:ext>
    </p:extLst>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a:spLocks noChangeArrowheads="1"/>
          </p:cNvSpPr>
          <p:nvPr/>
        </p:nvSpPr>
        <p:spPr bwMode="auto">
          <a:xfrm>
            <a:off x="697585" y="1826852"/>
            <a:ext cx="7819434" cy="3847207"/>
          </a:xfrm>
          <a:prstGeom prst="rect">
            <a:avLst/>
          </a:prstGeom>
          <a:noFill/>
          <a:ln w="9525">
            <a:noFill/>
            <a:miter lim="800000"/>
            <a:headEnd/>
            <a:tailEnd/>
          </a:ln>
        </p:spPr>
        <p:txBody>
          <a:bodyPr wrap="square">
            <a:spAutoFit/>
          </a:bodyPr>
          <a:lstStyle/>
          <a:p>
            <a:pPr marL="457200" indent="-457200">
              <a:buFont typeface="Arial" panose="020B0604020202020204" pitchFamily="34" charset="0"/>
              <a:buChar char="•"/>
            </a:pPr>
            <a:r>
              <a:rPr lang="en-US" sz="2400" dirty="0" smtClean="0">
                <a:latin typeface="Calibri" pitchFamily="34" charset="0"/>
              </a:rPr>
              <a:t>A vision for an aligned and collaboratively led community.</a:t>
            </a:r>
          </a:p>
          <a:p>
            <a:pPr marL="457200" indent="-457200">
              <a:buFont typeface="Arial" panose="020B0604020202020204" pitchFamily="34" charset="0"/>
              <a:buChar char="•"/>
            </a:pPr>
            <a:endParaRPr lang="en-US" sz="2400" dirty="0">
              <a:latin typeface="Calibri" pitchFamily="34" charset="0"/>
            </a:endParaRPr>
          </a:p>
          <a:p>
            <a:pPr marL="457200" indent="-457200">
              <a:buFont typeface="Arial" panose="020B0604020202020204" pitchFamily="34" charset="0"/>
              <a:buChar char="•"/>
            </a:pPr>
            <a:r>
              <a:rPr lang="en-US" sz="2400" dirty="0" smtClean="0">
                <a:latin typeface="Calibri" pitchFamily="34" charset="0"/>
              </a:rPr>
              <a:t>Allows all of us to benefit from collaboration and sharing.</a:t>
            </a:r>
          </a:p>
          <a:p>
            <a:pPr marL="457200" indent="-457200">
              <a:buFont typeface="Arial" panose="020B0604020202020204" pitchFamily="34" charset="0"/>
              <a:buChar char="•"/>
            </a:pPr>
            <a:r>
              <a:rPr lang="en-US" sz="2400" dirty="0">
                <a:latin typeface="Calibri" pitchFamily="34" charset="0"/>
              </a:rPr>
              <a:t>Extending our existing sharing practices to the next level.</a:t>
            </a:r>
          </a:p>
          <a:p>
            <a:pPr marL="457200" indent="-457200">
              <a:buFont typeface="Arial" panose="020B0604020202020204" pitchFamily="34" charset="0"/>
              <a:buChar char="•"/>
            </a:pPr>
            <a:endParaRPr lang="en-US" sz="2400" dirty="0">
              <a:latin typeface="Calibri" pitchFamily="34" charset="0"/>
            </a:endParaRPr>
          </a:p>
          <a:p>
            <a:pPr marL="457200" indent="-457200">
              <a:buFont typeface="Arial" panose="020B0604020202020204" pitchFamily="34" charset="0"/>
              <a:buChar char="•"/>
            </a:pPr>
            <a:r>
              <a:rPr lang="en-US" sz="2400" dirty="0">
                <a:latin typeface="Calibri" pitchFamily="34" charset="0"/>
              </a:rPr>
              <a:t>Heads of Organizations agree in principle to sharing and collaborating in the community. </a:t>
            </a:r>
          </a:p>
          <a:p>
            <a:pPr marL="457200" indent="-457200">
              <a:buFont typeface="Arial" panose="020B0604020202020204" pitchFamily="34" charset="0"/>
              <a:buChar char="•"/>
            </a:pPr>
            <a:endParaRPr lang="en-US" sz="2400" dirty="0">
              <a:latin typeface="Calibri" pitchFamily="34" charset="0"/>
            </a:endParaRPr>
          </a:p>
          <a:p>
            <a:pPr marL="457200" indent="-457200">
              <a:buFont typeface="Arial" panose="020B0604020202020204" pitchFamily="34" charset="0"/>
              <a:buChar char="•"/>
            </a:pPr>
            <a:r>
              <a:rPr lang="en-US" sz="2400" dirty="0">
                <a:latin typeface="Calibri" pitchFamily="34" charset="0"/>
              </a:rPr>
              <a:t>Organizations contribute as much as they can, in what form they can (capability, funding, etc.)</a:t>
            </a:r>
            <a:r>
              <a:rPr lang="en-US" sz="2800" dirty="0">
                <a:latin typeface="Calibri" pitchFamily="34" charset="0"/>
              </a:rPr>
              <a:t> </a:t>
            </a:r>
          </a:p>
        </p:txBody>
      </p:sp>
      <p:sp>
        <p:nvSpPr>
          <p:cNvPr id="13" name="Title 1"/>
          <p:cNvSpPr>
            <a:spLocks noGrp="1"/>
          </p:cNvSpPr>
          <p:nvPr>
            <p:ph type="title"/>
          </p:nvPr>
        </p:nvSpPr>
        <p:spPr>
          <a:xfrm>
            <a:off x="0" y="131593"/>
            <a:ext cx="12192000" cy="1143000"/>
          </a:xfrm>
        </p:spPr>
        <p:txBody>
          <a:bodyPr>
            <a:normAutofit/>
          </a:bodyPr>
          <a:lstStyle/>
          <a:p>
            <a:pPr algn="ctr"/>
            <a:r>
              <a:rPr lang="en-US" dirty="0"/>
              <a:t>Sharing in the Community</a:t>
            </a:r>
            <a:endParaRPr lang="en-US" dirty="0" smtClean="0"/>
          </a:p>
        </p:txBody>
      </p:sp>
      <p:pic>
        <p:nvPicPr>
          <p:cNvPr id="2050" name="Picture 2" descr="https://s-media-cache-ak0.pinimg.com/236x/fb/87/f1/fb87f1e54c8c4672e47a4b3ac52d41ee.jpg">
            <a:hlinkClick r:id="rId3"/>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4202" y="2275305"/>
            <a:ext cx="2700520" cy="2700521"/>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p:cNvSpPr/>
          <p:nvPr/>
        </p:nvSpPr>
        <p:spPr>
          <a:xfrm>
            <a:off x="9231777" y="2738316"/>
            <a:ext cx="1749973" cy="1765738"/>
          </a:xfrm>
          <a:prstGeom prst="ellipse">
            <a:avLst/>
          </a:prstGeom>
          <a:solidFill>
            <a:schemeClr val="accent5">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109359316"/>
      </p:ext>
    </p:extLst>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p:cNvSpPr/>
          <p:nvPr/>
        </p:nvSpPr>
        <p:spPr>
          <a:xfrm>
            <a:off x="111761" y="54398"/>
            <a:ext cx="12030257" cy="144846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7" name="Rectangle 26"/>
          <p:cNvSpPr/>
          <p:nvPr/>
        </p:nvSpPr>
        <p:spPr>
          <a:xfrm>
            <a:off x="111761" y="1608054"/>
            <a:ext cx="12030257" cy="1448461"/>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8" name="Rectangle 27"/>
          <p:cNvSpPr/>
          <p:nvPr/>
        </p:nvSpPr>
        <p:spPr>
          <a:xfrm>
            <a:off x="111761" y="3184830"/>
            <a:ext cx="12039178" cy="144846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9" name="Rectangle 28"/>
          <p:cNvSpPr/>
          <p:nvPr/>
        </p:nvSpPr>
        <p:spPr>
          <a:xfrm>
            <a:off x="111761" y="4732383"/>
            <a:ext cx="12039177" cy="1270378"/>
          </a:xfrm>
          <a:prstGeom prst="rect">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1"/>
          <p:cNvSpPr>
            <a:spLocks noGrp="1"/>
          </p:cNvSpPr>
          <p:nvPr>
            <p:ph type="title"/>
          </p:nvPr>
        </p:nvSpPr>
        <p:spPr>
          <a:xfrm>
            <a:off x="2209904" y="17601"/>
            <a:ext cx="9671618" cy="1266948"/>
          </a:xfrm>
        </p:spPr>
        <p:txBody>
          <a:bodyPr/>
          <a:lstStyle/>
          <a:p>
            <a:r>
              <a:rPr lang="en-AU" dirty="0" smtClean="0"/>
              <a:t>Knowledge Base</a:t>
            </a:r>
            <a:endParaRPr lang="en-AU" dirty="0"/>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69863" y="1617017"/>
            <a:ext cx="1511250" cy="1463065"/>
          </a:xfrm>
        </p:spPr>
      </p:pic>
      <p:grpSp>
        <p:nvGrpSpPr>
          <p:cNvPr id="11" name="Group 10"/>
          <p:cNvGrpSpPr/>
          <p:nvPr/>
        </p:nvGrpSpPr>
        <p:grpSpPr>
          <a:xfrm>
            <a:off x="359895" y="3218181"/>
            <a:ext cx="1312655" cy="1394296"/>
            <a:chOff x="818158" y="3621197"/>
            <a:chExt cx="1682771" cy="1704703"/>
          </a:xfrm>
        </p:grpSpPr>
        <p:pic>
          <p:nvPicPr>
            <p:cNvPr id="5" name="Picture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86419" y="4153144"/>
              <a:ext cx="790346" cy="787408"/>
            </a:xfrm>
            <a:prstGeom prst="rect">
              <a:avLst/>
            </a:prstGeom>
          </p:spPr>
        </p:pic>
        <p:pic>
          <p:nvPicPr>
            <p:cNvPr id="6" name="Picture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17604" y="3621197"/>
              <a:ext cx="783325" cy="783325"/>
            </a:xfrm>
            <a:prstGeom prst="rect">
              <a:avLst/>
            </a:prstGeom>
          </p:spPr>
        </p:pic>
        <p:pic>
          <p:nvPicPr>
            <p:cNvPr id="7" name="Picture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22229" y="4542575"/>
              <a:ext cx="783325" cy="783325"/>
            </a:xfrm>
            <a:prstGeom prst="rect">
              <a:avLst/>
            </a:prstGeom>
          </p:spPr>
        </p:pic>
        <p:pic>
          <p:nvPicPr>
            <p:cNvPr id="8" name="Picture 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8158" y="3621197"/>
              <a:ext cx="783325" cy="783325"/>
            </a:xfrm>
            <a:prstGeom prst="rect">
              <a:avLst/>
            </a:prstGeom>
          </p:spPr>
        </p:pic>
        <p:pic>
          <p:nvPicPr>
            <p:cNvPr id="9" name="Picture 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717603" y="4542575"/>
              <a:ext cx="783325" cy="783325"/>
            </a:xfrm>
            <a:prstGeom prst="rect">
              <a:avLst/>
            </a:prstGeom>
          </p:spPr>
        </p:pic>
      </p:grpSp>
      <p:pic>
        <p:nvPicPr>
          <p:cNvPr id="10" name="Picture 9"/>
          <p:cNvPicPr>
            <a:picLocks noChangeAspect="1"/>
          </p:cNvPicPr>
          <p:nvPr/>
        </p:nvPicPr>
        <p:blipFill>
          <a:blip r:embed="rId8"/>
          <a:stretch>
            <a:fillRect/>
          </a:stretch>
        </p:blipFill>
        <p:spPr>
          <a:xfrm>
            <a:off x="359202" y="110395"/>
            <a:ext cx="1313347" cy="1313347"/>
          </a:xfrm>
          <a:prstGeom prst="rect">
            <a:avLst/>
          </a:prstGeom>
        </p:spPr>
      </p:pic>
      <p:sp>
        <p:nvSpPr>
          <p:cNvPr id="14" name="Title 1"/>
          <p:cNvSpPr txBox="1">
            <a:spLocks/>
          </p:cNvSpPr>
          <p:nvPr/>
        </p:nvSpPr>
        <p:spPr>
          <a:xfrm>
            <a:off x="2209904" y="1571430"/>
            <a:ext cx="9671618" cy="1266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smtClean="0"/>
              <a:t>Investment Catalogue</a:t>
            </a:r>
            <a:endParaRPr lang="en-AU" dirty="0"/>
          </a:p>
        </p:txBody>
      </p:sp>
      <p:sp>
        <p:nvSpPr>
          <p:cNvPr id="15" name="Title 1"/>
          <p:cNvSpPr txBox="1">
            <a:spLocks/>
          </p:cNvSpPr>
          <p:nvPr/>
        </p:nvSpPr>
        <p:spPr>
          <a:xfrm>
            <a:off x="2209904" y="3275400"/>
            <a:ext cx="9671618" cy="1266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smtClean="0"/>
              <a:t>Capability Catalogue</a:t>
            </a:r>
            <a:endParaRPr lang="en-AU" dirty="0"/>
          </a:p>
        </p:txBody>
      </p:sp>
      <p:sp>
        <p:nvSpPr>
          <p:cNvPr id="16" name="Title 1"/>
          <p:cNvSpPr txBox="1">
            <a:spLocks/>
          </p:cNvSpPr>
          <p:nvPr/>
        </p:nvSpPr>
        <p:spPr>
          <a:xfrm>
            <a:off x="2209904" y="4689403"/>
            <a:ext cx="9671618" cy="1266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smtClean="0"/>
              <a:t>CSPA Service Catalogue</a:t>
            </a:r>
            <a:endParaRPr lang="en-AU" dirty="0"/>
          </a:p>
        </p:txBody>
      </p:sp>
      <p:sp>
        <p:nvSpPr>
          <p:cNvPr id="17" name="Left Arrow Callout 16"/>
          <p:cNvSpPr/>
          <p:nvPr/>
        </p:nvSpPr>
        <p:spPr>
          <a:xfrm>
            <a:off x="7294880" y="1733525"/>
            <a:ext cx="4765039" cy="999658"/>
          </a:xfrm>
          <a:prstGeom prst="leftArrowCallout">
            <a:avLst>
              <a:gd name="adj1" fmla="val 18231"/>
              <a:gd name="adj2" fmla="val 18963"/>
              <a:gd name="adj3" fmla="val 25943"/>
              <a:gd name="adj4" fmla="val 7858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Built in 2015</a:t>
            </a:r>
          </a:p>
          <a:p>
            <a:pPr algn="ctr"/>
            <a:r>
              <a:rPr lang="en-AU" dirty="0" smtClean="0">
                <a:solidFill>
                  <a:sysClr val="windowText" lastClr="000000"/>
                </a:solidFill>
              </a:rPr>
              <a:t>Focus on </a:t>
            </a:r>
            <a:r>
              <a:rPr lang="en-AU" sz="2000" b="1" i="1" u="sng" dirty="0" smtClean="0">
                <a:solidFill>
                  <a:sysClr val="windowText" lastClr="000000"/>
                </a:solidFill>
              </a:rPr>
              <a:t>future</a:t>
            </a:r>
            <a:r>
              <a:rPr lang="en-AU" dirty="0" smtClean="0">
                <a:solidFill>
                  <a:sysClr val="windowText" lastClr="000000"/>
                </a:solidFill>
              </a:rPr>
              <a:t> sharing opportunities</a:t>
            </a:r>
            <a:endParaRPr lang="en-AU" dirty="0">
              <a:solidFill>
                <a:sysClr val="windowText" lastClr="000000"/>
              </a:solidFill>
            </a:endParaRPr>
          </a:p>
        </p:txBody>
      </p:sp>
      <p:sp>
        <p:nvSpPr>
          <p:cNvPr id="20" name="Left Arrow Callout 19"/>
          <p:cNvSpPr/>
          <p:nvPr/>
        </p:nvSpPr>
        <p:spPr>
          <a:xfrm>
            <a:off x="7294881" y="3356819"/>
            <a:ext cx="4765040" cy="1057401"/>
          </a:xfrm>
          <a:prstGeom prst="leftArrowCallout">
            <a:avLst>
              <a:gd name="adj1" fmla="val 18231"/>
              <a:gd name="adj2" fmla="val 18963"/>
              <a:gd name="adj3" fmla="val 25943"/>
              <a:gd name="adj4" fmla="val 7858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Built in 2015</a:t>
            </a:r>
          </a:p>
          <a:p>
            <a:pPr algn="ctr"/>
            <a:r>
              <a:rPr lang="en-AU" dirty="0" smtClean="0">
                <a:solidFill>
                  <a:sysClr val="windowText" lastClr="000000"/>
                </a:solidFill>
              </a:rPr>
              <a:t>Focus on </a:t>
            </a:r>
            <a:r>
              <a:rPr lang="en-AU" sz="2000" b="1" i="1" u="sng" dirty="0" smtClean="0">
                <a:solidFill>
                  <a:sysClr val="windowText" lastClr="000000"/>
                </a:solidFill>
              </a:rPr>
              <a:t>existing</a:t>
            </a:r>
            <a:r>
              <a:rPr lang="en-AU" sz="1600" dirty="0" smtClean="0">
                <a:solidFill>
                  <a:sysClr val="windowText" lastClr="000000"/>
                </a:solidFill>
              </a:rPr>
              <a:t> </a:t>
            </a:r>
            <a:r>
              <a:rPr lang="en-AU" dirty="0" smtClean="0">
                <a:solidFill>
                  <a:sysClr val="windowText" lastClr="000000"/>
                </a:solidFill>
              </a:rPr>
              <a:t>sharing opportunities</a:t>
            </a:r>
          </a:p>
        </p:txBody>
      </p:sp>
      <p:cxnSp>
        <p:nvCxnSpPr>
          <p:cNvPr id="22" name="Straight Connector 21"/>
          <p:cNvCxnSpPr>
            <a:stCxn id="9" idx="1"/>
            <a:endCxn id="12" idx="1"/>
          </p:cNvCxnSpPr>
          <p:nvPr/>
        </p:nvCxnSpPr>
        <p:spPr>
          <a:xfrm flipH="1">
            <a:off x="433579" y="4292132"/>
            <a:ext cx="627933" cy="1126815"/>
          </a:xfrm>
          <a:prstGeom prst="line">
            <a:avLst/>
          </a:prstGeom>
          <a:ln w="19050">
            <a:solidFill>
              <a:srgbClr val="45B39C"/>
            </a:solidFill>
            <a:prstDash val="dash"/>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a:stCxn id="9" idx="3"/>
            <a:endCxn id="12" idx="3"/>
          </p:cNvCxnSpPr>
          <p:nvPr/>
        </p:nvCxnSpPr>
        <p:spPr>
          <a:xfrm flipH="1">
            <a:off x="1598867" y="4292132"/>
            <a:ext cx="73682" cy="1126815"/>
          </a:xfrm>
          <a:prstGeom prst="line">
            <a:avLst/>
          </a:prstGeom>
          <a:ln w="19050">
            <a:solidFill>
              <a:srgbClr val="45B39C"/>
            </a:solidFill>
            <a:prstDash val="dash"/>
          </a:ln>
        </p:spPr>
        <p:style>
          <a:lnRef idx="1">
            <a:schemeClr val="accent1"/>
          </a:lnRef>
          <a:fillRef idx="0">
            <a:schemeClr val="accent1"/>
          </a:fillRef>
          <a:effectRef idx="0">
            <a:schemeClr val="accent1"/>
          </a:effectRef>
          <a:fontRef idx="minor">
            <a:schemeClr val="tx1"/>
          </a:fontRef>
        </p:style>
      </p:cxnSp>
      <p:pic>
        <p:nvPicPr>
          <p:cNvPr id="12" name="Picture 11"/>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33579" y="4836303"/>
            <a:ext cx="1165288" cy="1165288"/>
          </a:xfrm>
          <a:prstGeom prst="rect">
            <a:avLst/>
          </a:prstGeom>
        </p:spPr>
      </p:pic>
      <p:sp>
        <p:nvSpPr>
          <p:cNvPr id="24" name="Rectangle 23"/>
          <p:cNvSpPr/>
          <p:nvPr/>
        </p:nvSpPr>
        <p:spPr>
          <a:xfrm>
            <a:off x="102841" y="6101852"/>
            <a:ext cx="12039177" cy="72403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8" name="Oval 17"/>
          <p:cNvSpPr/>
          <p:nvPr/>
        </p:nvSpPr>
        <p:spPr>
          <a:xfrm>
            <a:off x="646714" y="6113694"/>
            <a:ext cx="621356" cy="689490"/>
          </a:xfrm>
          <a:prstGeom prst="ellipse">
            <a:avLst/>
          </a:prstGeom>
          <a:solidFill>
            <a:srgbClr val="89D1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13" name="Picture 12"/>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rot="18597944">
            <a:off x="664303" y="6137683"/>
            <a:ext cx="562428" cy="562428"/>
          </a:xfrm>
          <a:prstGeom prst="rect">
            <a:avLst/>
          </a:prstGeom>
        </p:spPr>
      </p:pic>
      <p:cxnSp>
        <p:nvCxnSpPr>
          <p:cNvPr id="30" name="Straight Connector 29"/>
          <p:cNvCxnSpPr>
            <a:stCxn id="12" idx="3"/>
            <a:endCxn id="18" idx="6"/>
          </p:cNvCxnSpPr>
          <p:nvPr/>
        </p:nvCxnSpPr>
        <p:spPr>
          <a:xfrm flipH="1">
            <a:off x="1268070" y="5418947"/>
            <a:ext cx="330797" cy="1039492"/>
          </a:xfrm>
          <a:prstGeom prst="line">
            <a:avLst/>
          </a:prstGeom>
          <a:ln w="19050">
            <a:solidFill>
              <a:srgbClr val="45B39C"/>
            </a:solidFill>
            <a:prstDash val="dash"/>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a:stCxn id="18" idx="2"/>
            <a:endCxn id="12" idx="1"/>
          </p:cNvCxnSpPr>
          <p:nvPr/>
        </p:nvCxnSpPr>
        <p:spPr>
          <a:xfrm flipH="1" flipV="1">
            <a:off x="433579" y="5418947"/>
            <a:ext cx="213135" cy="1039492"/>
          </a:xfrm>
          <a:prstGeom prst="line">
            <a:avLst/>
          </a:prstGeom>
          <a:ln w="19050">
            <a:solidFill>
              <a:srgbClr val="45B39C"/>
            </a:solidFill>
            <a:prstDash val="dash"/>
          </a:ln>
        </p:spPr>
        <p:style>
          <a:lnRef idx="1">
            <a:schemeClr val="accent1"/>
          </a:lnRef>
          <a:fillRef idx="0">
            <a:schemeClr val="accent1"/>
          </a:fillRef>
          <a:effectRef idx="0">
            <a:schemeClr val="accent1"/>
          </a:effectRef>
          <a:fontRef idx="minor">
            <a:schemeClr val="tx1"/>
          </a:fontRef>
        </p:style>
      </p:cxnSp>
      <p:sp>
        <p:nvSpPr>
          <p:cNvPr id="33" name="Title 1"/>
          <p:cNvSpPr txBox="1">
            <a:spLocks/>
          </p:cNvSpPr>
          <p:nvPr/>
        </p:nvSpPr>
        <p:spPr>
          <a:xfrm>
            <a:off x="2209904" y="5824965"/>
            <a:ext cx="9671618" cy="1266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smtClean="0"/>
              <a:t>Technical Repository</a:t>
            </a:r>
            <a:endParaRPr lang="en-AU" dirty="0"/>
          </a:p>
        </p:txBody>
      </p:sp>
      <p:pic>
        <p:nvPicPr>
          <p:cNvPr id="1026" name="Picture 2" descr="http://accounts-of-society.eu/wp-content/uploads/2014/01/Eurostat_logo1.jp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9141021" y="4943508"/>
            <a:ext cx="2185730" cy="782365"/>
          </a:xfrm>
          <a:prstGeom prst="rect">
            <a:avLst/>
          </a:prstGeom>
          <a:noFill/>
          <a:extLst>
            <a:ext uri="{909E8E84-426E-40DD-AFC4-6F175D3DCCD1}">
              <a14:hiddenFill xmlns:a14="http://schemas.microsoft.com/office/drawing/2010/main">
                <a:solidFill>
                  <a:srgbClr val="FFFFFF"/>
                </a:solidFill>
              </a14:hiddenFill>
            </a:ext>
          </a:extLst>
        </p:spPr>
      </p:pic>
      <p:sp>
        <p:nvSpPr>
          <p:cNvPr id="34" name="Rectangle 33"/>
          <p:cNvSpPr/>
          <p:nvPr/>
        </p:nvSpPr>
        <p:spPr>
          <a:xfrm>
            <a:off x="111761" y="1608054"/>
            <a:ext cx="12039177" cy="3004423"/>
          </a:xfrm>
          <a:prstGeom prst="rect">
            <a:avLst/>
          </a:prstGeom>
          <a:noFill/>
          <a:ln w="38100">
            <a:solidFill>
              <a:srgbClr val="FF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616091048"/>
      </p:ext>
    </p:extLst>
  </p:cSld>
  <p:clrMapOvr>
    <a:masterClrMapping/>
  </p:clrMapOvr>
  <p:transition spd="med"/>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111761" y="156624"/>
            <a:ext cx="12039178" cy="144846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1" name="Group 10"/>
          <p:cNvGrpSpPr/>
          <p:nvPr/>
        </p:nvGrpSpPr>
        <p:grpSpPr>
          <a:xfrm>
            <a:off x="359895" y="189975"/>
            <a:ext cx="1312655" cy="1394296"/>
            <a:chOff x="818158" y="3621197"/>
            <a:chExt cx="1682771" cy="1704703"/>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6419" y="4153144"/>
              <a:ext cx="790346" cy="78740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7604" y="3621197"/>
              <a:ext cx="783325" cy="78332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229" y="4542575"/>
              <a:ext cx="783325" cy="78332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158" y="3621197"/>
              <a:ext cx="783325" cy="783325"/>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7603" y="4542575"/>
              <a:ext cx="783325" cy="783325"/>
            </a:xfrm>
            <a:prstGeom prst="rect">
              <a:avLst/>
            </a:prstGeom>
          </p:spPr>
        </p:pic>
      </p:grpSp>
      <p:sp>
        <p:nvSpPr>
          <p:cNvPr id="15" name="Title 1"/>
          <p:cNvSpPr txBox="1">
            <a:spLocks/>
          </p:cNvSpPr>
          <p:nvPr/>
        </p:nvSpPr>
        <p:spPr>
          <a:xfrm>
            <a:off x="2209904" y="247194"/>
            <a:ext cx="9671618" cy="1266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smtClean="0"/>
              <a:t>Capability Catalogue</a:t>
            </a:r>
            <a:endParaRPr lang="en-AU" dirty="0"/>
          </a:p>
        </p:txBody>
      </p:sp>
      <p:sp>
        <p:nvSpPr>
          <p:cNvPr id="20" name="Left Arrow Callout 19"/>
          <p:cNvSpPr/>
          <p:nvPr/>
        </p:nvSpPr>
        <p:spPr>
          <a:xfrm>
            <a:off x="7294881" y="328613"/>
            <a:ext cx="4765040" cy="1057401"/>
          </a:xfrm>
          <a:prstGeom prst="leftArrowCallout">
            <a:avLst>
              <a:gd name="adj1" fmla="val 18231"/>
              <a:gd name="adj2" fmla="val 18963"/>
              <a:gd name="adj3" fmla="val 25943"/>
              <a:gd name="adj4" fmla="val 7858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Built in 2015</a:t>
            </a:r>
          </a:p>
          <a:p>
            <a:pPr algn="ctr"/>
            <a:r>
              <a:rPr lang="en-AU" dirty="0" smtClean="0">
                <a:solidFill>
                  <a:sysClr val="windowText" lastClr="000000"/>
                </a:solidFill>
              </a:rPr>
              <a:t>Focus on </a:t>
            </a:r>
            <a:r>
              <a:rPr lang="en-AU" sz="2000" b="1" i="1" u="sng" dirty="0" smtClean="0">
                <a:solidFill>
                  <a:sysClr val="windowText" lastClr="000000"/>
                </a:solidFill>
              </a:rPr>
              <a:t>existing</a:t>
            </a:r>
            <a:r>
              <a:rPr lang="en-AU" sz="1600" dirty="0" smtClean="0">
                <a:solidFill>
                  <a:sysClr val="windowText" lastClr="000000"/>
                </a:solidFill>
              </a:rPr>
              <a:t> </a:t>
            </a:r>
            <a:r>
              <a:rPr lang="en-AU" dirty="0" smtClean="0">
                <a:solidFill>
                  <a:sysClr val="windowText" lastClr="000000"/>
                </a:solidFill>
              </a:rPr>
              <a:t>sharing opportunities</a:t>
            </a:r>
          </a:p>
        </p:txBody>
      </p:sp>
      <p:sp>
        <p:nvSpPr>
          <p:cNvPr id="19" name="Content Placeholder 18"/>
          <p:cNvSpPr>
            <a:spLocks noGrp="1"/>
          </p:cNvSpPr>
          <p:nvPr>
            <p:ph idx="1"/>
          </p:nvPr>
        </p:nvSpPr>
        <p:spPr/>
        <p:txBody>
          <a:bodyPr>
            <a:normAutofit/>
          </a:bodyPr>
          <a:lstStyle/>
          <a:p>
            <a:r>
              <a:rPr lang="en-AU" dirty="0" smtClean="0"/>
              <a:t>A capability enables an organisation to undertake an activity. One capability can enable an organisation to undertake many activities</a:t>
            </a:r>
          </a:p>
          <a:p>
            <a:endParaRPr lang="en-AU" dirty="0"/>
          </a:p>
        </p:txBody>
      </p:sp>
      <p:pic>
        <p:nvPicPr>
          <p:cNvPr id="21" name="Picture 20"/>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6096000" y="2930391"/>
            <a:ext cx="5924488" cy="3635921"/>
          </a:xfrm>
          <a:prstGeom prst="rect">
            <a:avLst/>
          </a:prstGeom>
        </p:spPr>
      </p:pic>
      <p:pic>
        <p:nvPicPr>
          <p:cNvPr id="25" name="Picture 24"/>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413489" y="3972325"/>
            <a:ext cx="1060141" cy="1056200"/>
          </a:xfrm>
          <a:prstGeom prst="rect">
            <a:avLst/>
          </a:prstGeom>
        </p:spPr>
      </p:pic>
      <p:pic>
        <p:nvPicPr>
          <p:cNvPr id="43" name="Picture 4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1771" y="3034736"/>
            <a:ext cx="1050723" cy="1050723"/>
          </a:xfrm>
          <a:prstGeom prst="rect">
            <a:avLst/>
          </a:prstGeom>
        </p:spPr>
      </p:pic>
      <p:pic>
        <p:nvPicPr>
          <p:cNvPr id="44" name="Picture 4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5119" y="3050028"/>
            <a:ext cx="1050723" cy="1050723"/>
          </a:xfrm>
          <a:prstGeom prst="rect">
            <a:avLst/>
          </a:prstGeom>
        </p:spPr>
      </p:pic>
      <p:pic>
        <p:nvPicPr>
          <p:cNvPr id="45" name="Picture 4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5299" y="5382405"/>
            <a:ext cx="1050723" cy="1050723"/>
          </a:xfrm>
          <a:prstGeom prst="rect">
            <a:avLst/>
          </a:prstGeom>
        </p:spPr>
      </p:pic>
      <p:pic>
        <p:nvPicPr>
          <p:cNvPr id="46" name="Picture 4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873720" y="5346780"/>
            <a:ext cx="1065826" cy="1065826"/>
          </a:xfrm>
          <a:prstGeom prst="rect">
            <a:avLst/>
          </a:prstGeom>
        </p:spPr>
      </p:pic>
      <p:sp>
        <p:nvSpPr>
          <p:cNvPr id="47" name="TextBox 46"/>
          <p:cNvSpPr txBox="1"/>
          <p:nvPr/>
        </p:nvSpPr>
        <p:spPr>
          <a:xfrm>
            <a:off x="521887" y="4063060"/>
            <a:ext cx="1723016" cy="369332"/>
          </a:xfrm>
          <a:prstGeom prst="rect">
            <a:avLst/>
          </a:prstGeom>
          <a:noFill/>
        </p:spPr>
        <p:txBody>
          <a:bodyPr wrap="square" rtlCol="0">
            <a:spAutoFit/>
          </a:bodyPr>
          <a:lstStyle/>
          <a:p>
            <a:pPr algn="ctr"/>
            <a:r>
              <a:rPr lang="en-AU" dirty="0" smtClean="0"/>
              <a:t>Method</a:t>
            </a:r>
            <a:endParaRPr lang="en-AU" dirty="0"/>
          </a:p>
        </p:txBody>
      </p:sp>
      <p:sp>
        <p:nvSpPr>
          <p:cNvPr id="49" name="TextBox 48"/>
          <p:cNvSpPr txBox="1"/>
          <p:nvPr/>
        </p:nvSpPr>
        <p:spPr>
          <a:xfrm>
            <a:off x="3543400" y="4076727"/>
            <a:ext cx="1723016" cy="369332"/>
          </a:xfrm>
          <a:prstGeom prst="rect">
            <a:avLst/>
          </a:prstGeom>
          <a:noFill/>
        </p:spPr>
        <p:txBody>
          <a:bodyPr wrap="square" rtlCol="0">
            <a:spAutoFit/>
          </a:bodyPr>
          <a:lstStyle/>
          <a:p>
            <a:pPr algn="ctr"/>
            <a:r>
              <a:rPr lang="en-AU" dirty="0" smtClean="0"/>
              <a:t>People</a:t>
            </a:r>
            <a:endParaRPr lang="en-AU" dirty="0"/>
          </a:p>
        </p:txBody>
      </p:sp>
      <p:sp>
        <p:nvSpPr>
          <p:cNvPr id="50" name="TextBox 49"/>
          <p:cNvSpPr txBox="1"/>
          <p:nvPr/>
        </p:nvSpPr>
        <p:spPr>
          <a:xfrm>
            <a:off x="2073157" y="4988757"/>
            <a:ext cx="1723016" cy="646331"/>
          </a:xfrm>
          <a:prstGeom prst="rect">
            <a:avLst/>
          </a:prstGeom>
          <a:noFill/>
        </p:spPr>
        <p:txBody>
          <a:bodyPr wrap="square" rtlCol="0">
            <a:spAutoFit/>
          </a:bodyPr>
          <a:lstStyle/>
          <a:p>
            <a:pPr algn="ctr"/>
            <a:r>
              <a:rPr lang="en-AU" dirty="0" smtClean="0"/>
              <a:t>Standards and Frameworks</a:t>
            </a:r>
            <a:endParaRPr lang="en-AU" dirty="0"/>
          </a:p>
        </p:txBody>
      </p:sp>
      <p:sp>
        <p:nvSpPr>
          <p:cNvPr id="51" name="TextBox 50"/>
          <p:cNvSpPr txBox="1"/>
          <p:nvPr/>
        </p:nvSpPr>
        <p:spPr>
          <a:xfrm>
            <a:off x="567153" y="6397254"/>
            <a:ext cx="1723016" cy="369332"/>
          </a:xfrm>
          <a:prstGeom prst="rect">
            <a:avLst/>
          </a:prstGeom>
          <a:noFill/>
        </p:spPr>
        <p:txBody>
          <a:bodyPr wrap="square" rtlCol="0">
            <a:spAutoFit/>
          </a:bodyPr>
          <a:lstStyle/>
          <a:p>
            <a:pPr algn="ctr"/>
            <a:r>
              <a:rPr lang="en-AU" dirty="0" smtClean="0"/>
              <a:t>Process</a:t>
            </a:r>
            <a:endParaRPr lang="en-AU" dirty="0"/>
          </a:p>
        </p:txBody>
      </p:sp>
      <p:sp>
        <p:nvSpPr>
          <p:cNvPr id="52" name="TextBox 51"/>
          <p:cNvSpPr txBox="1"/>
          <p:nvPr/>
        </p:nvSpPr>
        <p:spPr>
          <a:xfrm>
            <a:off x="3543274" y="6442553"/>
            <a:ext cx="1723016" cy="369332"/>
          </a:xfrm>
          <a:prstGeom prst="rect">
            <a:avLst/>
          </a:prstGeom>
          <a:noFill/>
        </p:spPr>
        <p:txBody>
          <a:bodyPr wrap="square" rtlCol="0">
            <a:spAutoFit/>
          </a:bodyPr>
          <a:lstStyle/>
          <a:p>
            <a:pPr algn="ctr"/>
            <a:r>
              <a:rPr lang="en-AU" dirty="0" smtClean="0"/>
              <a:t>Technology</a:t>
            </a:r>
            <a:endParaRPr lang="en-AU" dirty="0"/>
          </a:p>
        </p:txBody>
      </p:sp>
    </p:spTree>
    <p:extLst>
      <p:ext uri="{BB962C8B-B14F-4D97-AF65-F5344CB8AC3E}">
        <p14:creationId xmlns:p14="http://schemas.microsoft.com/office/powerpoint/2010/main" val="1968663088"/>
      </p:ext>
    </p:extLst>
  </p:cSld>
  <p:clrMapOvr>
    <a:masterClrMapping/>
  </p:clrMapOvr>
  <p:transition spd="med"/>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CSPA 2015 project</a:t>
            </a:r>
            <a:endParaRPr lang="en-AU" dirty="0"/>
          </a:p>
        </p:txBody>
      </p:sp>
      <p:sp>
        <p:nvSpPr>
          <p:cNvPr id="3" name="Content Placeholder 2"/>
          <p:cNvSpPr>
            <a:spLocks noGrp="1"/>
          </p:cNvSpPr>
          <p:nvPr>
            <p:ph idx="1"/>
          </p:nvPr>
        </p:nvSpPr>
        <p:spPr/>
        <p:txBody>
          <a:bodyPr/>
          <a:lstStyle/>
          <a:p>
            <a:pPr marL="0" indent="0">
              <a:buNone/>
            </a:pPr>
            <a:r>
              <a:rPr lang="en-AU" dirty="0" smtClean="0"/>
              <a:t>The </a:t>
            </a:r>
            <a:r>
              <a:rPr lang="en-AU" dirty="0"/>
              <a:t>project has three main objectives:</a:t>
            </a:r>
          </a:p>
          <a:p>
            <a:r>
              <a:rPr lang="en-AU" dirty="0"/>
              <a:t>To extend the </a:t>
            </a:r>
            <a:r>
              <a:rPr lang="en-AU" dirty="0" smtClean="0"/>
              <a:t>support </a:t>
            </a:r>
            <a:r>
              <a:rPr lang="en-AU" dirty="0"/>
              <a:t>offered for the implementation of CSPA compliant statistical services,</a:t>
            </a:r>
          </a:p>
          <a:p>
            <a:r>
              <a:rPr lang="en-AU" dirty="0"/>
              <a:t>To </a:t>
            </a:r>
            <a:r>
              <a:rPr lang="en-AU" dirty="0" smtClean="0"/>
              <a:t>have </a:t>
            </a:r>
            <a:r>
              <a:rPr lang="en-AU" dirty="0"/>
              <a:t>a plan in place for continued investment in the development of CSPA services.</a:t>
            </a:r>
          </a:p>
          <a:p>
            <a:r>
              <a:rPr lang="en-AU" dirty="0"/>
              <a:t>To facilitate the transitioning of CSPA governance from HLG project governance </a:t>
            </a:r>
            <a:r>
              <a:rPr lang="en-AU" dirty="0" smtClean="0"/>
              <a:t>arrangements</a:t>
            </a:r>
            <a:endParaRPr lang="en-AU" dirty="0"/>
          </a:p>
        </p:txBody>
      </p:sp>
    </p:spTree>
    <p:extLst>
      <p:ext uri="{BB962C8B-B14F-4D97-AF65-F5344CB8AC3E}">
        <p14:creationId xmlns:p14="http://schemas.microsoft.com/office/powerpoint/2010/main" val="3313082920"/>
      </p:ext>
    </p:extLst>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Rectangle 27"/>
          <p:cNvSpPr/>
          <p:nvPr/>
        </p:nvSpPr>
        <p:spPr>
          <a:xfrm>
            <a:off x="111761" y="156624"/>
            <a:ext cx="12039178" cy="144846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11" name="Group 10"/>
          <p:cNvGrpSpPr/>
          <p:nvPr/>
        </p:nvGrpSpPr>
        <p:grpSpPr>
          <a:xfrm>
            <a:off x="359895" y="189975"/>
            <a:ext cx="1312655" cy="1394296"/>
            <a:chOff x="818158" y="3621197"/>
            <a:chExt cx="1682771" cy="1704703"/>
          </a:xfrm>
        </p:grpSpPr>
        <p:pic>
          <p:nvPicPr>
            <p:cNvPr id="5" name="Picture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86419" y="4153144"/>
              <a:ext cx="790346" cy="787408"/>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17604" y="3621197"/>
              <a:ext cx="783325" cy="783325"/>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229" y="4542575"/>
              <a:ext cx="783325" cy="783325"/>
            </a:xfrm>
            <a:prstGeom prst="rect">
              <a:avLst/>
            </a:prstGeom>
          </p:spPr>
        </p:pic>
        <p:pic>
          <p:nvPicPr>
            <p:cNvPr id="8" name="Picture 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8158" y="3621197"/>
              <a:ext cx="783325" cy="783325"/>
            </a:xfrm>
            <a:prstGeom prst="rect">
              <a:avLst/>
            </a:prstGeom>
          </p:spPr>
        </p:pic>
        <p:pic>
          <p:nvPicPr>
            <p:cNvPr id="9" name="Picture 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717603" y="4542575"/>
              <a:ext cx="783325" cy="783325"/>
            </a:xfrm>
            <a:prstGeom prst="rect">
              <a:avLst/>
            </a:prstGeom>
          </p:spPr>
        </p:pic>
      </p:grpSp>
      <p:sp>
        <p:nvSpPr>
          <p:cNvPr id="15" name="Title 1"/>
          <p:cNvSpPr txBox="1">
            <a:spLocks/>
          </p:cNvSpPr>
          <p:nvPr/>
        </p:nvSpPr>
        <p:spPr>
          <a:xfrm>
            <a:off x="2209904" y="247194"/>
            <a:ext cx="9671618" cy="1266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smtClean="0"/>
              <a:t>Capability Catalogue</a:t>
            </a:r>
            <a:endParaRPr lang="en-AU" dirty="0"/>
          </a:p>
        </p:txBody>
      </p:sp>
      <p:sp>
        <p:nvSpPr>
          <p:cNvPr id="20" name="Left Arrow Callout 19"/>
          <p:cNvSpPr/>
          <p:nvPr/>
        </p:nvSpPr>
        <p:spPr>
          <a:xfrm>
            <a:off x="7294881" y="328613"/>
            <a:ext cx="4765040" cy="1057401"/>
          </a:xfrm>
          <a:prstGeom prst="leftArrowCallout">
            <a:avLst>
              <a:gd name="adj1" fmla="val 18231"/>
              <a:gd name="adj2" fmla="val 18963"/>
              <a:gd name="adj3" fmla="val 25943"/>
              <a:gd name="adj4" fmla="val 7858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Built in 2015</a:t>
            </a:r>
          </a:p>
          <a:p>
            <a:pPr algn="ctr"/>
            <a:r>
              <a:rPr lang="en-AU" dirty="0" smtClean="0">
                <a:solidFill>
                  <a:sysClr val="windowText" lastClr="000000"/>
                </a:solidFill>
              </a:rPr>
              <a:t>Focus on </a:t>
            </a:r>
            <a:r>
              <a:rPr lang="en-AU" sz="2000" b="1" i="1" u="sng" dirty="0" smtClean="0">
                <a:solidFill>
                  <a:sysClr val="windowText" lastClr="000000"/>
                </a:solidFill>
              </a:rPr>
              <a:t>existing</a:t>
            </a:r>
            <a:r>
              <a:rPr lang="en-AU" sz="1600" dirty="0" smtClean="0">
                <a:solidFill>
                  <a:sysClr val="windowText" lastClr="000000"/>
                </a:solidFill>
              </a:rPr>
              <a:t> </a:t>
            </a:r>
            <a:r>
              <a:rPr lang="en-AU" dirty="0" smtClean="0">
                <a:solidFill>
                  <a:sysClr val="windowText" lastClr="000000"/>
                </a:solidFill>
              </a:rPr>
              <a:t>sharing opportunities</a:t>
            </a:r>
          </a:p>
        </p:txBody>
      </p:sp>
      <p:sp>
        <p:nvSpPr>
          <p:cNvPr id="19" name="Content Placeholder 18"/>
          <p:cNvSpPr>
            <a:spLocks noGrp="1"/>
          </p:cNvSpPr>
          <p:nvPr>
            <p:ph idx="1"/>
          </p:nvPr>
        </p:nvSpPr>
        <p:spPr/>
        <p:txBody>
          <a:bodyPr>
            <a:normAutofit/>
          </a:bodyPr>
          <a:lstStyle/>
          <a:p>
            <a:pPr marL="0" indent="0">
              <a:buNone/>
            </a:pPr>
            <a:r>
              <a:rPr lang="en-AU" i="1" dirty="0" smtClean="0"/>
              <a:t>Why capabilities?</a:t>
            </a:r>
          </a:p>
          <a:p>
            <a:r>
              <a:rPr lang="en-AU" dirty="0"/>
              <a:t>GSBPM doesn’t help us identify where a single investment can impact multiple production processes</a:t>
            </a:r>
          </a:p>
          <a:p>
            <a:r>
              <a:rPr lang="en-AU" dirty="0"/>
              <a:t>Developing new systems based on GSBPM could lead to duplication of functionality in business processes</a:t>
            </a:r>
          </a:p>
          <a:p>
            <a:r>
              <a:rPr lang="en-AU" dirty="0"/>
              <a:t>There is a many to many relationship between capabilities and activities. The more a capability is reused by different activities the more money it saves us.</a:t>
            </a:r>
            <a:endParaRPr lang="en-AU" i="1" dirty="0" smtClean="0"/>
          </a:p>
          <a:p>
            <a:endParaRPr lang="en-AU" dirty="0"/>
          </a:p>
        </p:txBody>
      </p:sp>
    </p:spTree>
    <p:extLst>
      <p:ext uri="{BB962C8B-B14F-4D97-AF65-F5344CB8AC3E}">
        <p14:creationId xmlns:p14="http://schemas.microsoft.com/office/powerpoint/2010/main" val="3429722361"/>
      </p:ext>
    </p:extLst>
  </p:cSld>
  <p:clrMapOvr>
    <a:masterClrMapping/>
  </p:clrMapOvr>
  <p:transition spd="med"/>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743198" y="2003920"/>
            <a:ext cx="6132615" cy="4351338"/>
          </a:xfrm>
        </p:spPr>
        <p:txBody>
          <a:bodyPr>
            <a:normAutofit/>
          </a:bodyPr>
          <a:lstStyle/>
          <a:p>
            <a:pPr marL="0" lvl="0" indent="0" eaLnBrk="0" fontAlgn="base" hangingPunct="0">
              <a:lnSpc>
                <a:spcPct val="100000"/>
              </a:lnSpc>
              <a:spcBef>
                <a:spcPct val="0"/>
              </a:spcBef>
              <a:spcAft>
                <a:spcPct val="0"/>
              </a:spcAft>
              <a:buNone/>
              <a:tabLst>
                <a:tab pos="228600" algn="l"/>
              </a:tabLst>
            </a:pPr>
            <a:r>
              <a:rPr lang="en-US" altLang="en-US" sz="2000" dirty="0">
                <a:latin typeface="Verdana" panose="020B0604030504040204" pitchFamily="34" charset="0"/>
                <a:ea typeface="Calibri" panose="020F0502020204030204" pitchFamily="34" charset="0"/>
                <a:cs typeface="Times New Roman" panose="02020603050405020304" pitchFamily="18" charset="0"/>
              </a:rPr>
              <a:t>Sharing of any dimension of a capability can occur with different degrees of maturity</a:t>
            </a:r>
            <a:r>
              <a:rPr lang="en-US" altLang="en-US" sz="2000" dirty="0" smtClean="0">
                <a:latin typeface="Verdana" panose="020B0604030504040204" pitchFamily="34" charset="0"/>
                <a:ea typeface="Calibri" panose="020F0502020204030204" pitchFamily="34" charset="0"/>
                <a:cs typeface="Times New Roman" panose="02020603050405020304" pitchFamily="18" charset="0"/>
              </a:rPr>
              <a:t>.</a:t>
            </a:r>
          </a:p>
          <a:p>
            <a:pPr marL="0" lvl="0" indent="0" eaLnBrk="0" fontAlgn="base" hangingPunct="0">
              <a:lnSpc>
                <a:spcPct val="100000"/>
              </a:lnSpc>
              <a:spcBef>
                <a:spcPct val="0"/>
              </a:spcBef>
              <a:spcAft>
                <a:spcPct val="0"/>
              </a:spcAft>
              <a:buNone/>
              <a:tabLst>
                <a:tab pos="228600" algn="l"/>
              </a:tabLst>
            </a:pPr>
            <a:endParaRPr lang="en-AU" altLang="en-US" sz="1600" dirty="0"/>
          </a:p>
          <a:p>
            <a:pPr marL="0" lvl="0" indent="0" eaLnBrk="0" fontAlgn="base" hangingPunct="0">
              <a:lnSpc>
                <a:spcPct val="100000"/>
              </a:lnSpc>
              <a:spcBef>
                <a:spcPct val="0"/>
              </a:spcBef>
              <a:spcAft>
                <a:spcPct val="0"/>
              </a:spcAft>
              <a:buNone/>
              <a:tabLst>
                <a:tab pos="228600" algn="l"/>
              </a:tabLst>
            </a:pPr>
            <a:r>
              <a:rPr lang="en-US" altLang="en-US" sz="2000" dirty="0">
                <a:latin typeface="Verdana" panose="020B0604030504040204" pitchFamily="34" charset="0"/>
                <a:ea typeface="Calibri" panose="020F0502020204030204" pitchFamily="34" charset="0"/>
                <a:cs typeface="Times New Roman" panose="02020603050405020304" pitchFamily="18" charset="0"/>
              </a:rPr>
              <a:t>With more maturity in sharing comes</a:t>
            </a:r>
            <a:r>
              <a:rPr lang="en-US" altLang="en-US" sz="2000" dirty="0" smtClean="0">
                <a:latin typeface="Verdana" panose="020B0604030504040204" pitchFamily="34" charset="0"/>
                <a:ea typeface="Calibri" panose="020F0502020204030204" pitchFamily="34" charset="0"/>
                <a:cs typeface="Times New Roman" panose="02020603050405020304" pitchFamily="18" charset="0"/>
              </a:rPr>
              <a:t>:</a:t>
            </a:r>
          </a:p>
          <a:p>
            <a:pPr marL="0" lvl="0" indent="0" eaLnBrk="0" fontAlgn="base" hangingPunct="0">
              <a:lnSpc>
                <a:spcPct val="100000"/>
              </a:lnSpc>
              <a:spcBef>
                <a:spcPct val="0"/>
              </a:spcBef>
              <a:spcAft>
                <a:spcPct val="0"/>
              </a:spcAft>
              <a:buNone/>
              <a:tabLst>
                <a:tab pos="228600" algn="l"/>
              </a:tabLst>
            </a:pPr>
            <a:endParaRPr lang="en-AU" altLang="en-US" sz="1600" dirty="0"/>
          </a:p>
          <a:p>
            <a:pPr eaLnBrk="0" fontAlgn="base" hangingPunct="0">
              <a:lnSpc>
                <a:spcPct val="100000"/>
              </a:lnSpc>
              <a:spcBef>
                <a:spcPct val="0"/>
              </a:spcBef>
              <a:spcAft>
                <a:spcPct val="0"/>
              </a:spcAft>
              <a:tabLst>
                <a:tab pos="228600" algn="l"/>
              </a:tabLst>
            </a:pPr>
            <a:r>
              <a:rPr lang="en-US" altLang="en-US" sz="2000" dirty="0">
                <a:latin typeface="Verdana" panose="020B0604030504040204" pitchFamily="34" charset="0"/>
                <a:ea typeface="Calibri" panose="020F0502020204030204" pitchFamily="34" charset="0"/>
                <a:cs typeface="Times New Roman" panose="02020603050405020304" pitchFamily="18" charset="0"/>
              </a:rPr>
              <a:t>more confidence in the sustainability of things being shared;</a:t>
            </a:r>
            <a:endParaRPr lang="en-AU" altLang="en-US" sz="1600" dirty="0"/>
          </a:p>
          <a:p>
            <a:pPr eaLnBrk="0" fontAlgn="base" hangingPunct="0">
              <a:lnSpc>
                <a:spcPct val="100000"/>
              </a:lnSpc>
              <a:spcBef>
                <a:spcPct val="0"/>
              </a:spcBef>
              <a:spcAft>
                <a:spcPct val="0"/>
              </a:spcAft>
              <a:tabLst>
                <a:tab pos="228600" algn="l"/>
              </a:tabLst>
            </a:pPr>
            <a:r>
              <a:rPr lang="en-US" altLang="en-US" sz="2000" dirty="0">
                <a:latin typeface="Verdana" panose="020B0604030504040204" pitchFamily="34" charset="0"/>
                <a:ea typeface="Calibri" panose="020F0502020204030204" pitchFamily="34" charset="0"/>
                <a:cs typeface="Times New Roman" panose="02020603050405020304" pitchFamily="18" charset="0"/>
              </a:rPr>
              <a:t>more clarity in roles of providers and consumers of the thing being shared;</a:t>
            </a:r>
            <a:endParaRPr lang="en-AU" altLang="en-US" sz="1600" dirty="0"/>
          </a:p>
          <a:p>
            <a:pPr eaLnBrk="0" fontAlgn="base" hangingPunct="0">
              <a:lnSpc>
                <a:spcPct val="100000"/>
              </a:lnSpc>
              <a:spcBef>
                <a:spcPct val="0"/>
              </a:spcBef>
              <a:spcAft>
                <a:spcPct val="0"/>
              </a:spcAft>
              <a:tabLst>
                <a:tab pos="228600" algn="l"/>
              </a:tabLst>
            </a:pPr>
            <a:r>
              <a:rPr lang="en-US" altLang="en-US" sz="2000" dirty="0">
                <a:latin typeface="Verdana" panose="020B0604030504040204" pitchFamily="34" charset="0"/>
                <a:ea typeface="Calibri" panose="020F0502020204030204" pitchFamily="34" charset="0"/>
                <a:cs typeface="Times New Roman" panose="02020603050405020304" pitchFamily="18" charset="0"/>
              </a:rPr>
              <a:t>greater visibility of the status of things being shared.</a:t>
            </a:r>
            <a:endParaRPr lang="en-AU" altLang="en-US" sz="1600" dirty="0"/>
          </a:p>
          <a:p>
            <a:pPr marL="0" lvl="0" indent="0" eaLnBrk="0" fontAlgn="base" hangingPunct="0">
              <a:lnSpc>
                <a:spcPct val="100000"/>
              </a:lnSpc>
              <a:spcBef>
                <a:spcPct val="0"/>
              </a:spcBef>
              <a:spcAft>
                <a:spcPct val="0"/>
              </a:spcAft>
              <a:buNone/>
              <a:tabLst>
                <a:tab pos="228600" algn="l"/>
              </a:tabLst>
            </a:pPr>
            <a:endParaRPr lang="en-AU" altLang="en-US" sz="4400" dirty="0">
              <a:latin typeface="Arial" panose="020B0604020202020204" pitchFamily="34" charset="0"/>
            </a:endParaRPr>
          </a:p>
          <a:p>
            <a:endParaRPr lang="en-AU" sz="2000" dirty="0"/>
          </a:p>
        </p:txBody>
      </p:sp>
      <p:pic>
        <p:nvPicPr>
          <p:cNvPr id="1027" name="Picture 1046"/>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969162" y="2290220"/>
            <a:ext cx="4912360" cy="377873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5"/>
          <p:cNvSpPr>
            <a:spLocks noChangeArrowheads="1"/>
          </p:cNvSpPr>
          <p:nvPr/>
        </p:nvSpPr>
        <p:spPr bwMode="auto">
          <a:xfrm>
            <a:off x="0" y="23622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AU"/>
          </a:p>
        </p:txBody>
      </p:sp>
      <p:sp>
        <p:nvSpPr>
          <p:cNvPr id="6" name="Rectangle 5"/>
          <p:cNvSpPr/>
          <p:nvPr/>
        </p:nvSpPr>
        <p:spPr>
          <a:xfrm>
            <a:off x="111761" y="156624"/>
            <a:ext cx="12039178" cy="144846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8" name="Group 7"/>
          <p:cNvGrpSpPr/>
          <p:nvPr/>
        </p:nvGrpSpPr>
        <p:grpSpPr>
          <a:xfrm>
            <a:off x="359895" y="189975"/>
            <a:ext cx="1312655" cy="1394296"/>
            <a:chOff x="818158" y="3621197"/>
            <a:chExt cx="1682771" cy="1704703"/>
          </a:xfrm>
        </p:grpSpPr>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286419" y="4153144"/>
              <a:ext cx="790346" cy="787408"/>
            </a:xfrm>
            <a:prstGeom prst="rect">
              <a:avLst/>
            </a:prstGeom>
          </p:spPr>
        </p:pic>
        <p:pic>
          <p:nvPicPr>
            <p:cNvPr id="10" name="Picture 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17604" y="3621197"/>
              <a:ext cx="783325" cy="783325"/>
            </a:xfrm>
            <a:prstGeom prst="rect">
              <a:avLst/>
            </a:prstGeom>
          </p:spPr>
        </p:pic>
        <p:pic>
          <p:nvPicPr>
            <p:cNvPr id="11" name="Picture 1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2229" y="4542575"/>
              <a:ext cx="783325" cy="783325"/>
            </a:xfrm>
            <a:prstGeom prst="rect">
              <a:avLst/>
            </a:prstGeom>
          </p:spPr>
        </p:pic>
        <p:pic>
          <p:nvPicPr>
            <p:cNvPr id="12" name="Picture 1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8158" y="3621197"/>
              <a:ext cx="783325" cy="783325"/>
            </a:xfrm>
            <a:prstGeom prst="rect">
              <a:avLst/>
            </a:prstGeom>
          </p:spPr>
        </p:pic>
        <p:pic>
          <p:nvPicPr>
            <p:cNvPr id="13" name="Picture 1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717603" y="4542575"/>
              <a:ext cx="783325" cy="783325"/>
            </a:xfrm>
            <a:prstGeom prst="rect">
              <a:avLst/>
            </a:prstGeom>
          </p:spPr>
        </p:pic>
      </p:grpSp>
      <p:sp>
        <p:nvSpPr>
          <p:cNvPr id="14" name="Title 1"/>
          <p:cNvSpPr txBox="1">
            <a:spLocks/>
          </p:cNvSpPr>
          <p:nvPr/>
        </p:nvSpPr>
        <p:spPr>
          <a:xfrm>
            <a:off x="2209904" y="247194"/>
            <a:ext cx="9671618" cy="1266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smtClean="0"/>
              <a:t>Capability Catalogue</a:t>
            </a:r>
            <a:endParaRPr lang="en-AU" dirty="0"/>
          </a:p>
        </p:txBody>
      </p:sp>
      <p:sp>
        <p:nvSpPr>
          <p:cNvPr id="15" name="Left Arrow Callout 14"/>
          <p:cNvSpPr/>
          <p:nvPr/>
        </p:nvSpPr>
        <p:spPr>
          <a:xfrm>
            <a:off x="7294881" y="328613"/>
            <a:ext cx="4765040" cy="1057401"/>
          </a:xfrm>
          <a:prstGeom prst="leftArrowCallout">
            <a:avLst>
              <a:gd name="adj1" fmla="val 18231"/>
              <a:gd name="adj2" fmla="val 18963"/>
              <a:gd name="adj3" fmla="val 25943"/>
              <a:gd name="adj4" fmla="val 7858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Built in 2015</a:t>
            </a:r>
          </a:p>
          <a:p>
            <a:pPr algn="ctr"/>
            <a:r>
              <a:rPr lang="en-AU" dirty="0" smtClean="0">
                <a:solidFill>
                  <a:sysClr val="windowText" lastClr="000000"/>
                </a:solidFill>
              </a:rPr>
              <a:t>Focus on </a:t>
            </a:r>
            <a:r>
              <a:rPr lang="en-AU" sz="2000" b="1" i="1" u="sng" dirty="0" smtClean="0">
                <a:solidFill>
                  <a:sysClr val="windowText" lastClr="000000"/>
                </a:solidFill>
              </a:rPr>
              <a:t>existing</a:t>
            </a:r>
            <a:r>
              <a:rPr lang="en-AU" sz="1600" dirty="0" smtClean="0">
                <a:solidFill>
                  <a:sysClr val="windowText" lastClr="000000"/>
                </a:solidFill>
              </a:rPr>
              <a:t> </a:t>
            </a:r>
            <a:r>
              <a:rPr lang="en-AU" dirty="0" smtClean="0">
                <a:solidFill>
                  <a:sysClr val="windowText" lastClr="000000"/>
                </a:solidFill>
              </a:rPr>
              <a:t>sharing opportunities</a:t>
            </a:r>
          </a:p>
        </p:txBody>
      </p:sp>
    </p:spTree>
    <p:extLst>
      <p:ext uri="{BB962C8B-B14F-4D97-AF65-F5344CB8AC3E}">
        <p14:creationId xmlns:p14="http://schemas.microsoft.com/office/powerpoint/2010/main" val="753778214"/>
      </p:ext>
    </p:extLst>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Content Placeholder 2"/>
          <p:cNvSpPr>
            <a:spLocks noGrp="1"/>
          </p:cNvSpPr>
          <p:nvPr>
            <p:ph idx="1"/>
          </p:nvPr>
        </p:nvSpPr>
        <p:spPr/>
        <p:txBody>
          <a:bodyPr/>
          <a:lstStyle/>
          <a:p>
            <a:r>
              <a:rPr lang="en-AU" altLang="en-US" sz="2800" dirty="0" smtClean="0"/>
              <a:t>Capability Catalogue created for organisations to share existing solutions – not just technology</a:t>
            </a:r>
          </a:p>
        </p:txBody>
      </p:sp>
      <p:pic>
        <p:nvPicPr>
          <p:cNvPr id="29700" name="Picture 2"/>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450969" y="2984877"/>
            <a:ext cx="6485904" cy="35417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ectangle 5"/>
          <p:cNvSpPr/>
          <p:nvPr/>
        </p:nvSpPr>
        <p:spPr>
          <a:xfrm>
            <a:off x="111761" y="156624"/>
            <a:ext cx="12039178" cy="1448461"/>
          </a:xfrm>
          <a:prstGeom prst="rect">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nvGrpSpPr>
          <p:cNvPr id="7" name="Group 6"/>
          <p:cNvGrpSpPr/>
          <p:nvPr/>
        </p:nvGrpSpPr>
        <p:grpSpPr>
          <a:xfrm>
            <a:off x="359895" y="189975"/>
            <a:ext cx="1312655" cy="1394296"/>
            <a:chOff x="818158" y="3621197"/>
            <a:chExt cx="1682771" cy="1704703"/>
          </a:xfrm>
        </p:grpSpPr>
        <p:pic>
          <p:nvPicPr>
            <p:cNvPr id="8" name="Picture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286419" y="4153144"/>
              <a:ext cx="790346" cy="787408"/>
            </a:xfrm>
            <a:prstGeom prst="rect">
              <a:avLst/>
            </a:prstGeom>
          </p:spPr>
        </p:pic>
        <p:pic>
          <p:nvPicPr>
            <p:cNvPr id="9" name="Picture 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717604" y="3621197"/>
              <a:ext cx="783325" cy="783325"/>
            </a:xfrm>
            <a:prstGeom prst="rect">
              <a:avLst/>
            </a:prstGeom>
          </p:spPr>
        </p:pic>
        <p:pic>
          <p:nvPicPr>
            <p:cNvPr id="10" name="Picture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22229" y="4542575"/>
              <a:ext cx="783325" cy="783325"/>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18158" y="3621197"/>
              <a:ext cx="783325" cy="783325"/>
            </a:xfrm>
            <a:prstGeom prst="rect">
              <a:avLst/>
            </a:prstGeom>
          </p:spPr>
        </p:pic>
        <p:pic>
          <p:nvPicPr>
            <p:cNvPr id="12" name="Picture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717603" y="4542575"/>
              <a:ext cx="783325" cy="783325"/>
            </a:xfrm>
            <a:prstGeom prst="rect">
              <a:avLst/>
            </a:prstGeom>
          </p:spPr>
        </p:pic>
      </p:grpSp>
      <p:sp>
        <p:nvSpPr>
          <p:cNvPr id="13" name="Title 1"/>
          <p:cNvSpPr txBox="1">
            <a:spLocks/>
          </p:cNvSpPr>
          <p:nvPr/>
        </p:nvSpPr>
        <p:spPr>
          <a:xfrm>
            <a:off x="2209904" y="247194"/>
            <a:ext cx="9671618" cy="1266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smtClean="0"/>
              <a:t>Capability Catalogue</a:t>
            </a:r>
            <a:endParaRPr lang="en-AU" dirty="0"/>
          </a:p>
        </p:txBody>
      </p:sp>
      <p:sp>
        <p:nvSpPr>
          <p:cNvPr id="14" name="Left Arrow Callout 13"/>
          <p:cNvSpPr/>
          <p:nvPr/>
        </p:nvSpPr>
        <p:spPr>
          <a:xfrm>
            <a:off x="7294881" y="328613"/>
            <a:ext cx="4765040" cy="1057401"/>
          </a:xfrm>
          <a:prstGeom prst="leftArrowCallout">
            <a:avLst>
              <a:gd name="adj1" fmla="val 18231"/>
              <a:gd name="adj2" fmla="val 18963"/>
              <a:gd name="adj3" fmla="val 25943"/>
              <a:gd name="adj4" fmla="val 7858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Built in 2015</a:t>
            </a:r>
          </a:p>
          <a:p>
            <a:pPr algn="ctr"/>
            <a:r>
              <a:rPr lang="en-AU" dirty="0" smtClean="0">
                <a:solidFill>
                  <a:sysClr val="windowText" lastClr="000000"/>
                </a:solidFill>
              </a:rPr>
              <a:t>Focus on </a:t>
            </a:r>
            <a:r>
              <a:rPr lang="en-AU" sz="2000" b="1" i="1" u="sng" dirty="0" smtClean="0">
                <a:solidFill>
                  <a:sysClr val="windowText" lastClr="000000"/>
                </a:solidFill>
              </a:rPr>
              <a:t>existing</a:t>
            </a:r>
            <a:r>
              <a:rPr lang="en-AU" sz="1600" dirty="0" smtClean="0">
                <a:solidFill>
                  <a:sysClr val="windowText" lastClr="000000"/>
                </a:solidFill>
              </a:rPr>
              <a:t> </a:t>
            </a:r>
            <a:r>
              <a:rPr lang="en-AU" dirty="0" smtClean="0">
                <a:solidFill>
                  <a:sysClr val="windowText" lastClr="000000"/>
                </a:solidFill>
              </a:rPr>
              <a:t>sharing opportunities</a:t>
            </a:r>
          </a:p>
        </p:txBody>
      </p:sp>
    </p:spTree>
    <p:extLst>
      <p:ext uri="{BB962C8B-B14F-4D97-AF65-F5344CB8AC3E}">
        <p14:creationId xmlns:p14="http://schemas.microsoft.com/office/powerpoint/2010/main" val="1404127423"/>
      </p:ext>
    </p:extLst>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p:cNvSpPr/>
          <p:nvPr/>
        </p:nvSpPr>
        <p:spPr>
          <a:xfrm>
            <a:off x="111761" y="64256"/>
            <a:ext cx="12030257" cy="1448461"/>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4" name="Content Placeholder 3"/>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269863" y="73219"/>
            <a:ext cx="1511250" cy="1463065"/>
          </a:xfrm>
        </p:spPr>
      </p:pic>
      <p:sp>
        <p:nvSpPr>
          <p:cNvPr id="14" name="Title 1"/>
          <p:cNvSpPr txBox="1">
            <a:spLocks/>
          </p:cNvSpPr>
          <p:nvPr/>
        </p:nvSpPr>
        <p:spPr>
          <a:xfrm>
            <a:off x="2209904" y="27632"/>
            <a:ext cx="9671618" cy="1266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smtClean="0"/>
              <a:t>Investment Catalogue</a:t>
            </a:r>
            <a:endParaRPr lang="en-AU" dirty="0"/>
          </a:p>
        </p:txBody>
      </p:sp>
      <p:sp>
        <p:nvSpPr>
          <p:cNvPr id="17" name="Left Arrow Callout 16"/>
          <p:cNvSpPr/>
          <p:nvPr/>
        </p:nvSpPr>
        <p:spPr>
          <a:xfrm>
            <a:off x="7294880" y="189727"/>
            <a:ext cx="4765039" cy="999658"/>
          </a:xfrm>
          <a:prstGeom prst="leftArrowCallout">
            <a:avLst>
              <a:gd name="adj1" fmla="val 18231"/>
              <a:gd name="adj2" fmla="val 18963"/>
              <a:gd name="adj3" fmla="val 25943"/>
              <a:gd name="adj4" fmla="val 7858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Built in 2015</a:t>
            </a:r>
          </a:p>
          <a:p>
            <a:pPr algn="ctr"/>
            <a:r>
              <a:rPr lang="en-AU" dirty="0" smtClean="0">
                <a:solidFill>
                  <a:sysClr val="windowText" lastClr="000000"/>
                </a:solidFill>
              </a:rPr>
              <a:t>Focus on </a:t>
            </a:r>
            <a:r>
              <a:rPr lang="en-AU" sz="2000" b="1" i="1" u="sng" dirty="0" smtClean="0">
                <a:solidFill>
                  <a:sysClr val="windowText" lastClr="000000"/>
                </a:solidFill>
              </a:rPr>
              <a:t>future</a:t>
            </a:r>
            <a:r>
              <a:rPr lang="en-AU" dirty="0" smtClean="0">
                <a:solidFill>
                  <a:sysClr val="windowText" lastClr="000000"/>
                </a:solidFill>
              </a:rPr>
              <a:t> sharing opportunities</a:t>
            </a:r>
            <a:endParaRPr lang="en-AU" dirty="0">
              <a:solidFill>
                <a:sysClr val="windowText" lastClr="000000"/>
              </a:solidFill>
            </a:endParaRPr>
          </a:p>
        </p:txBody>
      </p:sp>
      <p:sp>
        <p:nvSpPr>
          <p:cNvPr id="32" name="Content Placeholder 2"/>
          <p:cNvSpPr txBox="1">
            <a:spLocks/>
          </p:cNvSpPr>
          <p:nvPr/>
        </p:nvSpPr>
        <p:spPr>
          <a:xfrm>
            <a:off x="838200" y="1825625"/>
            <a:ext cx="10515600"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AU" smtClean="0"/>
              <a:t>We n</a:t>
            </a:r>
            <a:r>
              <a:rPr lang="sl-SI" smtClean="0"/>
              <a:t>eed to expose investment plan</a:t>
            </a:r>
            <a:r>
              <a:rPr lang="en-AU" smtClean="0"/>
              <a:t>s </a:t>
            </a:r>
            <a:r>
              <a:rPr lang="sl-SI" smtClean="0"/>
              <a:t>where we are willing to collabora</a:t>
            </a:r>
            <a:r>
              <a:rPr lang="en-AU" smtClean="0"/>
              <a:t>t</a:t>
            </a:r>
            <a:r>
              <a:rPr lang="sl-SI" smtClean="0"/>
              <a:t>e</a:t>
            </a:r>
            <a:endParaRPr lang="en-AU" smtClean="0"/>
          </a:p>
          <a:p>
            <a:r>
              <a:rPr lang="sl-SI" smtClean="0"/>
              <a:t>Tailored level of contribution </a:t>
            </a:r>
            <a:r>
              <a:rPr lang="en-AU" smtClean="0"/>
              <a:t>allows </a:t>
            </a:r>
            <a:r>
              <a:rPr lang="sl-SI" smtClean="0"/>
              <a:t>every country </a:t>
            </a:r>
            <a:r>
              <a:rPr lang="en-US" smtClean="0"/>
              <a:t>to</a:t>
            </a:r>
            <a:r>
              <a:rPr lang="sl-SI" smtClean="0"/>
              <a:t> participate</a:t>
            </a:r>
            <a:endParaRPr lang="en-NZ" smtClean="0"/>
          </a:p>
          <a:p>
            <a:endParaRPr lang="en-AU" dirty="0"/>
          </a:p>
        </p:txBody>
      </p:sp>
      <p:pic>
        <p:nvPicPr>
          <p:cNvPr id="34" name="Picture 3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808512" y="3806581"/>
            <a:ext cx="6923315" cy="2256762"/>
          </a:xfrm>
          <a:prstGeom prst="rect">
            <a:avLst/>
          </a:prstGeom>
        </p:spPr>
      </p:pic>
    </p:spTree>
    <p:extLst>
      <p:ext uri="{BB962C8B-B14F-4D97-AF65-F5344CB8AC3E}">
        <p14:creationId xmlns:p14="http://schemas.microsoft.com/office/powerpoint/2010/main" val="3615119084"/>
      </p:ext>
    </p:extLst>
  </p:cSld>
  <p:clrMapOvr>
    <a:masterClrMapping/>
  </p:clrMapOvr>
  <p:transition spd="med"/>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5" name="Title 1"/>
          <p:cNvSpPr>
            <a:spLocks noGrp="1"/>
          </p:cNvSpPr>
          <p:nvPr>
            <p:ph type="title"/>
          </p:nvPr>
        </p:nvSpPr>
        <p:spPr>
          <a:xfrm>
            <a:off x="443675" y="1592345"/>
            <a:ext cx="11277269" cy="990600"/>
          </a:xfrm>
        </p:spPr>
        <p:txBody>
          <a:bodyPr/>
          <a:lstStyle/>
          <a:p>
            <a:pPr algn="ctr"/>
            <a:r>
              <a:rPr lang="en-US" altLang="en-US" dirty="0" smtClean="0"/>
              <a:t>Strategic Investment Planning</a:t>
            </a:r>
          </a:p>
        </p:txBody>
      </p:sp>
      <p:sp>
        <p:nvSpPr>
          <p:cNvPr id="28676" name="Content Placeholder 2"/>
          <p:cNvSpPr>
            <a:spLocks noGrp="1"/>
          </p:cNvSpPr>
          <p:nvPr>
            <p:ph idx="1"/>
          </p:nvPr>
        </p:nvSpPr>
        <p:spPr>
          <a:xfrm>
            <a:off x="549783" y="2873829"/>
            <a:ext cx="11028659" cy="2877766"/>
          </a:xfrm>
        </p:spPr>
        <p:txBody>
          <a:bodyPr>
            <a:normAutofit/>
          </a:bodyPr>
          <a:lstStyle/>
          <a:p>
            <a:pPr>
              <a:spcBef>
                <a:spcPts val="1800"/>
              </a:spcBef>
            </a:pPr>
            <a:r>
              <a:rPr lang="en-US" altLang="en-US" sz="4000" dirty="0" smtClean="0">
                <a:latin typeface="+mj-lt"/>
              </a:rPr>
              <a:t>Sharing plans between organisations</a:t>
            </a:r>
          </a:p>
          <a:p>
            <a:pPr>
              <a:spcBef>
                <a:spcPts val="1800"/>
              </a:spcBef>
            </a:pPr>
            <a:r>
              <a:rPr lang="en-US" altLang="en-US" sz="4000" dirty="0" smtClean="0">
                <a:latin typeface="+mj-lt"/>
              </a:rPr>
              <a:t>Finding partners with similar priorities</a:t>
            </a:r>
          </a:p>
          <a:p>
            <a:pPr>
              <a:spcBef>
                <a:spcPts val="1800"/>
              </a:spcBef>
            </a:pPr>
            <a:r>
              <a:rPr lang="en-US" altLang="en-US" sz="4000" dirty="0" smtClean="0">
                <a:latin typeface="+mj-lt"/>
              </a:rPr>
              <a:t>Trialing an Investment Comparison Tool</a:t>
            </a:r>
          </a:p>
        </p:txBody>
      </p:sp>
      <p:sp>
        <p:nvSpPr>
          <p:cNvPr id="6" name="Rectangle 5"/>
          <p:cNvSpPr/>
          <p:nvPr/>
        </p:nvSpPr>
        <p:spPr>
          <a:xfrm>
            <a:off x="111761" y="64256"/>
            <a:ext cx="12030257" cy="1448461"/>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Content Placeholder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269863" y="73219"/>
            <a:ext cx="1511250" cy="1463065"/>
          </a:xfrm>
          <a:prstGeom prst="rect">
            <a:avLst/>
          </a:prstGeom>
        </p:spPr>
      </p:pic>
      <p:sp>
        <p:nvSpPr>
          <p:cNvPr id="8" name="Title 1"/>
          <p:cNvSpPr txBox="1">
            <a:spLocks/>
          </p:cNvSpPr>
          <p:nvPr/>
        </p:nvSpPr>
        <p:spPr>
          <a:xfrm>
            <a:off x="2209904" y="27632"/>
            <a:ext cx="9671618" cy="1266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smtClean="0"/>
              <a:t>Investment Catalogue</a:t>
            </a:r>
            <a:endParaRPr lang="en-AU" dirty="0"/>
          </a:p>
        </p:txBody>
      </p:sp>
      <p:sp>
        <p:nvSpPr>
          <p:cNvPr id="9" name="Left Arrow Callout 8"/>
          <p:cNvSpPr/>
          <p:nvPr/>
        </p:nvSpPr>
        <p:spPr>
          <a:xfrm>
            <a:off x="7294880" y="189727"/>
            <a:ext cx="4765039" cy="999658"/>
          </a:xfrm>
          <a:prstGeom prst="leftArrowCallout">
            <a:avLst>
              <a:gd name="adj1" fmla="val 18231"/>
              <a:gd name="adj2" fmla="val 18963"/>
              <a:gd name="adj3" fmla="val 25943"/>
              <a:gd name="adj4" fmla="val 7858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Built in 2015</a:t>
            </a:r>
          </a:p>
          <a:p>
            <a:pPr algn="ctr"/>
            <a:r>
              <a:rPr lang="en-AU" dirty="0" smtClean="0">
                <a:solidFill>
                  <a:sysClr val="windowText" lastClr="000000"/>
                </a:solidFill>
              </a:rPr>
              <a:t>Focus on </a:t>
            </a:r>
            <a:r>
              <a:rPr lang="en-AU" sz="2000" b="1" i="1" u="sng" dirty="0" smtClean="0">
                <a:solidFill>
                  <a:sysClr val="windowText" lastClr="000000"/>
                </a:solidFill>
              </a:rPr>
              <a:t>future</a:t>
            </a:r>
            <a:r>
              <a:rPr lang="en-AU" dirty="0" smtClean="0">
                <a:solidFill>
                  <a:sysClr val="windowText" lastClr="000000"/>
                </a:solidFill>
              </a:rPr>
              <a:t> sharing opportunities</a:t>
            </a:r>
            <a:endParaRPr lang="en-AU" dirty="0">
              <a:solidFill>
                <a:sysClr val="windowText" lastClr="000000"/>
              </a:solidFill>
            </a:endParaRPr>
          </a:p>
        </p:txBody>
      </p:sp>
    </p:spTree>
    <p:extLst>
      <p:ext uri="{BB962C8B-B14F-4D97-AF65-F5344CB8AC3E}">
        <p14:creationId xmlns:p14="http://schemas.microsoft.com/office/powerpoint/2010/main" val="3738400910"/>
      </p:ext>
    </p:extLst>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email">
            <a:extLst>
              <a:ext uri="{28A0092B-C50C-407E-A947-70E740481C1C}">
                <a14:useLocalDpi xmlns:a14="http://schemas.microsoft.com/office/drawing/2010/main"/>
              </a:ext>
            </a:extLst>
          </a:blip>
          <a:srcRect r="18177"/>
          <a:stretch/>
        </p:blipFill>
        <p:spPr>
          <a:xfrm>
            <a:off x="281738" y="2184887"/>
            <a:ext cx="5094515" cy="4938080"/>
          </a:xfrm>
          <a:prstGeom prst="rect">
            <a:avLst/>
          </a:prstGeom>
        </p:spPr>
      </p:pic>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1376" y="2716795"/>
            <a:ext cx="5758543" cy="3599090"/>
          </a:xfrm>
          <a:prstGeom prst="rect">
            <a:avLst/>
          </a:prstGeom>
        </p:spPr>
      </p:pic>
      <p:sp>
        <p:nvSpPr>
          <p:cNvPr id="6" name="Rectangle 5"/>
          <p:cNvSpPr/>
          <p:nvPr/>
        </p:nvSpPr>
        <p:spPr>
          <a:xfrm>
            <a:off x="111761" y="64256"/>
            <a:ext cx="12030257" cy="1448461"/>
          </a:xfrm>
          <a:prstGeom prst="rect">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7" name="Content Placeholder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69863" y="73219"/>
            <a:ext cx="1511250" cy="1463065"/>
          </a:xfrm>
          <a:prstGeom prst="rect">
            <a:avLst/>
          </a:prstGeom>
        </p:spPr>
      </p:pic>
      <p:sp>
        <p:nvSpPr>
          <p:cNvPr id="8" name="Title 1"/>
          <p:cNvSpPr txBox="1">
            <a:spLocks/>
          </p:cNvSpPr>
          <p:nvPr/>
        </p:nvSpPr>
        <p:spPr>
          <a:xfrm>
            <a:off x="2209904" y="27632"/>
            <a:ext cx="9671618" cy="1266948"/>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AU" dirty="0" smtClean="0"/>
              <a:t>Investment Catalogue</a:t>
            </a:r>
            <a:endParaRPr lang="en-AU" dirty="0"/>
          </a:p>
        </p:txBody>
      </p:sp>
      <p:sp>
        <p:nvSpPr>
          <p:cNvPr id="9" name="Left Arrow Callout 8"/>
          <p:cNvSpPr/>
          <p:nvPr/>
        </p:nvSpPr>
        <p:spPr>
          <a:xfrm>
            <a:off x="7294880" y="189727"/>
            <a:ext cx="4765039" cy="999658"/>
          </a:xfrm>
          <a:prstGeom prst="leftArrowCallout">
            <a:avLst>
              <a:gd name="adj1" fmla="val 18231"/>
              <a:gd name="adj2" fmla="val 18963"/>
              <a:gd name="adj3" fmla="val 25943"/>
              <a:gd name="adj4" fmla="val 78586"/>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solidFill>
                  <a:sysClr val="windowText" lastClr="000000"/>
                </a:solidFill>
              </a:rPr>
              <a:t>Built in 2015</a:t>
            </a:r>
          </a:p>
          <a:p>
            <a:pPr algn="ctr"/>
            <a:r>
              <a:rPr lang="en-AU" dirty="0" smtClean="0">
                <a:solidFill>
                  <a:sysClr val="windowText" lastClr="000000"/>
                </a:solidFill>
              </a:rPr>
              <a:t>Focus on </a:t>
            </a:r>
            <a:r>
              <a:rPr lang="en-AU" sz="2000" b="1" i="1" u="sng" dirty="0" smtClean="0">
                <a:solidFill>
                  <a:sysClr val="windowText" lastClr="000000"/>
                </a:solidFill>
              </a:rPr>
              <a:t>future</a:t>
            </a:r>
            <a:r>
              <a:rPr lang="en-AU" dirty="0" smtClean="0">
                <a:solidFill>
                  <a:sysClr val="windowText" lastClr="000000"/>
                </a:solidFill>
              </a:rPr>
              <a:t> sharing opportunities</a:t>
            </a:r>
            <a:endParaRPr lang="en-AU" dirty="0">
              <a:solidFill>
                <a:sysClr val="windowText" lastClr="000000"/>
              </a:solidFill>
            </a:endParaRPr>
          </a:p>
        </p:txBody>
      </p:sp>
      <p:sp>
        <p:nvSpPr>
          <p:cNvPr id="2" name="Rectangle 1"/>
          <p:cNvSpPr/>
          <p:nvPr/>
        </p:nvSpPr>
        <p:spPr>
          <a:xfrm>
            <a:off x="269863" y="1638795"/>
            <a:ext cx="5560920" cy="6173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What we are investing in?</a:t>
            </a:r>
            <a:endParaRPr lang="en-AU" dirty="0"/>
          </a:p>
        </p:txBody>
      </p:sp>
      <p:sp>
        <p:nvSpPr>
          <p:cNvPr id="3" name="Rectangle 2"/>
          <p:cNvSpPr/>
          <p:nvPr/>
        </p:nvSpPr>
        <p:spPr>
          <a:xfrm>
            <a:off x="269862" y="1686296"/>
            <a:ext cx="5560921" cy="503513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9"/>
          <p:cNvSpPr/>
          <p:nvPr/>
        </p:nvSpPr>
        <p:spPr>
          <a:xfrm>
            <a:off x="6301376" y="1638795"/>
            <a:ext cx="5580146" cy="61734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AU" dirty="0" smtClean="0"/>
              <a:t>What types of investment?</a:t>
            </a:r>
            <a:endParaRPr lang="en-AU" dirty="0"/>
          </a:p>
        </p:txBody>
      </p:sp>
      <p:sp>
        <p:nvSpPr>
          <p:cNvPr id="11" name="Rectangle 10"/>
          <p:cNvSpPr/>
          <p:nvPr/>
        </p:nvSpPr>
        <p:spPr>
          <a:xfrm>
            <a:off x="6301376" y="1686296"/>
            <a:ext cx="5580146" cy="5035138"/>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4206434345"/>
      </p:ext>
    </p:extLst>
  </p:cSld>
  <p:clrMapOvr>
    <a:masterClrMapping/>
  </p:clrMapOvr>
  <p:transition spd="med"/>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ounded Rectangular Callout 3"/>
          <p:cNvSpPr/>
          <p:nvPr/>
        </p:nvSpPr>
        <p:spPr>
          <a:xfrm flipH="1">
            <a:off x="4767942" y="348348"/>
            <a:ext cx="4871355" cy="1191984"/>
          </a:xfrm>
          <a:custGeom>
            <a:avLst/>
            <a:gdLst>
              <a:gd name="connsiteX0" fmla="*/ 0 w 3254829"/>
              <a:gd name="connsiteY0" fmla="*/ 137888 h 827314"/>
              <a:gd name="connsiteX1" fmla="*/ 137888 w 3254829"/>
              <a:gd name="connsiteY1" fmla="*/ 0 h 827314"/>
              <a:gd name="connsiteX2" fmla="*/ 542472 w 3254829"/>
              <a:gd name="connsiteY2" fmla="*/ 0 h 827314"/>
              <a:gd name="connsiteX3" fmla="*/ 542472 w 3254829"/>
              <a:gd name="connsiteY3" fmla="*/ 0 h 827314"/>
              <a:gd name="connsiteX4" fmla="*/ 1356179 w 3254829"/>
              <a:gd name="connsiteY4" fmla="*/ 0 h 827314"/>
              <a:gd name="connsiteX5" fmla="*/ 3116941 w 3254829"/>
              <a:gd name="connsiteY5" fmla="*/ 0 h 827314"/>
              <a:gd name="connsiteX6" fmla="*/ 3254829 w 3254829"/>
              <a:gd name="connsiteY6" fmla="*/ 137888 h 827314"/>
              <a:gd name="connsiteX7" fmla="*/ 3254829 w 3254829"/>
              <a:gd name="connsiteY7" fmla="*/ 482600 h 827314"/>
              <a:gd name="connsiteX8" fmla="*/ 3254829 w 3254829"/>
              <a:gd name="connsiteY8" fmla="*/ 482600 h 827314"/>
              <a:gd name="connsiteX9" fmla="*/ 3254829 w 3254829"/>
              <a:gd name="connsiteY9" fmla="*/ 689428 h 827314"/>
              <a:gd name="connsiteX10" fmla="*/ 3254829 w 3254829"/>
              <a:gd name="connsiteY10" fmla="*/ 689426 h 827314"/>
              <a:gd name="connsiteX11" fmla="*/ 3116941 w 3254829"/>
              <a:gd name="connsiteY11" fmla="*/ 827314 h 827314"/>
              <a:gd name="connsiteX12" fmla="*/ 1356179 w 3254829"/>
              <a:gd name="connsiteY12" fmla="*/ 827314 h 827314"/>
              <a:gd name="connsiteX13" fmla="*/ 811657 w 3254829"/>
              <a:gd name="connsiteY13" fmla="*/ 1181098 h 827314"/>
              <a:gd name="connsiteX14" fmla="*/ 542472 w 3254829"/>
              <a:gd name="connsiteY14" fmla="*/ 827314 h 827314"/>
              <a:gd name="connsiteX15" fmla="*/ 137888 w 3254829"/>
              <a:gd name="connsiteY15" fmla="*/ 827314 h 827314"/>
              <a:gd name="connsiteX16" fmla="*/ 0 w 3254829"/>
              <a:gd name="connsiteY16" fmla="*/ 689426 h 827314"/>
              <a:gd name="connsiteX17" fmla="*/ 0 w 3254829"/>
              <a:gd name="connsiteY17" fmla="*/ 689428 h 827314"/>
              <a:gd name="connsiteX18" fmla="*/ 0 w 3254829"/>
              <a:gd name="connsiteY18" fmla="*/ 482600 h 827314"/>
              <a:gd name="connsiteX19" fmla="*/ 0 w 3254829"/>
              <a:gd name="connsiteY19" fmla="*/ 482600 h 827314"/>
              <a:gd name="connsiteX20" fmla="*/ 0 w 3254829"/>
              <a:gd name="connsiteY20" fmla="*/ 137888 h 827314"/>
              <a:gd name="connsiteX0" fmla="*/ 0 w 3254829"/>
              <a:gd name="connsiteY0" fmla="*/ 137888 h 1181098"/>
              <a:gd name="connsiteX1" fmla="*/ 137888 w 3254829"/>
              <a:gd name="connsiteY1" fmla="*/ 0 h 1181098"/>
              <a:gd name="connsiteX2" fmla="*/ 542472 w 3254829"/>
              <a:gd name="connsiteY2" fmla="*/ 0 h 1181098"/>
              <a:gd name="connsiteX3" fmla="*/ 542472 w 3254829"/>
              <a:gd name="connsiteY3" fmla="*/ 0 h 1181098"/>
              <a:gd name="connsiteX4" fmla="*/ 1356179 w 3254829"/>
              <a:gd name="connsiteY4" fmla="*/ 0 h 1181098"/>
              <a:gd name="connsiteX5" fmla="*/ 3116941 w 3254829"/>
              <a:gd name="connsiteY5" fmla="*/ 0 h 1181098"/>
              <a:gd name="connsiteX6" fmla="*/ 3254829 w 3254829"/>
              <a:gd name="connsiteY6" fmla="*/ 137888 h 1181098"/>
              <a:gd name="connsiteX7" fmla="*/ 3254829 w 3254829"/>
              <a:gd name="connsiteY7" fmla="*/ 482600 h 1181098"/>
              <a:gd name="connsiteX8" fmla="*/ 3254829 w 3254829"/>
              <a:gd name="connsiteY8" fmla="*/ 482600 h 1181098"/>
              <a:gd name="connsiteX9" fmla="*/ 3254829 w 3254829"/>
              <a:gd name="connsiteY9" fmla="*/ 689428 h 1181098"/>
              <a:gd name="connsiteX10" fmla="*/ 3254829 w 3254829"/>
              <a:gd name="connsiteY10" fmla="*/ 689426 h 1181098"/>
              <a:gd name="connsiteX11" fmla="*/ 3116941 w 3254829"/>
              <a:gd name="connsiteY11" fmla="*/ 827314 h 1181098"/>
              <a:gd name="connsiteX12" fmla="*/ 942522 w 3254829"/>
              <a:gd name="connsiteY12" fmla="*/ 838199 h 1181098"/>
              <a:gd name="connsiteX13" fmla="*/ 811657 w 3254829"/>
              <a:gd name="connsiteY13" fmla="*/ 1181098 h 1181098"/>
              <a:gd name="connsiteX14" fmla="*/ 542472 w 3254829"/>
              <a:gd name="connsiteY14" fmla="*/ 827314 h 1181098"/>
              <a:gd name="connsiteX15" fmla="*/ 137888 w 3254829"/>
              <a:gd name="connsiteY15" fmla="*/ 827314 h 1181098"/>
              <a:gd name="connsiteX16" fmla="*/ 0 w 3254829"/>
              <a:gd name="connsiteY16" fmla="*/ 689426 h 1181098"/>
              <a:gd name="connsiteX17" fmla="*/ 0 w 3254829"/>
              <a:gd name="connsiteY17" fmla="*/ 689428 h 1181098"/>
              <a:gd name="connsiteX18" fmla="*/ 0 w 3254829"/>
              <a:gd name="connsiteY18" fmla="*/ 482600 h 1181098"/>
              <a:gd name="connsiteX19" fmla="*/ 0 w 3254829"/>
              <a:gd name="connsiteY19" fmla="*/ 482600 h 1181098"/>
              <a:gd name="connsiteX20" fmla="*/ 0 w 3254829"/>
              <a:gd name="connsiteY20" fmla="*/ 137888 h 1181098"/>
              <a:gd name="connsiteX0" fmla="*/ 0 w 3254829"/>
              <a:gd name="connsiteY0" fmla="*/ 137888 h 1191984"/>
              <a:gd name="connsiteX1" fmla="*/ 137888 w 3254829"/>
              <a:gd name="connsiteY1" fmla="*/ 0 h 1191984"/>
              <a:gd name="connsiteX2" fmla="*/ 542472 w 3254829"/>
              <a:gd name="connsiteY2" fmla="*/ 0 h 1191984"/>
              <a:gd name="connsiteX3" fmla="*/ 542472 w 3254829"/>
              <a:gd name="connsiteY3" fmla="*/ 0 h 1191984"/>
              <a:gd name="connsiteX4" fmla="*/ 1356179 w 3254829"/>
              <a:gd name="connsiteY4" fmla="*/ 0 h 1191984"/>
              <a:gd name="connsiteX5" fmla="*/ 3116941 w 3254829"/>
              <a:gd name="connsiteY5" fmla="*/ 0 h 1191984"/>
              <a:gd name="connsiteX6" fmla="*/ 3254829 w 3254829"/>
              <a:gd name="connsiteY6" fmla="*/ 137888 h 1191984"/>
              <a:gd name="connsiteX7" fmla="*/ 3254829 w 3254829"/>
              <a:gd name="connsiteY7" fmla="*/ 482600 h 1191984"/>
              <a:gd name="connsiteX8" fmla="*/ 3254829 w 3254829"/>
              <a:gd name="connsiteY8" fmla="*/ 482600 h 1191984"/>
              <a:gd name="connsiteX9" fmla="*/ 3254829 w 3254829"/>
              <a:gd name="connsiteY9" fmla="*/ 689428 h 1191984"/>
              <a:gd name="connsiteX10" fmla="*/ 3254829 w 3254829"/>
              <a:gd name="connsiteY10" fmla="*/ 689426 h 1191984"/>
              <a:gd name="connsiteX11" fmla="*/ 3116941 w 3254829"/>
              <a:gd name="connsiteY11" fmla="*/ 827314 h 1191984"/>
              <a:gd name="connsiteX12" fmla="*/ 942522 w 3254829"/>
              <a:gd name="connsiteY12" fmla="*/ 838199 h 1191984"/>
              <a:gd name="connsiteX13" fmla="*/ 539514 w 3254829"/>
              <a:gd name="connsiteY13" fmla="*/ 1191984 h 1191984"/>
              <a:gd name="connsiteX14" fmla="*/ 542472 w 3254829"/>
              <a:gd name="connsiteY14" fmla="*/ 827314 h 1191984"/>
              <a:gd name="connsiteX15" fmla="*/ 137888 w 3254829"/>
              <a:gd name="connsiteY15" fmla="*/ 827314 h 1191984"/>
              <a:gd name="connsiteX16" fmla="*/ 0 w 3254829"/>
              <a:gd name="connsiteY16" fmla="*/ 689426 h 1191984"/>
              <a:gd name="connsiteX17" fmla="*/ 0 w 3254829"/>
              <a:gd name="connsiteY17" fmla="*/ 689428 h 1191984"/>
              <a:gd name="connsiteX18" fmla="*/ 0 w 3254829"/>
              <a:gd name="connsiteY18" fmla="*/ 482600 h 1191984"/>
              <a:gd name="connsiteX19" fmla="*/ 0 w 3254829"/>
              <a:gd name="connsiteY19" fmla="*/ 482600 h 1191984"/>
              <a:gd name="connsiteX20" fmla="*/ 0 w 3254829"/>
              <a:gd name="connsiteY20" fmla="*/ 137888 h 1191984"/>
              <a:gd name="connsiteX0" fmla="*/ 0 w 3254829"/>
              <a:gd name="connsiteY0" fmla="*/ 137888 h 1191984"/>
              <a:gd name="connsiteX1" fmla="*/ 137888 w 3254829"/>
              <a:gd name="connsiteY1" fmla="*/ 0 h 1191984"/>
              <a:gd name="connsiteX2" fmla="*/ 542472 w 3254829"/>
              <a:gd name="connsiteY2" fmla="*/ 0 h 1191984"/>
              <a:gd name="connsiteX3" fmla="*/ 542472 w 3254829"/>
              <a:gd name="connsiteY3" fmla="*/ 0 h 1191984"/>
              <a:gd name="connsiteX4" fmla="*/ 1356179 w 3254829"/>
              <a:gd name="connsiteY4" fmla="*/ 0 h 1191984"/>
              <a:gd name="connsiteX5" fmla="*/ 3116941 w 3254829"/>
              <a:gd name="connsiteY5" fmla="*/ 0 h 1191984"/>
              <a:gd name="connsiteX6" fmla="*/ 3254829 w 3254829"/>
              <a:gd name="connsiteY6" fmla="*/ 137888 h 1191984"/>
              <a:gd name="connsiteX7" fmla="*/ 3254829 w 3254829"/>
              <a:gd name="connsiteY7" fmla="*/ 482600 h 1191984"/>
              <a:gd name="connsiteX8" fmla="*/ 3254829 w 3254829"/>
              <a:gd name="connsiteY8" fmla="*/ 515258 h 1191984"/>
              <a:gd name="connsiteX9" fmla="*/ 3254829 w 3254829"/>
              <a:gd name="connsiteY9" fmla="*/ 689428 h 1191984"/>
              <a:gd name="connsiteX10" fmla="*/ 3254829 w 3254829"/>
              <a:gd name="connsiteY10" fmla="*/ 689426 h 1191984"/>
              <a:gd name="connsiteX11" fmla="*/ 3116941 w 3254829"/>
              <a:gd name="connsiteY11" fmla="*/ 827314 h 1191984"/>
              <a:gd name="connsiteX12" fmla="*/ 942522 w 3254829"/>
              <a:gd name="connsiteY12" fmla="*/ 838199 h 1191984"/>
              <a:gd name="connsiteX13" fmla="*/ 539514 w 3254829"/>
              <a:gd name="connsiteY13" fmla="*/ 1191984 h 1191984"/>
              <a:gd name="connsiteX14" fmla="*/ 542472 w 3254829"/>
              <a:gd name="connsiteY14" fmla="*/ 827314 h 1191984"/>
              <a:gd name="connsiteX15" fmla="*/ 137888 w 3254829"/>
              <a:gd name="connsiteY15" fmla="*/ 827314 h 1191984"/>
              <a:gd name="connsiteX16" fmla="*/ 0 w 3254829"/>
              <a:gd name="connsiteY16" fmla="*/ 689426 h 1191984"/>
              <a:gd name="connsiteX17" fmla="*/ 0 w 3254829"/>
              <a:gd name="connsiteY17" fmla="*/ 689428 h 1191984"/>
              <a:gd name="connsiteX18" fmla="*/ 0 w 3254829"/>
              <a:gd name="connsiteY18" fmla="*/ 482600 h 1191984"/>
              <a:gd name="connsiteX19" fmla="*/ 0 w 3254829"/>
              <a:gd name="connsiteY19" fmla="*/ 482600 h 1191984"/>
              <a:gd name="connsiteX20" fmla="*/ 0 w 3254829"/>
              <a:gd name="connsiteY20" fmla="*/ 137888 h 1191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54829" h="1191984">
                <a:moveTo>
                  <a:pt x="0" y="137888"/>
                </a:moveTo>
                <a:cubicBezTo>
                  <a:pt x="0" y="61735"/>
                  <a:pt x="61735" y="0"/>
                  <a:pt x="137888" y="0"/>
                </a:cubicBezTo>
                <a:lnTo>
                  <a:pt x="542472" y="0"/>
                </a:lnTo>
                <a:lnTo>
                  <a:pt x="542472" y="0"/>
                </a:lnTo>
                <a:lnTo>
                  <a:pt x="1356179" y="0"/>
                </a:lnTo>
                <a:lnTo>
                  <a:pt x="3116941" y="0"/>
                </a:lnTo>
                <a:cubicBezTo>
                  <a:pt x="3193094" y="0"/>
                  <a:pt x="3254829" y="61735"/>
                  <a:pt x="3254829" y="137888"/>
                </a:cubicBezTo>
                <a:lnTo>
                  <a:pt x="3254829" y="482600"/>
                </a:lnTo>
                <a:lnTo>
                  <a:pt x="3254829" y="515258"/>
                </a:lnTo>
                <a:lnTo>
                  <a:pt x="3254829" y="689428"/>
                </a:lnTo>
                <a:lnTo>
                  <a:pt x="3254829" y="689426"/>
                </a:lnTo>
                <a:cubicBezTo>
                  <a:pt x="3254829" y="765579"/>
                  <a:pt x="3193094" y="827314"/>
                  <a:pt x="3116941" y="827314"/>
                </a:cubicBezTo>
                <a:lnTo>
                  <a:pt x="942522" y="838199"/>
                </a:lnTo>
                <a:lnTo>
                  <a:pt x="539514" y="1191984"/>
                </a:lnTo>
                <a:lnTo>
                  <a:pt x="542472" y="827314"/>
                </a:lnTo>
                <a:lnTo>
                  <a:pt x="137888" y="827314"/>
                </a:lnTo>
                <a:cubicBezTo>
                  <a:pt x="61735" y="827314"/>
                  <a:pt x="0" y="765579"/>
                  <a:pt x="0" y="689426"/>
                </a:cubicBezTo>
                <a:lnTo>
                  <a:pt x="0" y="689428"/>
                </a:lnTo>
                <a:lnTo>
                  <a:pt x="0" y="482600"/>
                </a:lnTo>
                <a:lnTo>
                  <a:pt x="0" y="482600"/>
                </a:lnTo>
                <a:lnTo>
                  <a:pt x="0" y="137888"/>
                </a:lnTo>
                <a:close/>
              </a:path>
            </a:pathLst>
          </a:cu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endParaRPr lang="en-AU" sz="4000" dirty="0"/>
          </a:p>
        </p:txBody>
      </p:sp>
      <p:sp>
        <p:nvSpPr>
          <p:cNvPr id="3" name="Content Placeholder 2"/>
          <p:cNvSpPr>
            <a:spLocks noGrp="1"/>
          </p:cNvSpPr>
          <p:nvPr>
            <p:ph idx="1"/>
          </p:nvPr>
        </p:nvSpPr>
        <p:spPr>
          <a:xfrm>
            <a:off x="925286" y="2079171"/>
            <a:ext cx="10199914" cy="3864430"/>
          </a:xfrm>
        </p:spPr>
        <p:txBody>
          <a:bodyPr>
            <a:normAutofit/>
          </a:bodyPr>
          <a:lstStyle/>
          <a:p>
            <a:r>
              <a:rPr lang="en-AU" dirty="0"/>
              <a:t>Statistical organisations already participate in many international engagement activities that facilitate </a:t>
            </a:r>
            <a:r>
              <a:rPr lang="en-AU" dirty="0" smtClean="0"/>
              <a:t>sharing.</a:t>
            </a:r>
          </a:p>
          <a:p>
            <a:r>
              <a:rPr lang="en-GB" sz="2800" dirty="0" smtClean="0"/>
              <a:t>The </a:t>
            </a:r>
            <a:r>
              <a:rPr lang="en-GB" sz="2800" dirty="0"/>
              <a:t>marginal cost of doing this in a way that supports collaboration and complies with CSPA is relatively low, but the potential savings enabled by such a standard approach are high.</a:t>
            </a:r>
            <a:endParaRPr lang="en-AU" sz="2800" dirty="0"/>
          </a:p>
          <a:p>
            <a:pPr marL="457200" lvl="1" indent="0">
              <a:buNone/>
            </a:pPr>
            <a:endParaRPr lang="sl-SI" dirty="0" smtClean="0"/>
          </a:p>
          <a:p>
            <a:endParaRPr lang="en-NZ" dirty="0"/>
          </a:p>
        </p:txBody>
      </p:sp>
      <p:sp>
        <p:nvSpPr>
          <p:cNvPr id="4" name="Rounded Rectangular Callout 3"/>
          <p:cNvSpPr/>
          <p:nvPr/>
        </p:nvSpPr>
        <p:spPr>
          <a:xfrm>
            <a:off x="1741713" y="522519"/>
            <a:ext cx="5551716" cy="1191984"/>
          </a:xfrm>
          <a:custGeom>
            <a:avLst/>
            <a:gdLst>
              <a:gd name="connsiteX0" fmla="*/ 0 w 3254829"/>
              <a:gd name="connsiteY0" fmla="*/ 137888 h 827314"/>
              <a:gd name="connsiteX1" fmla="*/ 137888 w 3254829"/>
              <a:gd name="connsiteY1" fmla="*/ 0 h 827314"/>
              <a:gd name="connsiteX2" fmla="*/ 542472 w 3254829"/>
              <a:gd name="connsiteY2" fmla="*/ 0 h 827314"/>
              <a:gd name="connsiteX3" fmla="*/ 542472 w 3254829"/>
              <a:gd name="connsiteY3" fmla="*/ 0 h 827314"/>
              <a:gd name="connsiteX4" fmla="*/ 1356179 w 3254829"/>
              <a:gd name="connsiteY4" fmla="*/ 0 h 827314"/>
              <a:gd name="connsiteX5" fmla="*/ 3116941 w 3254829"/>
              <a:gd name="connsiteY5" fmla="*/ 0 h 827314"/>
              <a:gd name="connsiteX6" fmla="*/ 3254829 w 3254829"/>
              <a:gd name="connsiteY6" fmla="*/ 137888 h 827314"/>
              <a:gd name="connsiteX7" fmla="*/ 3254829 w 3254829"/>
              <a:gd name="connsiteY7" fmla="*/ 482600 h 827314"/>
              <a:gd name="connsiteX8" fmla="*/ 3254829 w 3254829"/>
              <a:gd name="connsiteY8" fmla="*/ 482600 h 827314"/>
              <a:gd name="connsiteX9" fmla="*/ 3254829 w 3254829"/>
              <a:gd name="connsiteY9" fmla="*/ 689428 h 827314"/>
              <a:gd name="connsiteX10" fmla="*/ 3254829 w 3254829"/>
              <a:gd name="connsiteY10" fmla="*/ 689426 h 827314"/>
              <a:gd name="connsiteX11" fmla="*/ 3116941 w 3254829"/>
              <a:gd name="connsiteY11" fmla="*/ 827314 h 827314"/>
              <a:gd name="connsiteX12" fmla="*/ 1356179 w 3254829"/>
              <a:gd name="connsiteY12" fmla="*/ 827314 h 827314"/>
              <a:gd name="connsiteX13" fmla="*/ 811657 w 3254829"/>
              <a:gd name="connsiteY13" fmla="*/ 1181098 h 827314"/>
              <a:gd name="connsiteX14" fmla="*/ 542472 w 3254829"/>
              <a:gd name="connsiteY14" fmla="*/ 827314 h 827314"/>
              <a:gd name="connsiteX15" fmla="*/ 137888 w 3254829"/>
              <a:gd name="connsiteY15" fmla="*/ 827314 h 827314"/>
              <a:gd name="connsiteX16" fmla="*/ 0 w 3254829"/>
              <a:gd name="connsiteY16" fmla="*/ 689426 h 827314"/>
              <a:gd name="connsiteX17" fmla="*/ 0 w 3254829"/>
              <a:gd name="connsiteY17" fmla="*/ 689428 h 827314"/>
              <a:gd name="connsiteX18" fmla="*/ 0 w 3254829"/>
              <a:gd name="connsiteY18" fmla="*/ 482600 h 827314"/>
              <a:gd name="connsiteX19" fmla="*/ 0 w 3254829"/>
              <a:gd name="connsiteY19" fmla="*/ 482600 h 827314"/>
              <a:gd name="connsiteX20" fmla="*/ 0 w 3254829"/>
              <a:gd name="connsiteY20" fmla="*/ 137888 h 827314"/>
              <a:gd name="connsiteX0" fmla="*/ 0 w 3254829"/>
              <a:gd name="connsiteY0" fmla="*/ 137888 h 1181098"/>
              <a:gd name="connsiteX1" fmla="*/ 137888 w 3254829"/>
              <a:gd name="connsiteY1" fmla="*/ 0 h 1181098"/>
              <a:gd name="connsiteX2" fmla="*/ 542472 w 3254829"/>
              <a:gd name="connsiteY2" fmla="*/ 0 h 1181098"/>
              <a:gd name="connsiteX3" fmla="*/ 542472 w 3254829"/>
              <a:gd name="connsiteY3" fmla="*/ 0 h 1181098"/>
              <a:gd name="connsiteX4" fmla="*/ 1356179 w 3254829"/>
              <a:gd name="connsiteY4" fmla="*/ 0 h 1181098"/>
              <a:gd name="connsiteX5" fmla="*/ 3116941 w 3254829"/>
              <a:gd name="connsiteY5" fmla="*/ 0 h 1181098"/>
              <a:gd name="connsiteX6" fmla="*/ 3254829 w 3254829"/>
              <a:gd name="connsiteY6" fmla="*/ 137888 h 1181098"/>
              <a:gd name="connsiteX7" fmla="*/ 3254829 w 3254829"/>
              <a:gd name="connsiteY7" fmla="*/ 482600 h 1181098"/>
              <a:gd name="connsiteX8" fmla="*/ 3254829 w 3254829"/>
              <a:gd name="connsiteY8" fmla="*/ 482600 h 1181098"/>
              <a:gd name="connsiteX9" fmla="*/ 3254829 w 3254829"/>
              <a:gd name="connsiteY9" fmla="*/ 689428 h 1181098"/>
              <a:gd name="connsiteX10" fmla="*/ 3254829 w 3254829"/>
              <a:gd name="connsiteY10" fmla="*/ 689426 h 1181098"/>
              <a:gd name="connsiteX11" fmla="*/ 3116941 w 3254829"/>
              <a:gd name="connsiteY11" fmla="*/ 827314 h 1181098"/>
              <a:gd name="connsiteX12" fmla="*/ 942522 w 3254829"/>
              <a:gd name="connsiteY12" fmla="*/ 838199 h 1181098"/>
              <a:gd name="connsiteX13" fmla="*/ 811657 w 3254829"/>
              <a:gd name="connsiteY13" fmla="*/ 1181098 h 1181098"/>
              <a:gd name="connsiteX14" fmla="*/ 542472 w 3254829"/>
              <a:gd name="connsiteY14" fmla="*/ 827314 h 1181098"/>
              <a:gd name="connsiteX15" fmla="*/ 137888 w 3254829"/>
              <a:gd name="connsiteY15" fmla="*/ 827314 h 1181098"/>
              <a:gd name="connsiteX16" fmla="*/ 0 w 3254829"/>
              <a:gd name="connsiteY16" fmla="*/ 689426 h 1181098"/>
              <a:gd name="connsiteX17" fmla="*/ 0 w 3254829"/>
              <a:gd name="connsiteY17" fmla="*/ 689428 h 1181098"/>
              <a:gd name="connsiteX18" fmla="*/ 0 w 3254829"/>
              <a:gd name="connsiteY18" fmla="*/ 482600 h 1181098"/>
              <a:gd name="connsiteX19" fmla="*/ 0 w 3254829"/>
              <a:gd name="connsiteY19" fmla="*/ 482600 h 1181098"/>
              <a:gd name="connsiteX20" fmla="*/ 0 w 3254829"/>
              <a:gd name="connsiteY20" fmla="*/ 137888 h 1181098"/>
              <a:gd name="connsiteX0" fmla="*/ 0 w 3254829"/>
              <a:gd name="connsiteY0" fmla="*/ 137888 h 1191984"/>
              <a:gd name="connsiteX1" fmla="*/ 137888 w 3254829"/>
              <a:gd name="connsiteY1" fmla="*/ 0 h 1191984"/>
              <a:gd name="connsiteX2" fmla="*/ 542472 w 3254829"/>
              <a:gd name="connsiteY2" fmla="*/ 0 h 1191984"/>
              <a:gd name="connsiteX3" fmla="*/ 542472 w 3254829"/>
              <a:gd name="connsiteY3" fmla="*/ 0 h 1191984"/>
              <a:gd name="connsiteX4" fmla="*/ 1356179 w 3254829"/>
              <a:gd name="connsiteY4" fmla="*/ 0 h 1191984"/>
              <a:gd name="connsiteX5" fmla="*/ 3116941 w 3254829"/>
              <a:gd name="connsiteY5" fmla="*/ 0 h 1191984"/>
              <a:gd name="connsiteX6" fmla="*/ 3254829 w 3254829"/>
              <a:gd name="connsiteY6" fmla="*/ 137888 h 1191984"/>
              <a:gd name="connsiteX7" fmla="*/ 3254829 w 3254829"/>
              <a:gd name="connsiteY7" fmla="*/ 482600 h 1191984"/>
              <a:gd name="connsiteX8" fmla="*/ 3254829 w 3254829"/>
              <a:gd name="connsiteY8" fmla="*/ 482600 h 1191984"/>
              <a:gd name="connsiteX9" fmla="*/ 3254829 w 3254829"/>
              <a:gd name="connsiteY9" fmla="*/ 689428 h 1191984"/>
              <a:gd name="connsiteX10" fmla="*/ 3254829 w 3254829"/>
              <a:gd name="connsiteY10" fmla="*/ 689426 h 1191984"/>
              <a:gd name="connsiteX11" fmla="*/ 3116941 w 3254829"/>
              <a:gd name="connsiteY11" fmla="*/ 827314 h 1191984"/>
              <a:gd name="connsiteX12" fmla="*/ 942522 w 3254829"/>
              <a:gd name="connsiteY12" fmla="*/ 838199 h 1191984"/>
              <a:gd name="connsiteX13" fmla="*/ 539514 w 3254829"/>
              <a:gd name="connsiteY13" fmla="*/ 1191984 h 1191984"/>
              <a:gd name="connsiteX14" fmla="*/ 542472 w 3254829"/>
              <a:gd name="connsiteY14" fmla="*/ 827314 h 1191984"/>
              <a:gd name="connsiteX15" fmla="*/ 137888 w 3254829"/>
              <a:gd name="connsiteY15" fmla="*/ 827314 h 1191984"/>
              <a:gd name="connsiteX16" fmla="*/ 0 w 3254829"/>
              <a:gd name="connsiteY16" fmla="*/ 689426 h 1191984"/>
              <a:gd name="connsiteX17" fmla="*/ 0 w 3254829"/>
              <a:gd name="connsiteY17" fmla="*/ 689428 h 1191984"/>
              <a:gd name="connsiteX18" fmla="*/ 0 w 3254829"/>
              <a:gd name="connsiteY18" fmla="*/ 482600 h 1191984"/>
              <a:gd name="connsiteX19" fmla="*/ 0 w 3254829"/>
              <a:gd name="connsiteY19" fmla="*/ 482600 h 1191984"/>
              <a:gd name="connsiteX20" fmla="*/ 0 w 3254829"/>
              <a:gd name="connsiteY20" fmla="*/ 137888 h 1191984"/>
              <a:gd name="connsiteX0" fmla="*/ 0 w 3254829"/>
              <a:gd name="connsiteY0" fmla="*/ 137888 h 1191984"/>
              <a:gd name="connsiteX1" fmla="*/ 137888 w 3254829"/>
              <a:gd name="connsiteY1" fmla="*/ 0 h 1191984"/>
              <a:gd name="connsiteX2" fmla="*/ 542472 w 3254829"/>
              <a:gd name="connsiteY2" fmla="*/ 0 h 1191984"/>
              <a:gd name="connsiteX3" fmla="*/ 542472 w 3254829"/>
              <a:gd name="connsiteY3" fmla="*/ 0 h 1191984"/>
              <a:gd name="connsiteX4" fmla="*/ 1356179 w 3254829"/>
              <a:gd name="connsiteY4" fmla="*/ 0 h 1191984"/>
              <a:gd name="connsiteX5" fmla="*/ 3116941 w 3254829"/>
              <a:gd name="connsiteY5" fmla="*/ 0 h 1191984"/>
              <a:gd name="connsiteX6" fmla="*/ 3254829 w 3254829"/>
              <a:gd name="connsiteY6" fmla="*/ 137888 h 1191984"/>
              <a:gd name="connsiteX7" fmla="*/ 3254829 w 3254829"/>
              <a:gd name="connsiteY7" fmla="*/ 482600 h 1191984"/>
              <a:gd name="connsiteX8" fmla="*/ 3254829 w 3254829"/>
              <a:gd name="connsiteY8" fmla="*/ 515258 h 1191984"/>
              <a:gd name="connsiteX9" fmla="*/ 3254829 w 3254829"/>
              <a:gd name="connsiteY9" fmla="*/ 689428 h 1191984"/>
              <a:gd name="connsiteX10" fmla="*/ 3254829 w 3254829"/>
              <a:gd name="connsiteY10" fmla="*/ 689426 h 1191984"/>
              <a:gd name="connsiteX11" fmla="*/ 3116941 w 3254829"/>
              <a:gd name="connsiteY11" fmla="*/ 827314 h 1191984"/>
              <a:gd name="connsiteX12" fmla="*/ 942522 w 3254829"/>
              <a:gd name="connsiteY12" fmla="*/ 838199 h 1191984"/>
              <a:gd name="connsiteX13" fmla="*/ 539514 w 3254829"/>
              <a:gd name="connsiteY13" fmla="*/ 1191984 h 1191984"/>
              <a:gd name="connsiteX14" fmla="*/ 542472 w 3254829"/>
              <a:gd name="connsiteY14" fmla="*/ 827314 h 1191984"/>
              <a:gd name="connsiteX15" fmla="*/ 137888 w 3254829"/>
              <a:gd name="connsiteY15" fmla="*/ 827314 h 1191984"/>
              <a:gd name="connsiteX16" fmla="*/ 0 w 3254829"/>
              <a:gd name="connsiteY16" fmla="*/ 689426 h 1191984"/>
              <a:gd name="connsiteX17" fmla="*/ 0 w 3254829"/>
              <a:gd name="connsiteY17" fmla="*/ 689428 h 1191984"/>
              <a:gd name="connsiteX18" fmla="*/ 0 w 3254829"/>
              <a:gd name="connsiteY18" fmla="*/ 482600 h 1191984"/>
              <a:gd name="connsiteX19" fmla="*/ 0 w 3254829"/>
              <a:gd name="connsiteY19" fmla="*/ 482600 h 1191984"/>
              <a:gd name="connsiteX20" fmla="*/ 0 w 3254829"/>
              <a:gd name="connsiteY20" fmla="*/ 137888 h 1191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254829" h="1191984">
                <a:moveTo>
                  <a:pt x="0" y="137888"/>
                </a:moveTo>
                <a:cubicBezTo>
                  <a:pt x="0" y="61735"/>
                  <a:pt x="61735" y="0"/>
                  <a:pt x="137888" y="0"/>
                </a:cubicBezTo>
                <a:lnTo>
                  <a:pt x="542472" y="0"/>
                </a:lnTo>
                <a:lnTo>
                  <a:pt x="542472" y="0"/>
                </a:lnTo>
                <a:lnTo>
                  <a:pt x="1356179" y="0"/>
                </a:lnTo>
                <a:lnTo>
                  <a:pt x="3116941" y="0"/>
                </a:lnTo>
                <a:cubicBezTo>
                  <a:pt x="3193094" y="0"/>
                  <a:pt x="3254829" y="61735"/>
                  <a:pt x="3254829" y="137888"/>
                </a:cubicBezTo>
                <a:lnTo>
                  <a:pt x="3254829" y="482600"/>
                </a:lnTo>
                <a:lnTo>
                  <a:pt x="3254829" y="515258"/>
                </a:lnTo>
                <a:lnTo>
                  <a:pt x="3254829" y="689428"/>
                </a:lnTo>
                <a:lnTo>
                  <a:pt x="3254829" y="689426"/>
                </a:lnTo>
                <a:cubicBezTo>
                  <a:pt x="3254829" y="765579"/>
                  <a:pt x="3193094" y="827314"/>
                  <a:pt x="3116941" y="827314"/>
                </a:cubicBezTo>
                <a:lnTo>
                  <a:pt x="942522" y="838199"/>
                </a:lnTo>
                <a:lnTo>
                  <a:pt x="539514" y="1191984"/>
                </a:lnTo>
                <a:lnTo>
                  <a:pt x="542472" y="827314"/>
                </a:lnTo>
                <a:lnTo>
                  <a:pt x="137888" y="827314"/>
                </a:lnTo>
                <a:cubicBezTo>
                  <a:pt x="61735" y="827314"/>
                  <a:pt x="0" y="765579"/>
                  <a:pt x="0" y="689426"/>
                </a:cubicBezTo>
                <a:lnTo>
                  <a:pt x="0" y="689428"/>
                </a:lnTo>
                <a:lnTo>
                  <a:pt x="0" y="482600"/>
                </a:lnTo>
                <a:lnTo>
                  <a:pt x="0" y="482600"/>
                </a:lnTo>
                <a:lnTo>
                  <a:pt x="0" y="137888"/>
                </a:lnTo>
                <a:close/>
              </a:path>
            </a:pathLst>
          </a:custGeom>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AU" sz="4000" dirty="0" smtClean="0"/>
              <a:t>Key Messages</a:t>
            </a:r>
            <a:endParaRPr lang="en-AU" sz="4000" dirty="0"/>
          </a:p>
        </p:txBody>
      </p:sp>
    </p:spTree>
    <p:extLst>
      <p:ext uri="{BB962C8B-B14F-4D97-AF65-F5344CB8AC3E}">
        <p14:creationId xmlns:p14="http://schemas.microsoft.com/office/powerpoint/2010/main" val="3778488667"/>
      </p:ext>
    </p:extLst>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p:cNvSpPr>
            <a:spLocks noGrp="1"/>
          </p:cNvSpPr>
          <p:nvPr>
            <p:ph type="title"/>
          </p:nvPr>
        </p:nvSpPr>
        <p:spPr>
          <a:xfrm>
            <a:off x="334433" y="404813"/>
            <a:ext cx="9448800" cy="990600"/>
          </a:xfrm>
        </p:spPr>
        <p:txBody>
          <a:bodyPr/>
          <a:lstStyle/>
          <a:p>
            <a:r>
              <a:rPr lang="en-US" altLang="en-US" smtClean="0"/>
              <a:t>2015 project: Expected outputs</a:t>
            </a:r>
            <a:endParaRPr lang="en-GB" altLang="en-US" smtClean="0"/>
          </a:p>
        </p:txBody>
      </p:sp>
      <p:sp>
        <p:nvSpPr>
          <p:cNvPr id="35843" name="Content Placeholder 2"/>
          <p:cNvSpPr>
            <a:spLocks noGrp="1"/>
          </p:cNvSpPr>
          <p:nvPr>
            <p:ph idx="1"/>
          </p:nvPr>
        </p:nvSpPr>
        <p:spPr>
          <a:xfrm>
            <a:off x="527051" y="1484314"/>
            <a:ext cx="11330516" cy="4897437"/>
          </a:xfrm>
        </p:spPr>
        <p:txBody>
          <a:bodyPr/>
          <a:lstStyle/>
          <a:p>
            <a:pPr marL="0" indent="0">
              <a:buFont typeface="Wingdings" pitchFamily="2" charset="2"/>
              <a:buNone/>
            </a:pPr>
            <a:r>
              <a:rPr lang="en-GB" altLang="en-US" sz="2800" dirty="0" smtClean="0"/>
              <a:t>6.	Catalogue User Guide </a:t>
            </a:r>
          </a:p>
          <a:p>
            <a:pPr marL="0" indent="0">
              <a:buFont typeface="Wingdings" pitchFamily="2" charset="2"/>
              <a:buNone/>
            </a:pPr>
            <a:r>
              <a:rPr lang="en-GB" altLang="en-US" sz="2800" dirty="0" smtClean="0"/>
              <a:t>7.	Investment Catalogue</a:t>
            </a:r>
          </a:p>
          <a:p>
            <a:pPr marL="0" indent="0">
              <a:buFont typeface="Wingdings" pitchFamily="2" charset="2"/>
              <a:buNone/>
            </a:pPr>
            <a:r>
              <a:rPr lang="en-GB" altLang="en-US" sz="2800" dirty="0" smtClean="0"/>
              <a:t>8.	Capability Catalogue</a:t>
            </a:r>
          </a:p>
          <a:p>
            <a:pPr marL="0" indent="0">
              <a:buFont typeface="Wingdings" pitchFamily="2" charset="2"/>
              <a:buNone/>
            </a:pPr>
            <a:endParaRPr lang="en-GB" altLang="en-US" sz="2800" dirty="0" smtClean="0"/>
          </a:p>
        </p:txBody>
      </p:sp>
    </p:spTree>
    <p:extLst>
      <p:ext uri="{BB962C8B-B14F-4D97-AF65-F5344CB8AC3E}">
        <p14:creationId xmlns:p14="http://schemas.microsoft.com/office/powerpoint/2010/main" val="3176143610"/>
      </p:ext>
    </p:extLst>
  </p:cSld>
  <p:clrMapOvr>
    <a:masterClrMapping/>
  </p:clrMapOvr>
  <p:transition spd="med"/>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Shape 49"/>
          <p:cNvSpPr>
            <a:spLocks noGrp="1"/>
          </p:cNvSpPr>
          <p:nvPr>
            <p:ph type="title"/>
          </p:nvPr>
        </p:nvSpPr>
        <p:spPr>
          <a:xfrm>
            <a:off x="1524000" y="1122361"/>
            <a:ext cx="9144000" cy="5268279"/>
          </a:xfrm>
          <a:prstGeom prst="rect">
            <a:avLst/>
          </a:prstGeom>
        </p:spPr>
        <p:txBody>
          <a:bodyPr/>
          <a:lstStyle/>
          <a:p>
            <a:pPr lvl="0" defTabSz="896111">
              <a:defRPr sz="1800"/>
            </a:pPr>
            <a:r>
              <a:rPr sz="5880" dirty="0"/>
              <a:t>Achieving success through HLG projects</a:t>
            </a:r>
            <a:br>
              <a:rPr sz="5880" dirty="0"/>
            </a:br>
            <a:r>
              <a:rPr sz="5880" dirty="0"/>
              <a:t/>
            </a:r>
            <a:br>
              <a:rPr sz="5880" dirty="0"/>
            </a:br>
            <a:r>
              <a:rPr sz="4704" dirty="0"/>
              <a:t>Objective 3: To facilitate the transitioning of CSPA governance from HLG project governance arrangements</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Shape 51"/>
          <p:cNvSpPr>
            <a:spLocks noGrp="1"/>
          </p:cNvSpPr>
          <p:nvPr>
            <p:ph type="title"/>
          </p:nvPr>
        </p:nvSpPr>
        <p:spPr>
          <a:xfrm>
            <a:off x="1463719" y="0"/>
            <a:ext cx="9040398" cy="1143000"/>
          </a:xfrm>
          <a:prstGeom prst="rect">
            <a:avLst/>
          </a:prstGeom>
        </p:spPr>
        <p:txBody>
          <a:bodyPr/>
          <a:lstStyle>
            <a:lvl1pPr defTabSz="868680">
              <a:defRPr sz="4180" i="1"/>
            </a:lvl1pPr>
          </a:lstStyle>
          <a:p>
            <a:pPr lvl="0">
              <a:defRPr sz="1800" i="0"/>
            </a:pPr>
            <a:r>
              <a:rPr sz="4180" i="1"/>
              <a:t>HLG 2011: Process &amp; Industrialisation</a:t>
            </a:r>
          </a:p>
        </p:txBody>
      </p:sp>
      <p:sp>
        <p:nvSpPr>
          <p:cNvPr id="52" name="Shape 52"/>
          <p:cNvSpPr/>
          <p:nvPr/>
        </p:nvSpPr>
        <p:spPr>
          <a:xfrm>
            <a:off x="10200457" y="6453335"/>
            <a:ext cx="303660" cy="2184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spcBef>
                <a:spcPts val="100"/>
              </a:spcBef>
              <a:defRPr sz="800"/>
            </a:lvl1pPr>
          </a:lstStyle>
          <a:p>
            <a:pPr lvl="0">
              <a:defRPr sz="1800"/>
            </a:pPr>
            <a:r>
              <a:rPr sz="800"/>
              <a:t>7</a:t>
            </a:r>
          </a:p>
        </p:txBody>
      </p:sp>
      <p:pic>
        <p:nvPicPr>
          <p:cNvPr id="53" name="image1.png"/>
          <p:cNvPicPr/>
          <p:nvPr/>
        </p:nvPicPr>
        <p:blipFill>
          <a:blip r:embed="rId2">
            <a:extLst/>
          </a:blip>
          <a:stretch>
            <a:fillRect/>
          </a:stretch>
        </p:blipFill>
        <p:spPr>
          <a:xfrm>
            <a:off x="193719" y="885706"/>
            <a:ext cx="9040398" cy="5906206"/>
          </a:xfrm>
          <a:prstGeom prst="rect">
            <a:avLst/>
          </a:prstGeom>
          <a:ln w="12700">
            <a:miter lim="400000"/>
          </a:ln>
        </p:spPr>
      </p:pic>
      <p:sp>
        <p:nvSpPr>
          <p:cNvPr id="54" name="Shape 54"/>
          <p:cNvSpPr/>
          <p:nvPr/>
        </p:nvSpPr>
        <p:spPr>
          <a:xfrm>
            <a:off x="9397999" y="2633846"/>
            <a:ext cx="2519682" cy="27584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p>
            <a:pPr lvl="0" algn="ctr"/>
            <a:r>
              <a:rPr i="1">
                <a:solidFill>
                  <a:srgbClr val="333333"/>
                </a:solidFill>
              </a:rPr>
              <a:t>HLG Strategy</a:t>
            </a:r>
          </a:p>
          <a:p>
            <a:pPr lvl="0" algn="ctr"/>
            <a:endParaRPr i="1">
              <a:solidFill>
                <a:srgbClr val="333333"/>
              </a:solidFill>
            </a:endParaRPr>
          </a:p>
          <a:p>
            <a:pPr lvl="0" algn="ctr"/>
            <a:r>
              <a:rPr i="1">
                <a:solidFill>
                  <a:srgbClr val="333333"/>
                </a:solidFill>
              </a:rPr>
              <a:t>"Statistical organizations should create environments that facilitate the reuse and sharing of methods, components, processes and data repositories”</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dirty="0" smtClean="0"/>
              <a:t>What is CSPA?</a:t>
            </a:r>
            <a:endParaRPr lang="en-AU" dirty="0"/>
          </a:p>
        </p:txBody>
      </p:sp>
      <p:sp>
        <p:nvSpPr>
          <p:cNvPr id="3" name="Subtitle 2"/>
          <p:cNvSpPr>
            <a:spLocks noGrp="1"/>
          </p:cNvSpPr>
          <p:nvPr>
            <p:ph type="subTitle" idx="1"/>
          </p:nvPr>
        </p:nvSpPr>
        <p:spPr/>
        <p:txBody>
          <a:bodyPr/>
          <a:lstStyle/>
          <a:p>
            <a:endParaRPr lang="en-AU"/>
          </a:p>
        </p:txBody>
      </p:sp>
    </p:spTree>
    <p:extLst>
      <p:ext uri="{BB962C8B-B14F-4D97-AF65-F5344CB8AC3E}">
        <p14:creationId xmlns:p14="http://schemas.microsoft.com/office/powerpoint/2010/main" val="404257000"/>
      </p:ext>
    </p:extLst>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 name="image2.png"/>
          <p:cNvPicPr/>
          <p:nvPr/>
        </p:nvPicPr>
        <p:blipFill>
          <a:blip r:embed="rId2">
            <a:extLst/>
          </a:blip>
          <a:stretch>
            <a:fillRect/>
          </a:stretch>
        </p:blipFill>
        <p:spPr>
          <a:xfrm>
            <a:off x="2024061" y="1167605"/>
            <a:ext cx="8143876" cy="5667376"/>
          </a:xfrm>
          <a:prstGeom prst="rect">
            <a:avLst/>
          </a:prstGeom>
          <a:ln w="12700">
            <a:miter lim="400000"/>
          </a:ln>
        </p:spPr>
      </p:pic>
      <p:sp>
        <p:nvSpPr>
          <p:cNvPr id="57" name="Shape 57"/>
          <p:cNvSpPr/>
          <p:nvPr/>
        </p:nvSpPr>
        <p:spPr>
          <a:xfrm>
            <a:off x="1463719" y="0"/>
            <a:ext cx="9040398" cy="1143000"/>
          </a:xfrm>
          <a:prstGeom prst="rect">
            <a:avLst/>
          </a:prstGeom>
          <a:ln w="12700">
            <a:miter lim="400000"/>
          </a:ln>
          <a:extLst>
            <a:ext uri="{C572A759-6A51-4108-AA02-DFA0A04FC94B}">
              <ma14:wrappingTextBoxFlag xmlns="" xmlns:ma14="http://schemas.microsoft.com/office/mac/drawingml/2011/main" val="1"/>
            </a:ext>
          </a:extLst>
        </p:spPr>
        <p:txBody>
          <a:bodyPr lIns="0" tIns="0" rIns="0" bIns="0" anchor="ctr">
            <a:normAutofit/>
          </a:bodyPr>
          <a:lstStyle>
            <a:lvl1pPr algn="ctr">
              <a:lnSpc>
                <a:spcPct val="90000"/>
              </a:lnSpc>
              <a:defRPr sz="4400" i="1">
                <a:latin typeface="Calibri Light"/>
                <a:ea typeface="Calibri Light"/>
                <a:cs typeface="Calibri Light"/>
                <a:sym typeface="Calibri Light"/>
              </a:defRPr>
            </a:lvl1pPr>
          </a:lstStyle>
          <a:p>
            <a:pPr lvl="0">
              <a:defRPr sz="1800" i="0"/>
            </a:pPr>
            <a:r>
              <a:rPr sz="4400" i="1"/>
              <a:t>HLG 2012</a:t>
            </a: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Shape 59"/>
          <p:cNvSpPr>
            <a:spLocks noGrp="1"/>
          </p:cNvSpPr>
          <p:nvPr>
            <p:ph type="title"/>
          </p:nvPr>
        </p:nvSpPr>
        <p:spPr>
          <a:xfrm>
            <a:off x="838200" y="365125"/>
            <a:ext cx="10515600" cy="1325563"/>
          </a:xfrm>
          <a:prstGeom prst="rect">
            <a:avLst/>
          </a:prstGeom>
        </p:spPr>
        <p:txBody>
          <a:bodyPr/>
          <a:lstStyle/>
          <a:p>
            <a:pPr lvl="0">
              <a:defRPr sz="1800"/>
            </a:pPr>
            <a:r>
              <a:rPr sz="4400"/>
              <a:t>CSPA Assets built 2013 - 2015</a:t>
            </a:r>
          </a:p>
        </p:txBody>
      </p:sp>
      <p:sp>
        <p:nvSpPr>
          <p:cNvPr id="60" name="Shape 60"/>
          <p:cNvSpPr>
            <a:spLocks noGrp="1"/>
          </p:cNvSpPr>
          <p:nvPr>
            <p:ph type="body" idx="1"/>
          </p:nvPr>
        </p:nvSpPr>
        <p:spPr>
          <a:xfrm>
            <a:off x="838200" y="1825625"/>
            <a:ext cx="10515600" cy="4351338"/>
          </a:xfrm>
          <a:prstGeom prst="rect">
            <a:avLst/>
          </a:prstGeom>
        </p:spPr>
        <p:txBody>
          <a:bodyPr/>
          <a:lstStyle/>
          <a:p>
            <a:pPr lvl="0">
              <a:lnSpc>
                <a:spcPct val="72000"/>
              </a:lnSpc>
              <a:defRPr sz="1800"/>
            </a:pPr>
            <a:r>
              <a:rPr sz="2500" dirty="0"/>
              <a:t>2013 – Defined the concept and proved it</a:t>
            </a:r>
          </a:p>
          <a:p>
            <a:pPr lvl="0">
              <a:lnSpc>
                <a:spcPct val="72000"/>
              </a:lnSpc>
              <a:defRPr sz="1800"/>
            </a:pPr>
            <a:endParaRPr sz="2500" dirty="0"/>
          </a:p>
          <a:p>
            <a:pPr lvl="0">
              <a:lnSpc>
                <a:spcPct val="72000"/>
              </a:lnSpc>
              <a:defRPr sz="1800"/>
            </a:pPr>
            <a:r>
              <a:rPr sz="2500" dirty="0"/>
              <a:t>2014 – Proved that we can develop production services and make them visible and available</a:t>
            </a:r>
          </a:p>
          <a:p>
            <a:pPr lvl="0">
              <a:lnSpc>
                <a:spcPct val="72000"/>
              </a:lnSpc>
              <a:defRPr sz="1800"/>
            </a:pPr>
            <a:endParaRPr sz="2500" dirty="0"/>
          </a:p>
          <a:p>
            <a:pPr lvl="0">
              <a:lnSpc>
                <a:spcPct val="72000"/>
              </a:lnSpc>
              <a:defRPr sz="1800"/>
            </a:pPr>
            <a:r>
              <a:rPr sz="2500" dirty="0"/>
              <a:t>2015 – Address remaining implementation challenges and made the assets sustainable</a:t>
            </a:r>
          </a:p>
          <a:p>
            <a:pPr lvl="0">
              <a:lnSpc>
                <a:spcPct val="72000"/>
              </a:lnSpc>
              <a:defRPr sz="1800"/>
            </a:pPr>
            <a:endParaRPr sz="2500" dirty="0"/>
          </a:p>
          <a:p>
            <a:pPr lvl="0">
              <a:lnSpc>
                <a:spcPct val="72000"/>
              </a:lnSpc>
              <a:defRPr sz="1800"/>
            </a:pPr>
            <a:r>
              <a:rPr sz="2500" dirty="0"/>
              <a:t>Assets:</a:t>
            </a:r>
          </a:p>
          <a:p>
            <a:pPr marL="685800" lvl="1" indent="-228600">
              <a:lnSpc>
                <a:spcPct val="72000"/>
              </a:lnSpc>
              <a:spcBef>
                <a:spcPts val="500"/>
              </a:spcBef>
              <a:defRPr sz="1800"/>
            </a:pPr>
            <a:r>
              <a:rPr sz="2200" dirty="0"/>
              <a:t>CSPA – the architecture </a:t>
            </a:r>
            <a:r>
              <a:rPr sz="2200" dirty="0" smtClean="0"/>
              <a:t>v1.</a:t>
            </a:r>
            <a:r>
              <a:rPr lang="en-AU" sz="2200" dirty="0" smtClean="0"/>
              <a:t>5</a:t>
            </a:r>
            <a:endParaRPr sz="2200" dirty="0"/>
          </a:p>
          <a:p>
            <a:pPr marL="685800" lvl="1" indent="-228600">
              <a:lnSpc>
                <a:spcPct val="72000"/>
              </a:lnSpc>
              <a:spcBef>
                <a:spcPts val="500"/>
              </a:spcBef>
              <a:defRPr sz="1800"/>
            </a:pPr>
            <a:r>
              <a:rPr sz="2200" dirty="0"/>
              <a:t>Logical Information Model</a:t>
            </a:r>
          </a:p>
          <a:p>
            <a:pPr marL="685800" lvl="1" indent="-228600">
              <a:lnSpc>
                <a:spcPct val="72000"/>
              </a:lnSpc>
              <a:spcBef>
                <a:spcPts val="500"/>
              </a:spcBef>
              <a:defRPr sz="1800"/>
            </a:pPr>
            <a:r>
              <a:rPr sz="2200" dirty="0"/>
              <a:t>Catalogues</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 name="Shape 62"/>
          <p:cNvSpPr>
            <a:spLocks noGrp="1"/>
          </p:cNvSpPr>
          <p:nvPr>
            <p:ph type="title"/>
          </p:nvPr>
        </p:nvSpPr>
        <p:spPr>
          <a:xfrm>
            <a:off x="838200" y="365125"/>
            <a:ext cx="10515600" cy="1325563"/>
          </a:xfrm>
          <a:prstGeom prst="rect">
            <a:avLst/>
          </a:prstGeom>
        </p:spPr>
        <p:txBody>
          <a:bodyPr/>
          <a:lstStyle/>
          <a:p>
            <a:pPr lvl="0">
              <a:defRPr sz="1800"/>
            </a:pPr>
            <a:r>
              <a:rPr sz="4400"/>
              <a:t>Why are these assets important?</a:t>
            </a:r>
          </a:p>
        </p:txBody>
      </p:sp>
      <p:pic>
        <p:nvPicPr>
          <p:cNvPr id="63" name="pasted-image.png"/>
          <p:cNvPicPr/>
          <p:nvPr/>
        </p:nvPicPr>
        <p:blipFill>
          <a:blip r:embed="rId2">
            <a:extLst/>
          </a:blip>
          <a:stretch>
            <a:fillRect/>
          </a:stretch>
        </p:blipFill>
        <p:spPr>
          <a:xfrm>
            <a:off x="6527799" y="2164872"/>
            <a:ext cx="4961702" cy="2528256"/>
          </a:xfrm>
          <a:prstGeom prst="rect">
            <a:avLst/>
          </a:prstGeom>
          <a:ln w="12700">
            <a:miter lim="400000"/>
          </a:ln>
        </p:spPr>
      </p:pic>
      <p:sp>
        <p:nvSpPr>
          <p:cNvPr id="64" name="Shape 64"/>
          <p:cNvSpPr/>
          <p:nvPr/>
        </p:nvSpPr>
        <p:spPr>
          <a:xfrm>
            <a:off x="6492541" y="4951729"/>
            <a:ext cx="3829718" cy="3581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lvl="0"/>
            <a:r>
              <a:t>https://algorithmia.com/algorithms</a:t>
            </a:r>
          </a:p>
        </p:txBody>
      </p:sp>
      <p:grpSp>
        <p:nvGrpSpPr>
          <p:cNvPr id="82" name="Group 82"/>
          <p:cNvGrpSpPr/>
          <p:nvPr/>
        </p:nvGrpSpPr>
        <p:grpSpPr>
          <a:xfrm>
            <a:off x="424085" y="1982832"/>
            <a:ext cx="5695114" cy="3271155"/>
            <a:chOff x="0" y="0"/>
            <a:chExt cx="5695112" cy="3271154"/>
          </a:xfrm>
        </p:grpSpPr>
        <p:sp>
          <p:nvSpPr>
            <p:cNvPr id="65" name="Shape 65"/>
            <p:cNvSpPr/>
            <p:nvPr/>
          </p:nvSpPr>
          <p:spPr>
            <a:xfrm>
              <a:off x="0" y="0"/>
              <a:ext cx="5695113" cy="488601"/>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rmAutofit/>
            </a:bodyPr>
            <a:lstStyle>
              <a:lvl1pPr defTabSz="521208">
                <a:lnSpc>
                  <a:spcPct val="90000"/>
                </a:lnSpc>
                <a:defRPr sz="2508">
                  <a:latin typeface="Calibri Light"/>
                  <a:ea typeface="Calibri Light"/>
                  <a:cs typeface="Calibri Light"/>
                  <a:sym typeface="Calibri Light"/>
                </a:defRPr>
              </a:lvl1pPr>
            </a:lstStyle>
            <a:p>
              <a:pPr lvl="0">
                <a:defRPr sz="1800"/>
              </a:pPr>
              <a:r>
                <a:rPr sz="2508"/>
                <a:t>A Statistical Service</a:t>
              </a:r>
            </a:p>
          </p:txBody>
        </p:sp>
        <p:pic>
          <p:nvPicPr>
            <p:cNvPr id="66" name="image20.jpg" descr="http://illeccio.com/media/full/gioco-in-legno-forma.jpg"/>
            <p:cNvPicPr/>
            <p:nvPr/>
          </p:nvPicPr>
          <p:blipFill>
            <a:blip r:embed="rId3">
              <a:extLst/>
            </a:blip>
            <a:stretch>
              <a:fillRect/>
            </a:stretch>
          </p:blipFill>
          <p:spPr>
            <a:xfrm>
              <a:off x="478825" y="527415"/>
              <a:ext cx="4877760" cy="2743740"/>
            </a:xfrm>
            <a:prstGeom prst="rect">
              <a:avLst/>
            </a:prstGeom>
            <a:ln w="12700" cap="flat">
              <a:noFill/>
              <a:miter lim="400000"/>
            </a:ln>
            <a:effectLst/>
          </p:spPr>
        </p:pic>
        <p:grpSp>
          <p:nvGrpSpPr>
            <p:cNvPr id="71" name="Group 71"/>
            <p:cNvGrpSpPr/>
            <p:nvPr/>
          </p:nvGrpSpPr>
          <p:grpSpPr>
            <a:xfrm>
              <a:off x="863251" y="2448679"/>
              <a:ext cx="1496286" cy="486129"/>
              <a:chOff x="0" y="0"/>
              <a:chExt cx="1496285" cy="486127"/>
            </a:xfrm>
          </p:grpSpPr>
          <p:grpSp>
            <p:nvGrpSpPr>
              <p:cNvPr id="69" name="Group 69"/>
              <p:cNvGrpSpPr/>
              <p:nvPr/>
            </p:nvGrpSpPr>
            <p:grpSpPr>
              <a:xfrm>
                <a:off x="-1" y="0"/>
                <a:ext cx="996976" cy="486128"/>
                <a:chOff x="0" y="0"/>
                <a:chExt cx="996974" cy="486127"/>
              </a:xfrm>
            </p:grpSpPr>
            <p:sp>
              <p:nvSpPr>
                <p:cNvPr id="67" name="Shape 67"/>
                <p:cNvSpPr/>
                <p:nvPr/>
              </p:nvSpPr>
              <p:spPr>
                <a:xfrm>
                  <a:off x="0" y="0"/>
                  <a:ext cx="996975" cy="486128"/>
                </a:xfrm>
                <a:prstGeom prst="roundRect">
                  <a:avLst>
                    <a:gd name="adj" fmla="val 4984"/>
                  </a:avLst>
                </a:prstGeom>
                <a:solidFill>
                  <a:srgbClr val="4F81BD"/>
                </a:solidFill>
                <a:ln w="25400" cap="flat">
                  <a:solidFill>
                    <a:srgbClr val="000000"/>
                  </a:solidFill>
                  <a:prstDash val="solid"/>
                  <a:bevel/>
                </a:ln>
                <a:effectLst>
                  <a:outerShdw blurRad="50800" dist="38100" dir="5400000" rotWithShape="0">
                    <a:srgbClr val="000000">
                      <a:alpha val="40000"/>
                    </a:srgbClr>
                  </a:outerShdw>
                </a:effectLst>
              </p:spPr>
              <p:txBody>
                <a:bodyPr wrap="square" lIns="0" tIns="0" rIns="0" bIns="0" numCol="1" anchor="ctr">
                  <a:noAutofit/>
                </a:bodyPr>
                <a:lstStyle/>
                <a:p>
                  <a:pPr lvl="0" algn="ctr"/>
                  <a:endParaRPr/>
                </a:p>
              </p:txBody>
            </p:sp>
            <p:sp>
              <p:nvSpPr>
                <p:cNvPr id="68" name="Shape 68"/>
                <p:cNvSpPr/>
                <p:nvPr/>
              </p:nvSpPr>
              <p:spPr>
                <a:xfrm>
                  <a:off x="7096" y="80911"/>
                  <a:ext cx="982782" cy="324306"/>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ctr">
                    <a:defRPr>
                      <a:solidFill>
                        <a:srgbClr val="FFFFFF"/>
                      </a:solidFill>
                    </a:defRPr>
                  </a:lvl1pPr>
                </a:lstStyle>
                <a:p>
                  <a:pPr lvl="0">
                    <a:defRPr>
                      <a:solidFill>
                        <a:srgbClr val="000000"/>
                      </a:solidFill>
                    </a:defRPr>
                  </a:pPr>
                  <a:r>
                    <a:rPr>
                      <a:solidFill>
                        <a:srgbClr val="FFFFFF"/>
                      </a:solidFill>
                    </a:rPr>
                    <a:t>GSIM object instances</a:t>
                  </a:r>
                </a:p>
              </p:txBody>
            </p:sp>
          </p:grpSp>
          <p:sp>
            <p:nvSpPr>
              <p:cNvPr id="70" name="Shape 70"/>
              <p:cNvSpPr/>
              <p:nvPr/>
            </p:nvSpPr>
            <p:spPr>
              <a:xfrm flipV="1">
                <a:off x="996974" y="224113"/>
                <a:ext cx="499312" cy="824"/>
              </a:xfrm>
              <a:prstGeom prst="line">
                <a:avLst/>
              </a:prstGeom>
              <a:noFill/>
              <a:ln w="34925" cap="flat">
                <a:solidFill>
                  <a:srgbClr val="000000"/>
                </a:solidFill>
                <a:prstDash val="solid"/>
                <a:miter lim="800000"/>
                <a:tailEnd type="triangle" w="med" len="med"/>
              </a:ln>
              <a:effectLst/>
            </p:spPr>
            <p:txBody>
              <a:bodyPr wrap="square" lIns="0" tIns="0" rIns="0" bIns="0" numCol="1" anchor="t">
                <a:noAutofit/>
              </a:bodyPr>
              <a:lstStyle/>
              <a:p>
                <a:pPr lvl="0" defTabSz="457200">
                  <a:defRPr sz="1200">
                    <a:latin typeface="+mj-lt"/>
                    <a:ea typeface="+mj-ea"/>
                    <a:cs typeface="+mj-cs"/>
                    <a:sym typeface="Helvetica"/>
                  </a:defRPr>
                </a:pPr>
                <a:endParaRPr/>
              </a:p>
            </p:txBody>
          </p:sp>
        </p:grpSp>
        <p:grpSp>
          <p:nvGrpSpPr>
            <p:cNvPr id="76" name="Group 76"/>
            <p:cNvGrpSpPr/>
            <p:nvPr/>
          </p:nvGrpSpPr>
          <p:grpSpPr>
            <a:xfrm>
              <a:off x="3106371" y="686348"/>
              <a:ext cx="2441352" cy="486129"/>
              <a:chOff x="0" y="0"/>
              <a:chExt cx="2441350" cy="486127"/>
            </a:xfrm>
          </p:grpSpPr>
          <p:grpSp>
            <p:nvGrpSpPr>
              <p:cNvPr id="74" name="Group 74"/>
              <p:cNvGrpSpPr/>
              <p:nvPr/>
            </p:nvGrpSpPr>
            <p:grpSpPr>
              <a:xfrm>
                <a:off x="1445200" y="0"/>
                <a:ext cx="996151" cy="486128"/>
                <a:chOff x="0" y="0"/>
                <a:chExt cx="996150" cy="486127"/>
              </a:xfrm>
            </p:grpSpPr>
            <p:sp>
              <p:nvSpPr>
                <p:cNvPr id="72" name="Shape 72"/>
                <p:cNvSpPr/>
                <p:nvPr/>
              </p:nvSpPr>
              <p:spPr>
                <a:xfrm>
                  <a:off x="0" y="0"/>
                  <a:ext cx="996151" cy="486128"/>
                </a:xfrm>
                <a:prstGeom prst="roundRect">
                  <a:avLst>
                    <a:gd name="adj" fmla="val 4984"/>
                  </a:avLst>
                </a:prstGeom>
                <a:solidFill>
                  <a:srgbClr val="4F81BD"/>
                </a:solidFill>
                <a:ln w="25400" cap="flat">
                  <a:solidFill>
                    <a:srgbClr val="000000"/>
                  </a:solidFill>
                  <a:prstDash val="solid"/>
                  <a:bevel/>
                </a:ln>
                <a:effectLst>
                  <a:outerShdw blurRad="50800" dist="38100" dir="5400000" rotWithShape="0">
                    <a:srgbClr val="000000">
                      <a:alpha val="40000"/>
                    </a:srgbClr>
                  </a:outerShdw>
                </a:effectLst>
              </p:spPr>
              <p:txBody>
                <a:bodyPr wrap="square" lIns="0" tIns="0" rIns="0" bIns="0" numCol="1" anchor="ctr">
                  <a:noAutofit/>
                </a:bodyPr>
                <a:lstStyle/>
                <a:p>
                  <a:pPr lvl="0" algn="ctr"/>
                  <a:endParaRPr/>
                </a:p>
              </p:txBody>
            </p:sp>
            <p:sp>
              <p:nvSpPr>
                <p:cNvPr id="73" name="Shape 73"/>
                <p:cNvSpPr/>
                <p:nvPr/>
              </p:nvSpPr>
              <p:spPr>
                <a:xfrm>
                  <a:off x="7096" y="11700"/>
                  <a:ext cx="981958" cy="46272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p>
                  <a:pPr lvl="0" algn="ctr"/>
                  <a:r>
                    <a:rPr>
                      <a:solidFill>
                        <a:srgbClr val="FFFFFF"/>
                      </a:solidFill>
                    </a:rPr>
                    <a:t>GSIM object structures</a:t>
                  </a:r>
                </a:p>
                <a:p>
                  <a:pPr lvl="0" algn="ctr"/>
                  <a:r>
                    <a:rPr>
                      <a:solidFill>
                        <a:srgbClr val="FFFFFF"/>
                      </a:solidFill>
                    </a:rPr>
                    <a:t>(formats)</a:t>
                  </a:r>
                </a:p>
              </p:txBody>
            </p:sp>
          </p:grpSp>
          <p:sp>
            <p:nvSpPr>
              <p:cNvPr id="75" name="Shape 75"/>
              <p:cNvSpPr/>
              <p:nvPr/>
            </p:nvSpPr>
            <p:spPr>
              <a:xfrm flipH="1" flipV="1">
                <a:off x="0" y="224113"/>
                <a:ext cx="1445201" cy="1"/>
              </a:xfrm>
              <a:prstGeom prst="line">
                <a:avLst/>
              </a:prstGeom>
              <a:noFill/>
              <a:ln w="34925" cap="flat">
                <a:solidFill>
                  <a:srgbClr val="000000"/>
                </a:solidFill>
                <a:prstDash val="solid"/>
                <a:miter lim="800000"/>
                <a:tailEnd type="triangle" w="med" len="med"/>
              </a:ln>
              <a:effectLst/>
            </p:spPr>
            <p:txBody>
              <a:bodyPr wrap="square" lIns="0" tIns="0" rIns="0" bIns="0" numCol="1" anchor="t">
                <a:noAutofit/>
              </a:bodyPr>
              <a:lstStyle/>
              <a:p>
                <a:pPr lvl="0" defTabSz="457200">
                  <a:defRPr sz="1200">
                    <a:latin typeface="+mj-lt"/>
                    <a:ea typeface="+mj-ea"/>
                    <a:cs typeface="+mj-cs"/>
                    <a:sym typeface="Helvetica"/>
                  </a:defRPr>
                </a:pPr>
                <a:endParaRPr/>
              </a:p>
            </p:txBody>
          </p:sp>
        </p:grpSp>
        <p:grpSp>
          <p:nvGrpSpPr>
            <p:cNvPr id="81" name="Group 81"/>
            <p:cNvGrpSpPr/>
            <p:nvPr/>
          </p:nvGrpSpPr>
          <p:grpSpPr>
            <a:xfrm>
              <a:off x="338713" y="1250468"/>
              <a:ext cx="1563849" cy="336995"/>
              <a:chOff x="0" y="0"/>
              <a:chExt cx="1563848" cy="336994"/>
            </a:xfrm>
          </p:grpSpPr>
          <p:sp>
            <p:nvSpPr>
              <p:cNvPr id="77" name="Shape 77"/>
              <p:cNvSpPr/>
              <p:nvPr/>
            </p:nvSpPr>
            <p:spPr>
              <a:xfrm>
                <a:off x="1230150" y="170557"/>
                <a:ext cx="333699" cy="4120"/>
              </a:xfrm>
              <a:prstGeom prst="line">
                <a:avLst/>
              </a:prstGeom>
              <a:noFill/>
              <a:ln w="34925" cap="flat">
                <a:solidFill>
                  <a:srgbClr val="000000"/>
                </a:solidFill>
                <a:prstDash val="solid"/>
                <a:miter lim="800000"/>
                <a:tailEnd type="triangle" w="med" len="med"/>
              </a:ln>
              <a:effectLst/>
            </p:spPr>
            <p:txBody>
              <a:bodyPr wrap="square" lIns="0" tIns="0" rIns="0" bIns="0" numCol="1" anchor="t">
                <a:noAutofit/>
              </a:bodyPr>
              <a:lstStyle/>
              <a:p>
                <a:pPr lvl="0" defTabSz="457200">
                  <a:defRPr sz="1200">
                    <a:latin typeface="+mj-lt"/>
                    <a:ea typeface="+mj-ea"/>
                    <a:cs typeface="+mj-cs"/>
                    <a:sym typeface="Helvetica"/>
                  </a:defRPr>
                </a:pPr>
                <a:endParaRPr/>
              </a:p>
            </p:txBody>
          </p:sp>
          <p:grpSp>
            <p:nvGrpSpPr>
              <p:cNvPr id="80" name="Group 80"/>
              <p:cNvGrpSpPr/>
              <p:nvPr/>
            </p:nvGrpSpPr>
            <p:grpSpPr>
              <a:xfrm>
                <a:off x="-1" y="-1"/>
                <a:ext cx="1245807" cy="336996"/>
                <a:chOff x="0" y="0"/>
                <a:chExt cx="1245805" cy="336994"/>
              </a:xfrm>
            </p:grpSpPr>
            <p:sp>
              <p:nvSpPr>
                <p:cNvPr id="78" name="Shape 78"/>
                <p:cNvSpPr/>
                <p:nvPr/>
              </p:nvSpPr>
              <p:spPr>
                <a:xfrm>
                  <a:off x="-1" y="-1"/>
                  <a:ext cx="1245807" cy="33699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8679" y="0"/>
                      </a:lnTo>
                      <a:lnTo>
                        <a:pt x="21600" y="10800"/>
                      </a:lnTo>
                      <a:lnTo>
                        <a:pt x="18679" y="21600"/>
                      </a:lnTo>
                      <a:lnTo>
                        <a:pt x="0" y="21600"/>
                      </a:lnTo>
                      <a:close/>
                    </a:path>
                  </a:pathLst>
                </a:custGeom>
                <a:solidFill>
                  <a:srgbClr val="8064A2"/>
                </a:solidFill>
                <a:ln w="25400" cap="flat">
                  <a:solidFill>
                    <a:srgbClr val="000000"/>
                  </a:solidFill>
                  <a:prstDash val="solid"/>
                  <a:bevel/>
                </a:ln>
                <a:effectLst>
                  <a:outerShdw blurRad="50800" dist="38100" dir="5400000" rotWithShape="0">
                    <a:srgbClr val="000000">
                      <a:alpha val="40000"/>
                    </a:srgbClr>
                  </a:outerShdw>
                </a:effectLst>
              </p:spPr>
              <p:txBody>
                <a:bodyPr wrap="square" lIns="0" tIns="0" rIns="0" bIns="0" numCol="1" anchor="ctr">
                  <a:noAutofit/>
                </a:bodyPr>
                <a:lstStyle/>
                <a:p>
                  <a:pPr lvl="0" algn="ctr"/>
                  <a:endParaRPr/>
                </a:p>
              </p:txBody>
            </p:sp>
            <p:sp>
              <p:nvSpPr>
                <p:cNvPr id="79" name="Shape 79"/>
                <p:cNvSpPr/>
                <p:nvPr/>
              </p:nvSpPr>
              <p:spPr>
                <a:xfrm>
                  <a:off x="-1" y="75555"/>
                  <a:ext cx="1161559" cy="185884"/>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algn="ctr">
                    <a:defRPr>
                      <a:solidFill>
                        <a:srgbClr val="FFFFFF"/>
                      </a:solidFill>
                    </a:defRPr>
                  </a:lvl1pPr>
                </a:lstStyle>
                <a:p>
                  <a:pPr lvl="0">
                    <a:defRPr>
                      <a:solidFill>
                        <a:srgbClr val="000000"/>
                      </a:solidFill>
                    </a:defRPr>
                  </a:pPr>
                  <a:r>
                    <a:rPr>
                      <a:solidFill>
                        <a:srgbClr val="FFFFFF"/>
                      </a:solidFill>
                    </a:rPr>
                    <a:t>GSBPM -process</a:t>
                  </a:r>
                </a:p>
              </p:txBody>
            </p:sp>
          </p:grpSp>
        </p:grpSp>
      </p:grpSp>
      <p:sp>
        <p:nvSpPr>
          <p:cNvPr id="83" name="Shape 83"/>
          <p:cNvSpPr/>
          <p:nvPr/>
        </p:nvSpPr>
        <p:spPr>
          <a:xfrm>
            <a:off x="710283" y="5568472"/>
            <a:ext cx="10771434" cy="3581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p>
            <a:pPr lvl="0"/>
            <a:r>
              <a:t>Gartner Says It's Not Just About Big Data; It's What You Do With It: Welcome to the Algorithmic Economy</a:t>
            </a: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5" name="Shape 85"/>
          <p:cNvSpPr>
            <a:spLocks noGrp="1"/>
          </p:cNvSpPr>
          <p:nvPr>
            <p:ph type="title"/>
          </p:nvPr>
        </p:nvSpPr>
        <p:spPr>
          <a:xfrm>
            <a:off x="838200" y="365125"/>
            <a:ext cx="10515600" cy="1325563"/>
          </a:xfrm>
          <a:prstGeom prst="rect">
            <a:avLst/>
          </a:prstGeom>
        </p:spPr>
        <p:txBody>
          <a:bodyPr/>
          <a:lstStyle/>
          <a:p>
            <a:pPr lvl="0">
              <a:defRPr sz="1800"/>
            </a:pPr>
            <a:r>
              <a:rPr sz="4400"/>
              <a:t>Ongoing CSPA work</a:t>
            </a:r>
          </a:p>
        </p:txBody>
      </p:sp>
      <p:sp>
        <p:nvSpPr>
          <p:cNvPr id="86" name="Shape 86"/>
          <p:cNvSpPr>
            <a:spLocks noGrp="1"/>
          </p:cNvSpPr>
          <p:nvPr>
            <p:ph type="body" idx="1"/>
          </p:nvPr>
        </p:nvSpPr>
        <p:spPr>
          <a:xfrm>
            <a:off x="838200" y="1825625"/>
            <a:ext cx="10515600" cy="4351338"/>
          </a:xfrm>
          <a:prstGeom prst="rect">
            <a:avLst/>
          </a:prstGeom>
        </p:spPr>
        <p:txBody>
          <a:bodyPr/>
          <a:lstStyle/>
          <a:p>
            <a:pPr lvl="0">
              <a:defRPr sz="1800"/>
            </a:pPr>
            <a:endParaRPr sz="3600"/>
          </a:p>
          <a:p>
            <a:pPr marL="293914" lvl="0" indent="-293914">
              <a:defRPr sz="1800"/>
            </a:pPr>
            <a:r>
              <a:rPr sz="3600"/>
              <a:t>Stream 1: Core governance and maintenance work</a:t>
            </a:r>
          </a:p>
          <a:p>
            <a:pPr marL="0" lvl="0" indent="0">
              <a:buSzTx/>
              <a:buNone/>
              <a:defRPr sz="1800"/>
            </a:pPr>
            <a:endParaRPr sz="3600"/>
          </a:p>
          <a:p>
            <a:pPr marL="293914" lvl="0" indent="-293914">
              <a:defRPr sz="1800"/>
            </a:pPr>
            <a:r>
              <a:rPr sz="3600"/>
              <a:t>Stream 2: Implementation Support</a:t>
            </a:r>
          </a:p>
          <a:p>
            <a:pPr marL="0" lvl="0" indent="0">
              <a:buSzTx/>
              <a:buNone/>
              <a:defRPr sz="1800"/>
            </a:pPr>
            <a:endParaRPr sz="3600"/>
          </a:p>
          <a:p>
            <a:pPr marL="293914" lvl="0" indent="-293914">
              <a:defRPr sz="1800"/>
            </a:pPr>
            <a:r>
              <a:rPr sz="3600"/>
              <a:t>Stream 3: Enabling Sharing</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Shape 88"/>
          <p:cNvSpPr>
            <a:spLocks noGrp="1"/>
          </p:cNvSpPr>
          <p:nvPr>
            <p:ph type="title"/>
          </p:nvPr>
        </p:nvSpPr>
        <p:spPr>
          <a:xfrm>
            <a:off x="7863417" y="1509713"/>
            <a:ext cx="3896784" cy="2087561"/>
          </a:xfrm>
          <a:prstGeom prst="rect">
            <a:avLst/>
          </a:prstGeom>
        </p:spPr>
        <p:txBody>
          <a:bodyPr/>
          <a:lstStyle>
            <a:lvl1pPr algn="ctr">
              <a:defRPr sz="3900"/>
            </a:lvl1pPr>
          </a:lstStyle>
          <a:p>
            <a:pPr lvl="0">
              <a:defRPr sz="1800"/>
            </a:pPr>
            <a:r>
              <a:rPr sz="3900"/>
              <a:t>Proposed new governance from 2016 onwards</a:t>
            </a:r>
          </a:p>
        </p:txBody>
      </p:sp>
      <p:pic>
        <p:nvPicPr>
          <p:cNvPr id="89" name="image3.png"/>
          <p:cNvPicPr/>
          <p:nvPr/>
        </p:nvPicPr>
        <p:blipFill>
          <a:blip r:embed="rId2">
            <a:extLst/>
          </a:blip>
          <a:stretch>
            <a:fillRect/>
          </a:stretch>
        </p:blipFill>
        <p:spPr>
          <a:xfrm>
            <a:off x="1555422" y="476250"/>
            <a:ext cx="6213728" cy="6242050"/>
          </a:xfrm>
          <a:prstGeom prst="rect">
            <a:avLst/>
          </a:prstGeom>
          <a:ln w="12700">
            <a:miter lim="400000"/>
          </a:ln>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 name="Shape 91"/>
          <p:cNvSpPr>
            <a:spLocks noGrp="1"/>
          </p:cNvSpPr>
          <p:nvPr>
            <p:ph type="title"/>
          </p:nvPr>
        </p:nvSpPr>
        <p:spPr>
          <a:xfrm>
            <a:off x="334433" y="404813"/>
            <a:ext cx="9448801" cy="990601"/>
          </a:xfrm>
          <a:prstGeom prst="rect">
            <a:avLst/>
          </a:prstGeom>
        </p:spPr>
        <p:txBody>
          <a:bodyPr/>
          <a:lstStyle/>
          <a:p>
            <a:pPr lvl="0">
              <a:defRPr sz="1800"/>
            </a:pPr>
            <a:r>
              <a:rPr sz="4400"/>
              <a:t>2015 project: Expected outputs</a:t>
            </a:r>
          </a:p>
        </p:txBody>
      </p:sp>
      <p:sp>
        <p:nvSpPr>
          <p:cNvPr id="92" name="Shape 92"/>
          <p:cNvSpPr>
            <a:spLocks noGrp="1"/>
          </p:cNvSpPr>
          <p:nvPr>
            <p:ph type="body" idx="1"/>
          </p:nvPr>
        </p:nvSpPr>
        <p:spPr>
          <a:xfrm>
            <a:off x="527050" y="1484313"/>
            <a:ext cx="11330518" cy="4897439"/>
          </a:xfrm>
          <a:prstGeom prst="rect">
            <a:avLst/>
          </a:prstGeom>
        </p:spPr>
        <p:txBody>
          <a:bodyPr/>
          <a:lstStyle/>
          <a:p>
            <a:pPr marL="0" lvl="0" indent="0">
              <a:buSzTx/>
              <a:buNone/>
              <a:defRPr sz="1800"/>
            </a:pPr>
            <a:r>
              <a:rPr sz="2800"/>
              <a:t>1.	CSPA v1.5</a:t>
            </a:r>
          </a:p>
          <a:p>
            <a:pPr marL="0" lvl="0" indent="0">
              <a:buSzTx/>
              <a:buNone/>
              <a:defRPr sz="1800"/>
            </a:pPr>
            <a:r>
              <a:rPr sz="2800"/>
              <a:t>2.	CSPA Template Guidance</a:t>
            </a:r>
          </a:p>
          <a:p>
            <a:pPr marL="0" lvl="0" indent="0">
              <a:buSzTx/>
              <a:buNone/>
              <a:defRPr sz="1800"/>
            </a:pPr>
            <a:r>
              <a:rPr sz="2800"/>
              <a:t>3.	CSPA Implementation Guidance</a:t>
            </a:r>
          </a:p>
          <a:p>
            <a:pPr marL="0" lvl="0" indent="0">
              <a:buSzTx/>
              <a:buNone/>
              <a:defRPr sz="1800"/>
            </a:pPr>
            <a:r>
              <a:rPr sz="2800"/>
              <a:t>4.	Using the CSPA Logical Information Model</a:t>
            </a:r>
          </a:p>
          <a:p>
            <a:pPr marL="0" lvl="0" indent="0">
              <a:buSzTx/>
              <a:buNone/>
              <a:defRPr sz="1800"/>
            </a:pPr>
            <a:r>
              <a:rPr sz="2800"/>
              <a:t>5.	Logical Information Model Documentation</a:t>
            </a:r>
          </a:p>
          <a:p>
            <a:pPr marL="0" lvl="0" indent="0">
              <a:buSzTx/>
              <a:buNone/>
              <a:defRPr sz="1800"/>
            </a:pPr>
            <a:r>
              <a:rPr sz="2800"/>
              <a:t>6.	Catalogue User Guide </a:t>
            </a:r>
          </a:p>
          <a:p>
            <a:pPr marL="0" lvl="0" indent="0">
              <a:buSzTx/>
              <a:buNone/>
              <a:defRPr sz="1800"/>
            </a:pPr>
            <a:r>
              <a:rPr sz="2800"/>
              <a:t>7.	Investment Catalogue</a:t>
            </a:r>
          </a:p>
          <a:p>
            <a:pPr marL="0" lvl="0" indent="0">
              <a:buSzTx/>
              <a:buNone/>
              <a:defRPr sz="1800"/>
            </a:pPr>
            <a:r>
              <a:rPr sz="2800"/>
              <a:t>8.	Capability Catalogue</a:t>
            </a:r>
          </a:p>
          <a:p>
            <a:pPr marL="0" lvl="0" indent="0">
              <a:buSzTx/>
              <a:buNone/>
              <a:defRPr sz="1800"/>
            </a:pPr>
            <a:r>
              <a:rPr sz="2800"/>
              <a:t>9.	Updated CSPA brochures and webpage</a:t>
            </a: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 name="Shape 94"/>
          <p:cNvSpPr/>
          <p:nvPr/>
        </p:nvSpPr>
        <p:spPr>
          <a:xfrm>
            <a:off x="5029629" y="1026561"/>
            <a:ext cx="2058403" cy="624841"/>
          </a:xfrm>
          <a:prstGeom prst="rect">
            <a:avLst/>
          </a:prstGeom>
          <a:ln w="12700">
            <a:miter lim="400000"/>
          </a:ln>
          <a:extLst>
            <a:ext uri="{C572A759-6A51-4108-AA02-DFA0A04FC94B}">
              <ma14:wrappingTextBoxFlag xmlns="" xmlns:ma14="http://schemas.microsoft.com/office/mac/drawingml/2011/main" val="1"/>
            </a:ext>
          </a:extLst>
        </p:spPr>
        <p:txBody>
          <a:bodyPr wrap="none" lIns="45719" rIns="45719">
            <a:spAutoFit/>
          </a:bodyPr>
          <a:lstStyle>
            <a:lvl1pPr>
              <a:defRPr sz="3600"/>
            </a:lvl1pPr>
          </a:lstStyle>
          <a:p>
            <a:pPr lvl="0">
              <a:defRPr sz="1800"/>
            </a:pPr>
            <a:r>
              <a:rPr sz="3600"/>
              <a:t>CSPA Wiki</a:t>
            </a:r>
          </a:p>
        </p:txBody>
      </p:sp>
      <p:sp>
        <p:nvSpPr>
          <p:cNvPr id="95" name="Shape 95"/>
          <p:cNvSpPr/>
          <p:nvPr/>
        </p:nvSpPr>
        <p:spPr>
          <a:xfrm>
            <a:off x="0" y="6459459"/>
            <a:ext cx="12192000" cy="358141"/>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lgn="ctr"/>
          </a:lstStyle>
          <a:p>
            <a:pPr lvl="0"/>
            <a:r>
              <a:t>http://www1.unece.org/stat/platform/display/CSPA</a:t>
            </a:r>
          </a:p>
        </p:txBody>
      </p:sp>
      <p:sp>
        <p:nvSpPr>
          <p:cNvPr id="96" name="Shape 96"/>
          <p:cNvSpPr>
            <a:spLocks noGrp="1"/>
          </p:cNvSpPr>
          <p:nvPr>
            <p:ph type="title"/>
          </p:nvPr>
        </p:nvSpPr>
        <p:spPr>
          <a:xfrm>
            <a:off x="-40481" y="-32759"/>
            <a:ext cx="12192001" cy="1143001"/>
          </a:xfrm>
          <a:prstGeom prst="rect">
            <a:avLst/>
          </a:prstGeom>
        </p:spPr>
        <p:txBody>
          <a:bodyPr/>
          <a:lstStyle>
            <a:lvl1pPr algn="ctr"/>
          </a:lstStyle>
          <a:p>
            <a:pPr lvl="0">
              <a:defRPr sz="1800"/>
            </a:pPr>
            <a:r>
              <a:rPr sz="4400"/>
              <a:t>How do I find out more?</a:t>
            </a:r>
          </a:p>
        </p:txBody>
      </p:sp>
      <p:pic>
        <p:nvPicPr>
          <p:cNvPr id="97" name="image4.png"/>
          <p:cNvPicPr/>
          <p:nvPr/>
        </p:nvPicPr>
        <p:blipFill>
          <a:blip r:embed="rId2">
            <a:extLst/>
          </a:blip>
          <a:stretch>
            <a:fillRect/>
          </a:stretch>
        </p:blipFill>
        <p:spPr>
          <a:xfrm>
            <a:off x="1120784" y="1625757"/>
            <a:ext cx="10020301" cy="4705351"/>
          </a:xfrm>
          <a:prstGeom prst="rect">
            <a:avLst/>
          </a:prstGeom>
          <a:ln w="12700">
            <a:miter lim="400000"/>
          </a:ln>
        </p:spPr>
      </p:pic>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959995" y="3133121"/>
            <a:ext cx="4055994" cy="3369369"/>
          </a:xfrm>
          <a:prstGeom prst="rect">
            <a:avLst/>
          </a:prstGeom>
        </p:spPr>
      </p:pic>
      <p:sp>
        <p:nvSpPr>
          <p:cNvPr id="2" name="Title 1"/>
          <p:cNvSpPr>
            <a:spLocks noGrp="1"/>
          </p:cNvSpPr>
          <p:nvPr>
            <p:ph type="title"/>
          </p:nvPr>
        </p:nvSpPr>
        <p:spPr>
          <a:xfrm>
            <a:off x="838200" y="133305"/>
            <a:ext cx="10515600" cy="1325563"/>
          </a:xfrm>
        </p:spPr>
        <p:txBody>
          <a:bodyPr/>
          <a:lstStyle/>
          <a:p>
            <a:r>
              <a:rPr lang="en-NZ" dirty="0" smtClean="0"/>
              <a:t>We need to modernise</a:t>
            </a:r>
            <a:endParaRPr lang="en-NZ" dirty="0"/>
          </a:p>
        </p:txBody>
      </p:sp>
      <p:sp>
        <p:nvSpPr>
          <p:cNvPr id="3" name="Content Placeholder 2"/>
          <p:cNvSpPr>
            <a:spLocks noGrp="1"/>
          </p:cNvSpPr>
          <p:nvPr>
            <p:ph idx="1"/>
          </p:nvPr>
        </p:nvSpPr>
        <p:spPr>
          <a:xfrm>
            <a:off x="838200" y="1458868"/>
            <a:ext cx="7571704" cy="5043622"/>
          </a:xfrm>
        </p:spPr>
        <p:txBody>
          <a:bodyPr>
            <a:normAutofit fontScale="92500" lnSpcReduction="10000"/>
          </a:bodyPr>
          <a:lstStyle/>
          <a:p>
            <a:pPr marL="0" indent="0">
              <a:buNone/>
            </a:pPr>
            <a:r>
              <a:rPr lang="en-US" sz="3300" dirty="0" smtClean="0"/>
              <a:t>There are many “shaky bridge” platforms:</a:t>
            </a:r>
            <a:r>
              <a:rPr lang="en-US" sz="3300" dirty="0"/>
              <a:t> </a:t>
            </a:r>
            <a:endParaRPr lang="en-AU" sz="3300" dirty="0"/>
          </a:p>
          <a:p>
            <a:pPr lvl="0"/>
            <a:r>
              <a:rPr lang="en-US" sz="2600" dirty="0"/>
              <a:t>rigid processes and methods;</a:t>
            </a:r>
            <a:endParaRPr lang="en-AU" sz="2600" dirty="0"/>
          </a:p>
          <a:p>
            <a:pPr lvl="0"/>
            <a:r>
              <a:rPr lang="en-US" sz="2600" dirty="0"/>
              <a:t>inflexible ageing technology;</a:t>
            </a:r>
            <a:endParaRPr lang="en-AU" sz="2600" dirty="0"/>
          </a:p>
          <a:p>
            <a:pPr lvl="0"/>
            <a:r>
              <a:rPr lang="en-US" sz="2600" dirty="0"/>
              <a:t>increasing cost of traditional data collection methods;</a:t>
            </a:r>
            <a:endParaRPr lang="en-AU" sz="2600" dirty="0"/>
          </a:p>
          <a:p>
            <a:pPr lvl="0"/>
            <a:r>
              <a:rPr lang="en-US" sz="2600" dirty="0"/>
              <a:t>inability to quickly respond to emerging information needs;</a:t>
            </a:r>
            <a:endParaRPr lang="en-AU" sz="2600" dirty="0"/>
          </a:p>
          <a:p>
            <a:pPr lvl="0"/>
            <a:r>
              <a:rPr lang="en-US" sz="2600" dirty="0"/>
              <a:t>slow to harness new and alternative sources of data (such as sensor, satellite); </a:t>
            </a:r>
            <a:endParaRPr lang="en-AU" sz="2600" dirty="0"/>
          </a:p>
          <a:p>
            <a:pPr lvl="0"/>
            <a:r>
              <a:rPr lang="en-US" sz="2600" dirty="0"/>
              <a:t>difficulty in attracting and retaining skilled staff in the competitive </a:t>
            </a:r>
            <a:r>
              <a:rPr lang="en-US" sz="2600" dirty="0" err="1"/>
              <a:t>labour</a:t>
            </a:r>
            <a:r>
              <a:rPr lang="en-US" sz="2600" dirty="0"/>
              <a:t> market.</a:t>
            </a:r>
            <a:endParaRPr lang="en-AU" sz="2600" dirty="0"/>
          </a:p>
          <a:p>
            <a:pPr marL="0" indent="0">
              <a:buNone/>
            </a:pPr>
            <a:r>
              <a:rPr lang="en-US" sz="3000" dirty="0"/>
              <a:t>In an increasingly digital and data rich environment statistical organizations are struggling to remain relevant.</a:t>
            </a:r>
            <a:endParaRPr lang="en-AU" sz="3000" dirty="0"/>
          </a:p>
        </p:txBody>
      </p:sp>
      <p:pic>
        <p:nvPicPr>
          <p:cNvPr id="1026" name="Picture 2" descr="See original image"/>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54486" y="426402"/>
            <a:ext cx="3256514" cy="27282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2497126"/>
      </p:ext>
    </p:extLst>
  </p:cSld>
  <p:clrMapOvr>
    <a:masterClrMapping/>
  </p:clrMapOvr>
  <p:transition spd="med"/>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A modernisation blueprint exists</a:t>
            </a:r>
            <a:endParaRPr lang="en-NZ" dirty="0"/>
          </a:p>
        </p:txBody>
      </p:sp>
      <p:sp>
        <p:nvSpPr>
          <p:cNvPr id="3" name="Content Placeholder 2"/>
          <p:cNvSpPr>
            <a:spLocks noGrp="1"/>
          </p:cNvSpPr>
          <p:nvPr>
            <p:ph idx="1"/>
          </p:nvPr>
        </p:nvSpPr>
        <p:spPr>
          <a:xfrm>
            <a:off x="383519" y="1859552"/>
            <a:ext cx="5807299" cy="4351338"/>
          </a:xfrm>
        </p:spPr>
        <p:txBody>
          <a:bodyPr/>
          <a:lstStyle/>
          <a:p>
            <a:pPr marL="0" indent="0">
              <a:buNone/>
            </a:pPr>
            <a:r>
              <a:rPr lang="en-US" dirty="0"/>
              <a:t>CSPA provides a reference architecture </a:t>
            </a:r>
            <a:r>
              <a:rPr lang="sl-SI" dirty="0"/>
              <a:t>to help each agency </a:t>
            </a:r>
            <a:r>
              <a:rPr lang="sl-SI" dirty="0" smtClean="0"/>
              <a:t>modernisation, based on common standards:</a:t>
            </a:r>
          </a:p>
          <a:p>
            <a:r>
              <a:rPr lang="sl-SI" dirty="0"/>
              <a:t>GSBPM</a:t>
            </a:r>
          </a:p>
          <a:p>
            <a:r>
              <a:rPr lang="en-US" dirty="0" smtClean="0"/>
              <a:t>GSIM </a:t>
            </a:r>
            <a:endParaRPr lang="sl-SI" dirty="0" smtClean="0"/>
          </a:p>
          <a:p>
            <a:r>
              <a:rPr lang="sl-SI" dirty="0" smtClean="0"/>
              <a:t>DDI / SDMX</a:t>
            </a:r>
            <a:endParaRPr lang="en-AU" dirty="0" smtClean="0"/>
          </a:p>
          <a:p>
            <a:pPr marL="0" indent="0">
              <a:buNone/>
            </a:pPr>
            <a:r>
              <a:rPr lang="en-AU" dirty="0" smtClean="0"/>
              <a:t>CSPA allows us to modernise our environment and use existing international solutions.</a:t>
            </a:r>
            <a:endParaRPr lang="sl-SI" dirty="0" smtClean="0"/>
          </a:p>
        </p:txBody>
      </p:sp>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451830" y="5565884"/>
            <a:ext cx="1402525" cy="878148"/>
          </a:xfrm>
          <a:prstGeom prst="rect">
            <a:avLst/>
          </a:prstGeom>
        </p:spPr>
      </p:pic>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56722" y="5492142"/>
            <a:ext cx="1412282" cy="969315"/>
          </a:xfrm>
          <a:prstGeom prst="rect">
            <a:avLst/>
          </a:prstGeom>
        </p:spPr>
      </p:pic>
      <p:pic>
        <p:nvPicPr>
          <p:cNvPr id="10" name="Picture 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072899" y="5503453"/>
            <a:ext cx="1200997" cy="707437"/>
          </a:xfrm>
          <a:prstGeom prst="rect">
            <a:avLst/>
          </a:prstGeom>
        </p:spPr>
      </p:pic>
      <p:pic>
        <p:nvPicPr>
          <p:cNvPr id="13" name="Picture 1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90818" y="5538166"/>
            <a:ext cx="1838325" cy="733425"/>
          </a:xfrm>
          <a:prstGeom prst="rect">
            <a:avLst/>
          </a:prstGeom>
        </p:spPr>
      </p:pic>
      <p:pic>
        <p:nvPicPr>
          <p:cNvPr id="4" name="Picture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67755" y="1859552"/>
            <a:ext cx="5686600" cy="3660749"/>
          </a:xfrm>
          <a:prstGeom prst="rect">
            <a:avLst/>
          </a:prstGeom>
        </p:spPr>
      </p:pic>
    </p:spTree>
    <p:extLst>
      <p:ext uri="{BB962C8B-B14F-4D97-AF65-F5344CB8AC3E}">
        <p14:creationId xmlns:p14="http://schemas.microsoft.com/office/powerpoint/2010/main" val="14804158"/>
      </p:ext>
    </p:extLst>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Titolo 1"/>
          <p:cNvSpPr>
            <a:spLocks noGrp="1"/>
          </p:cNvSpPr>
          <p:nvPr>
            <p:ph type="title" idx="4294967295"/>
          </p:nvPr>
        </p:nvSpPr>
        <p:spPr>
          <a:xfrm>
            <a:off x="0" y="388938"/>
            <a:ext cx="10166350" cy="561975"/>
          </a:xfrm>
        </p:spPr>
        <p:txBody>
          <a:bodyPr>
            <a:normAutofit fontScale="90000"/>
          </a:bodyPr>
          <a:lstStyle/>
          <a:p>
            <a:pPr algn="ctr"/>
            <a:r>
              <a:rPr lang="it-IT" b="1" dirty="0" smtClean="0"/>
              <a:t>What is CSPA? </a:t>
            </a:r>
          </a:p>
        </p:txBody>
      </p:sp>
      <p:sp>
        <p:nvSpPr>
          <p:cNvPr id="16387" name="Segnaposto contenuto 2"/>
          <p:cNvSpPr>
            <a:spLocks/>
          </p:cNvSpPr>
          <p:nvPr/>
        </p:nvSpPr>
        <p:spPr bwMode="auto">
          <a:xfrm>
            <a:off x="1100206" y="1318532"/>
            <a:ext cx="9622221" cy="5327650"/>
          </a:xfrm>
          <a:prstGeom prst="rect">
            <a:avLst/>
          </a:prstGeom>
          <a:noFill/>
          <a:ln>
            <a:noFill/>
          </a:ln>
          <a:extLst/>
        </p:spPr>
        <p:txBody>
          <a:bodyPr/>
          <a:lstStyle/>
          <a:p>
            <a:pPr marL="285750" indent="-285750" fontAlgn="auto">
              <a:spcBef>
                <a:spcPts val="0"/>
              </a:spcBef>
              <a:spcAft>
                <a:spcPts val="0"/>
              </a:spcAft>
              <a:buFont typeface="Arial" pitchFamily="34" charset="0"/>
              <a:buChar char="•"/>
              <a:defRPr/>
            </a:pPr>
            <a:r>
              <a:rPr lang="en-US" sz="3000" dirty="0" smtClean="0">
                <a:latin typeface="+mn-lt"/>
                <a:cs typeface="+mn-cs"/>
              </a:rPr>
              <a:t>CSPA </a:t>
            </a:r>
            <a:r>
              <a:rPr lang="en-US" sz="3000" dirty="0">
                <a:latin typeface="+mn-lt"/>
                <a:cs typeface="+mn-cs"/>
              </a:rPr>
              <a:t>provides a </a:t>
            </a:r>
            <a:r>
              <a:rPr lang="en-US" sz="3000" dirty="0">
                <a:solidFill>
                  <a:srgbClr val="FF0000"/>
                </a:solidFill>
                <a:latin typeface="+mn-lt"/>
                <a:cs typeface="+mn-cs"/>
              </a:rPr>
              <a:t>template architecture </a:t>
            </a:r>
            <a:r>
              <a:rPr lang="en-US" sz="3000" dirty="0">
                <a:latin typeface="+mn-lt"/>
                <a:cs typeface="+mn-cs"/>
              </a:rPr>
              <a:t>for official statistics, describing</a:t>
            </a:r>
            <a:r>
              <a:rPr lang="en-US" sz="3000" dirty="0" smtClean="0">
                <a:latin typeface="+mn-lt"/>
                <a:cs typeface="+mn-cs"/>
              </a:rPr>
              <a:t>:</a:t>
            </a:r>
          </a:p>
          <a:p>
            <a:pPr marL="285750" indent="-285750" fontAlgn="auto">
              <a:spcBef>
                <a:spcPts val="0"/>
              </a:spcBef>
              <a:spcAft>
                <a:spcPts val="0"/>
              </a:spcAft>
              <a:buFont typeface="Arial" pitchFamily="34" charset="0"/>
              <a:buChar char="•"/>
              <a:defRPr/>
            </a:pPr>
            <a:endParaRPr lang="it-IT" sz="3000" dirty="0">
              <a:latin typeface="+mn-lt"/>
              <a:cs typeface="+mn-cs"/>
            </a:endParaRPr>
          </a:p>
          <a:p>
            <a:pPr marL="914400" lvl="1" indent="-457200" fontAlgn="auto">
              <a:spcBef>
                <a:spcPts val="0"/>
              </a:spcBef>
              <a:spcAft>
                <a:spcPts val="0"/>
              </a:spcAft>
              <a:buFont typeface="Calibri" panose="020F0502020204030204" pitchFamily="34" charset="0"/>
              <a:buChar char="−"/>
              <a:defRPr/>
            </a:pPr>
            <a:r>
              <a:rPr lang="en-US" sz="3000" dirty="0">
                <a:latin typeface="+mn-lt"/>
                <a:cs typeface="+mn-cs"/>
              </a:rPr>
              <a:t> </a:t>
            </a:r>
            <a:r>
              <a:rPr lang="en-US" sz="3000" dirty="0" smtClean="0">
                <a:solidFill>
                  <a:srgbClr val="FF0000"/>
                </a:solidFill>
                <a:latin typeface="+mn-lt"/>
                <a:cs typeface="+mn-cs"/>
              </a:rPr>
              <a:t>What </a:t>
            </a:r>
            <a:r>
              <a:rPr lang="en-US" sz="3000" dirty="0">
                <a:latin typeface="+mn-lt"/>
                <a:cs typeface="+mn-cs"/>
              </a:rPr>
              <a:t>the official statistical industry wants </a:t>
            </a:r>
            <a:r>
              <a:rPr lang="en-US" sz="3000" dirty="0">
                <a:solidFill>
                  <a:srgbClr val="FF0000"/>
                </a:solidFill>
                <a:latin typeface="+mn-lt"/>
                <a:cs typeface="+mn-cs"/>
              </a:rPr>
              <a:t>to achieve </a:t>
            </a:r>
            <a:endParaRPr lang="en-US" sz="3000" dirty="0" smtClean="0">
              <a:solidFill>
                <a:srgbClr val="FF0000"/>
              </a:solidFill>
              <a:latin typeface="+mn-lt"/>
              <a:cs typeface="+mn-cs"/>
            </a:endParaRPr>
          </a:p>
          <a:p>
            <a:pPr marL="914400" lvl="1" indent="-457200" fontAlgn="auto">
              <a:spcBef>
                <a:spcPts val="0"/>
              </a:spcBef>
              <a:spcAft>
                <a:spcPts val="0"/>
              </a:spcAft>
              <a:buFont typeface="Calibri" panose="020F0502020204030204" pitchFamily="34" charset="0"/>
              <a:buChar char="−"/>
              <a:defRPr/>
            </a:pPr>
            <a:endParaRPr lang="en-US" sz="3000" dirty="0">
              <a:solidFill>
                <a:srgbClr val="FF0000"/>
              </a:solidFill>
              <a:latin typeface="+mn-lt"/>
              <a:cs typeface="+mn-cs"/>
            </a:endParaRPr>
          </a:p>
          <a:p>
            <a:pPr marL="914400" lvl="1" indent="-457200" fontAlgn="auto">
              <a:spcBef>
                <a:spcPts val="0"/>
              </a:spcBef>
              <a:spcAft>
                <a:spcPts val="0"/>
              </a:spcAft>
              <a:buFont typeface="Calibri" panose="020F0502020204030204" pitchFamily="34" charset="0"/>
              <a:buChar char="−"/>
              <a:defRPr/>
            </a:pPr>
            <a:r>
              <a:rPr lang="en-US" sz="3000" dirty="0" smtClean="0">
                <a:latin typeface="+mn-lt"/>
                <a:cs typeface="+mn-cs"/>
              </a:rPr>
              <a:t> </a:t>
            </a:r>
            <a:r>
              <a:rPr lang="en-US" sz="3000" dirty="0" smtClean="0">
                <a:solidFill>
                  <a:srgbClr val="FF0000"/>
                </a:solidFill>
                <a:latin typeface="+mn-lt"/>
                <a:cs typeface="+mn-cs"/>
              </a:rPr>
              <a:t>How</a:t>
            </a:r>
            <a:r>
              <a:rPr lang="en-US" sz="3000" dirty="0" smtClean="0">
                <a:latin typeface="+mn-lt"/>
                <a:cs typeface="+mn-cs"/>
              </a:rPr>
              <a:t> </a:t>
            </a:r>
            <a:r>
              <a:rPr lang="en-US" sz="3000" dirty="0">
                <a:latin typeface="+mn-lt"/>
                <a:cs typeface="+mn-cs"/>
              </a:rPr>
              <a:t>the industry can achieve this, i.e. principles that guide how statistics are </a:t>
            </a:r>
            <a:r>
              <a:rPr lang="en-US" sz="3000" dirty="0" smtClean="0">
                <a:latin typeface="+mn-lt"/>
                <a:cs typeface="+mn-cs"/>
              </a:rPr>
              <a:t>produced</a:t>
            </a:r>
          </a:p>
          <a:p>
            <a:pPr marL="914400" lvl="1" indent="-457200" fontAlgn="auto">
              <a:spcBef>
                <a:spcPts val="0"/>
              </a:spcBef>
              <a:spcAft>
                <a:spcPts val="0"/>
              </a:spcAft>
              <a:buFont typeface="Calibri" panose="020F0502020204030204" pitchFamily="34" charset="0"/>
              <a:buChar char="−"/>
              <a:defRPr/>
            </a:pPr>
            <a:endParaRPr lang="it-IT" sz="3000" dirty="0">
              <a:latin typeface="+mn-lt"/>
              <a:cs typeface="+mn-cs"/>
            </a:endParaRPr>
          </a:p>
          <a:p>
            <a:pPr marL="914400" lvl="1" indent="-457200" fontAlgn="auto">
              <a:spcBef>
                <a:spcPts val="0"/>
              </a:spcBef>
              <a:spcAft>
                <a:spcPts val="0"/>
              </a:spcAft>
              <a:buFont typeface="Calibri" panose="020F0502020204030204" pitchFamily="34" charset="0"/>
              <a:buChar char="−"/>
              <a:defRPr/>
            </a:pPr>
            <a:r>
              <a:rPr lang="en-US" sz="3000" dirty="0" smtClean="0">
                <a:latin typeface="+mn-lt"/>
                <a:cs typeface="+mn-cs"/>
              </a:rPr>
              <a:t> </a:t>
            </a:r>
            <a:r>
              <a:rPr lang="en-US" sz="3000" dirty="0" smtClean="0">
                <a:solidFill>
                  <a:srgbClr val="FF0000"/>
                </a:solidFill>
                <a:latin typeface="+mn-lt"/>
                <a:cs typeface="+mn-cs"/>
              </a:rPr>
              <a:t>What </a:t>
            </a:r>
            <a:r>
              <a:rPr lang="en-US" sz="3000" dirty="0">
                <a:latin typeface="+mn-lt"/>
                <a:cs typeface="+mn-cs"/>
              </a:rPr>
              <a:t>the industry will have </a:t>
            </a:r>
            <a:r>
              <a:rPr lang="en-US" sz="3000" dirty="0">
                <a:solidFill>
                  <a:srgbClr val="FF0000"/>
                </a:solidFill>
                <a:latin typeface="+mn-lt"/>
                <a:cs typeface="+mn-cs"/>
              </a:rPr>
              <a:t>to do</a:t>
            </a:r>
            <a:r>
              <a:rPr lang="en-US" sz="3000" dirty="0">
                <a:latin typeface="+mn-lt"/>
                <a:cs typeface="+mn-cs"/>
              </a:rPr>
              <a:t>, compliance  with the CSPA</a:t>
            </a:r>
            <a:endParaRPr lang="it-IT" sz="3000" dirty="0">
              <a:latin typeface="+mn-lt"/>
              <a:cs typeface="+mn-cs"/>
            </a:endParaRPr>
          </a:p>
          <a:p>
            <a:pPr marL="285750" indent="-285750" fontAlgn="auto">
              <a:spcBef>
                <a:spcPct val="20000"/>
              </a:spcBef>
              <a:spcAft>
                <a:spcPts val="0"/>
              </a:spcAft>
              <a:buFont typeface="Arial" pitchFamily="34" charset="0"/>
              <a:buChar char="•"/>
              <a:defRPr/>
            </a:pPr>
            <a:endParaRPr lang="en-US" sz="2400" dirty="0">
              <a:latin typeface="+mn-lt"/>
              <a:cs typeface="+mn-cs"/>
            </a:endParaRPr>
          </a:p>
          <a:p>
            <a:pPr marL="285750" indent="-285750" fontAlgn="auto">
              <a:spcBef>
                <a:spcPct val="20000"/>
              </a:spcBef>
              <a:spcAft>
                <a:spcPts val="0"/>
              </a:spcAft>
              <a:buFont typeface="Arial" pitchFamily="34" charset="0"/>
              <a:buChar char="•"/>
              <a:defRPr/>
            </a:pPr>
            <a:endParaRPr lang="en-US" sz="2400" dirty="0">
              <a:latin typeface="+mn-lt"/>
              <a:cs typeface="+mn-cs"/>
            </a:endParaRPr>
          </a:p>
          <a:p>
            <a:pPr marL="285750" indent="-285750" fontAlgn="auto">
              <a:spcBef>
                <a:spcPct val="20000"/>
              </a:spcBef>
              <a:spcAft>
                <a:spcPts val="0"/>
              </a:spcAft>
              <a:buFont typeface="Arial" pitchFamily="34" charset="0"/>
              <a:buChar char="•"/>
              <a:defRPr/>
            </a:pPr>
            <a:endParaRPr lang="it-IT" sz="2400" dirty="0">
              <a:latin typeface="Calibri" pitchFamily="34" charset="0"/>
              <a:cs typeface="+mn-cs"/>
            </a:endParaRPr>
          </a:p>
        </p:txBody>
      </p:sp>
    </p:spTree>
    <p:extLst>
      <p:ext uri="{BB962C8B-B14F-4D97-AF65-F5344CB8AC3E}">
        <p14:creationId xmlns:p14="http://schemas.microsoft.com/office/powerpoint/2010/main" val="859764258"/>
      </p:ext>
    </p:extLst>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Box 9"/>
          <p:cNvSpPr txBox="1">
            <a:spLocks noChangeArrowheads="1"/>
          </p:cNvSpPr>
          <p:nvPr/>
        </p:nvSpPr>
        <p:spPr bwMode="auto">
          <a:xfrm>
            <a:off x="5392804" y="1148421"/>
            <a:ext cx="6722995" cy="1569660"/>
          </a:xfrm>
          <a:prstGeom prst="rect">
            <a:avLst/>
          </a:prstGeom>
          <a:noFill/>
          <a:ln w="9525">
            <a:noFill/>
            <a:miter lim="800000"/>
            <a:headEnd/>
            <a:tailEnd/>
          </a:ln>
        </p:spPr>
        <p:txBody>
          <a:bodyPr wrap="square">
            <a:spAutoFit/>
          </a:bodyPr>
          <a:lstStyle/>
          <a:p>
            <a:pPr algn="ctr"/>
            <a:r>
              <a:rPr lang="en-US" sz="3200" dirty="0" smtClean="0">
                <a:latin typeface="Calibri" pitchFamily="34" charset="0"/>
              </a:rPr>
              <a:t>Historically, </a:t>
            </a:r>
            <a:r>
              <a:rPr lang="en-US" sz="3200" dirty="0">
                <a:latin typeface="Calibri" pitchFamily="34" charset="0"/>
              </a:rPr>
              <a:t>statistical </a:t>
            </a:r>
            <a:r>
              <a:rPr lang="en-US" sz="3200" dirty="0" smtClean="0">
                <a:latin typeface="Calibri" pitchFamily="34" charset="0"/>
              </a:rPr>
              <a:t>organizations </a:t>
            </a:r>
            <a:r>
              <a:rPr lang="en-US" sz="3200" dirty="0">
                <a:latin typeface="Calibri" pitchFamily="34" charset="0"/>
              </a:rPr>
              <a:t>have produced </a:t>
            </a:r>
            <a:r>
              <a:rPr lang="en-US" sz="3200" dirty="0" smtClean="0">
                <a:latin typeface="Calibri" pitchFamily="34" charset="0"/>
              </a:rPr>
              <a:t>specialized </a:t>
            </a:r>
            <a:r>
              <a:rPr lang="en-US" sz="3200" dirty="0">
                <a:latin typeface="Calibri" pitchFamily="34" charset="0"/>
              </a:rPr>
              <a:t>business processes and IT systems</a:t>
            </a:r>
          </a:p>
        </p:txBody>
      </p:sp>
      <p:sp>
        <p:nvSpPr>
          <p:cNvPr id="38915" name="Title 1"/>
          <p:cNvSpPr>
            <a:spLocks noGrp="1"/>
          </p:cNvSpPr>
          <p:nvPr>
            <p:ph type="title"/>
          </p:nvPr>
        </p:nvSpPr>
        <p:spPr>
          <a:xfrm>
            <a:off x="0" y="1"/>
            <a:ext cx="12196763" cy="990600"/>
          </a:xfrm>
        </p:spPr>
        <p:txBody>
          <a:bodyPr/>
          <a:lstStyle/>
          <a:p>
            <a:pPr algn="ctr"/>
            <a:r>
              <a:rPr lang="en-US" dirty="0" smtClean="0"/>
              <a:t>The problem CSPA solves</a:t>
            </a:r>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0048" y="1001049"/>
            <a:ext cx="4947303" cy="2209475"/>
          </a:xfrm>
          <a:prstGeom prst="rect">
            <a:avLst/>
          </a:prstGeom>
        </p:spPr>
      </p:pic>
      <p:sp>
        <p:nvSpPr>
          <p:cNvPr id="44" name="Title 1"/>
          <p:cNvSpPr txBox="1">
            <a:spLocks/>
          </p:cNvSpPr>
          <p:nvPr/>
        </p:nvSpPr>
        <p:spPr>
          <a:xfrm>
            <a:off x="5519058" y="4140453"/>
            <a:ext cx="6596741"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latin typeface="Calibri" pitchFamily="34" charset="0"/>
                <a:ea typeface="+mn-ea"/>
                <a:cs typeface="+mn-cs"/>
              </a:rPr>
              <a:t>Many statistical </a:t>
            </a:r>
            <a:r>
              <a:rPr lang="en-US" sz="3200" dirty="0" smtClean="0">
                <a:latin typeface="Calibri" pitchFamily="34" charset="0"/>
                <a:ea typeface="+mn-ea"/>
                <a:cs typeface="+mn-cs"/>
              </a:rPr>
              <a:t>organizations </a:t>
            </a:r>
            <a:r>
              <a:rPr lang="en-US" sz="3200" dirty="0">
                <a:latin typeface="Calibri" pitchFamily="34" charset="0"/>
                <a:ea typeface="+mn-ea"/>
                <a:cs typeface="+mn-cs"/>
              </a:rPr>
              <a:t>are modernising and transforming using Enterprise Architecture</a:t>
            </a:r>
          </a:p>
        </p:txBody>
      </p:sp>
      <p:pic>
        <p:nvPicPr>
          <p:cNvPr id="45" name="Picture 4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77880" y="3600081"/>
            <a:ext cx="5114925" cy="3151808"/>
          </a:xfrm>
          <a:prstGeom prst="rect">
            <a:avLst/>
          </a:prstGeom>
        </p:spPr>
      </p:pic>
    </p:spTree>
    <p:extLst>
      <p:ext uri="{BB962C8B-B14F-4D97-AF65-F5344CB8AC3E}">
        <p14:creationId xmlns:p14="http://schemas.microsoft.com/office/powerpoint/2010/main" val="4044325220"/>
      </p:ext>
    </p:extLst>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p:cNvSpPr>
            <a:spLocks noGrp="1"/>
          </p:cNvSpPr>
          <p:nvPr>
            <p:ph type="title"/>
          </p:nvPr>
        </p:nvSpPr>
        <p:spPr>
          <a:xfrm>
            <a:off x="5729980" y="4362005"/>
            <a:ext cx="6462020" cy="1143000"/>
          </a:xfrm>
        </p:spPr>
        <p:txBody>
          <a:bodyPr>
            <a:normAutofit/>
          </a:bodyPr>
          <a:lstStyle/>
          <a:p>
            <a:pPr algn="ctr"/>
            <a:r>
              <a:rPr lang="en-US" sz="3200" dirty="0" smtClean="0">
                <a:latin typeface="Calibri" pitchFamily="34" charset="0"/>
                <a:ea typeface="+mn-ea"/>
                <a:cs typeface="+mn-cs"/>
              </a:rPr>
              <a:t>….sharing </a:t>
            </a:r>
            <a:r>
              <a:rPr lang="en-US" sz="3200" dirty="0">
                <a:latin typeface="Calibri" pitchFamily="34" charset="0"/>
                <a:ea typeface="+mn-ea"/>
                <a:cs typeface="+mn-cs"/>
              </a:rPr>
              <a:t>becomes </a:t>
            </a:r>
            <a:r>
              <a:rPr lang="en-US" sz="3200" dirty="0" smtClean="0">
                <a:latin typeface="Calibri" pitchFamily="34" charset="0"/>
                <a:ea typeface="+mn-ea"/>
                <a:cs typeface="+mn-cs"/>
              </a:rPr>
              <a:t>difficult!</a:t>
            </a:r>
            <a:endParaRPr lang="en-US" sz="3200" dirty="0">
              <a:latin typeface="Calibri" pitchFamily="34" charset="0"/>
              <a:ea typeface="+mn-ea"/>
              <a:cs typeface="+mn-cs"/>
            </a:endParaRPr>
          </a:p>
        </p:txBody>
      </p:sp>
      <p:sp>
        <p:nvSpPr>
          <p:cNvPr id="72" name="TextBox 19"/>
          <p:cNvSpPr txBox="1">
            <a:spLocks noChangeArrowheads="1"/>
          </p:cNvSpPr>
          <p:nvPr/>
        </p:nvSpPr>
        <p:spPr bwMode="auto">
          <a:xfrm>
            <a:off x="8906778" y="2280351"/>
            <a:ext cx="1295400" cy="314325"/>
          </a:xfrm>
          <a:prstGeom prst="rect">
            <a:avLst/>
          </a:prstGeom>
          <a:noFill/>
          <a:ln w="9525">
            <a:noFill/>
            <a:miter lim="800000"/>
            <a:headEnd/>
            <a:tailEnd/>
          </a:ln>
        </p:spPr>
        <p:txBody>
          <a:bodyPr>
            <a:spAutoFit/>
          </a:bodyPr>
          <a:lstStyle/>
          <a:p>
            <a:pPr algn="ctr" defTabSz="844550">
              <a:lnSpc>
                <a:spcPct val="90000"/>
              </a:lnSpc>
              <a:spcAft>
                <a:spcPct val="35000"/>
              </a:spcAft>
            </a:pPr>
            <a:r>
              <a:rPr lang="en-GB" sz="1600" dirty="0">
                <a:solidFill>
                  <a:srgbClr val="FFFFFF"/>
                </a:solidFill>
                <a:latin typeface="Calibri" pitchFamily="34" charset="0"/>
              </a:rPr>
              <a:t>Disseminate</a:t>
            </a:r>
          </a:p>
        </p:txBody>
      </p:sp>
      <p:pic>
        <p:nvPicPr>
          <p:cNvPr id="73" name="Picture 7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5209" y="294455"/>
            <a:ext cx="5574771" cy="2629609"/>
          </a:xfrm>
          <a:prstGeom prst="rect">
            <a:avLst/>
          </a:prstGeom>
        </p:spPr>
      </p:pic>
      <p:sp>
        <p:nvSpPr>
          <p:cNvPr id="74" name="Title 1"/>
          <p:cNvSpPr txBox="1">
            <a:spLocks/>
          </p:cNvSpPr>
          <p:nvPr/>
        </p:nvSpPr>
        <p:spPr>
          <a:xfrm>
            <a:off x="5729980" y="1037759"/>
            <a:ext cx="6462019" cy="1143000"/>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200" dirty="0">
                <a:latin typeface="Calibri" pitchFamily="34" charset="0"/>
                <a:ea typeface="+mn-ea"/>
                <a:cs typeface="+mn-cs"/>
              </a:rPr>
              <a:t>When countries work on their </a:t>
            </a:r>
            <a:r>
              <a:rPr lang="en-US" sz="3200" dirty="0" smtClean="0">
                <a:latin typeface="Calibri" pitchFamily="34" charset="0"/>
                <a:ea typeface="+mn-ea"/>
                <a:cs typeface="+mn-cs"/>
              </a:rPr>
              <a:t>own…</a:t>
            </a:r>
            <a:endParaRPr lang="en-US" sz="3200" dirty="0">
              <a:latin typeface="Calibri" pitchFamily="34" charset="0"/>
              <a:ea typeface="+mn-ea"/>
              <a:cs typeface="+mn-cs"/>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55209" y="3228974"/>
            <a:ext cx="5574771" cy="3409062"/>
          </a:xfrm>
          <a:prstGeom prst="rect">
            <a:avLst/>
          </a:prstGeom>
        </p:spPr>
      </p:pic>
    </p:spTree>
    <p:extLst>
      <p:ext uri="{BB962C8B-B14F-4D97-AF65-F5344CB8AC3E}">
        <p14:creationId xmlns:p14="http://schemas.microsoft.com/office/powerpoint/2010/main" val="2719858637"/>
      </p:ext>
    </p:extLst>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Default">
  <a:themeElements>
    <a:clrScheme name="Default">
      <a:dk1>
        <a:srgbClr val="000000"/>
      </a:dk1>
      <a:lt1>
        <a:srgbClr val="FFFFFF"/>
      </a:lt1>
      <a:dk2>
        <a:srgbClr val="A7A7A7"/>
      </a:dk2>
      <a:lt2>
        <a:srgbClr val="535353"/>
      </a:lt2>
      <a:accent1>
        <a:srgbClr val="0F6FC6"/>
      </a:accent1>
      <a:accent2>
        <a:srgbClr val="009DD9"/>
      </a:accent2>
      <a:accent3>
        <a:srgbClr val="0BD0D9"/>
      </a:accent3>
      <a:accent4>
        <a:srgbClr val="10CF9B"/>
      </a:accent4>
      <a:accent5>
        <a:srgbClr val="7CCA62"/>
      </a:accent5>
      <a:accent6>
        <a:srgbClr val="A5C249"/>
      </a:accent6>
      <a:hlink>
        <a:srgbClr val="0000FF"/>
      </a:hlink>
      <a:folHlink>
        <a:srgbClr val="FF00FF"/>
      </a:folHlink>
    </a:clrScheme>
    <a:fontScheme name="Default">
      <a:majorFont>
        <a:latin typeface="Helvetica"/>
        <a:ea typeface="Helvetica"/>
        <a:cs typeface="Helvetica"/>
      </a:majorFont>
      <a:minorFont>
        <a:latin typeface="Avenir Roman"/>
        <a:ea typeface="Avenir Roman"/>
        <a:cs typeface="Avenir Roma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0F6FC6"/>
          </a:solidFill>
          <a:prstDash val="solid"/>
          <a:miter lim="800000"/>
        </a:ln>
        <a:effectLst/>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F6FC6"/>
          </a:solidFill>
          <a:prstDash val="solid"/>
          <a:miter lim="8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Default">
  <a:themeElements>
    <a:clrScheme name="Default">
      <a:dk1>
        <a:srgbClr val="000000"/>
      </a:dk1>
      <a:lt1>
        <a:srgbClr val="FFFFFF"/>
      </a:lt1>
      <a:dk2>
        <a:srgbClr val="A7A7A7"/>
      </a:dk2>
      <a:lt2>
        <a:srgbClr val="535353"/>
      </a:lt2>
      <a:accent1>
        <a:srgbClr val="0F6FC6"/>
      </a:accent1>
      <a:accent2>
        <a:srgbClr val="009DD9"/>
      </a:accent2>
      <a:accent3>
        <a:srgbClr val="0BD0D9"/>
      </a:accent3>
      <a:accent4>
        <a:srgbClr val="10CF9B"/>
      </a:accent4>
      <a:accent5>
        <a:srgbClr val="7CCA62"/>
      </a:accent5>
      <a:accent6>
        <a:srgbClr val="A5C249"/>
      </a:accent6>
      <a:hlink>
        <a:srgbClr val="0000FF"/>
      </a:hlink>
      <a:folHlink>
        <a:srgbClr val="FF00FF"/>
      </a:folHlink>
    </a:clrScheme>
    <a:fontScheme name="Default">
      <a:majorFont>
        <a:latin typeface="Helvetica"/>
        <a:ea typeface="Helvetica"/>
        <a:cs typeface="Helvetica"/>
      </a:majorFont>
      <a:minorFont>
        <a:latin typeface="Avenir Roman"/>
        <a:ea typeface="Avenir Roman"/>
        <a:cs typeface="Avenir Roman"/>
      </a:minorFont>
    </a:fontScheme>
    <a:fmtScheme name="Default">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rgbClr val="0F6FC6"/>
          </a:solidFill>
          <a:prstDash val="solid"/>
          <a:miter lim="800000"/>
        </a:ln>
        <a:effectLst/>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rgbClr val="0F6FC6"/>
          </a:solidFill>
          <a:prstDash val="solid"/>
          <a:miter lim="800000"/>
        </a:ln>
        <a:effectLst/>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Calibri"/>
            <a:ea typeface="Calibri"/>
            <a:cs typeface="Calibri"/>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78</TotalTime>
  <Words>1333</Words>
  <Application>Microsoft Office PowerPoint</Application>
  <PresentationFormat>Aangepast</PresentationFormat>
  <Paragraphs>273</Paragraphs>
  <Slides>46</Slides>
  <Notes>14</Notes>
  <HiddenSlides>0</HiddenSlides>
  <MMClips>0</MMClips>
  <ScaleCrop>false</ScaleCrop>
  <HeadingPairs>
    <vt:vector size="4" baseType="variant">
      <vt:variant>
        <vt:lpstr>Thema</vt:lpstr>
      </vt:variant>
      <vt:variant>
        <vt:i4>1</vt:i4>
      </vt:variant>
      <vt:variant>
        <vt:lpstr>Diatitels</vt:lpstr>
      </vt:variant>
      <vt:variant>
        <vt:i4>46</vt:i4>
      </vt:variant>
    </vt:vector>
  </HeadingPairs>
  <TitlesOfParts>
    <vt:vector size="47" baseType="lpstr">
      <vt:lpstr>Default</vt:lpstr>
      <vt:lpstr>the future of  Statistical Production</vt:lpstr>
      <vt:lpstr>PowerPoint-presentatie</vt:lpstr>
      <vt:lpstr>CSPA 2015 project</vt:lpstr>
      <vt:lpstr>What is CSPA?</vt:lpstr>
      <vt:lpstr>We need to modernise</vt:lpstr>
      <vt:lpstr>A modernisation blueprint exists</vt:lpstr>
      <vt:lpstr>What is CSPA? </vt:lpstr>
      <vt:lpstr>The problem CSPA solves</vt:lpstr>
      <vt:lpstr>….sharing becomes difficult!</vt:lpstr>
      <vt:lpstr>CSPA enables sharing</vt:lpstr>
      <vt:lpstr>PowerPoint-presentatie</vt:lpstr>
      <vt:lpstr>PowerPoint-presentatie</vt:lpstr>
      <vt:lpstr>A Statistical Service</vt:lpstr>
      <vt:lpstr> Objective 1: Extend the support offered for the implementation of CSPA compliant statistical services</vt:lpstr>
      <vt:lpstr>At the end of 2014, there were still unanswered questions</vt:lpstr>
      <vt:lpstr>PowerPoint-presentatie</vt:lpstr>
      <vt:lpstr>2015 Building with a more precise blueprint</vt:lpstr>
      <vt:lpstr>Precision of CSPA</vt:lpstr>
      <vt:lpstr>Precision of CSPA</vt:lpstr>
      <vt:lpstr>PowerPoint-presentatie</vt:lpstr>
      <vt:lpstr>PowerPoint-presentatie</vt:lpstr>
      <vt:lpstr>PowerPoint-presentatie</vt:lpstr>
      <vt:lpstr>PowerPoint-presentatie</vt:lpstr>
      <vt:lpstr>New Services in 2015</vt:lpstr>
      <vt:lpstr>2015 project: Expected outputs</vt:lpstr>
      <vt:lpstr>Sharing in Statistical Modernisation Community  Objective 2: To have a plan in place for continued investment in the development of CSPA services  </vt:lpstr>
      <vt:lpstr>Sharing in the Community</vt:lpstr>
      <vt:lpstr>Knowledge Base</vt:lpstr>
      <vt:lpstr>PowerPoint-presentatie</vt:lpstr>
      <vt:lpstr>PowerPoint-presentatie</vt:lpstr>
      <vt:lpstr>PowerPoint-presentatie</vt:lpstr>
      <vt:lpstr>PowerPoint-presentatie</vt:lpstr>
      <vt:lpstr>PowerPoint-presentatie</vt:lpstr>
      <vt:lpstr>Strategic Investment Planning</vt:lpstr>
      <vt:lpstr>PowerPoint-presentatie</vt:lpstr>
      <vt:lpstr>PowerPoint-presentatie</vt:lpstr>
      <vt:lpstr>2015 project: Expected outputs</vt:lpstr>
      <vt:lpstr>Achieving success through HLG projects  Objective 3: To facilitate the transitioning of CSPA governance from HLG project governance arrangements</vt:lpstr>
      <vt:lpstr>HLG 2011: Process &amp; Industrialisation</vt:lpstr>
      <vt:lpstr>PowerPoint-presentatie</vt:lpstr>
      <vt:lpstr>CSPA Assets built 2013 - 2015</vt:lpstr>
      <vt:lpstr>Why are these assets important?</vt:lpstr>
      <vt:lpstr>Ongoing CSPA work</vt:lpstr>
      <vt:lpstr>Proposed new governance from 2016 onwards</vt:lpstr>
      <vt:lpstr>2015 project: Expected outputs</vt:lpstr>
      <vt:lpstr>How do I find out more?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Achieving success through HLG projects  Objective 3: To facilitate the transitioning of CSPA governance from HLG project governance arrangements</dc:title>
  <dc:creator>Therese Lalor</dc:creator>
  <cp:lastModifiedBy>gebruiker</cp:lastModifiedBy>
  <cp:revision>4</cp:revision>
  <dcterms:modified xsi:type="dcterms:W3CDTF">2015-11-24T14:54:59Z</dcterms:modified>
</cp:coreProperties>
</file>