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0" r:id="rId2"/>
    <p:sldId id="261" r:id="rId3"/>
    <p:sldId id="271" r:id="rId4"/>
    <p:sldId id="270" r:id="rId5"/>
    <p:sldId id="272" r:id="rId6"/>
    <p:sldId id="274" r:id="rId7"/>
    <p:sldId id="277" r:id="rId8"/>
    <p:sldId id="275" r:id="rId9"/>
  </p:sldIdLst>
  <p:sldSz cx="9144000" cy="6858000" type="screen4x3"/>
  <p:notesSz cx="6808788" cy="9940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33CC"/>
    <a:srgbClr val="FFCC00"/>
    <a:srgbClr val="FFFF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86041" autoAdjust="0"/>
  </p:normalViewPr>
  <p:slideViewPr>
    <p:cSldViewPr>
      <p:cViewPr>
        <p:scale>
          <a:sx n="80" d="100"/>
          <a:sy n="80" d="100"/>
        </p:scale>
        <p:origin x="-2514" y="-5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656EAC-8257-4DD8-8EA4-61EDD4BAEC10}" type="datetimeFigureOut">
              <a:rPr lang="en-IE" smtClean="0"/>
              <a:t>18/11/2016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F0C3A5-1AFD-4C29-B23B-86AB8D07BCF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55613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sz="10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0C3A5-1AFD-4C29-B23B-86AB8D07BCF1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33199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dirty="0" err="1" smtClean="0"/>
              <a:t>Prinicple</a:t>
            </a:r>
            <a:r>
              <a:rPr lang="en-IE" sz="1200" dirty="0" smtClean="0"/>
              <a:t> 1: define your appetite for risk, and make it real (i.e. in ways that drive correct and consistent </a:t>
            </a:r>
            <a:r>
              <a:rPr lang="en-IE" sz="1200" i="1" dirty="0" smtClean="0"/>
              <a:t>behaviours</a:t>
            </a:r>
            <a:r>
              <a:rPr lang="en-IE" sz="1200" dirty="0" smtClean="0"/>
              <a:t> at different risk levels)</a:t>
            </a:r>
          </a:p>
          <a:p>
            <a:r>
              <a:rPr lang="en-IE" sz="1200" dirty="0" smtClean="0"/>
              <a:t>Principle 2: Identify threats </a:t>
            </a:r>
            <a:r>
              <a:rPr lang="en-IE" sz="1200" i="1" u="sng" dirty="0" smtClean="0"/>
              <a:t>and</a:t>
            </a:r>
            <a:r>
              <a:rPr lang="en-IE" sz="1200" dirty="0" smtClean="0"/>
              <a:t> opportunities – shift of focus from mitigating threats to exploiting opportunities is fundamental to Agile and offers potential to enhance our existing R.M.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smtClean="0"/>
              <a:t>Principle 3: Deal with threats and exploit opportunities at the most appropriate level but document and escalate if necessary – </a:t>
            </a:r>
            <a:r>
              <a:rPr lang="en-IE" i="1" dirty="0" smtClean="0"/>
              <a:t>figure of Pyramid of Uncertainty shows decisions should be taken quickly in line with risk appetite and only formally recorded when wider/ higher level action is needed </a:t>
            </a:r>
          </a:p>
          <a:p>
            <a:endParaRPr lang="en-IE" sz="1200" dirty="0" smtClean="0"/>
          </a:p>
          <a:p>
            <a:endParaRPr lang="en-IE" sz="1200" dirty="0" smtClean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0C3A5-1AFD-4C29-B23B-86AB8D07BCF1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14110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pening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03648" y="836712"/>
            <a:ext cx="6332240" cy="7200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subtitle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B5BC1F-6754-40A1-B13A-DA4C8C4F9BC9}" type="datetime1">
              <a:rPr lang="en-IE" smtClean="0"/>
              <a:pPr/>
              <a:t>18/11/2016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www.cso.ie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1064937-9B7B-4811-9BAE-B6C8D760F4B7}" type="slidenum">
              <a:rPr lang="en-IE" smtClean="0"/>
              <a:pPr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13729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vari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8319" y="274638"/>
            <a:ext cx="7602114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Click to edit text styles or add spreadsheet Graph picture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4A5E3-6A05-4C0D-B750-6935F3FBC91B}" type="datetime1">
              <a:rPr lang="en-IE" smtClean="0"/>
              <a:t>18/11/2016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www.cso.ie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4937-9B7B-4811-9BAE-B6C8D760F4B7}" type="slidenum">
              <a:rPr lang="en-IE" smtClean="0"/>
              <a:t>‹#›</a:t>
            </a:fld>
            <a:endParaRPr lang="en-IE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4791" cy="81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583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mbered Bullet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073584"/>
            <a:ext cx="7772400" cy="3312368"/>
          </a:xfrm>
        </p:spPr>
        <p:txBody>
          <a:bodyPr anchor="b"/>
          <a:lstStyle>
            <a:lvl1pPr marL="457200" indent="-457200">
              <a:buFont typeface="+mj-lt"/>
              <a:buAutoNum type="arabicPeriod"/>
              <a:defRPr sz="20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IE" dirty="0" smtClean="0"/>
          </a:p>
          <a:p>
            <a:pPr lvl="0"/>
            <a:r>
              <a:rPr lang="en-IE" dirty="0" smtClean="0"/>
              <a:t>Example of numbered bullet point don’t forget to animate so as to build the page content!</a:t>
            </a:r>
          </a:p>
          <a:p>
            <a:pPr lvl="0"/>
            <a:endParaRPr lang="en-IE" dirty="0" smtClean="0"/>
          </a:p>
          <a:p>
            <a:pPr lvl="0"/>
            <a:endParaRPr lang="en-IE" dirty="0" smtClean="0"/>
          </a:p>
          <a:p>
            <a:pPr lvl="0"/>
            <a:r>
              <a:rPr lang="en-IE" dirty="0" smtClean="0"/>
              <a:t>Example of second numbered point</a:t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endParaRPr lang="en-IE" dirty="0" smtClean="0"/>
          </a:p>
          <a:p>
            <a:pPr lvl="0"/>
            <a:r>
              <a:rPr lang="en-IE" dirty="0" smtClean="0"/>
              <a:t>Example of third numbered point</a:t>
            </a:r>
          </a:p>
          <a:p>
            <a:pPr lvl="0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4B6D-7396-4366-B69F-9B3F96BD3F77}" type="datetime1">
              <a:rPr lang="en-IE" smtClean="0"/>
              <a:t>18/11/2016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www.cso.ie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4937-9B7B-4811-9BAE-B6C8D760F4B7}" type="slidenum">
              <a:rPr lang="en-IE" smtClean="0"/>
              <a:t>‹#›</a:t>
            </a:fld>
            <a:endParaRPr lang="en-IE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4791" cy="81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075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title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B6F65-E854-4254-88E9-EAC6A91CA2D6}" type="datetime1">
              <a:rPr lang="en-IE" smtClean="0"/>
              <a:t>18/11/2016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www.cso.ie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4937-9B7B-4811-9BAE-B6C8D760F4B7}" type="slidenum">
              <a:rPr lang="en-IE" smtClean="0"/>
              <a:t>‹#›</a:t>
            </a:fld>
            <a:endParaRPr lang="en-IE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4791" cy="81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121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agraph plus cont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476672"/>
            <a:ext cx="5111750" cy="564949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</a:t>
            </a:r>
          </a:p>
          <a:p>
            <a:pPr lvl="0"/>
            <a:r>
              <a:rPr lang="en-US" dirty="0" smtClean="0"/>
              <a:t> Master text</a:t>
            </a:r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073584"/>
            <a:ext cx="3008313" cy="505257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paragraph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50E73-1990-4EAA-A4A5-2827A6C0E027}" type="datetime1">
              <a:rPr lang="en-IE" smtClean="0"/>
              <a:t>18/11/2016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dirty="0" smtClean="0"/>
              <a:t>www.cso.ie</a:t>
            </a:r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4937-9B7B-4811-9BAE-B6C8D760F4B7}" type="slidenum">
              <a:rPr lang="en-IE" smtClean="0"/>
              <a:t>‹#›</a:t>
            </a:fld>
            <a:endParaRPr lang="en-IE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4791" cy="81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12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FABC8-1CE5-4E9C-8A2B-B1F3BAA0DDB3}" type="datetime1">
              <a:rPr lang="en-IE" smtClean="0"/>
              <a:t>18/11/2016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IE" dirty="0" smtClean="0"/>
              <a:t>www.cso.ie</a:t>
            </a:r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4937-9B7B-4811-9BAE-B6C8D760F4B7}" type="slidenum">
              <a:rPr lang="en-IE" smtClean="0"/>
              <a:t>‹#›</a:t>
            </a:fld>
            <a:endParaRPr lang="en-IE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4791" cy="81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702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2717-CC39-40A9-AA0B-7C5C749C875F}" type="datetime1">
              <a:rPr lang="en-IE" smtClean="0"/>
              <a:t>18/11/2016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www.cso.ie</a:t>
            </a:r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4937-9B7B-4811-9BAE-B6C8D760F4B7}" type="slidenum">
              <a:rPr lang="en-IE" smtClean="0"/>
              <a:t>‹#›</a:t>
            </a:fld>
            <a:endParaRPr lang="en-IE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4791" cy="81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75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AA7C445-2491-40D4-B573-F3581B6B054A}" type="datetime1">
              <a:rPr lang="en-IE" smtClean="0"/>
              <a:pPr/>
              <a:t>18/11/2016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1840" y="630932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IE" dirty="0" smtClean="0"/>
              <a:t>www.cso.ie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1064937-9B7B-4811-9BAE-B6C8D760F4B7}" type="slidenum">
              <a:rPr lang="en-IE" smtClean="0"/>
              <a:pPr/>
              <a:t>‹#›</a:t>
            </a:fld>
            <a:endParaRPr lang="en-IE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7"/>
            <a:ext cx="2376263" cy="974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2107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6" r:id="rId5"/>
    <p:sldLayoutId id="2147483657" r:id="rId6"/>
    <p:sldLayoutId id="2147483655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ctrTitle"/>
          </p:nvPr>
        </p:nvSpPr>
        <p:spPr>
          <a:xfrm>
            <a:off x="1403648" y="836712"/>
            <a:ext cx="6332240" cy="2880320"/>
          </a:xfrm>
        </p:spPr>
        <p:txBody>
          <a:bodyPr>
            <a:normAutofit/>
          </a:bodyPr>
          <a:lstStyle/>
          <a:p>
            <a:r>
              <a:rPr lang="en-IE" sz="4000" b="1" dirty="0" smtClean="0">
                <a:solidFill>
                  <a:srgbClr val="FF0000"/>
                </a:solidFill>
              </a:rPr>
              <a:t>Enhancing Risk Management with Agile Principles</a:t>
            </a:r>
            <a:endParaRPr lang="en-US" sz="4000" b="1" dirty="0">
              <a:solidFill>
                <a:srgbClr val="00B050"/>
              </a:solidFill>
              <a:latin typeface="Agency FB" panose="020B0503020202020204" pitchFamily="34" charset="0"/>
            </a:endParaRPr>
          </a:p>
        </p:txBody>
      </p:sp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1403648" y="4005064"/>
            <a:ext cx="6400800" cy="2135088"/>
          </a:xfrm>
        </p:spPr>
        <p:txBody>
          <a:bodyPr>
            <a:normAutofit fontScale="550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sz="3600" dirty="0" smtClean="0"/>
              <a:t>Presented by </a:t>
            </a:r>
            <a:r>
              <a:rPr lang="en-US" sz="3600" i="1" dirty="0" smtClean="0"/>
              <a:t>Michael Quinlan, CSO Ireland</a:t>
            </a:r>
            <a:r>
              <a:rPr lang="en-US" sz="3600" dirty="0" smtClean="0"/>
              <a:t>, on behalf of the Task Team </a:t>
            </a:r>
            <a:r>
              <a:rPr lang="en-US" sz="3600" i="1" dirty="0" smtClean="0"/>
              <a:t>(see slide </a:t>
            </a:r>
            <a:r>
              <a:rPr lang="en-US" sz="3600" i="1" dirty="0" smtClean="0"/>
              <a:t>7) </a:t>
            </a:r>
            <a:r>
              <a:rPr lang="en-US" sz="3600" dirty="0" smtClean="0"/>
              <a:t>working to the UNECE </a:t>
            </a:r>
            <a:r>
              <a:rPr lang="en-IE" sz="3600" dirty="0" smtClean="0"/>
              <a:t>Modernisation </a:t>
            </a:r>
            <a:r>
              <a:rPr lang="en-IE" sz="3600" dirty="0"/>
              <a:t>Committee on Organisational Framework and </a:t>
            </a:r>
            <a:r>
              <a:rPr lang="en-IE" sz="3600" dirty="0" smtClean="0"/>
              <a:t>Evaluation (MCOFE) under the wider </a:t>
            </a:r>
            <a:r>
              <a:rPr lang="en-US" sz="3600" dirty="0"/>
              <a:t>High-Level Group for the </a:t>
            </a:r>
            <a:r>
              <a:rPr lang="en-US" sz="3600" dirty="0" err="1" smtClean="0"/>
              <a:t>Modernisation</a:t>
            </a:r>
            <a:r>
              <a:rPr lang="en-US" sz="3600" dirty="0" smtClean="0"/>
              <a:t> of </a:t>
            </a:r>
            <a:r>
              <a:rPr lang="en-US" sz="3600" dirty="0"/>
              <a:t>Official Statistics (HLG-MOS</a:t>
            </a:r>
            <a:r>
              <a:rPr lang="en-US" sz="3600" u="sng" dirty="0"/>
              <a:t>)</a:t>
            </a:r>
            <a:endParaRPr lang="en-IE" sz="3600" dirty="0"/>
          </a:p>
          <a:p>
            <a:r>
              <a:rPr lang="en-IE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www.cso.ie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4937-9B7B-4811-9BAE-B6C8D760F4B7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0467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b="1" dirty="0" smtClean="0">
                <a:solidFill>
                  <a:srgbClr val="FF0000"/>
                </a:solidFill>
              </a:rPr>
              <a:t>Introduction/ context 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IE" sz="4000" dirty="0" smtClean="0">
                <a:effectLst/>
              </a:rPr>
              <a:t>Ongoing work at UNECE to strengthen R.M. in Stat organisations – e.g. </a:t>
            </a:r>
            <a:r>
              <a:rPr lang="en-IE" sz="4000" b="1" dirty="0" smtClean="0">
                <a:effectLst/>
              </a:rPr>
              <a:t>new draft guidelines </a:t>
            </a:r>
            <a:r>
              <a:rPr lang="en-IE" sz="4000" dirty="0" smtClean="0">
                <a:effectLst/>
              </a:rPr>
              <a:t>– significant initiative !</a:t>
            </a:r>
          </a:p>
          <a:p>
            <a:pPr lvl="0"/>
            <a:r>
              <a:rPr lang="en-IE" sz="4000" dirty="0" smtClean="0"/>
              <a:t>Increasing use of Agile practices in stat. organisations</a:t>
            </a:r>
          </a:p>
          <a:p>
            <a:pPr lvl="0"/>
            <a:r>
              <a:rPr lang="en-IE" sz="4000" dirty="0" smtClean="0"/>
              <a:t>During last workshop in April to discuss R.M. guidelines some tensions were highlighted between twin development of R.M. and Agile  </a:t>
            </a:r>
            <a:endParaRPr lang="en-IE" sz="4000" dirty="0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www.cso.ie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4937-9B7B-4811-9BAE-B6C8D760F4B7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104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602114" cy="1584176"/>
          </a:xfrm>
        </p:spPr>
        <p:txBody>
          <a:bodyPr>
            <a:normAutofit/>
          </a:bodyPr>
          <a:lstStyle/>
          <a:p>
            <a:r>
              <a:rPr lang="en-IE" b="1" dirty="0">
                <a:solidFill>
                  <a:srgbClr val="FF0000"/>
                </a:solidFill>
              </a:rPr>
              <a:t>Tensions </a:t>
            </a:r>
            <a:r>
              <a:rPr lang="en-IE" b="1" dirty="0" smtClean="0">
                <a:solidFill>
                  <a:srgbClr val="FF0000"/>
                </a:solidFill>
              </a:rPr>
              <a:t>highlighted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IE" sz="4000" dirty="0" smtClean="0"/>
              <a:t>Agile practitioners see explicit R.M. as unnecessary/ out of date</a:t>
            </a:r>
          </a:p>
          <a:p>
            <a:pPr lvl="0"/>
            <a:r>
              <a:rPr lang="en-IE" sz="4000" dirty="0" smtClean="0"/>
              <a:t>R.M. practitioners think Agile is weak on assurance</a:t>
            </a:r>
          </a:p>
          <a:p>
            <a:pPr lvl="0"/>
            <a:r>
              <a:rPr lang="en-IE" sz="4000" dirty="0" smtClean="0"/>
              <a:t>Short-term v. long-term planning  - Agile adopts a more short-term (sprint) focus – needs to be fitted into longer-term strategic working of the organisation   </a:t>
            </a:r>
            <a:endParaRPr lang="en-IE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www.cso.ie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4937-9B7B-4811-9BAE-B6C8D760F4B7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3223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b="1" dirty="0" smtClean="0">
                <a:solidFill>
                  <a:srgbClr val="FF0000"/>
                </a:solidFill>
              </a:rPr>
              <a:t>Task team set up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en-IE" sz="3200" dirty="0" smtClean="0"/>
              <a:t>To look at ways to minimise tensions and maximise synergies, i.e.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sz="3200" dirty="0" smtClean="0"/>
              <a:t>Ways to alleviate any potential tensions between R.M. and Agile project delivery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sz="3200" dirty="0" smtClean="0"/>
              <a:t>Ways </a:t>
            </a:r>
            <a:r>
              <a:rPr lang="en-IE" sz="3200" dirty="0"/>
              <a:t>to </a:t>
            </a:r>
            <a:r>
              <a:rPr lang="en-IE" sz="3200" dirty="0" smtClean="0"/>
              <a:t>capitalise </a:t>
            </a:r>
            <a:r>
              <a:rPr lang="en-IE" sz="3200" dirty="0"/>
              <a:t>on opportunities inherent to Agile </a:t>
            </a:r>
            <a:r>
              <a:rPr lang="en-IE" sz="3200" dirty="0" smtClean="0"/>
              <a:t>to support Stat. Organisations enhance </a:t>
            </a:r>
            <a:r>
              <a:rPr lang="en-IE" sz="3200" dirty="0"/>
              <a:t>their </a:t>
            </a:r>
            <a:r>
              <a:rPr lang="en-IE" sz="3200" dirty="0" smtClean="0"/>
              <a:t>implementation of R.M.</a:t>
            </a:r>
            <a:endParaRPr lang="en-IE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www.cso.ie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4937-9B7B-4811-9BAE-B6C8D760F4B7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9174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8319" y="274638"/>
            <a:ext cx="7602114" cy="1642194"/>
          </a:xfrm>
        </p:spPr>
        <p:txBody>
          <a:bodyPr>
            <a:normAutofit fontScale="90000"/>
          </a:bodyPr>
          <a:lstStyle/>
          <a:p>
            <a:r>
              <a:rPr lang="en-IE" b="1" dirty="0" smtClean="0">
                <a:solidFill>
                  <a:srgbClr val="FF0000"/>
                </a:solidFill>
              </a:rPr>
              <a:t>Exploiting Agile to strengthen R.M. – 3 principles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64496"/>
          </a:xfrm>
        </p:spPr>
        <p:txBody>
          <a:bodyPr>
            <a:normAutofit fontScale="92500" lnSpcReduction="10000"/>
          </a:bodyPr>
          <a:lstStyle/>
          <a:p>
            <a:r>
              <a:rPr lang="en-IE" sz="3300" dirty="0" err="1" smtClean="0">
                <a:solidFill>
                  <a:srgbClr val="FF0000"/>
                </a:solidFill>
              </a:rPr>
              <a:t>Prinicple</a:t>
            </a:r>
            <a:r>
              <a:rPr lang="en-IE" sz="3300" dirty="0" smtClean="0">
                <a:solidFill>
                  <a:srgbClr val="FF0000"/>
                </a:solidFill>
              </a:rPr>
              <a:t> 1:</a:t>
            </a:r>
            <a:r>
              <a:rPr lang="en-IE" sz="3300" dirty="0" smtClean="0"/>
              <a:t> Define your appetite for risk, and make it real </a:t>
            </a:r>
          </a:p>
          <a:p>
            <a:r>
              <a:rPr lang="en-IE" sz="3300" dirty="0" smtClean="0">
                <a:solidFill>
                  <a:srgbClr val="FF0000"/>
                </a:solidFill>
              </a:rPr>
              <a:t>Principle 2:</a:t>
            </a:r>
            <a:r>
              <a:rPr lang="en-IE" sz="3300" dirty="0" smtClean="0"/>
              <a:t> Identify threats </a:t>
            </a:r>
            <a:r>
              <a:rPr lang="en-IE" sz="3300" i="1" u="sng" dirty="0" smtClean="0"/>
              <a:t>and</a:t>
            </a:r>
            <a:r>
              <a:rPr lang="en-IE" sz="3300" dirty="0" smtClean="0"/>
              <a:t> opportunities – shift focus from mitigating threats to exploiting opportunities</a:t>
            </a:r>
          </a:p>
          <a:p>
            <a:r>
              <a:rPr lang="en-IE" sz="3300" dirty="0" smtClean="0">
                <a:solidFill>
                  <a:srgbClr val="FF0000"/>
                </a:solidFill>
              </a:rPr>
              <a:t>Principle 3:</a:t>
            </a:r>
            <a:r>
              <a:rPr lang="en-IE" sz="3300" dirty="0" smtClean="0"/>
              <a:t> </a:t>
            </a:r>
            <a:r>
              <a:rPr lang="en-IE" sz="3600" dirty="0"/>
              <a:t>Deal with threats and exploit opportunities at the most appropriate level but document and escalate if necessary</a:t>
            </a:r>
            <a:r>
              <a:rPr lang="en-IE" sz="3300" dirty="0" smtClean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www.cso.ie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4937-9B7B-4811-9BAE-B6C8D760F4B7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1477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 smtClean="0">
                <a:solidFill>
                  <a:srgbClr val="FF0000"/>
                </a:solidFill>
              </a:rPr>
              <a:t>Conclusion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i="1" dirty="0" smtClean="0"/>
              <a:t>“What </a:t>
            </a:r>
            <a:r>
              <a:rPr lang="en-IE" i="1" dirty="0"/>
              <a:t>we have shown is a reconciliation between </a:t>
            </a:r>
            <a:r>
              <a:rPr lang="en-IE" i="1" dirty="0" smtClean="0"/>
              <a:t>R.M. and Agile </a:t>
            </a:r>
            <a:r>
              <a:rPr lang="en-IE" i="1" dirty="0"/>
              <a:t>to make sure </a:t>
            </a:r>
            <a:r>
              <a:rPr lang="en-IE" i="1" dirty="0" smtClean="0"/>
              <a:t>R.M. is </a:t>
            </a:r>
            <a:r>
              <a:rPr lang="en-IE" i="1" dirty="0"/>
              <a:t>fundamentally about effective decision making, to take advantage of </a:t>
            </a:r>
            <a:r>
              <a:rPr lang="en-IE" i="1" dirty="0" smtClean="0"/>
              <a:t>Agile </a:t>
            </a:r>
            <a:r>
              <a:rPr lang="en-IE" i="1" dirty="0"/>
              <a:t>delivery as a process which inherently reduces risk, and to exploit </a:t>
            </a:r>
            <a:r>
              <a:rPr lang="en-IE" i="1" dirty="0" smtClean="0"/>
              <a:t>Agile </a:t>
            </a:r>
            <a:r>
              <a:rPr lang="en-IE" i="1" dirty="0"/>
              <a:t>practices for better </a:t>
            </a:r>
            <a:r>
              <a:rPr lang="en-IE" i="1" dirty="0" smtClean="0"/>
              <a:t>R.M.”. </a:t>
            </a:r>
            <a:endParaRPr lang="en-IE" i="1" dirty="0"/>
          </a:p>
          <a:p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www.cso.ie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4937-9B7B-4811-9BAE-B6C8D760F4B7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6786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 smtClean="0">
                <a:solidFill>
                  <a:srgbClr val="FF0000"/>
                </a:solidFill>
              </a:rPr>
              <a:t>Members of Task Force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Ben Whitestone and Rich Williams, ONS UK (Co-Chairs)</a:t>
            </a:r>
            <a:endParaRPr lang="en-IE" dirty="0"/>
          </a:p>
          <a:p>
            <a:r>
              <a:rPr lang="en-GB" dirty="0"/>
              <a:t>Michael Quinlan, CSO Ireland</a:t>
            </a:r>
            <a:endParaRPr lang="en-IE" dirty="0"/>
          </a:p>
          <a:p>
            <a:r>
              <a:rPr lang="en-GB" dirty="0"/>
              <a:t>Michael </a:t>
            </a:r>
            <a:r>
              <a:rPr lang="en-GB" dirty="0" err="1"/>
              <a:t>Goit</a:t>
            </a:r>
            <a:r>
              <a:rPr lang="en-GB" dirty="0"/>
              <a:t> and Sarah MacKinnon, Statistics Canada</a:t>
            </a:r>
            <a:endParaRPr lang="en-IE" dirty="0"/>
          </a:p>
          <a:p>
            <a:r>
              <a:rPr lang="en-GB" dirty="0"/>
              <a:t>Phillip </a:t>
            </a:r>
            <a:r>
              <a:rPr lang="en-GB" dirty="0" smtClean="0"/>
              <a:t>Wise, </a:t>
            </a:r>
            <a:r>
              <a:rPr lang="en-GB" dirty="0" err="1" smtClean="0"/>
              <a:t>Carrollyn</a:t>
            </a:r>
            <a:r>
              <a:rPr lang="en-GB" dirty="0" smtClean="0"/>
              <a:t> Wall and Patrick West </a:t>
            </a:r>
            <a:r>
              <a:rPr lang="en-GB" dirty="0"/>
              <a:t>ABS</a:t>
            </a:r>
            <a:endParaRPr lang="en-IE" dirty="0"/>
          </a:p>
          <a:p>
            <a:r>
              <a:rPr lang="en-GB" dirty="0" err="1"/>
              <a:t>Fabrizio</a:t>
            </a:r>
            <a:r>
              <a:rPr lang="en-GB" dirty="0"/>
              <a:t> </a:t>
            </a:r>
            <a:r>
              <a:rPr lang="en-GB" dirty="0" err="1"/>
              <a:t>Rotundi</a:t>
            </a:r>
            <a:r>
              <a:rPr lang="en-GB" dirty="0"/>
              <a:t> and Marco </a:t>
            </a:r>
            <a:r>
              <a:rPr lang="en-GB" dirty="0" err="1"/>
              <a:t>Tozzi</a:t>
            </a:r>
            <a:r>
              <a:rPr lang="en-GB" dirty="0"/>
              <a:t>, </a:t>
            </a:r>
            <a:r>
              <a:rPr lang="en-GB" dirty="0" err="1"/>
              <a:t>Istat</a:t>
            </a:r>
            <a:endParaRPr lang="en-IE" dirty="0"/>
          </a:p>
          <a:p>
            <a:r>
              <a:rPr lang="en-GB" dirty="0"/>
              <a:t>Alessandro </a:t>
            </a:r>
            <a:r>
              <a:rPr lang="en-GB" dirty="0" err="1"/>
              <a:t>Hinna</a:t>
            </a:r>
            <a:r>
              <a:rPr lang="en-GB" dirty="0"/>
              <a:t> and Federico </a:t>
            </a:r>
            <a:r>
              <a:rPr lang="en-GB" dirty="0" err="1"/>
              <a:t>Ceschel</a:t>
            </a:r>
            <a:r>
              <a:rPr lang="en-GB" dirty="0"/>
              <a:t>, University of Rome</a:t>
            </a:r>
            <a:endParaRPr lang="en-IE" dirty="0"/>
          </a:p>
          <a:p>
            <a:r>
              <a:rPr lang="en-GB" dirty="0"/>
              <a:t>Armando </a:t>
            </a:r>
            <a:r>
              <a:rPr lang="en-GB" dirty="0" err="1"/>
              <a:t>Zuñiga</a:t>
            </a:r>
            <a:r>
              <a:rPr lang="en-GB" dirty="0"/>
              <a:t>, INEGI Mexico</a:t>
            </a:r>
            <a:endParaRPr lang="en-IE" dirty="0"/>
          </a:p>
          <a:p>
            <a:r>
              <a:rPr lang="en-GB" dirty="0"/>
              <a:t>Anna </a:t>
            </a:r>
            <a:r>
              <a:rPr lang="en-GB" dirty="0" err="1"/>
              <a:t>Borowska</a:t>
            </a:r>
            <a:r>
              <a:rPr lang="en-GB" dirty="0"/>
              <a:t> and </a:t>
            </a:r>
            <a:r>
              <a:rPr lang="en-GB" dirty="0" err="1"/>
              <a:t>Agnieszka</a:t>
            </a:r>
            <a:r>
              <a:rPr lang="en-GB" dirty="0"/>
              <a:t> </a:t>
            </a:r>
            <a:r>
              <a:rPr lang="en-GB" dirty="0" err="1"/>
              <a:t>Komar-Morawska</a:t>
            </a:r>
            <a:r>
              <a:rPr lang="en-GB" dirty="0"/>
              <a:t>, CSO of Poland</a:t>
            </a:r>
            <a:endParaRPr lang="en-IE" dirty="0"/>
          </a:p>
          <a:p>
            <a:r>
              <a:rPr lang="en-GB" dirty="0" err="1"/>
              <a:t>Olja</a:t>
            </a:r>
            <a:r>
              <a:rPr lang="en-GB" dirty="0"/>
              <a:t> Music, Statistical Office of the Republic of Serbia</a:t>
            </a:r>
            <a:endParaRPr lang="en-IE" dirty="0"/>
          </a:p>
          <a:p>
            <a:r>
              <a:rPr lang="en-GB" dirty="0"/>
              <a:t>Alexander </a:t>
            </a:r>
            <a:r>
              <a:rPr lang="en-GB" dirty="0" err="1"/>
              <a:t>Sindram</a:t>
            </a:r>
            <a:r>
              <a:rPr lang="en-GB" dirty="0"/>
              <a:t>, Statistics Netherlands</a:t>
            </a:r>
            <a:endParaRPr lang="en-IE" dirty="0"/>
          </a:p>
          <a:p>
            <a:r>
              <a:rPr lang="en-GB" dirty="0"/>
              <a:t>Alessandra </a:t>
            </a:r>
            <a:r>
              <a:rPr lang="en-GB" dirty="0" err="1"/>
              <a:t>Politi</a:t>
            </a:r>
            <a:r>
              <a:rPr lang="en-GB" dirty="0"/>
              <a:t>, Eurostat</a:t>
            </a:r>
            <a:endParaRPr lang="en-IE" dirty="0"/>
          </a:p>
          <a:p>
            <a:r>
              <a:rPr lang="en-GB" dirty="0"/>
              <a:t>Steven Vale and </a:t>
            </a:r>
            <a:r>
              <a:rPr lang="en-GB" dirty="0" err="1"/>
              <a:t>Tetyana</a:t>
            </a:r>
            <a:r>
              <a:rPr lang="en-GB" dirty="0"/>
              <a:t> </a:t>
            </a:r>
            <a:r>
              <a:rPr lang="en-GB" dirty="0" err="1"/>
              <a:t>Kolomiyets</a:t>
            </a:r>
            <a:r>
              <a:rPr lang="en-GB" dirty="0"/>
              <a:t>, UNECE</a:t>
            </a:r>
            <a:endParaRPr lang="en-IE" dirty="0"/>
          </a:p>
          <a:p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www.cso.ie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4937-9B7B-4811-9BAE-B6C8D760F4B7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528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 smtClean="0">
                <a:solidFill>
                  <a:srgbClr val="FF0000"/>
                </a:solidFill>
              </a:rPr>
              <a:t>Thank You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Any questions / observations etc.</a:t>
            </a:r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www.cso.ie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64937-9B7B-4811-9BAE-B6C8D760F4B7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1980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O Standard Text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cso theme</Template>
  <TotalTime>1481</TotalTime>
  <Words>456</Words>
  <Application>Microsoft Office PowerPoint</Application>
  <PresentationFormat>On-screen Show (4:3)</PresentationFormat>
  <Paragraphs>60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CSO Standard Text 2</vt:lpstr>
      <vt:lpstr>Enhancing Risk Management with Agile Principles</vt:lpstr>
      <vt:lpstr>Introduction/ context </vt:lpstr>
      <vt:lpstr>Tensions highlighted</vt:lpstr>
      <vt:lpstr>Task team set up</vt:lpstr>
      <vt:lpstr>Exploiting Agile to strengthen R.M. – 3 principles</vt:lpstr>
      <vt:lpstr>Conclusion</vt:lpstr>
      <vt:lpstr>Members of Task Force</vt:lpstr>
      <vt:lpstr>Thank You</vt:lpstr>
    </vt:vector>
  </TitlesOfParts>
  <Company>CSO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Sharon Coleman</dc:creator>
  <cp:lastModifiedBy>Michael Quinlan</cp:lastModifiedBy>
  <cp:revision>135</cp:revision>
  <cp:lastPrinted>2016-11-15T17:05:26Z</cp:lastPrinted>
  <dcterms:created xsi:type="dcterms:W3CDTF">2014-08-26T14:33:35Z</dcterms:created>
  <dcterms:modified xsi:type="dcterms:W3CDTF">2016-11-18T14:33:37Z</dcterms:modified>
</cp:coreProperties>
</file>