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12192000" cy="6858000"/>
  <p:notesSz cx="6858000" cy="9144000"/>
  <p:defaultTextStyle>
    <a:lvl1pPr>
      <a:defRPr>
        <a:latin typeface="+mj-lt"/>
        <a:ea typeface="+mj-ea"/>
        <a:cs typeface="+mj-cs"/>
        <a:sym typeface="Avenir Roman"/>
      </a:defRPr>
    </a:lvl1pPr>
    <a:lvl2pPr>
      <a:defRPr>
        <a:latin typeface="+mj-lt"/>
        <a:ea typeface="+mj-ea"/>
        <a:cs typeface="+mj-cs"/>
        <a:sym typeface="Avenir Roman"/>
      </a:defRPr>
    </a:lvl2pPr>
    <a:lvl3pPr>
      <a:defRPr>
        <a:latin typeface="+mj-lt"/>
        <a:ea typeface="+mj-ea"/>
        <a:cs typeface="+mj-cs"/>
        <a:sym typeface="Avenir Roman"/>
      </a:defRPr>
    </a:lvl3pPr>
    <a:lvl4pPr>
      <a:defRPr>
        <a:latin typeface="+mj-lt"/>
        <a:ea typeface="+mj-ea"/>
        <a:cs typeface="+mj-cs"/>
        <a:sym typeface="Avenir Roman"/>
      </a:defRPr>
    </a:lvl4pPr>
    <a:lvl5pPr>
      <a:defRPr>
        <a:latin typeface="+mj-lt"/>
        <a:ea typeface="+mj-ea"/>
        <a:cs typeface="+mj-cs"/>
        <a:sym typeface="Avenir Roman"/>
      </a:defRPr>
    </a:lvl5pPr>
    <a:lvl6pPr>
      <a:defRPr>
        <a:latin typeface="+mj-lt"/>
        <a:ea typeface="+mj-ea"/>
        <a:cs typeface="+mj-cs"/>
        <a:sym typeface="Avenir Roman"/>
      </a:defRPr>
    </a:lvl6pPr>
    <a:lvl7pPr>
      <a:defRPr>
        <a:latin typeface="+mj-lt"/>
        <a:ea typeface="+mj-ea"/>
        <a:cs typeface="+mj-cs"/>
        <a:sym typeface="Avenir Roman"/>
      </a:defRPr>
    </a:lvl7pPr>
    <a:lvl8pPr>
      <a:defRPr>
        <a:latin typeface="+mj-lt"/>
        <a:ea typeface="+mj-ea"/>
        <a:cs typeface="+mj-cs"/>
        <a:sym typeface="Avenir Roman"/>
      </a:defRPr>
    </a:lvl8pPr>
    <a:lvl9pPr>
      <a:defRPr>
        <a:latin typeface="+mj-lt"/>
        <a:ea typeface="+mj-ea"/>
        <a:cs typeface="+mj-cs"/>
        <a:sym typeface="Avenir Roman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4EA"/>
          </a:solidFill>
        </a:fill>
      </a:tcStyle>
    </a:wholeTbl>
    <a:band2H>
      <a:tcTxStyle b="def" i="def"/>
      <a:tcStyle>
        <a:tcBdr/>
        <a:fill>
          <a:solidFill>
            <a:srgbClr val="E6EBF5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F6FC6"/>
          </a:solidFill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F6FC6"/>
          </a:solidFill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F6FC6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EF1"/>
          </a:solidFill>
        </a:fill>
      </a:tcStyle>
    </a:wholeTbl>
    <a:band2H>
      <a:tcTxStyle b="def" i="def"/>
      <a:tcStyle>
        <a:tcBdr/>
        <a:fill>
          <a:solidFill>
            <a:srgbClr val="E6F6F8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BD0D9"/>
          </a:solidFill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BD0D9"/>
          </a:solidFill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BD0D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0E9CE"/>
          </a:solidFill>
        </a:fill>
      </a:tcStyle>
    </a:wholeTbl>
    <a:band2H>
      <a:tcTxStyle b="def" i="def"/>
      <a:tcStyle>
        <a:tcBdr/>
        <a:fill>
          <a:solidFill>
            <a:srgbClr val="F0F4E8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C249"/>
          </a:solidFill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C249"/>
          </a:solidFill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C249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F6FC6"/>
          </a:solidFill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F6FC6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7" name="Shape 4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title"/>
          </p:nvPr>
        </p:nvSpPr>
        <p:spPr>
          <a:xfrm>
            <a:off x="1524000" y="0"/>
            <a:ext cx="9144000" cy="35099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1524000" y="3602037"/>
            <a:ext cx="9144000" cy="32559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0" algn="ctr">
              <a:buSzTx/>
              <a:buFontTx/>
              <a:buNone/>
              <a:defRPr sz="2400"/>
            </a:lvl2pPr>
            <a:lvl3pPr marL="0" indent="0" algn="ctr">
              <a:buSzTx/>
              <a:buFontTx/>
              <a:buNone/>
              <a:defRPr sz="2400"/>
            </a:lvl3pPr>
            <a:lvl4pPr marL="0" indent="0" algn="ctr">
              <a:buSzTx/>
              <a:buFontTx/>
              <a:buNone/>
              <a:defRPr sz="2400"/>
            </a:lvl4pPr>
            <a:lvl5pPr marL="0" indent="0" algn="ctr">
              <a:buSzTx/>
              <a:buFontTx/>
              <a:buNone/>
              <a:defRPr sz="2400"/>
            </a:lvl5pPr>
          </a:lstStyle>
          <a:p>
            <a:pPr lvl="0">
              <a:defRPr sz="1800"/>
            </a:pPr>
            <a:r>
              <a:rPr sz="2400"/>
              <a:t>Body Level One</a:t>
            </a:r>
            <a:endParaRPr sz="2400"/>
          </a:p>
          <a:p>
            <a:pPr lvl="1">
              <a:defRPr sz="1800"/>
            </a:pPr>
            <a:r>
              <a:rPr sz="2400"/>
              <a:t>Body Level Two</a:t>
            </a:r>
            <a:endParaRPr sz="2400"/>
          </a:p>
          <a:p>
            <a:pPr lvl="2">
              <a:defRPr sz="1800"/>
            </a:pPr>
            <a:r>
              <a:rPr sz="2400"/>
              <a:t>Body Level Three</a:t>
            </a:r>
            <a:endParaRPr sz="2400"/>
          </a:p>
          <a:p>
            <a:pPr lvl="3">
              <a:defRPr sz="1800"/>
            </a:pPr>
            <a:r>
              <a:rPr sz="2400"/>
              <a:t>Body Level Four</a:t>
            </a:r>
            <a:endParaRPr sz="2400"/>
          </a:p>
          <a:p>
            <a:pPr lvl="4">
              <a:defRPr sz="1800"/>
            </a:pPr>
            <a:r>
              <a:rPr sz="2400"/>
              <a:t>Body Level Five</a:t>
            </a:r>
          </a:p>
        </p:txBody>
      </p:sp>
      <p:sp>
        <p:nvSpPr>
          <p:cNvPr id="8" name="Shape 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0" name="Shape 4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title"/>
          </p:nvPr>
        </p:nvSpPr>
        <p:spPr>
          <a:xfrm>
            <a:off x="8724900" y="0"/>
            <a:ext cx="2628900" cy="654209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4" name="Shape 44"/>
          <p:cNvSpPr/>
          <p:nvPr>
            <p:ph type="body" idx="1"/>
          </p:nvPr>
        </p:nvSpPr>
        <p:spPr>
          <a:xfrm>
            <a:off x="838200" y="365125"/>
            <a:ext cx="7734300" cy="64928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45" name="Shape 4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1" name="Shape 1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12" name="Shape 1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title"/>
          </p:nvPr>
        </p:nvSpPr>
        <p:spPr>
          <a:xfrm>
            <a:off x="831850" y="0"/>
            <a:ext cx="10515600" cy="4562475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5" name="Shape 15"/>
          <p:cNvSpPr/>
          <p:nvPr>
            <p:ph type="body" idx="1"/>
          </p:nvPr>
        </p:nvSpPr>
        <p:spPr>
          <a:xfrm>
            <a:off x="831850" y="4589462"/>
            <a:ext cx="10515600" cy="226854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88888"/>
                </a:solidFill>
              </a:rPr>
              <a:t>Body Level One</a:t>
            </a:r>
            <a:endParaRPr sz="2400">
              <a:solidFill>
                <a:srgbClr val="888888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88888"/>
                </a:solidFill>
              </a:rPr>
              <a:t>Body Level Two</a:t>
            </a:r>
            <a:endParaRPr sz="2400">
              <a:solidFill>
                <a:srgbClr val="888888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88888"/>
                </a:solidFill>
              </a:rPr>
              <a:t>Body Level Three</a:t>
            </a:r>
            <a:endParaRPr sz="2400">
              <a:solidFill>
                <a:srgbClr val="888888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88888"/>
                </a:solidFill>
              </a:rPr>
              <a:t>Body Level Four</a:t>
            </a:r>
            <a:endParaRPr sz="2400">
              <a:solidFill>
                <a:srgbClr val="888888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88888"/>
                </a:solidFill>
              </a:rPr>
              <a:t>Body Level Five</a:t>
            </a:r>
          </a:p>
        </p:txBody>
      </p:sp>
      <p:sp>
        <p:nvSpPr>
          <p:cNvPr id="16" name="Shape 1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xfrm>
            <a:off x="838200" y="1825625"/>
            <a:ext cx="5181600" cy="50323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20" name="Shape 2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23" name="Shape 23"/>
          <p:cNvSpPr/>
          <p:nvPr>
            <p:ph type="body" idx="1"/>
          </p:nvPr>
        </p:nvSpPr>
        <p:spPr>
          <a:xfrm>
            <a:off x="839787" y="1681163"/>
            <a:ext cx="5157790" cy="823915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  <a:lvl2pPr marL="0" indent="0">
              <a:buSzTx/>
              <a:buFontTx/>
              <a:buNone/>
              <a:defRPr b="1" sz="2400"/>
            </a:lvl2pPr>
            <a:lvl3pPr marL="0" indent="0">
              <a:buSzTx/>
              <a:buFontTx/>
              <a:buNone/>
              <a:defRPr b="1" sz="2400"/>
            </a:lvl3pPr>
            <a:lvl4pPr marL="0" indent="0">
              <a:buSzTx/>
              <a:buFontTx/>
              <a:buNone/>
              <a:defRPr b="1" sz="2400"/>
            </a:lvl4pPr>
            <a:lvl5pPr marL="0" indent="0">
              <a:buSzTx/>
              <a:buFontTx/>
              <a:buNone/>
              <a:defRPr b="1" sz="2400"/>
            </a:lvl5pPr>
          </a:lstStyle>
          <a:p>
            <a:pPr lvl="0">
              <a:defRPr b="0" sz="1800"/>
            </a:pPr>
            <a:r>
              <a:rPr b="1" sz="2400"/>
              <a:t>Body Level One</a:t>
            </a:r>
            <a:endParaRPr b="1" sz="2400"/>
          </a:p>
          <a:p>
            <a:pPr lvl="1">
              <a:defRPr b="0" sz="1800"/>
            </a:pPr>
            <a:r>
              <a:rPr b="1" sz="2400"/>
              <a:t>Body Level Two</a:t>
            </a:r>
            <a:endParaRPr b="1" sz="2400"/>
          </a:p>
          <a:p>
            <a:pPr lvl="2">
              <a:defRPr b="0" sz="1800"/>
            </a:pPr>
            <a:r>
              <a:rPr b="1" sz="2400"/>
              <a:t>Body Level Three</a:t>
            </a:r>
            <a:endParaRPr b="1" sz="2400"/>
          </a:p>
          <a:p>
            <a:pPr lvl="3">
              <a:defRPr b="0" sz="1800"/>
            </a:pPr>
            <a:r>
              <a:rPr b="1" sz="2400"/>
              <a:t>Body Level Four</a:t>
            </a:r>
            <a:endParaRPr b="1" sz="2400"/>
          </a:p>
          <a:p>
            <a:pPr lvl="4">
              <a:defRPr b="0" sz="1800"/>
            </a:pPr>
            <a:r>
              <a:rPr b="1" sz="2400"/>
              <a:t>Body Level Five</a:t>
            </a:r>
          </a:p>
        </p:txBody>
      </p:sp>
      <p:sp>
        <p:nvSpPr>
          <p:cNvPr id="24" name="Shape 2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type="title"/>
          </p:nvPr>
        </p:nvSpPr>
        <p:spPr>
          <a:xfrm>
            <a:off x="838200" y="0"/>
            <a:ext cx="10515600" cy="2055814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27" name="Shape 2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xfrm>
            <a:off x="839787" y="0"/>
            <a:ext cx="3932240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Title Text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5183187" y="987425"/>
            <a:ext cx="6172203" cy="5870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33" name="Shape 3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title"/>
          </p:nvPr>
        </p:nvSpPr>
        <p:spPr>
          <a:xfrm>
            <a:off x="839787" y="0"/>
            <a:ext cx="3932240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Title Text</a:t>
            </a:r>
          </a:p>
        </p:txBody>
      </p:sp>
      <p:sp>
        <p:nvSpPr>
          <p:cNvPr id="36" name="Shape 36"/>
          <p:cNvSpPr/>
          <p:nvPr>
            <p:ph type="body" idx="1"/>
          </p:nvPr>
        </p:nvSpPr>
        <p:spPr>
          <a:xfrm>
            <a:off x="839787" y="2057400"/>
            <a:ext cx="3932240" cy="4800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0">
              <a:buSzTx/>
              <a:buFontTx/>
              <a:buNone/>
              <a:defRPr sz="1600"/>
            </a:lvl2pPr>
            <a:lvl3pPr marL="0" indent="0">
              <a:buSzTx/>
              <a:buFontTx/>
              <a:buNone/>
              <a:defRPr sz="1600"/>
            </a:lvl3pPr>
            <a:lvl4pPr marL="0" indent="0">
              <a:buSzTx/>
              <a:buFontTx/>
              <a:buNone/>
              <a:defRPr sz="1600"/>
            </a:lvl4pPr>
            <a:lvl5pPr marL="0" indent="0">
              <a:buSzTx/>
              <a:buFontTx/>
              <a:buNone/>
              <a:defRPr sz="1600"/>
            </a:lvl5pPr>
          </a:lstStyle>
          <a:p>
            <a:pPr lvl="0">
              <a:defRPr sz="1800"/>
            </a:pPr>
            <a:r>
              <a:rPr sz="1600"/>
              <a:t>Body Level One</a:t>
            </a:r>
            <a:endParaRPr sz="1600"/>
          </a:p>
          <a:p>
            <a:pPr lvl="1">
              <a:defRPr sz="1800"/>
            </a:pPr>
            <a:r>
              <a:rPr sz="1600"/>
              <a:t>Body Level Two</a:t>
            </a:r>
            <a:endParaRPr sz="1600"/>
          </a:p>
          <a:p>
            <a:pPr lvl="2">
              <a:defRPr sz="1800"/>
            </a:pPr>
            <a:r>
              <a:rPr sz="1600"/>
              <a:t>Body Level Three</a:t>
            </a:r>
            <a:endParaRPr sz="1600"/>
          </a:p>
          <a:p>
            <a:pPr lvl="3">
              <a:defRPr sz="1800"/>
            </a:pPr>
            <a:r>
              <a:rPr sz="1600"/>
              <a:t>Body Level Four</a:t>
            </a:r>
            <a:endParaRPr sz="1600"/>
          </a:p>
          <a:p>
            <a:pPr lvl="4">
              <a:defRPr sz="1800"/>
            </a:pPr>
            <a:r>
              <a:rPr sz="1600"/>
              <a:t>Body Level Five</a:t>
            </a:r>
          </a:p>
        </p:txBody>
      </p:sp>
      <p:sp>
        <p:nvSpPr>
          <p:cNvPr id="37" name="Shape 3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838200" y="230185"/>
            <a:ext cx="10515600" cy="1595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838200" y="1825625"/>
            <a:ext cx="10515600" cy="5032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8610600" y="6404292"/>
            <a:ext cx="2743200" cy="26923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med" advClick="1"/>
  <p:txStyles>
    <p:titleStyle>
      <a:lvl1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1pPr>
      <a:lvl2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2pPr>
      <a:lvl3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3pPr>
      <a:lvl4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4pPr>
      <a:lvl5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5pPr>
      <a:lvl6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6pPr>
      <a:lvl7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7pPr>
      <a:lvl8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8pPr>
      <a:lvl9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indent="-228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1pPr>
      <a:lvl2pPr marL="723900" indent="-2667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2pPr>
      <a:lvl3pPr marL="1234438" indent="-320038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3pPr>
      <a:lvl4pPr marL="17272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4pPr>
      <a:lvl5pPr marL="21844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5pPr>
      <a:lvl6pPr marL="26416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6pPr>
      <a:lvl7pPr marL="30988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7pPr>
      <a:lvl8pPr marL="35560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8pPr>
      <a:lvl9pPr marL="40132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type="title"/>
          </p:nvPr>
        </p:nvSpPr>
        <p:spPr>
          <a:xfrm>
            <a:off x="2016918" y="2304040"/>
            <a:ext cx="7908829" cy="1654723"/>
          </a:xfrm>
          <a:prstGeom prst="rect">
            <a:avLst/>
          </a:prstGeom>
        </p:spPr>
        <p:txBody>
          <a:bodyPr/>
          <a:lstStyle/>
          <a:p>
            <a:pPr lvl="0" algn="ctr" defTabSz="585215">
              <a:defRPr sz="1800"/>
            </a:pPr>
            <a:r>
              <a:rPr sz="3800"/>
              <a:t>Modernisation of Data Management </a:t>
            </a:r>
            <a:endParaRPr sz="3800"/>
          </a:p>
          <a:p>
            <a:pPr lvl="0" algn="ctr" defTabSz="585215">
              <a:defRPr sz="1800"/>
            </a:pPr>
            <a:r>
              <a:rPr sz="3800"/>
              <a:t>in Official Statistics</a:t>
            </a:r>
          </a:p>
        </p:txBody>
      </p:sp>
      <p:pic>
        <p:nvPicPr>
          <p:cNvPr id="50" name="image1.png"/>
          <p:cNvPicPr/>
          <p:nvPr/>
        </p:nvPicPr>
        <p:blipFill>
          <a:blip r:embed="rId2">
            <a:extLst/>
          </a:blip>
          <a:srcRect l="0" t="0" r="51" b="558"/>
          <a:stretch>
            <a:fillRect/>
          </a:stretch>
        </p:blipFill>
        <p:spPr>
          <a:xfrm>
            <a:off x="153899" y="3181909"/>
            <a:ext cx="2927708" cy="2088982"/>
          </a:xfrm>
          <a:prstGeom prst="rect">
            <a:avLst/>
          </a:prstGeom>
          <a:ln w="12700">
            <a:miter lim="400000"/>
          </a:ln>
        </p:spPr>
      </p:pic>
      <p:pic>
        <p:nvPicPr>
          <p:cNvPr id="51" name="image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462920" y="3223249"/>
            <a:ext cx="1835708" cy="2006471"/>
          </a:xfrm>
          <a:prstGeom prst="rect">
            <a:avLst/>
          </a:prstGeom>
          <a:ln w="12700">
            <a:miter lim="400000"/>
          </a:ln>
        </p:spPr>
      </p:pic>
      <p:pic>
        <p:nvPicPr>
          <p:cNvPr id="52" name="image3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11600" y="302184"/>
            <a:ext cx="4368800" cy="1854202"/>
          </a:xfrm>
          <a:prstGeom prst="rect">
            <a:avLst/>
          </a:prstGeom>
          <a:ln w="12700">
            <a:miter lim="400000"/>
          </a:ln>
        </p:spPr>
      </p:pic>
      <p:pic>
        <p:nvPicPr>
          <p:cNvPr id="53" name="pasted-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326682" y="3898900"/>
            <a:ext cx="3289301" cy="2463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image4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0000" y="5354637"/>
            <a:ext cx="1590676" cy="1325564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Shape 56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Problem statement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xfrm>
            <a:off x="838200" y="1838324"/>
            <a:ext cx="10515600" cy="4855868"/>
          </a:xfrm>
          <a:prstGeom prst="rect">
            <a:avLst/>
          </a:prstGeom>
        </p:spPr>
        <p:txBody>
          <a:bodyPr/>
          <a:lstStyle/>
          <a:p>
            <a:pPr lvl="0" marL="556998" indent="-556998" defTabSz="674826">
              <a:spcBef>
                <a:spcPts val="700"/>
              </a:spcBef>
              <a:defRPr sz="1800"/>
            </a:pPr>
            <a:r>
              <a:rPr sz="2600"/>
              <a:t>NSOs have been facing challenges to effectively                     manage “traditional” data sources &amp; internal data assets.</a:t>
            </a:r>
            <a:endParaRPr sz="2600"/>
          </a:p>
          <a:p>
            <a:pPr lvl="0" marL="556998" indent="-556998" defTabSz="674826">
              <a:spcBef>
                <a:spcPts val="700"/>
              </a:spcBef>
              <a:defRPr sz="1800"/>
            </a:pPr>
            <a:r>
              <a:rPr sz="2600"/>
              <a:t>It is still rather unclear what are data &amp; metadata management requirements for new types of “big” data sources (web, social, IoT…) -&gt; we need to integrate both!</a:t>
            </a:r>
            <a:endParaRPr sz="2600"/>
          </a:p>
          <a:p>
            <a:pPr lvl="0" marL="556998" indent="-556998" defTabSz="674826">
              <a:spcBef>
                <a:spcPts val="700"/>
              </a:spcBef>
              <a:defRPr sz="1800"/>
            </a:pPr>
            <a:r>
              <a:rPr sz="2600"/>
              <a:t>Time to market for new products and services is too long and there will be competition out there; general desire, need &amp; perception that information needs to be delivered in real-time.</a:t>
            </a:r>
            <a:endParaRPr sz="2600"/>
          </a:p>
          <a:p>
            <a:pPr lvl="0" marL="556998" indent="-556998" defTabSz="674826">
              <a:spcBef>
                <a:spcPts val="700"/>
              </a:spcBef>
              <a:defRPr sz="1800"/>
            </a:pPr>
            <a:r>
              <a:rPr sz="2600"/>
              <a:t>New opportunities (and funding) with trend to become data-driven company, smart city, evidence-based government.</a:t>
            </a:r>
            <a:endParaRPr sz="2600"/>
          </a:p>
          <a:p>
            <a:pPr lvl="0" marL="216908" indent="-216908" defTabSz="674826">
              <a:spcBef>
                <a:spcPts val="700"/>
              </a:spcBef>
              <a:defRPr sz="1800"/>
            </a:pPr>
            <a:endParaRPr sz="2600"/>
          </a:p>
          <a:p>
            <a:pPr lvl="0" marL="556998" indent="-556998" defTabSz="674826">
              <a:spcBef>
                <a:spcPts val="700"/>
              </a:spcBef>
              <a:defRPr sz="1800"/>
            </a:pPr>
            <a:r>
              <a:rPr sz="2600"/>
              <a:t>Can we do it faster? Cheaper? Better?</a:t>
            </a:r>
          </a:p>
        </p:txBody>
      </p:sp>
      <p:pic>
        <p:nvPicPr>
          <p:cNvPr id="58" name="image5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807450" y="139700"/>
            <a:ext cx="3075856" cy="20209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type="title"/>
          </p:nvPr>
        </p:nvSpPr>
        <p:spPr>
          <a:xfrm>
            <a:off x="178227" y="201613"/>
            <a:ext cx="11835546" cy="990601"/>
          </a:xfrm>
          <a:prstGeom prst="rect">
            <a:avLst/>
          </a:prstGeom>
        </p:spPr>
        <p:txBody>
          <a:bodyPr/>
          <a:lstStyle>
            <a:lvl1pPr defTabSz="658368">
              <a:defRPr sz="3100"/>
            </a:lvl1pPr>
          </a:lstStyle>
          <a:p>
            <a:pPr lvl="0">
              <a:defRPr sz="1800"/>
            </a:pPr>
            <a:r>
              <a:rPr sz="3100"/>
              <a:t>What if we could integrate data and produce outputs on-demand? </a:t>
            </a:r>
          </a:p>
        </p:txBody>
      </p:sp>
      <p:sp>
        <p:nvSpPr>
          <p:cNvPr id="61" name="Shape 61"/>
          <p:cNvSpPr/>
          <p:nvPr>
            <p:ph type="body" idx="1"/>
          </p:nvPr>
        </p:nvSpPr>
        <p:spPr>
          <a:xfrm>
            <a:off x="430739" y="1484313"/>
            <a:ext cx="11330521" cy="4897438"/>
          </a:xfrm>
          <a:prstGeom prst="rect">
            <a:avLst/>
          </a:prstGeom>
        </p:spPr>
        <p:txBody>
          <a:bodyPr/>
          <a:lstStyle/>
          <a:p>
            <a:pPr lvl="0" marL="0" indent="0">
              <a:lnSpc>
                <a:spcPct val="100000"/>
              </a:lnSpc>
              <a:spcBef>
                <a:spcPts val="0"/>
              </a:spcBef>
              <a:buSzTx/>
              <a:buNone/>
              <a:defRPr sz="1800"/>
            </a:pPr>
          </a:p>
          <a:p>
            <a:pPr lvl="0" marL="0" indent="0">
              <a:lnSpc>
                <a:spcPct val="100000"/>
              </a:lnSpc>
              <a:spcBef>
                <a:spcPts val="0"/>
              </a:spcBef>
              <a:buSzTx/>
              <a:buNone/>
              <a:defRPr sz="1800"/>
            </a:pPr>
            <a:r>
              <a:t>	</a:t>
            </a:r>
          </a:p>
        </p:txBody>
      </p:sp>
      <p:pic>
        <p:nvPicPr>
          <p:cNvPr id="62" name="image6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5775" y="1913203"/>
            <a:ext cx="5686155" cy="4217458"/>
          </a:xfrm>
          <a:prstGeom prst="rect">
            <a:avLst/>
          </a:prstGeom>
          <a:ln w="12700">
            <a:miter lim="400000"/>
          </a:ln>
        </p:spPr>
      </p:pic>
      <p:pic>
        <p:nvPicPr>
          <p:cNvPr id="63" name="image7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59500" y="3155282"/>
            <a:ext cx="5908567" cy="2831245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Shape 64"/>
          <p:cNvSpPr/>
          <p:nvPr/>
        </p:nvSpPr>
        <p:spPr>
          <a:xfrm>
            <a:off x="8496478" y="6107431"/>
            <a:ext cx="3454041" cy="408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lvl="0"/>
            <a:r>
              <a:t>http://www.raird.no/whitepaper/</a:t>
            </a:r>
          </a:p>
        </p:txBody>
      </p:sp>
      <p:pic>
        <p:nvPicPr>
          <p:cNvPr id="65" name="image8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315199" y="1143000"/>
            <a:ext cx="3343019" cy="1462571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Shape 66"/>
          <p:cNvSpPr/>
          <p:nvPr/>
        </p:nvSpPr>
        <p:spPr>
          <a:xfrm>
            <a:off x="534174" y="2304814"/>
            <a:ext cx="1688335" cy="408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lvl="0"/>
            <a:r>
              <a:t>CBS Data Lake:</a:t>
            </a:r>
          </a:p>
        </p:txBody>
      </p:sp>
      <p:sp>
        <p:nvSpPr>
          <p:cNvPr id="67" name="Shape 67"/>
          <p:cNvSpPr/>
          <p:nvPr/>
        </p:nvSpPr>
        <p:spPr>
          <a:xfrm>
            <a:off x="4549945" y="1538739"/>
            <a:ext cx="1639419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/>
            <a:r>
              <a:t>StatCan Picasso</a:t>
            </a:r>
          </a:p>
        </p:txBody>
      </p:sp>
      <p:sp>
        <p:nvSpPr>
          <p:cNvPr id="68" name="Shape 68"/>
          <p:cNvSpPr/>
          <p:nvPr/>
        </p:nvSpPr>
        <p:spPr>
          <a:xfrm>
            <a:off x="381775" y="1226545"/>
            <a:ext cx="3613836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/>
            <a:r>
              <a:t>Eurostat Data Platform as a Service</a:t>
            </a:r>
          </a:p>
        </p:txBody>
      </p:sp>
      <p:sp>
        <p:nvSpPr>
          <p:cNvPr id="69" name="Shape 69"/>
          <p:cNvSpPr/>
          <p:nvPr/>
        </p:nvSpPr>
        <p:spPr>
          <a:xfrm>
            <a:off x="1717847" y="6107431"/>
            <a:ext cx="5455895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/>
            <a:r>
              <a:t>Statistics New Zealand Integrated Data Infrastructure</a:t>
            </a:r>
          </a:p>
        </p:txBody>
      </p:sp>
      <p:sp>
        <p:nvSpPr>
          <p:cNvPr id="70" name="Shape 70"/>
          <p:cNvSpPr/>
          <p:nvPr/>
        </p:nvSpPr>
        <p:spPr>
          <a:xfrm>
            <a:off x="6227645" y="2739457"/>
            <a:ext cx="5772274" cy="408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lvl="0"/>
            <a:r>
              <a:t>Norway Remote Access Infrastructure for Register Data</a:t>
            </a:r>
          </a:p>
        </p:txBody>
      </p:sp>
      <p:sp>
        <p:nvSpPr>
          <p:cNvPr id="71" name="Shape 71"/>
          <p:cNvSpPr/>
          <p:nvPr/>
        </p:nvSpPr>
        <p:spPr>
          <a:xfrm>
            <a:off x="524046" y="1761365"/>
            <a:ext cx="2660118" cy="317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/>
            <a:r>
              <a:t>ISTAT System of Registers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type="title"/>
          </p:nvPr>
        </p:nvSpPr>
        <p:spPr>
          <a:xfrm>
            <a:off x="838200" y="230185"/>
            <a:ext cx="10515600" cy="159544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Proposal</a:t>
            </a:r>
          </a:p>
        </p:txBody>
      </p:sp>
      <p:sp>
        <p:nvSpPr>
          <p:cNvPr id="74" name="Shape 7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355600" indent="-355600">
              <a:defRPr sz="1800"/>
            </a:pPr>
            <a:r>
              <a:rPr sz="2800"/>
              <a:t>Use Next Generation Data Management as common framework to identify new opportunities and new capabilities in data and metadata management.</a:t>
            </a:r>
            <a:endParaRPr sz="2800"/>
          </a:p>
          <a:p>
            <a:pPr lvl="0" marL="355600" indent="-355600">
              <a:defRPr sz="1800"/>
            </a:pPr>
            <a:r>
              <a:rPr sz="2800"/>
              <a:t>Link with HLG project on data architecture to identify best practice in NSOs, develop reference architecture and propose PoCs in key areas where practical research is needed.</a:t>
            </a:r>
            <a:endParaRPr sz="2800"/>
          </a:p>
          <a:p>
            <a:pPr lvl="0" marL="355600" indent="-355600">
              <a:defRPr sz="1800"/>
            </a:pPr>
            <a:r>
              <a:rPr sz="2800"/>
              <a:t>Areas of collaboration: semantic models and metadata, security and confidentiality requirements, distributed data processing and analysis, data management for new types of data sources, data governance…</a:t>
            </a:r>
          </a:p>
        </p:txBody>
      </p:sp>
      <p:sp>
        <p:nvSpPr>
          <p:cNvPr id="75" name="Shape 75"/>
          <p:cNvSpPr/>
          <p:nvPr>
            <p:ph type="sldNum" sz="quarter" idx="2"/>
          </p:nvPr>
        </p:nvSpPr>
        <p:spPr>
          <a:xfrm>
            <a:off x="8610600" y="6404292"/>
            <a:ext cx="2743200" cy="26924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850391">
              <a:defRPr sz="1116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116">
                <a:solidFill>
                  <a:srgbClr val="888888"/>
                </a:solidFill>
              </a:rPr>
            </a:fld>
          </a:p>
        </p:txBody>
      </p:sp>
      <p:pic>
        <p:nvPicPr>
          <p:cNvPr id="76" name="image9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80848" y="5791577"/>
            <a:ext cx="2573905" cy="404830"/>
          </a:xfrm>
          <a:prstGeom prst="rect">
            <a:avLst/>
          </a:prstGeom>
          <a:ln w="12700">
            <a:miter lim="400000"/>
          </a:ln>
        </p:spPr>
      </p:pic>
      <p:pic>
        <p:nvPicPr>
          <p:cNvPr id="77" name="image10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734300" y="284956"/>
            <a:ext cx="3921646" cy="12627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F6FC6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venir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F6FC6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venir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F6FC6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venir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F6FC6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venir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