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3">
  <p:sldMasterIdLst>
    <p:sldMasterId id="2147483650" r:id="rId1"/>
    <p:sldMasterId id="2147483664" r:id="rId2"/>
  </p:sldMasterIdLst>
  <p:notesMasterIdLst>
    <p:notesMasterId r:id="rId10"/>
  </p:notesMasterIdLst>
  <p:handoutMasterIdLst>
    <p:handoutMasterId r:id="rId11"/>
  </p:handoutMasterIdLst>
  <p:sldIdLst>
    <p:sldId id="499" r:id="rId3"/>
    <p:sldId id="537" r:id="rId4"/>
    <p:sldId id="549" r:id="rId5"/>
    <p:sldId id="544" r:id="rId6"/>
    <p:sldId id="547" r:id="rId7"/>
    <p:sldId id="545" r:id="rId8"/>
    <p:sldId id="546" r:id="rId9"/>
  </p:sldIdLst>
  <p:sldSz cx="9144000" cy="6858000" type="screen4x3"/>
  <p:notesSz cx="9926638" cy="6797675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IE"/>
    </a:defPPr>
    <a:lvl1pPr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  <a:srgbClr val="FFFFCC"/>
    <a:srgbClr val="0066CC"/>
    <a:srgbClr val="FFCCCC"/>
    <a:srgbClr val="333399"/>
    <a:srgbClr val="0033CC"/>
    <a:srgbClr val="000099"/>
    <a:srgbClr val="003366"/>
    <a:srgbClr val="0099CC"/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97" autoAdjust="0"/>
    <p:restoredTop sz="89180" autoAdjust="0"/>
  </p:normalViewPr>
  <p:slideViewPr>
    <p:cSldViewPr snapToGrid="0">
      <p:cViewPr>
        <p:scale>
          <a:sx n="75" d="100"/>
          <a:sy n="75" d="100"/>
        </p:scale>
        <p:origin x="-1536" y="-80"/>
      </p:cViewPr>
      <p:guideLst>
        <p:guide orient="horz" pos="2161"/>
        <p:guide pos="2875"/>
      </p:guideLst>
    </p:cSldViewPr>
  </p:slideViewPr>
  <p:outlineViewPr>
    <p:cViewPr>
      <p:scale>
        <a:sx n="33" d="100"/>
        <a:sy n="33" d="100"/>
      </p:scale>
      <p:origin x="43" y="11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-1488" y="-8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0353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73425" y="515938"/>
            <a:ext cx="3384550" cy="25384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711" y="3228707"/>
            <a:ext cx="7279225" cy="306020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60" tIns="44437" rIns="90460" bIns="444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IE" smtClean="0"/>
              <a:t>Click to edit Master text styles</a:t>
            </a:r>
          </a:p>
          <a:p>
            <a:pPr lvl="1"/>
            <a:r>
              <a:rPr lang="en-IE" smtClean="0"/>
              <a:t>Second level</a:t>
            </a:r>
          </a:p>
          <a:p>
            <a:pPr lvl="2"/>
            <a:r>
              <a:rPr lang="en-IE" smtClean="0"/>
              <a:t>Third level</a:t>
            </a:r>
          </a:p>
          <a:p>
            <a:pPr lvl="3"/>
            <a:r>
              <a:rPr lang="en-IE" smtClean="0"/>
              <a:t>Fourth level</a:t>
            </a:r>
          </a:p>
          <a:p>
            <a:pPr lvl="4"/>
            <a:r>
              <a:rPr lang="en-IE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92644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1"/>
            <a:ext cx="9144000" cy="3430587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US" dirty="0"/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2714625" y="184150"/>
            <a:ext cx="6216650" cy="917575"/>
          </a:xfrm>
          <a:noFill/>
          <a:ln w="9525"/>
        </p:spPr>
        <p:txBody>
          <a:bodyPr lIns="91440" tIns="45720" rIns="91440" bIns="45720" anchor="t"/>
          <a:lstStyle>
            <a:lvl1pPr algn="l">
              <a:defRPr/>
            </a:lvl1pPr>
          </a:lstStyle>
          <a:p>
            <a:endParaRPr lang="en-IE" dirty="0"/>
          </a:p>
        </p:txBody>
      </p:sp>
      <p:sp>
        <p:nvSpPr>
          <p:cNvPr id="231428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697163" y="1195388"/>
            <a:ext cx="6216650" cy="684212"/>
          </a:xfrm>
          <a:ln w="9525"/>
        </p:spPr>
        <p:txBody>
          <a:bodyPr lIns="91440" tIns="45720" rIns="91440" bIns="45720"/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IE"/>
              <a:t>Presenter’s name</a:t>
            </a:r>
          </a:p>
          <a:p>
            <a:r>
              <a:rPr lang="en-IE"/>
              <a:t>Presenter’s title or date</a:t>
            </a:r>
          </a:p>
        </p:txBody>
      </p:sp>
      <p:sp>
        <p:nvSpPr>
          <p:cNvPr id="2314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1838" y="6324603"/>
            <a:ext cx="2895600" cy="457201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 b="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dirty="0"/>
              <a:t>Central Statistics Office, </a:t>
            </a:r>
            <a:r>
              <a:rPr lang="en-IE" dirty="0" smtClean="0"/>
              <a:t>Ireland                                                                                    </a:t>
            </a:r>
            <a:fld id="{2060D022-181E-4837-AFBE-6383BFF2C6DA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4669" y="3"/>
            <a:ext cx="2009775" cy="6007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0575" y="3"/>
            <a:ext cx="5881688" cy="6007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dirty="0"/>
              <a:t>Central Statistics Office, </a:t>
            </a:r>
            <a:r>
              <a:rPr lang="en-IE" dirty="0" smtClean="0"/>
              <a:t>Ireland                                                                                    </a:t>
            </a:r>
            <a:fld id="{68C2FE51-249D-42D0-ACC8-749F268D2945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2863" y="0"/>
            <a:ext cx="49895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90575" y="1798638"/>
            <a:ext cx="3944938" cy="42084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7919" y="1798638"/>
            <a:ext cx="3946525" cy="42084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96913" y="6348413"/>
            <a:ext cx="8094662" cy="282575"/>
          </a:xfrm>
        </p:spPr>
        <p:txBody>
          <a:bodyPr/>
          <a:lstStyle>
            <a:lvl1pPr>
              <a:defRPr/>
            </a:lvl1pPr>
          </a:lstStyle>
          <a:p>
            <a:r>
              <a:rPr lang="en-IE" dirty="0"/>
              <a:t>Central Statistics Office, </a:t>
            </a:r>
            <a:r>
              <a:rPr lang="en-IE" dirty="0" smtClean="0"/>
              <a:t>Ireland                                                                                    </a:t>
            </a:r>
            <a:fld id="{A7E054A4-A823-4634-96C3-AD3B8963EBBA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2863" y="0"/>
            <a:ext cx="49895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90576" y="1798638"/>
            <a:ext cx="8043863" cy="42084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96913" y="6348413"/>
            <a:ext cx="8094662" cy="282575"/>
          </a:xfrm>
        </p:spPr>
        <p:txBody>
          <a:bodyPr/>
          <a:lstStyle>
            <a:lvl1pPr>
              <a:defRPr/>
            </a:lvl1pPr>
          </a:lstStyle>
          <a:p>
            <a:r>
              <a:rPr lang="en-IE" dirty="0" smtClean="0"/>
              <a:t>UNECE Modernisation Committee for Products and Sources</a:t>
            </a:r>
            <a:endParaRPr lang="en-I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877904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271D6C"/>
              </a:solidFill>
            </a:endParaRPr>
          </a:p>
        </p:txBody>
      </p:sp>
      <p:grpSp>
        <p:nvGrpSpPr>
          <p:cNvPr id="32" name="Groep 31"/>
          <p:cNvGrpSpPr/>
          <p:nvPr/>
        </p:nvGrpSpPr>
        <p:grpSpPr>
          <a:xfrm>
            <a:off x="810000" y="3024000"/>
            <a:ext cx="7974000" cy="3383999"/>
            <a:chOff x="810000" y="3024000"/>
            <a:chExt cx="7974000" cy="3383999"/>
          </a:xfrm>
        </p:grpSpPr>
        <p:sp>
          <p:nvSpPr>
            <p:cNvPr id="11" name="Rond hoek zelfde zijde rechthoek 10"/>
            <p:cNvSpPr/>
            <p:nvPr userDrawn="1"/>
          </p:nvSpPr>
          <p:spPr>
            <a:xfrm rot="16200000">
              <a:off x="3966520" y="-132520"/>
              <a:ext cx="1656000" cy="7969040"/>
            </a:xfrm>
            <a:prstGeom prst="round2SameRect">
              <a:avLst>
                <a:gd name="adj1" fmla="val 4761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nl-NL" sz="1800" b="0">
                <a:solidFill>
                  <a:srgbClr val="FFFFFF"/>
                </a:solidFill>
              </a:endParaRPr>
            </a:p>
          </p:txBody>
        </p:sp>
        <p:sp>
          <p:nvSpPr>
            <p:cNvPr id="16" name="Rond hoek zelfde zijde rechthoek 15"/>
            <p:cNvSpPr/>
            <p:nvPr userDrawn="1"/>
          </p:nvSpPr>
          <p:spPr>
            <a:xfrm rot="16200000">
              <a:off x="4770000" y="1530000"/>
              <a:ext cx="864000" cy="7164000"/>
            </a:xfrm>
            <a:prstGeom prst="round2SameRect">
              <a:avLst>
                <a:gd name="adj1" fmla="val 8674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nl-NL" sz="1800" b="0">
                <a:solidFill>
                  <a:srgbClr val="FFFFFF"/>
                </a:solidFill>
              </a:endParaRPr>
            </a:p>
          </p:txBody>
        </p:sp>
        <p:sp>
          <p:nvSpPr>
            <p:cNvPr id="27" name="Rond hoek zelfde zijde rechthoek 26"/>
            <p:cNvSpPr/>
            <p:nvPr userDrawn="1"/>
          </p:nvSpPr>
          <p:spPr>
            <a:xfrm rot="16200000">
              <a:off x="7179520" y="4808478"/>
              <a:ext cx="864002" cy="2335039"/>
            </a:xfrm>
            <a:prstGeom prst="round2SameRect">
              <a:avLst>
                <a:gd name="adj1" fmla="val 4761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nl-NL" sz="1800" b="0">
                <a:solidFill>
                  <a:srgbClr val="FFFFFF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54000" y="4679999"/>
            <a:ext cx="6943344" cy="864001"/>
          </a:xfrm>
        </p:spPr>
        <p:txBody>
          <a:bodyPr tIns="18000" anchor="ctr" anchorCtr="0">
            <a:noAutofit/>
          </a:bodyPr>
          <a:lstStyle>
            <a:lvl1pPr marL="0" indent="0" algn="l">
              <a:lnSpc>
                <a:spcPts val="3000"/>
              </a:lnSpc>
              <a:buNone/>
              <a:defRPr sz="3000" b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 bewerken</a:t>
            </a:r>
            <a:endParaRPr lang="en-US" dirty="0"/>
          </a:p>
        </p:txBody>
      </p:sp>
      <p:sp>
        <p:nvSpPr>
          <p:cNvPr id="25" name="Tijdelijke aanduiding voor tekst 24"/>
          <p:cNvSpPr>
            <a:spLocks noGrp="1"/>
          </p:cNvSpPr>
          <p:nvPr>
            <p:ph type="body" sz="quarter" idx="10"/>
          </p:nvPr>
        </p:nvSpPr>
        <p:spPr>
          <a:xfrm>
            <a:off x="1035050" y="3023999"/>
            <a:ext cx="7743990" cy="1475401"/>
          </a:xfrm>
        </p:spPr>
        <p:txBody>
          <a:bodyPr tIns="108000">
            <a:noAutofit/>
          </a:bodyPr>
          <a:lstStyle>
            <a:lvl1pPr marL="0" indent="0">
              <a:lnSpc>
                <a:spcPts val="5400"/>
              </a:lnSpc>
              <a:buFontTx/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  <a:lvl2pPr marL="320040" indent="0">
              <a:buFontTx/>
              <a:buNone/>
              <a:defRPr sz="4400" b="1">
                <a:solidFill>
                  <a:srgbClr val="00A1CD"/>
                </a:solidFill>
                <a:latin typeface="+mj-lt"/>
              </a:defRPr>
            </a:lvl2pPr>
            <a:lvl3pPr marL="640080" indent="0">
              <a:buFontTx/>
              <a:buNone/>
              <a:defRPr sz="4400" b="1">
                <a:solidFill>
                  <a:srgbClr val="00A1CD"/>
                </a:solidFill>
                <a:latin typeface="+mj-lt"/>
              </a:defRPr>
            </a:lvl3pPr>
            <a:lvl4pPr marL="914400" indent="0">
              <a:buFontTx/>
              <a:buNone/>
              <a:defRPr sz="4400" b="1">
                <a:solidFill>
                  <a:srgbClr val="00A1CD"/>
                </a:solidFill>
                <a:latin typeface="+mj-lt"/>
              </a:defRPr>
            </a:lvl4pPr>
            <a:lvl5pPr marL="1143000" indent="0">
              <a:buFontTx/>
              <a:buNone/>
              <a:defRPr sz="4400" b="1">
                <a:solidFill>
                  <a:srgbClr val="00A1CD"/>
                </a:solidFill>
                <a:latin typeface="+mj-lt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000" y="5634000"/>
            <a:ext cx="1929706" cy="58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94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ep 31"/>
          <p:cNvGrpSpPr/>
          <p:nvPr/>
        </p:nvGrpSpPr>
        <p:grpSpPr>
          <a:xfrm>
            <a:off x="810000" y="3024000"/>
            <a:ext cx="7974000" cy="3383999"/>
            <a:chOff x="810000" y="3024000"/>
            <a:chExt cx="7974000" cy="3383999"/>
          </a:xfrm>
        </p:grpSpPr>
        <p:sp>
          <p:nvSpPr>
            <p:cNvPr id="11" name="Rond hoek zelfde zijde rechthoek 10"/>
            <p:cNvSpPr/>
            <p:nvPr userDrawn="1"/>
          </p:nvSpPr>
          <p:spPr>
            <a:xfrm rot="16200000">
              <a:off x="3966520" y="-132520"/>
              <a:ext cx="1656000" cy="7969040"/>
            </a:xfrm>
            <a:prstGeom prst="round2SameRect">
              <a:avLst>
                <a:gd name="adj1" fmla="val 4761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nl-NL" sz="1800" b="0">
                <a:solidFill>
                  <a:srgbClr val="FFFFFF"/>
                </a:solidFill>
              </a:endParaRPr>
            </a:p>
          </p:txBody>
        </p:sp>
        <p:sp>
          <p:nvSpPr>
            <p:cNvPr id="16" name="Rond hoek zelfde zijde rechthoek 15"/>
            <p:cNvSpPr/>
            <p:nvPr userDrawn="1"/>
          </p:nvSpPr>
          <p:spPr>
            <a:xfrm rot="16200000">
              <a:off x="4770000" y="1530000"/>
              <a:ext cx="864000" cy="7164000"/>
            </a:xfrm>
            <a:prstGeom prst="round2SameRect">
              <a:avLst>
                <a:gd name="adj1" fmla="val 8674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nl-NL" sz="1800" b="0">
                <a:solidFill>
                  <a:srgbClr val="FFFFFF"/>
                </a:solidFill>
              </a:endParaRPr>
            </a:p>
          </p:txBody>
        </p:sp>
        <p:sp>
          <p:nvSpPr>
            <p:cNvPr id="27" name="Rond hoek zelfde zijde rechthoek 26"/>
            <p:cNvSpPr/>
            <p:nvPr userDrawn="1"/>
          </p:nvSpPr>
          <p:spPr>
            <a:xfrm rot="16200000">
              <a:off x="7179520" y="4808478"/>
              <a:ext cx="864002" cy="2335039"/>
            </a:xfrm>
            <a:prstGeom prst="round2SameRect">
              <a:avLst>
                <a:gd name="adj1" fmla="val 4761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nl-NL" sz="1800" b="0">
                <a:solidFill>
                  <a:srgbClr val="FFFFFF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54000" y="4679999"/>
            <a:ext cx="6943344" cy="864001"/>
          </a:xfrm>
        </p:spPr>
        <p:txBody>
          <a:bodyPr tIns="18000" anchor="ctr" anchorCtr="0">
            <a:noAutofit/>
          </a:bodyPr>
          <a:lstStyle>
            <a:lvl1pPr marL="0" indent="0" algn="l">
              <a:lnSpc>
                <a:spcPts val="3000"/>
              </a:lnSpc>
              <a:buNone/>
              <a:defRPr sz="3000" b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 bewerken</a:t>
            </a:r>
            <a:endParaRPr lang="en-US" dirty="0"/>
          </a:p>
        </p:txBody>
      </p:sp>
      <p:sp>
        <p:nvSpPr>
          <p:cNvPr id="25" name="Tijdelijke aanduiding voor tekst 24"/>
          <p:cNvSpPr>
            <a:spLocks noGrp="1"/>
          </p:cNvSpPr>
          <p:nvPr>
            <p:ph type="body" sz="quarter" idx="10"/>
          </p:nvPr>
        </p:nvSpPr>
        <p:spPr>
          <a:xfrm>
            <a:off x="1035050" y="3023999"/>
            <a:ext cx="7743990" cy="1475401"/>
          </a:xfrm>
        </p:spPr>
        <p:txBody>
          <a:bodyPr tIns="108000">
            <a:noAutofit/>
          </a:bodyPr>
          <a:lstStyle>
            <a:lvl1pPr marL="0" indent="0">
              <a:lnSpc>
                <a:spcPts val="5400"/>
              </a:lnSpc>
              <a:buFontTx/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  <a:lvl2pPr marL="320040" indent="0">
              <a:buFontTx/>
              <a:buNone/>
              <a:defRPr sz="4400" b="1">
                <a:solidFill>
                  <a:srgbClr val="00A1CD"/>
                </a:solidFill>
                <a:latin typeface="+mj-lt"/>
              </a:defRPr>
            </a:lvl2pPr>
            <a:lvl3pPr marL="640080" indent="0">
              <a:buFontTx/>
              <a:buNone/>
              <a:defRPr sz="4400" b="1">
                <a:solidFill>
                  <a:srgbClr val="00A1CD"/>
                </a:solidFill>
                <a:latin typeface="+mj-lt"/>
              </a:defRPr>
            </a:lvl3pPr>
            <a:lvl4pPr marL="914400" indent="0">
              <a:buFontTx/>
              <a:buNone/>
              <a:defRPr sz="4400" b="1">
                <a:solidFill>
                  <a:srgbClr val="00A1CD"/>
                </a:solidFill>
                <a:latin typeface="+mj-lt"/>
              </a:defRPr>
            </a:lvl4pPr>
            <a:lvl5pPr marL="1143000" indent="0">
              <a:buFontTx/>
              <a:buNone/>
              <a:defRPr sz="4400" b="1">
                <a:solidFill>
                  <a:srgbClr val="00A1CD"/>
                </a:solidFill>
                <a:latin typeface="+mj-lt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000" y="5634000"/>
            <a:ext cx="1929706" cy="586800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8774604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9214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000" y="1566000"/>
            <a:ext cx="7596000" cy="44676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271D6C"/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71D6C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rgbClr val="271D6C"/>
                </a:solidFill>
              </a:defRPr>
            </a:lvl1pPr>
          </a:lstStyle>
          <a:p>
            <a:fld id="{845CA951-4815-4987-9CD6-BB5D6648C0B5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8" name="Afgeronde rechthoek 7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16" name="Afgeronde rechthoek 15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20" name="Afgeronde rechthoek 19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24" name="Afgeronde rechthoek 23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  <a:latin typeface="Cambria"/>
            </a:endParaRPr>
          </a:p>
        </p:txBody>
      </p:sp>
      <p:sp>
        <p:nvSpPr>
          <p:cNvPr id="28" name="Afgeronde rechthoek 27"/>
          <p:cNvSpPr/>
          <p:nvPr userDrawn="1"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  <a:latin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69701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450000" y="450000"/>
            <a:ext cx="8586496" cy="1260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000" y="450000"/>
            <a:ext cx="8298480" cy="1260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000" y="2070000"/>
            <a:ext cx="7596000" cy="39512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8" name="Afgeronde rechthoek 7"/>
          <p:cNvSpPr/>
          <p:nvPr/>
        </p:nvSpPr>
        <p:spPr>
          <a:xfrm>
            <a:off x="450000" y="450000"/>
            <a:ext cx="8586496" cy="1260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450000" y="450000"/>
            <a:ext cx="8586496" cy="1260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16" name="Afgeronde rechthoek 15"/>
          <p:cNvSpPr/>
          <p:nvPr/>
        </p:nvSpPr>
        <p:spPr>
          <a:xfrm>
            <a:off x="450000" y="450000"/>
            <a:ext cx="8586496" cy="1260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20" name="Afgeronde rechthoek 19"/>
          <p:cNvSpPr/>
          <p:nvPr/>
        </p:nvSpPr>
        <p:spPr>
          <a:xfrm>
            <a:off x="450000" y="450000"/>
            <a:ext cx="8586496" cy="1260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24" name="Afgeronde rechthoek 23"/>
          <p:cNvSpPr/>
          <p:nvPr/>
        </p:nvSpPr>
        <p:spPr>
          <a:xfrm>
            <a:off x="450000" y="450000"/>
            <a:ext cx="8586496" cy="1260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28" name="Afgeronde rechthoek 27"/>
          <p:cNvSpPr/>
          <p:nvPr userDrawn="1"/>
        </p:nvSpPr>
        <p:spPr>
          <a:xfrm>
            <a:off x="450000" y="450000"/>
            <a:ext cx="8586496" cy="1260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29" name="Date Placeholder 3"/>
          <p:cNvSpPr>
            <a:spLocks noGrp="1"/>
          </p:cNvSpPr>
          <p:nvPr>
            <p:ph type="dt" sz="half" idx="2"/>
          </p:nvPr>
        </p:nvSpPr>
        <p:spPr>
          <a:xfrm>
            <a:off x="6012160" y="6066000"/>
            <a:ext cx="1246946" cy="43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000" b="0">
                <a:solidFill>
                  <a:srgbClr val="271D6C"/>
                </a:solidFill>
                <a:latin typeface="Calibri" panose="020F0502020204030204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3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8000" y="6066000"/>
            <a:ext cx="6341106" cy="43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000" b="0">
                <a:solidFill>
                  <a:srgbClr val="271D6C"/>
                </a:solidFill>
                <a:latin typeface="Calibri" panose="020F0502020204030204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08304" y="6066000"/>
            <a:ext cx="569558" cy="43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000" b="1">
                <a:solidFill>
                  <a:srgbClr val="271D6C"/>
                </a:solidFill>
                <a:latin typeface="Calibri" panose="020F0502020204030204" pitchFamily="34" charset="0"/>
              </a:defRPr>
            </a:lvl1pPr>
          </a:lstStyle>
          <a:p>
            <a:pPr algn="r"/>
            <a:fld id="{845CA951-4815-4987-9CD6-BB5D6648C0B5}" type="slidenum">
              <a:rPr lang="nl-NL" smtClean="0"/>
              <a:pPr algn="r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8109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fgeronde rechthoek 7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566000"/>
            <a:ext cx="3657600" cy="4383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66000"/>
            <a:ext cx="3657600" cy="4383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9" name="Afgeronde rechthoek 8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13" name="Afgeronde rechthoek 12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17" name="Afgeronde rechthoek 16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21" name="Afgeronde rechthoek 20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25" name="Afgeronde rechthoek 24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29" name="Afgeronde rechthoek 28"/>
          <p:cNvSpPr/>
          <p:nvPr userDrawn="1"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30" name="Date Placeholder 3"/>
          <p:cNvSpPr>
            <a:spLocks noGrp="1"/>
          </p:cNvSpPr>
          <p:nvPr>
            <p:ph type="dt" sz="half" idx="10"/>
          </p:nvPr>
        </p:nvSpPr>
        <p:spPr>
          <a:xfrm>
            <a:off x="6012160" y="6066000"/>
            <a:ext cx="1246946" cy="43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000" b="0">
                <a:solidFill>
                  <a:srgbClr val="271D6C"/>
                </a:solidFill>
                <a:latin typeface="Calibri" panose="020F0502020204030204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3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8000" y="6066000"/>
            <a:ext cx="6341106" cy="43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000" b="0">
                <a:solidFill>
                  <a:srgbClr val="271D6C"/>
                </a:solidFill>
                <a:latin typeface="Calibri" panose="020F0502020204030204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08304" y="6066000"/>
            <a:ext cx="569558" cy="43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000" b="1">
                <a:solidFill>
                  <a:srgbClr val="271D6C"/>
                </a:solidFill>
                <a:latin typeface="Calibri" panose="020F0502020204030204" pitchFamily="34" charset="0"/>
              </a:defRPr>
            </a:lvl1pPr>
          </a:lstStyle>
          <a:p>
            <a:pPr algn="r"/>
            <a:fld id="{845CA951-4815-4987-9CD6-BB5D6648C0B5}" type="slidenum">
              <a:rPr lang="nl-NL" smtClean="0"/>
              <a:pPr algn="r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0465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fgeronde rechthoek 11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15660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2276872"/>
            <a:ext cx="3657600" cy="3744416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15660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276872"/>
            <a:ext cx="3657600" cy="3744416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2204864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2204864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fgeronde rechthoek 13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18" name="Afgeronde rechthoek 17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22" name="Afgeronde rechthoek 21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26" name="Afgeronde rechthoek 25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30" name="Afgeronde rechthoek 29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34" name="Afgeronde rechthoek 33"/>
          <p:cNvSpPr/>
          <p:nvPr userDrawn="1"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35" name="Date Placeholder 3"/>
          <p:cNvSpPr>
            <a:spLocks noGrp="1"/>
          </p:cNvSpPr>
          <p:nvPr>
            <p:ph type="dt" sz="half" idx="10"/>
          </p:nvPr>
        </p:nvSpPr>
        <p:spPr>
          <a:xfrm>
            <a:off x="6012160" y="6066000"/>
            <a:ext cx="1246946" cy="43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000" b="0">
                <a:solidFill>
                  <a:srgbClr val="271D6C"/>
                </a:solidFill>
                <a:latin typeface="Calibri" panose="020F0502020204030204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3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8000" y="6066000"/>
            <a:ext cx="6341106" cy="43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000" b="0">
                <a:solidFill>
                  <a:srgbClr val="271D6C"/>
                </a:solidFill>
                <a:latin typeface="Calibri" panose="020F0502020204030204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08304" y="6066000"/>
            <a:ext cx="569558" cy="43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000" b="1">
                <a:solidFill>
                  <a:srgbClr val="271D6C"/>
                </a:solidFill>
                <a:latin typeface="Calibri" panose="020F0502020204030204" pitchFamily="34" charset="0"/>
              </a:defRPr>
            </a:lvl1pPr>
          </a:lstStyle>
          <a:p>
            <a:pPr algn="r"/>
            <a:fld id="{845CA951-4815-4987-9CD6-BB5D6648C0B5}" type="slidenum">
              <a:rPr lang="nl-NL" smtClean="0"/>
              <a:pPr algn="r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4213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" y="88900"/>
            <a:ext cx="7068820" cy="1143000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" y="1422400"/>
            <a:ext cx="8849360" cy="4927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dirty="0" smtClean="0"/>
              <a:t>UNECE Modernisation Committee for Products and Sources </a:t>
            </a:r>
            <a:fld id="{1F28B436-9075-4F54-8797-F95CFE5E2D8F}" type="slidenum">
              <a:rPr lang="en-IE" smtClean="0"/>
              <a:pPr/>
              <a:t>‹#›</a:t>
            </a:fld>
            <a:endParaRPr lang="en-IE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040" y="0"/>
            <a:ext cx="1838960" cy="1379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Afgeronde rechthoek 6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11" name="Afgeronde rechthoek 10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15" name="Afgeronde rechthoek 14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19" name="Afgeronde rechthoek 18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23" name="Afgeronde rechthoek 22"/>
          <p:cNvSpPr/>
          <p:nvPr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27" name="Afgeronde rechthoek 26"/>
          <p:cNvSpPr/>
          <p:nvPr userDrawn="1"/>
        </p:nvSpPr>
        <p:spPr>
          <a:xfrm>
            <a:off x="450000" y="450000"/>
            <a:ext cx="8586496" cy="756000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28" name="Date Placeholder 3"/>
          <p:cNvSpPr>
            <a:spLocks noGrp="1"/>
          </p:cNvSpPr>
          <p:nvPr>
            <p:ph type="dt" sz="half" idx="2"/>
          </p:nvPr>
        </p:nvSpPr>
        <p:spPr>
          <a:xfrm>
            <a:off x="6012160" y="6066000"/>
            <a:ext cx="1246946" cy="43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000" b="0">
                <a:solidFill>
                  <a:srgbClr val="271D6C"/>
                </a:solidFill>
                <a:latin typeface="Calibri" panose="020F0502020204030204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8000" y="6066000"/>
            <a:ext cx="6341106" cy="43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000" b="0">
                <a:solidFill>
                  <a:srgbClr val="271D6C"/>
                </a:solidFill>
                <a:latin typeface="Calibri" panose="020F0502020204030204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08304" y="6066000"/>
            <a:ext cx="569558" cy="43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000" b="1">
                <a:solidFill>
                  <a:srgbClr val="271D6C"/>
                </a:solidFill>
                <a:latin typeface="Calibri" panose="020F0502020204030204" pitchFamily="34" charset="0"/>
              </a:defRPr>
            </a:lvl1pPr>
          </a:lstStyle>
          <a:p>
            <a:pPr algn="r"/>
            <a:fld id="{845CA951-4815-4987-9CD6-BB5D6648C0B5}" type="slidenum">
              <a:rPr lang="nl-NL" smtClean="0"/>
              <a:pPr algn="r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8833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6012160" y="6066000"/>
            <a:ext cx="1246946" cy="43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000" b="0">
                <a:solidFill>
                  <a:srgbClr val="271D6C"/>
                </a:solidFill>
                <a:latin typeface="Calibri" panose="020F0502020204030204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8000" y="6066000"/>
            <a:ext cx="6341106" cy="43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000" b="0">
                <a:solidFill>
                  <a:srgbClr val="271D6C"/>
                </a:solidFill>
                <a:latin typeface="Calibri" panose="020F0502020204030204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08304" y="6066000"/>
            <a:ext cx="569558" cy="43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000" b="1">
                <a:solidFill>
                  <a:srgbClr val="271D6C"/>
                </a:solidFill>
                <a:latin typeface="Calibri" panose="020F0502020204030204" pitchFamily="34" charset="0"/>
              </a:defRPr>
            </a:lvl1pPr>
          </a:lstStyle>
          <a:p>
            <a:pPr algn="r"/>
            <a:fld id="{845CA951-4815-4987-9CD6-BB5D6648C0B5}" type="slidenum">
              <a:rPr lang="nl-NL" smtClean="0"/>
              <a:pPr algn="r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6973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dirty="0" smtClean="0"/>
              <a:t>UNECE Modernisation Committee for Products and Sources </a:t>
            </a:r>
            <a:fld id="{1F28B436-9075-4F54-8797-F95CFE5E2D8F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0575" y="1798638"/>
            <a:ext cx="3944938" cy="4208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7919" y="1798638"/>
            <a:ext cx="3946525" cy="4208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dirty="0" smtClean="0"/>
              <a:t>UNECE Modernisation Committee for Products and Sources </a:t>
            </a:r>
            <a:fld id="{E3DFB035-06EE-49D4-9E80-FCFD6D603548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7"/>
            <a:ext cx="4040188" cy="39512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7"/>
            <a:ext cx="4041775" cy="39512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dirty="0" smtClean="0"/>
              <a:t>UNECE Modernisation Committee for Products and Sources </a:t>
            </a:r>
            <a:fld id="{669248C7-FEA4-455B-9C74-01E7F1256934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dirty="0" smtClean="0"/>
              <a:t>UNECE Modernisation Committee for Products and Sources </a:t>
            </a:r>
            <a:fld id="{0E6C26A2-67D4-4188-9FCE-EA08780FD479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dirty="0" smtClean="0"/>
              <a:t>UNECE Modernisation Committee for Products and Sources</a:t>
            </a:r>
            <a:endParaRPr lang="en-I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2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dirty="0"/>
              <a:t>Central Statistics Office, </a:t>
            </a:r>
            <a:r>
              <a:rPr lang="en-IE" dirty="0" smtClean="0"/>
              <a:t>Ireland                                                                                    </a:t>
            </a:r>
            <a:fld id="{E7C08636-605D-48C1-B2F9-65B9F089B9F1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dirty="0" smtClean="0"/>
              <a:t>UNECE Modernisation Committee for Products and Sources </a:t>
            </a:r>
            <a:fld id="{C0BBA307-B20F-4960-8DFD-313FA73C3308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7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theme" Target="../theme/theme2.xml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AC Banner"/>
          <p:cNvSpPr>
            <a:spLocks noChangeArrowheads="1"/>
          </p:cNvSpPr>
          <p:nvPr/>
        </p:nvSpPr>
        <p:spPr bwMode="auto">
          <a:xfrm>
            <a:off x="0" y="0"/>
            <a:ext cx="9144000" cy="13716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2720" y="1510986"/>
            <a:ext cx="8778240" cy="47882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IE" dirty="0" smtClean="0"/>
              <a:t>Click to edit Master text styles</a:t>
            </a:r>
          </a:p>
          <a:p>
            <a:pPr lvl="1"/>
            <a:r>
              <a:rPr lang="en-IE" dirty="0" smtClean="0"/>
              <a:t>Second level</a:t>
            </a:r>
          </a:p>
          <a:p>
            <a:pPr lvl="2"/>
            <a:r>
              <a:rPr lang="en-IE" dirty="0" smtClean="0"/>
              <a:t>Third level</a:t>
            </a:r>
          </a:p>
          <a:p>
            <a:pPr lvl="3"/>
            <a:r>
              <a:rPr lang="en-IE" dirty="0" smtClean="0"/>
              <a:t>Fourth level</a:t>
            </a:r>
          </a:p>
          <a:p>
            <a:pPr lvl="4"/>
            <a:r>
              <a:rPr lang="en-IE" dirty="0" smtClean="0"/>
              <a:t>Fifth level</a:t>
            </a:r>
          </a:p>
        </p:txBody>
      </p:sp>
      <p:sp>
        <p:nvSpPr>
          <p:cNvPr id="23040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6913" y="6348413"/>
            <a:ext cx="8094662" cy="282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80000"/>
              </a:lnSpc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IE" dirty="0" smtClean="0"/>
              <a:t>UNECE Modernisation Committee for Products and Sources</a:t>
            </a:r>
            <a:endParaRPr lang="en-IE" dirty="0"/>
          </a:p>
        </p:txBody>
      </p:sp>
      <p:sp>
        <p:nvSpPr>
          <p:cNvPr id="23040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0" y="73029"/>
            <a:ext cx="5902960" cy="1207131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IE" dirty="0" smtClean="0"/>
              <a:t>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Blip>
          <a:blip r:embed="rId15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Blip>
          <a:blip r:embed="rId16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Blip>
          <a:blip r:embed="rId17"/>
        </a:buBlip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Blip>
          <a:blip r:embed="rId17"/>
        </a:buBlip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Blip>
          <a:blip r:embed="rId17"/>
        </a:buBlip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Blip>
          <a:blip r:embed="rId17"/>
        </a:buBlip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Blip>
          <a:blip r:embed="rId17"/>
        </a:buBlip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Blip>
          <a:blip r:embed="rId17"/>
        </a:buBlip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nd hoek zelfde zijde rechthoek 12"/>
          <p:cNvSpPr/>
          <p:nvPr/>
        </p:nvSpPr>
        <p:spPr>
          <a:xfrm rot="16200000">
            <a:off x="8100000" y="5904000"/>
            <a:ext cx="684000" cy="684000"/>
          </a:xfrm>
          <a:prstGeom prst="round2SameRect">
            <a:avLst>
              <a:gd name="adj1" fmla="val 1358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6000" y="450000"/>
            <a:ext cx="8298480" cy="755999"/>
          </a:xfrm>
          <a:prstGeom prst="rect">
            <a:avLst/>
          </a:prstGeom>
        </p:spPr>
        <p:txBody>
          <a:bodyPr vert="horz" wrap="square" lIns="90000" tIns="72000" rIns="90000" bIns="45720" rtlCol="0" anchor="t" anchorCtr="0">
            <a:noAutofit/>
          </a:bodyPr>
          <a:lstStyle/>
          <a:p>
            <a:r>
              <a:rPr lang="nl-NL" dirty="0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000" y="1566000"/>
            <a:ext cx="7543800" cy="4464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marL="13716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/>
              <a:t>Vijfde niveau</a:t>
            </a:r>
            <a:endParaRPr lang="nl-NL" sz="2400" b="0" i="0" u="none" strike="noStrike" baseline="30000" dirty="0" smtClean="0">
              <a:solidFill>
                <a:srgbClr val="000000"/>
              </a:solidFill>
              <a:latin typeface="Corbel"/>
            </a:endParaRPr>
          </a:p>
          <a:p>
            <a:pPr lvl="4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12160" y="6066000"/>
            <a:ext cx="1246946" cy="43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000" b="0">
                <a:solidFill>
                  <a:srgbClr val="271D6C"/>
                </a:solidFill>
                <a:latin typeface="Calibri" panose="020F0502020204030204" pitchFamily="34" charset="0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8000" y="6066000"/>
            <a:ext cx="6341106" cy="43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000" b="0">
                <a:solidFill>
                  <a:srgbClr val="271D6C"/>
                </a:solidFill>
                <a:latin typeface="Calibri" panose="020F0502020204030204" pitchFamily="34" charset="0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08304" y="6066000"/>
            <a:ext cx="569558" cy="43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2000" b="1">
                <a:solidFill>
                  <a:srgbClr val="271D6C"/>
                </a:solidFill>
                <a:latin typeface="Calibri" panose="020F0502020204030204" pitchFamily="34" charset="0"/>
              </a:defRPr>
            </a:lvl1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fld id="{845CA951-4815-4987-9CD6-BB5D6648C0B5}" type="slidenum">
              <a:rPr lang="nl-NL" smtClean="0"/>
              <a:pPr algn="r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8784000" y="0"/>
            <a:ext cx="360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8784000" y="0"/>
            <a:ext cx="360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186"/>
          <a:stretch/>
        </p:blipFill>
        <p:spPr>
          <a:xfrm>
            <a:off x="8244000" y="5983200"/>
            <a:ext cx="317862" cy="464400"/>
          </a:xfrm>
          <a:prstGeom prst="rect">
            <a:avLst/>
          </a:prstGeom>
        </p:spPr>
      </p:pic>
      <p:sp>
        <p:nvSpPr>
          <p:cNvPr id="15" name="Rechthoek 14"/>
          <p:cNvSpPr/>
          <p:nvPr/>
        </p:nvSpPr>
        <p:spPr>
          <a:xfrm>
            <a:off x="8784000" y="0"/>
            <a:ext cx="360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17" name="Rechthoek 16"/>
          <p:cNvSpPr/>
          <p:nvPr/>
        </p:nvSpPr>
        <p:spPr>
          <a:xfrm>
            <a:off x="8784000" y="0"/>
            <a:ext cx="360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8784000" y="0"/>
            <a:ext cx="360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19" name="Rechthoek 18"/>
          <p:cNvSpPr/>
          <p:nvPr/>
        </p:nvSpPr>
        <p:spPr>
          <a:xfrm>
            <a:off x="8784000" y="0"/>
            <a:ext cx="360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  <p:sp>
        <p:nvSpPr>
          <p:cNvPr id="20" name="Rechthoek 19"/>
          <p:cNvSpPr/>
          <p:nvPr/>
        </p:nvSpPr>
        <p:spPr>
          <a:xfrm>
            <a:off x="8784000" y="0"/>
            <a:ext cx="360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661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400" b="1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lnSpc>
          <a:spcPct val="115000"/>
        </a:lnSpc>
        <a:spcBef>
          <a:spcPts val="0"/>
        </a:spcBef>
        <a:buClrTx/>
        <a:buFont typeface="Corbel" pitchFamily="34" charset="0"/>
        <a:buChar char="–"/>
        <a:defRPr sz="2400" kern="1200">
          <a:solidFill>
            <a:srgbClr val="000000"/>
          </a:solidFill>
          <a:latin typeface="Calibri" panose="020F0502020204030204" pitchFamily="34" charset="0"/>
          <a:ea typeface="+mn-ea"/>
          <a:cs typeface="+mn-cs"/>
        </a:defRPr>
      </a:lvl1pPr>
      <a:lvl2pPr marL="594360" indent="-274320" algn="l" defTabSz="914400" rtl="0" eaLnBrk="1" latinLnBrk="0" hangingPunct="1">
        <a:lnSpc>
          <a:spcPct val="115000"/>
        </a:lnSpc>
        <a:spcBef>
          <a:spcPts val="0"/>
        </a:spcBef>
        <a:buClrTx/>
        <a:buFont typeface="Corbel" pitchFamily="34" charset="0"/>
        <a:buChar char="‐"/>
        <a:defRPr sz="2400" kern="1200">
          <a:solidFill>
            <a:srgbClr val="000000"/>
          </a:solidFill>
          <a:latin typeface="Calibri" panose="020F0502020204030204" pitchFamily="34" charset="0"/>
          <a:ea typeface="+mn-ea"/>
          <a:cs typeface="+mn-cs"/>
        </a:defRPr>
      </a:lvl2pPr>
      <a:lvl3pPr marL="868680" indent="-228600" algn="l" defTabSz="914400" rtl="0" eaLnBrk="1" latinLnBrk="0" hangingPunct="1">
        <a:lnSpc>
          <a:spcPct val="115000"/>
        </a:lnSpc>
        <a:spcBef>
          <a:spcPts val="0"/>
        </a:spcBef>
        <a:buClrTx/>
        <a:buFont typeface="Arial" pitchFamily="34" charset="0"/>
        <a:buChar char="•"/>
        <a:defRPr sz="2400" kern="1200">
          <a:solidFill>
            <a:srgbClr val="000000"/>
          </a:solidFill>
          <a:latin typeface="Calibri" panose="020F0502020204030204" pitchFamily="34" charset="0"/>
          <a:ea typeface="+mn-ea"/>
          <a:cs typeface="+mn-cs"/>
        </a:defRPr>
      </a:lvl3pPr>
      <a:lvl4pPr marL="1143000" indent="-228600" algn="l" defTabSz="914400" rtl="0" eaLnBrk="1" latinLnBrk="0" hangingPunct="1">
        <a:lnSpc>
          <a:spcPct val="115000"/>
        </a:lnSpc>
        <a:spcBef>
          <a:spcPts val="0"/>
        </a:spcBef>
        <a:buClrTx/>
        <a:buFont typeface="Arial" pitchFamily="34" charset="0"/>
        <a:buChar char="•"/>
        <a:defRPr sz="2400" kern="1200">
          <a:solidFill>
            <a:srgbClr val="000000"/>
          </a:solidFill>
          <a:latin typeface="Calibri" panose="020F0502020204030204" pitchFamily="34" charset="0"/>
          <a:ea typeface="+mn-ea"/>
          <a:cs typeface="+mn-cs"/>
        </a:defRPr>
      </a:lvl4pPr>
      <a:lvl5pPr marL="1371600" marR="0" indent="-228600" algn="l" defTabSz="914400" rtl="0" eaLnBrk="1" fontAlgn="auto" latinLnBrk="0" hangingPunct="1">
        <a:lnSpc>
          <a:spcPct val="115000"/>
        </a:lnSpc>
        <a:spcBef>
          <a:spcPts val="0"/>
        </a:spcBef>
        <a:spcAft>
          <a:spcPts val="0"/>
        </a:spcAft>
        <a:buClrTx/>
        <a:buSzTx/>
        <a:buFont typeface="Arial" pitchFamily="34" charset="0"/>
        <a:buChar char="•"/>
        <a:tabLst/>
        <a:defRPr lang="nl-NL" sz="2400" b="0" i="0" u="none" strike="noStrike" kern="1200" baseline="0" smtClean="0">
          <a:solidFill>
            <a:srgbClr val="000000"/>
          </a:solidFill>
          <a:latin typeface="Calibri" panose="020F0502020204030204" pitchFamily="34" charset="0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1981200" y="184150"/>
            <a:ext cx="6950075" cy="1573530"/>
          </a:xfrm>
        </p:spPr>
        <p:txBody>
          <a:bodyPr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GB" sz="2800" dirty="0"/>
              <a:t>Modernization Committee on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Products </a:t>
            </a:r>
            <a:r>
              <a:rPr lang="en-GB" sz="2800" dirty="0"/>
              <a:t>and </a:t>
            </a:r>
            <a:r>
              <a:rPr lang="en-GB" sz="2800" dirty="0" smtClean="0"/>
              <a:t>Sources:</a:t>
            </a:r>
            <a:br>
              <a:rPr lang="en-GB" sz="2800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Proposal for HLG project on Data Integration</a:t>
            </a:r>
            <a:endParaRPr lang="en-GB" sz="2800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2666683" y="2180908"/>
            <a:ext cx="6216650" cy="653732"/>
          </a:xfrm>
        </p:spPr>
        <p:txBody>
          <a:bodyPr/>
          <a:lstStyle/>
          <a:p>
            <a:r>
              <a:rPr lang="en-GB" i="1" dirty="0"/>
              <a:t>5</a:t>
            </a:r>
            <a:r>
              <a:rPr lang="en-GB" i="1" baseline="30000" dirty="0" smtClean="0"/>
              <a:t>th</a:t>
            </a:r>
            <a:r>
              <a:rPr lang="en-GB" i="1" dirty="0" smtClean="0"/>
              <a:t> High -Level Group Workshop on the modernization of Production and Services, Den Haag</a:t>
            </a:r>
            <a:r>
              <a:rPr lang="en-GB" i="1" noProof="0" dirty="0" smtClean="0"/>
              <a:t> -24-26 November 2015</a:t>
            </a:r>
            <a:endParaRPr lang="en-GB" sz="1600" i="1" noProof="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056" y="3515678"/>
            <a:ext cx="3656013" cy="2742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750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Integration Project-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	</a:t>
            </a:r>
            <a:r>
              <a:rPr lang="en-US" dirty="0" smtClean="0"/>
              <a:t>Motivation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i="1" dirty="0" smtClean="0"/>
              <a:t>“We </a:t>
            </a:r>
            <a:r>
              <a:rPr lang="en-GB" i="1" dirty="0"/>
              <a:t>must move from a paradigm of producing the best estimates possible from a </a:t>
            </a:r>
            <a:r>
              <a:rPr lang="en-GB" b="1" i="1" dirty="0"/>
              <a:t>survey</a:t>
            </a:r>
            <a:r>
              <a:rPr lang="en-GB" i="1" dirty="0"/>
              <a:t> to that of producing the best possible estimates to meet user needs from </a:t>
            </a:r>
            <a:r>
              <a:rPr lang="en-GB" b="1" i="1" dirty="0"/>
              <a:t>multiple data sources</a:t>
            </a:r>
            <a:r>
              <a:rPr lang="en-GB" dirty="0"/>
              <a:t>” (</a:t>
            </a:r>
            <a:r>
              <a:rPr lang="en-GB" dirty="0" err="1"/>
              <a:t>Conny</a:t>
            </a:r>
            <a:r>
              <a:rPr lang="en-GB" dirty="0"/>
              <a:t> </a:t>
            </a:r>
            <a:r>
              <a:rPr lang="en-GB" dirty="0" err="1"/>
              <a:t>Citro</a:t>
            </a:r>
            <a:r>
              <a:rPr lang="en-GB" dirty="0"/>
              <a:t>)</a:t>
            </a:r>
            <a:endParaRPr lang="en-GB" dirty="0" smtClean="0"/>
          </a:p>
          <a:p>
            <a:pPr marL="0" indent="0" algn="ctr">
              <a:spcBef>
                <a:spcPts val="1800"/>
              </a:spcBef>
              <a:buNone/>
            </a:pPr>
            <a:r>
              <a:rPr lang="en-GB" dirty="0" smtClean="0"/>
              <a:t>Produce </a:t>
            </a:r>
            <a:r>
              <a:rPr lang="en-GB" b="1" dirty="0"/>
              <a:t>stable output</a:t>
            </a:r>
            <a:r>
              <a:rPr lang="en-GB" dirty="0"/>
              <a:t> with </a:t>
            </a:r>
            <a:r>
              <a:rPr lang="en-GB" b="1" dirty="0"/>
              <a:t>unstable</a:t>
            </a:r>
            <a:r>
              <a:rPr lang="en-GB" dirty="0"/>
              <a:t> ever changing </a:t>
            </a:r>
            <a:r>
              <a:rPr lang="en-GB" b="1" dirty="0"/>
              <a:t>inputs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n-GB" b="1" dirty="0" smtClean="0"/>
              <a:t>Opportunities</a:t>
            </a:r>
            <a:r>
              <a:rPr lang="en-GB" dirty="0" smtClean="0"/>
              <a:t> </a:t>
            </a:r>
          </a:p>
          <a:p>
            <a:pPr marL="0" indent="0" algn="ctr">
              <a:buNone/>
            </a:pPr>
            <a:r>
              <a:rPr lang="en-GB" dirty="0" smtClean="0"/>
              <a:t>Big data </a:t>
            </a:r>
            <a:r>
              <a:rPr lang="en-GB" dirty="0"/>
              <a:t>and administrative </a:t>
            </a:r>
            <a:r>
              <a:rPr lang="en-GB" dirty="0" smtClean="0"/>
              <a:t>data</a:t>
            </a:r>
          </a:p>
          <a:p>
            <a:pPr marL="0" indent="0" algn="ctr">
              <a:buNone/>
            </a:pPr>
            <a:r>
              <a:rPr lang="en-GB" dirty="0" smtClean="0"/>
              <a:t>New technologies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en-GB" b="1" dirty="0" smtClean="0"/>
              <a:t>Challenges</a:t>
            </a:r>
          </a:p>
          <a:p>
            <a:pPr marL="0" indent="0" algn="ctr">
              <a:buNone/>
            </a:pPr>
            <a:r>
              <a:rPr lang="en-GB" dirty="0" smtClean="0"/>
              <a:t>Increasing needs: timeliness, frequency </a:t>
            </a:r>
            <a:r>
              <a:rPr lang="en-GB" dirty="0"/>
              <a:t>and </a:t>
            </a:r>
            <a:r>
              <a:rPr lang="en-GB" dirty="0" smtClean="0"/>
              <a:t>disaggregation</a:t>
            </a:r>
          </a:p>
          <a:p>
            <a:pPr marL="0" indent="0" algn="ctr">
              <a:buNone/>
            </a:pPr>
            <a:r>
              <a:rPr lang="en-GB" dirty="0" smtClean="0"/>
              <a:t>Less budget, lower response burden</a:t>
            </a:r>
          </a:p>
          <a:p>
            <a:pPr marL="0" indent="0" algn="ctr">
              <a:buNone/>
            </a:pPr>
            <a:r>
              <a:rPr lang="en-GB" dirty="0" smtClean="0"/>
              <a:t>Other statistics producers</a:t>
            </a:r>
            <a:endParaRPr lang="en-GB" dirty="0"/>
          </a:p>
          <a:p>
            <a:pPr marL="0" indent="0" algn="ctr">
              <a:spcBef>
                <a:spcPts val="1200"/>
              </a:spcBef>
              <a:buNone/>
            </a:pPr>
            <a:r>
              <a:rPr lang="en-GB" b="1" dirty="0" smtClean="0"/>
              <a:t>It’s Time to Collaborate!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94926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Hal </a:t>
            </a:r>
            <a:r>
              <a:rPr lang="nl-NL" dirty="0" err="1" smtClean="0"/>
              <a:t>Varian</a:t>
            </a:r>
            <a:r>
              <a:rPr lang="nl-NL" dirty="0" smtClean="0"/>
              <a:t> ‘on </a:t>
            </a:r>
            <a:r>
              <a:rPr lang="nl-NL" dirty="0" err="1"/>
              <a:t>workers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smtClean="0"/>
              <a:t>managers’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CA951-4815-4987-9CD6-BB5D6648C0B5}" type="slidenum">
              <a:rPr lang="nl-NL" smtClean="0"/>
              <a:pPr/>
              <a:t>3</a:t>
            </a:fld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2166991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oelichting met afgeronde rechthoek 3"/>
          <p:cNvSpPr/>
          <p:nvPr/>
        </p:nvSpPr>
        <p:spPr>
          <a:xfrm>
            <a:off x="2771800" y="2348880"/>
            <a:ext cx="5472608" cy="3528392"/>
          </a:xfrm>
          <a:prstGeom prst="wedgeRoundRectCallout">
            <a:avLst>
              <a:gd name="adj1" fmla="val -68748"/>
              <a:gd name="adj2" fmla="val -4482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nl-NL" sz="1800" b="0" dirty="0">
                <a:solidFill>
                  <a:srgbClr val="FFFFFF"/>
                </a:solidFill>
              </a:rPr>
              <a:t>I keep </a:t>
            </a:r>
            <a:r>
              <a:rPr lang="nl-NL" sz="1800" b="0" dirty="0" err="1">
                <a:solidFill>
                  <a:srgbClr val="FFFFFF"/>
                </a:solidFill>
              </a:rPr>
              <a:t>saying</a:t>
            </a:r>
            <a:r>
              <a:rPr lang="nl-NL" sz="1800" b="0" dirty="0">
                <a:solidFill>
                  <a:srgbClr val="FFFFFF"/>
                </a:solidFill>
              </a:rPr>
              <a:t> the sexy job in the next ten </a:t>
            </a:r>
            <a:r>
              <a:rPr lang="nl-NL" sz="1800" b="0" dirty="0" err="1">
                <a:solidFill>
                  <a:srgbClr val="FFFFFF"/>
                </a:solidFill>
              </a:rPr>
              <a:t>years</a:t>
            </a:r>
            <a:r>
              <a:rPr lang="nl-NL" sz="1800" b="0" dirty="0">
                <a:solidFill>
                  <a:srgbClr val="FFFFFF"/>
                </a:solidFill>
              </a:rPr>
              <a:t> </a:t>
            </a:r>
            <a:r>
              <a:rPr lang="nl-NL" sz="1800" b="0" dirty="0" err="1">
                <a:solidFill>
                  <a:srgbClr val="FFFFFF"/>
                </a:solidFill>
              </a:rPr>
              <a:t>will</a:t>
            </a:r>
            <a:r>
              <a:rPr lang="nl-NL" sz="1800" b="0" dirty="0">
                <a:solidFill>
                  <a:srgbClr val="FFFFFF"/>
                </a:solidFill>
              </a:rPr>
              <a:t> </a:t>
            </a:r>
            <a:r>
              <a:rPr lang="nl-NL" sz="1800" b="0" dirty="0" err="1">
                <a:solidFill>
                  <a:srgbClr val="FFFFFF"/>
                </a:solidFill>
              </a:rPr>
              <a:t>be</a:t>
            </a:r>
            <a:r>
              <a:rPr lang="nl-NL" sz="1800" b="0" dirty="0">
                <a:solidFill>
                  <a:srgbClr val="FFFFFF"/>
                </a:solidFill>
              </a:rPr>
              <a:t> </a:t>
            </a:r>
            <a:r>
              <a:rPr lang="nl-NL" sz="1800" b="0" dirty="0" err="1" smtClean="0">
                <a:solidFill>
                  <a:srgbClr val="FFFFFF"/>
                </a:solidFill>
              </a:rPr>
              <a:t>statisticians</a:t>
            </a:r>
            <a:r>
              <a:rPr lang="nl-NL" sz="1800" b="0" dirty="0">
                <a:solidFill>
                  <a:srgbClr val="FFFFFF"/>
                </a:solidFill>
              </a:rPr>
              <a:t> </a:t>
            </a:r>
            <a:r>
              <a:rPr lang="nl-NL" sz="1800" b="0" dirty="0" smtClean="0">
                <a:solidFill>
                  <a:srgbClr val="FFFFFF"/>
                </a:solidFill>
              </a:rPr>
              <a:t>(…) 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800" b="0" dirty="0">
              <a:solidFill>
                <a:srgbClr val="FFFFFF"/>
              </a:solidFill>
            </a:endParaRP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nl-NL" sz="1800" b="0" dirty="0" err="1" smtClean="0">
                <a:solidFill>
                  <a:srgbClr val="FFFFFF"/>
                </a:solidFill>
              </a:rPr>
              <a:t>Because</a:t>
            </a:r>
            <a:r>
              <a:rPr lang="nl-NL" sz="1800" b="0" dirty="0" smtClean="0">
                <a:solidFill>
                  <a:srgbClr val="FFFFFF"/>
                </a:solidFill>
              </a:rPr>
              <a:t> </a:t>
            </a:r>
            <a:r>
              <a:rPr lang="nl-NL" sz="1800" b="0" dirty="0" err="1">
                <a:solidFill>
                  <a:srgbClr val="FFFFFF"/>
                </a:solidFill>
              </a:rPr>
              <a:t>now</a:t>
            </a:r>
            <a:r>
              <a:rPr lang="nl-NL" sz="1800" b="0" dirty="0">
                <a:solidFill>
                  <a:srgbClr val="FFFFFF"/>
                </a:solidFill>
              </a:rPr>
              <a:t> we </a:t>
            </a:r>
            <a:r>
              <a:rPr lang="nl-NL" sz="1800" b="0" dirty="0" err="1">
                <a:solidFill>
                  <a:srgbClr val="FFFFFF"/>
                </a:solidFill>
              </a:rPr>
              <a:t>really</a:t>
            </a:r>
            <a:r>
              <a:rPr lang="nl-NL" sz="1800" b="0" dirty="0">
                <a:solidFill>
                  <a:srgbClr val="FFFFFF"/>
                </a:solidFill>
              </a:rPr>
              <a:t> do have </a:t>
            </a:r>
            <a:r>
              <a:rPr lang="nl-NL" sz="1800" b="0" dirty="0" err="1">
                <a:solidFill>
                  <a:srgbClr val="FFFFFF"/>
                </a:solidFill>
              </a:rPr>
              <a:t>essentially</a:t>
            </a:r>
            <a:r>
              <a:rPr lang="nl-NL" sz="1800" b="0" dirty="0">
                <a:solidFill>
                  <a:srgbClr val="FFFFFF"/>
                </a:solidFill>
              </a:rPr>
              <a:t> free </a:t>
            </a:r>
            <a:r>
              <a:rPr lang="nl-NL" sz="1800" b="0" dirty="0" err="1">
                <a:solidFill>
                  <a:srgbClr val="FFFFFF"/>
                </a:solidFill>
              </a:rPr>
              <a:t>and</a:t>
            </a:r>
            <a:r>
              <a:rPr lang="nl-NL" sz="1800" b="0" dirty="0">
                <a:solidFill>
                  <a:srgbClr val="FFFFFF"/>
                </a:solidFill>
              </a:rPr>
              <a:t> </a:t>
            </a:r>
            <a:r>
              <a:rPr lang="nl-NL" sz="1800" b="0" dirty="0" err="1">
                <a:solidFill>
                  <a:srgbClr val="FFFFFF"/>
                </a:solidFill>
              </a:rPr>
              <a:t>ubiquitous</a:t>
            </a:r>
            <a:r>
              <a:rPr lang="nl-NL" sz="1800" b="0" dirty="0">
                <a:solidFill>
                  <a:srgbClr val="FFFFFF"/>
                </a:solidFill>
              </a:rPr>
              <a:t> data. </a:t>
            </a:r>
            <a:r>
              <a:rPr lang="nl-NL" sz="1800" b="0" dirty="0" err="1">
                <a:solidFill>
                  <a:srgbClr val="FFFFFF"/>
                </a:solidFill>
              </a:rPr>
              <a:t>So</a:t>
            </a:r>
            <a:r>
              <a:rPr lang="nl-NL" sz="1800" b="0" dirty="0">
                <a:solidFill>
                  <a:srgbClr val="FFFFFF"/>
                </a:solidFill>
              </a:rPr>
              <a:t> the </a:t>
            </a:r>
            <a:r>
              <a:rPr lang="nl-NL" sz="1800" b="0" dirty="0" err="1">
                <a:solidFill>
                  <a:srgbClr val="FFFFFF"/>
                </a:solidFill>
              </a:rPr>
              <a:t>complimentary</a:t>
            </a:r>
            <a:r>
              <a:rPr lang="nl-NL" sz="1800" b="0" dirty="0">
                <a:solidFill>
                  <a:srgbClr val="FFFFFF"/>
                </a:solidFill>
              </a:rPr>
              <a:t> </a:t>
            </a:r>
            <a:r>
              <a:rPr lang="nl-NL" sz="1800" b="0" dirty="0" err="1">
                <a:solidFill>
                  <a:srgbClr val="FFFFFF"/>
                </a:solidFill>
              </a:rPr>
              <a:t>scarce</a:t>
            </a:r>
            <a:r>
              <a:rPr lang="nl-NL" sz="1800" b="0" dirty="0">
                <a:solidFill>
                  <a:srgbClr val="FFFFFF"/>
                </a:solidFill>
              </a:rPr>
              <a:t> factor is the </a:t>
            </a:r>
            <a:r>
              <a:rPr lang="nl-NL" sz="1800" b="0" dirty="0" err="1">
                <a:solidFill>
                  <a:srgbClr val="FFFFFF"/>
                </a:solidFill>
              </a:rPr>
              <a:t>ability</a:t>
            </a:r>
            <a:r>
              <a:rPr lang="nl-NL" sz="1800" b="0" dirty="0">
                <a:solidFill>
                  <a:srgbClr val="FFFFFF"/>
                </a:solidFill>
              </a:rPr>
              <a:t> </a:t>
            </a:r>
            <a:r>
              <a:rPr lang="nl-NL" sz="1800" b="0" dirty="0" err="1">
                <a:solidFill>
                  <a:srgbClr val="FFFFFF"/>
                </a:solidFill>
              </a:rPr>
              <a:t>to</a:t>
            </a:r>
            <a:r>
              <a:rPr lang="nl-NL" sz="1800" b="0" dirty="0">
                <a:solidFill>
                  <a:srgbClr val="FFFFFF"/>
                </a:solidFill>
              </a:rPr>
              <a:t> </a:t>
            </a:r>
            <a:r>
              <a:rPr lang="nl-NL" sz="1800" b="0" dirty="0" err="1">
                <a:solidFill>
                  <a:srgbClr val="FFFFFF"/>
                </a:solidFill>
              </a:rPr>
              <a:t>understand</a:t>
            </a:r>
            <a:r>
              <a:rPr lang="nl-NL" sz="1800" b="0" dirty="0">
                <a:solidFill>
                  <a:srgbClr val="FFFFFF"/>
                </a:solidFill>
              </a:rPr>
              <a:t> </a:t>
            </a:r>
            <a:r>
              <a:rPr lang="nl-NL" sz="1800" b="0" dirty="0" err="1">
                <a:solidFill>
                  <a:srgbClr val="FFFFFF"/>
                </a:solidFill>
              </a:rPr>
              <a:t>that</a:t>
            </a:r>
            <a:r>
              <a:rPr lang="nl-NL" sz="1800" b="0" dirty="0">
                <a:solidFill>
                  <a:srgbClr val="FFFFFF"/>
                </a:solidFill>
              </a:rPr>
              <a:t> data </a:t>
            </a:r>
            <a:r>
              <a:rPr lang="nl-NL" sz="1800" b="0" dirty="0" err="1">
                <a:solidFill>
                  <a:srgbClr val="FFFFFF"/>
                </a:solidFill>
              </a:rPr>
              <a:t>and</a:t>
            </a:r>
            <a:r>
              <a:rPr lang="nl-NL" sz="1800" b="0" dirty="0">
                <a:solidFill>
                  <a:srgbClr val="FFFFFF"/>
                </a:solidFill>
              </a:rPr>
              <a:t> extract </a:t>
            </a:r>
            <a:r>
              <a:rPr lang="nl-NL" sz="1800" b="0" dirty="0" err="1">
                <a:solidFill>
                  <a:srgbClr val="FFFFFF"/>
                </a:solidFill>
              </a:rPr>
              <a:t>value</a:t>
            </a:r>
            <a:r>
              <a:rPr lang="nl-NL" sz="1800" b="0" dirty="0">
                <a:solidFill>
                  <a:srgbClr val="FFFFFF"/>
                </a:solidFill>
              </a:rPr>
              <a:t> </a:t>
            </a:r>
            <a:r>
              <a:rPr lang="nl-NL" sz="1800" b="0" dirty="0" err="1">
                <a:solidFill>
                  <a:srgbClr val="FFFFFF"/>
                </a:solidFill>
              </a:rPr>
              <a:t>from</a:t>
            </a:r>
            <a:r>
              <a:rPr lang="nl-NL" sz="1800" b="0" dirty="0">
                <a:solidFill>
                  <a:srgbClr val="FFFFFF"/>
                </a:solidFill>
              </a:rPr>
              <a:t> it.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nl-NL" sz="1800" b="0" dirty="0">
                <a:solidFill>
                  <a:srgbClr val="FFFFFF"/>
                </a:solidFill>
              </a:rPr>
              <a:t> 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nl-NL" sz="1800" b="0" dirty="0">
                <a:solidFill>
                  <a:srgbClr val="FFFFFF"/>
                </a:solidFill>
              </a:rPr>
              <a:t>I </a:t>
            </a:r>
            <a:r>
              <a:rPr lang="nl-NL" sz="1800" b="0" dirty="0" err="1">
                <a:solidFill>
                  <a:srgbClr val="FFFFFF"/>
                </a:solidFill>
              </a:rPr>
              <a:t>think</a:t>
            </a:r>
            <a:r>
              <a:rPr lang="nl-NL" sz="1800" b="0" dirty="0">
                <a:solidFill>
                  <a:srgbClr val="FFFFFF"/>
                </a:solidFill>
              </a:rPr>
              <a:t> </a:t>
            </a:r>
            <a:r>
              <a:rPr lang="nl-NL" sz="1800" b="0" dirty="0" err="1">
                <a:solidFill>
                  <a:srgbClr val="FFFFFF"/>
                </a:solidFill>
              </a:rPr>
              <a:t>statisticians</a:t>
            </a:r>
            <a:r>
              <a:rPr lang="nl-NL" sz="1800" b="0" dirty="0">
                <a:solidFill>
                  <a:srgbClr val="FFFFFF"/>
                </a:solidFill>
              </a:rPr>
              <a:t> are part of </a:t>
            </a:r>
            <a:r>
              <a:rPr lang="nl-NL" sz="1800" b="0" dirty="0" smtClean="0">
                <a:solidFill>
                  <a:srgbClr val="FFFFFF"/>
                </a:solidFill>
              </a:rPr>
              <a:t>it. (…) </a:t>
            </a:r>
            <a:r>
              <a:rPr lang="nl-NL" sz="1800" b="0" dirty="0">
                <a:solidFill>
                  <a:srgbClr val="FFFFFF"/>
                </a:solidFill>
              </a:rPr>
              <a:t>Managers </a:t>
            </a:r>
            <a:r>
              <a:rPr lang="nl-NL" sz="1800" b="0" dirty="0" err="1">
                <a:solidFill>
                  <a:srgbClr val="FFFFFF"/>
                </a:solidFill>
              </a:rPr>
              <a:t>need</a:t>
            </a:r>
            <a:r>
              <a:rPr lang="nl-NL" sz="1800" b="0" dirty="0">
                <a:solidFill>
                  <a:srgbClr val="FFFFFF"/>
                </a:solidFill>
              </a:rPr>
              <a:t> </a:t>
            </a:r>
            <a:r>
              <a:rPr lang="nl-NL" sz="1800" b="0" dirty="0" err="1">
                <a:solidFill>
                  <a:srgbClr val="FFFFFF"/>
                </a:solidFill>
              </a:rPr>
              <a:t>to</a:t>
            </a:r>
            <a:r>
              <a:rPr lang="nl-NL" sz="1800" b="0" dirty="0">
                <a:solidFill>
                  <a:srgbClr val="FFFFFF"/>
                </a:solidFill>
              </a:rPr>
              <a:t> </a:t>
            </a:r>
            <a:r>
              <a:rPr lang="nl-NL" sz="1800" b="0" dirty="0" err="1">
                <a:solidFill>
                  <a:srgbClr val="FFFFFF"/>
                </a:solidFill>
              </a:rPr>
              <a:t>be</a:t>
            </a:r>
            <a:r>
              <a:rPr lang="nl-NL" sz="1800" b="0" dirty="0">
                <a:solidFill>
                  <a:srgbClr val="FFFFFF"/>
                </a:solidFill>
              </a:rPr>
              <a:t> </a:t>
            </a:r>
            <a:r>
              <a:rPr lang="nl-NL" sz="1800" b="0" dirty="0" err="1">
                <a:solidFill>
                  <a:srgbClr val="FFFFFF"/>
                </a:solidFill>
              </a:rPr>
              <a:t>able</a:t>
            </a:r>
            <a:r>
              <a:rPr lang="nl-NL" sz="1800" b="0" dirty="0">
                <a:solidFill>
                  <a:srgbClr val="FFFFFF"/>
                </a:solidFill>
              </a:rPr>
              <a:t> </a:t>
            </a:r>
            <a:r>
              <a:rPr lang="nl-NL" sz="1800" b="0" dirty="0" err="1">
                <a:solidFill>
                  <a:srgbClr val="FFFFFF"/>
                </a:solidFill>
              </a:rPr>
              <a:t>to</a:t>
            </a:r>
            <a:r>
              <a:rPr lang="nl-NL" sz="1800" b="0" dirty="0">
                <a:solidFill>
                  <a:srgbClr val="FFFFFF"/>
                </a:solidFill>
              </a:rPr>
              <a:t> access </a:t>
            </a:r>
            <a:r>
              <a:rPr lang="nl-NL" sz="1800" b="0" dirty="0" err="1">
                <a:solidFill>
                  <a:srgbClr val="FFFFFF"/>
                </a:solidFill>
              </a:rPr>
              <a:t>and</a:t>
            </a:r>
            <a:r>
              <a:rPr lang="nl-NL" sz="1800" b="0" dirty="0">
                <a:solidFill>
                  <a:srgbClr val="FFFFFF"/>
                </a:solidFill>
              </a:rPr>
              <a:t> </a:t>
            </a:r>
            <a:r>
              <a:rPr lang="nl-NL" sz="1800" b="0" dirty="0" err="1">
                <a:solidFill>
                  <a:srgbClr val="FFFFFF"/>
                </a:solidFill>
              </a:rPr>
              <a:t>understand</a:t>
            </a:r>
            <a:r>
              <a:rPr lang="nl-NL" sz="1800" b="0" dirty="0">
                <a:solidFill>
                  <a:srgbClr val="FFFFFF"/>
                </a:solidFill>
              </a:rPr>
              <a:t> the data </a:t>
            </a:r>
            <a:r>
              <a:rPr lang="nl-NL" sz="1800" b="0" dirty="0" err="1">
                <a:solidFill>
                  <a:srgbClr val="FFFFFF"/>
                </a:solidFill>
              </a:rPr>
              <a:t>themselves</a:t>
            </a:r>
            <a:r>
              <a:rPr lang="nl-NL" sz="1800" b="0" dirty="0">
                <a:solidFill>
                  <a:srgbClr val="FFFFFF"/>
                </a:solidFill>
              </a:rPr>
              <a:t>.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2778088" y="1844824"/>
            <a:ext cx="3836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nl-NL" sz="1800" b="0" dirty="0" smtClean="0">
                <a:solidFill>
                  <a:srgbClr val="271D6C"/>
                </a:solidFill>
                <a:latin typeface="Corbel"/>
              </a:rPr>
              <a:t>The McKinsey </a:t>
            </a:r>
            <a:r>
              <a:rPr lang="nl-NL" sz="1800" b="0" dirty="0" err="1" smtClean="0">
                <a:solidFill>
                  <a:srgbClr val="271D6C"/>
                </a:solidFill>
                <a:latin typeface="Corbel"/>
              </a:rPr>
              <a:t>Quarterly</a:t>
            </a:r>
            <a:r>
              <a:rPr lang="nl-NL" sz="1800" b="0" dirty="0" smtClean="0">
                <a:solidFill>
                  <a:srgbClr val="271D6C"/>
                </a:solidFill>
                <a:latin typeface="Corbel"/>
              </a:rPr>
              <a:t>, Januari 2009:</a:t>
            </a:r>
            <a:endParaRPr lang="nl-NL" sz="1800" b="0" dirty="0">
              <a:solidFill>
                <a:srgbClr val="271D6C"/>
              </a:solidFill>
              <a:latin typeface="Corbel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395536" y="3645024"/>
            <a:ext cx="2304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nl-NL" sz="1800" b="0" dirty="0" smtClean="0">
                <a:solidFill>
                  <a:srgbClr val="271D6C"/>
                </a:solidFill>
                <a:latin typeface="Corbel"/>
              </a:rPr>
              <a:t>Chief economist</a:t>
            </a:r>
            <a:br>
              <a:rPr lang="nl-NL" sz="1800" b="0" dirty="0" smtClean="0">
                <a:solidFill>
                  <a:srgbClr val="271D6C"/>
                </a:solidFill>
                <a:latin typeface="Corbel"/>
              </a:rPr>
            </a:br>
            <a:r>
              <a:rPr lang="nl-NL" sz="1800" b="0" dirty="0" smtClean="0">
                <a:solidFill>
                  <a:srgbClr val="271D6C"/>
                </a:solidFill>
                <a:latin typeface="Corbel"/>
              </a:rPr>
              <a:t>at Google</a:t>
            </a:r>
          </a:p>
          <a:p>
            <a:pPr marL="285750" indent="-285750" algn="l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nl-NL" sz="1800" b="0" dirty="0" smtClean="0">
                <a:solidFill>
                  <a:srgbClr val="271D6C"/>
                </a:solidFill>
                <a:latin typeface="Corbel"/>
              </a:rPr>
              <a:t>Emeritus professor at Berkeley</a:t>
            </a:r>
            <a:endParaRPr lang="nl-NL" sz="1800" b="0" dirty="0">
              <a:solidFill>
                <a:srgbClr val="271D6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103032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Integration Project- </a:t>
            </a:r>
            <a:br>
              <a:rPr lang="en-GB" dirty="0"/>
            </a:br>
            <a:r>
              <a:rPr lang="en-GB" dirty="0"/>
              <a:t>	</a:t>
            </a:r>
            <a:r>
              <a:rPr lang="en-US" dirty="0" smtClean="0"/>
              <a:t>General layout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IE" smtClean="0"/>
              <a:t>UNECE Modernisation Committee for Products and Sources </a:t>
            </a:r>
            <a:fld id="{1F28B436-9075-4F54-8797-F95CFE5E2D8F}" type="slidenum">
              <a:rPr lang="en-IE" smtClean="0"/>
              <a:pPr/>
              <a:t>4</a:t>
            </a:fld>
            <a:endParaRPr lang="en-IE" dirty="0" smtClean="0"/>
          </a:p>
        </p:txBody>
      </p:sp>
      <p:pic>
        <p:nvPicPr>
          <p:cNvPr id="5" name="Content Placeholder 4" descr="C:\Users\Gjaltema\Downloads\DataIntegrationDiagram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42640"/>
            <a:ext cx="9144000" cy="351536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0" y="1422400"/>
            <a:ext cx="9032240" cy="21539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2400" dirty="0" smtClean="0"/>
              <a:t>Integrating survey, admin, big data, non official data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Common data sets to collaborate in sandbox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Methodology, Metadata &amp; Quality frameworks</a:t>
            </a:r>
          </a:p>
          <a:p>
            <a:pPr>
              <a:lnSpc>
                <a:spcPct val="150000"/>
              </a:lnSpc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1917677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Integration Project- </a:t>
            </a:r>
            <a:br>
              <a:rPr lang="en-GB" dirty="0"/>
            </a:br>
            <a:r>
              <a:rPr lang="en-GB" dirty="0"/>
              <a:t>	</a:t>
            </a:r>
            <a:r>
              <a:rPr lang="en-US" dirty="0" smtClean="0"/>
              <a:t>Vertical activities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WP-1: </a:t>
            </a:r>
            <a:r>
              <a:rPr lang="nl-NL" dirty="0" err="1" smtClean="0"/>
              <a:t>Integrating</a:t>
            </a:r>
            <a:r>
              <a:rPr lang="nl-NL" dirty="0" smtClean="0"/>
              <a:t> Survey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Administrative</a:t>
            </a:r>
            <a:r>
              <a:rPr lang="nl-NL" dirty="0" smtClean="0"/>
              <a:t> Sources</a:t>
            </a:r>
          </a:p>
          <a:p>
            <a:r>
              <a:rPr lang="nl-NL" dirty="0" smtClean="0"/>
              <a:t>WP-2: New Data Sources </a:t>
            </a:r>
            <a:r>
              <a:rPr lang="nl-NL" dirty="0" err="1" smtClean="0"/>
              <a:t>and</a:t>
            </a:r>
            <a:r>
              <a:rPr lang="nl-NL" dirty="0" smtClean="0"/>
              <a:t> Traditional Sources</a:t>
            </a:r>
          </a:p>
          <a:p>
            <a:r>
              <a:rPr lang="nl-NL" dirty="0" smtClean="0"/>
              <a:t>WP-3: </a:t>
            </a:r>
            <a:r>
              <a:rPr lang="nl-NL" dirty="0" err="1" smtClean="0"/>
              <a:t>Integrating</a:t>
            </a:r>
            <a:r>
              <a:rPr lang="nl-NL" dirty="0" smtClean="0"/>
              <a:t> </a:t>
            </a:r>
            <a:r>
              <a:rPr lang="nl-NL" dirty="0" err="1" smtClean="0"/>
              <a:t>Geospatial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Statistical Information</a:t>
            </a:r>
          </a:p>
          <a:p>
            <a:r>
              <a:rPr lang="nl-NL" dirty="0" smtClean="0"/>
              <a:t>WP-4: Micro-Macro Integration</a:t>
            </a:r>
          </a:p>
          <a:p>
            <a:r>
              <a:rPr lang="nl-NL" dirty="0" smtClean="0"/>
              <a:t>WP-5: </a:t>
            </a:r>
            <a:r>
              <a:rPr lang="nl-NL" dirty="0" err="1" smtClean="0"/>
              <a:t>Validating</a:t>
            </a:r>
            <a:r>
              <a:rPr lang="nl-NL" dirty="0" smtClean="0"/>
              <a:t> Official </a:t>
            </a:r>
            <a:r>
              <a:rPr lang="nl-NL" dirty="0" err="1" smtClean="0"/>
              <a:t>Statistics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“</a:t>
            </a:r>
            <a:r>
              <a:rPr lang="nl-NL" dirty="0" err="1" smtClean="0"/>
              <a:t>Placeholder</a:t>
            </a:r>
            <a:r>
              <a:rPr lang="nl-NL" dirty="0" smtClean="0"/>
              <a:t>” </a:t>
            </a:r>
            <a:r>
              <a:rPr lang="nl-NL" dirty="0" err="1" smtClean="0"/>
              <a:t>workpackages</a:t>
            </a:r>
            <a:endParaRPr lang="nl-NL" dirty="0" smtClean="0"/>
          </a:p>
          <a:p>
            <a:r>
              <a:rPr lang="nl-NL" dirty="0" err="1" smtClean="0"/>
              <a:t>Actual</a:t>
            </a:r>
            <a:r>
              <a:rPr lang="nl-NL" dirty="0" smtClean="0"/>
              <a:t> </a:t>
            </a:r>
            <a:r>
              <a:rPr lang="nl-NL" dirty="0" err="1" smtClean="0"/>
              <a:t>work</a:t>
            </a:r>
            <a:r>
              <a:rPr lang="nl-NL" dirty="0" smtClean="0"/>
              <a:t> in concrete sub-</a:t>
            </a:r>
            <a:r>
              <a:rPr lang="nl-NL" dirty="0" err="1" smtClean="0"/>
              <a:t>projects</a:t>
            </a:r>
            <a:endParaRPr lang="nl-NL" dirty="0" smtClean="0"/>
          </a:p>
          <a:p>
            <a:pPr lvl="1"/>
            <a:r>
              <a:rPr lang="nl-NL" dirty="0" err="1" smtClean="0"/>
              <a:t>Depending</a:t>
            </a:r>
            <a:r>
              <a:rPr lang="nl-NL" dirty="0" smtClean="0"/>
              <a:t> on interest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feasibility</a:t>
            </a:r>
            <a:endParaRPr lang="nl-NL" dirty="0" smtClean="0"/>
          </a:p>
          <a:p>
            <a:pPr lvl="1"/>
            <a:r>
              <a:rPr lang="nl-NL" dirty="0" smtClean="0"/>
              <a:t>Special attention </a:t>
            </a:r>
            <a:r>
              <a:rPr lang="nl-NL" dirty="0" err="1" smtClean="0"/>
              <a:t>for</a:t>
            </a:r>
            <a:r>
              <a:rPr lang="nl-NL" dirty="0" smtClean="0"/>
              <a:t> model-</a:t>
            </a:r>
            <a:r>
              <a:rPr lang="nl-NL" dirty="0" err="1" smtClean="0"/>
              <a:t>based</a:t>
            </a:r>
            <a:r>
              <a:rPr lang="nl-NL" dirty="0" smtClean="0"/>
              <a:t> approaches</a:t>
            </a:r>
          </a:p>
          <a:p>
            <a:r>
              <a:rPr lang="nl-NL" dirty="0" smtClean="0"/>
              <a:t>HLG </a:t>
            </a:r>
            <a:r>
              <a:rPr lang="nl-NL" dirty="0" err="1" smtClean="0"/>
              <a:t>standards</a:t>
            </a:r>
            <a:r>
              <a:rPr lang="nl-NL" dirty="0" smtClean="0"/>
              <a:t> </a:t>
            </a:r>
            <a:r>
              <a:rPr lang="nl-NL" dirty="0" err="1" smtClean="0"/>
              <a:t>like</a:t>
            </a:r>
            <a:r>
              <a:rPr lang="nl-NL" dirty="0" smtClean="0"/>
              <a:t> GSBPM, GSIM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used</a:t>
            </a:r>
            <a:r>
              <a:rPr lang="nl-NL" dirty="0" smtClean="0"/>
              <a:t> </a:t>
            </a:r>
          </a:p>
          <a:p>
            <a:pPr lvl="1"/>
            <a:r>
              <a:rPr lang="nl-NL" dirty="0" smtClean="0"/>
              <a:t>May </a:t>
            </a:r>
            <a:r>
              <a:rPr lang="nl-NL" dirty="0" err="1" smtClean="0"/>
              <a:t>need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adapted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IE" smtClean="0"/>
              <a:t>UNECE Modernisation Committee for Products and Sources </a:t>
            </a:r>
            <a:fld id="{1F28B436-9075-4F54-8797-F95CFE5E2D8F}" type="slidenum">
              <a:rPr lang="en-IE" smtClean="0"/>
              <a:pPr/>
              <a:t>5</a:t>
            </a:fld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877763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Integration Project- </a:t>
            </a:r>
            <a:br>
              <a:rPr lang="en-GB" dirty="0"/>
            </a:br>
            <a:r>
              <a:rPr lang="en-GB" dirty="0"/>
              <a:t>	</a:t>
            </a:r>
            <a:r>
              <a:rPr lang="en-US" dirty="0" smtClean="0"/>
              <a:t>Horizontal activities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WP-0: Data sets </a:t>
            </a:r>
            <a:r>
              <a:rPr lang="nl-NL" dirty="0" err="1" smtClean="0"/>
              <a:t>for</a:t>
            </a:r>
            <a:r>
              <a:rPr lang="nl-NL" dirty="0" smtClean="0"/>
              <a:t> common approaches</a:t>
            </a:r>
          </a:p>
          <a:p>
            <a:pPr lvl="1"/>
            <a:r>
              <a:rPr lang="nl-NL" sz="1800" dirty="0" err="1" smtClean="0"/>
              <a:t>Prepare</a:t>
            </a:r>
            <a:r>
              <a:rPr lang="nl-NL" sz="1800" dirty="0" smtClean="0"/>
              <a:t> common data sets </a:t>
            </a:r>
            <a:r>
              <a:rPr lang="nl-NL" sz="1800" dirty="0" err="1" smtClean="0"/>
              <a:t>for</a:t>
            </a:r>
            <a:r>
              <a:rPr lang="nl-NL" sz="1800" dirty="0" smtClean="0"/>
              <a:t> </a:t>
            </a:r>
            <a:r>
              <a:rPr lang="nl-NL" sz="1800" dirty="0" err="1" smtClean="0"/>
              <a:t>use</a:t>
            </a:r>
            <a:r>
              <a:rPr lang="nl-NL" sz="1800" dirty="0" smtClean="0"/>
              <a:t> in </a:t>
            </a:r>
            <a:r>
              <a:rPr lang="nl-NL" sz="1800" dirty="0" err="1" smtClean="0"/>
              <a:t>Sandbox</a:t>
            </a:r>
            <a:endParaRPr lang="nl-NL" sz="1800" dirty="0" smtClean="0"/>
          </a:p>
          <a:p>
            <a:pPr lvl="1"/>
            <a:r>
              <a:rPr lang="nl-NL" sz="1800" dirty="0" err="1" smtClean="0"/>
              <a:t>Solve</a:t>
            </a:r>
            <a:r>
              <a:rPr lang="nl-NL" sz="1800" dirty="0" smtClean="0"/>
              <a:t> </a:t>
            </a:r>
            <a:r>
              <a:rPr lang="nl-NL" sz="1800" dirty="0" err="1" smtClean="0"/>
              <a:t>confidentiality</a:t>
            </a:r>
            <a:r>
              <a:rPr lang="nl-NL" sz="1800" dirty="0" smtClean="0"/>
              <a:t> </a:t>
            </a:r>
            <a:r>
              <a:rPr lang="nl-NL" sz="1800" dirty="0" err="1" smtClean="0"/>
              <a:t>and</a:t>
            </a:r>
            <a:r>
              <a:rPr lang="nl-NL" sz="1800" dirty="0" smtClean="0"/>
              <a:t> security issues</a:t>
            </a:r>
          </a:p>
          <a:p>
            <a:pPr lvl="1"/>
            <a:r>
              <a:rPr lang="nl-NL" sz="1800" dirty="0" err="1" smtClean="0"/>
              <a:t>Includes</a:t>
            </a:r>
            <a:r>
              <a:rPr lang="nl-NL" sz="1800" dirty="0" smtClean="0"/>
              <a:t> data </a:t>
            </a:r>
            <a:r>
              <a:rPr lang="nl-NL" sz="1800" dirty="0" err="1" smtClean="0"/>
              <a:t>acquisition</a:t>
            </a:r>
            <a:endParaRPr lang="nl-NL" sz="1800" dirty="0" smtClean="0"/>
          </a:p>
          <a:p>
            <a:pPr lvl="1"/>
            <a:endParaRPr lang="nl-NL" dirty="0"/>
          </a:p>
          <a:p>
            <a:r>
              <a:rPr lang="nl-NL" dirty="0" smtClean="0"/>
              <a:t>WP-A: </a:t>
            </a:r>
            <a:r>
              <a:rPr lang="nl-NL" dirty="0" err="1" smtClean="0"/>
              <a:t>Synthesis</a:t>
            </a:r>
            <a:r>
              <a:rPr lang="nl-NL" dirty="0" smtClean="0"/>
              <a:t> </a:t>
            </a:r>
            <a:r>
              <a:rPr lang="nl-NL" dirty="0" err="1"/>
              <a:t>L</a:t>
            </a:r>
            <a:r>
              <a:rPr lang="nl-NL" dirty="0" err="1" smtClean="0"/>
              <a:t>essons</a:t>
            </a:r>
            <a:r>
              <a:rPr lang="nl-NL" dirty="0" smtClean="0"/>
              <a:t> </a:t>
            </a:r>
            <a:r>
              <a:rPr lang="nl-NL" dirty="0" err="1"/>
              <a:t>L</a:t>
            </a:r>
            <a:r>
              <a:rPr lang="nl-NL" dirty="0" err="1" smtClean="0"/>
              <a:t>earned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new </a:t>
            </a:r>
            <a:r>
              <a:rPr lang="nl-NL" dirty="0" err="1" smtClean="0"/>
              <a:t>working</a:t>
            </a:r>
            <a:r>
              <a:rPr lang="nl-NL" dirty="0" smtClean="0"/>
              <a:t> </a:t>
            </a:r>
            <a:r>
              <a:rPr lang="nl-NL" dirty="0" err="1" smtClean="0"/>
              <a:t>methods</a:t>
            </a:r>
            <a:endParaRPr lang="nl-NL" dirty="0" smtClean="0"/>
          </a:p>
          <a:p>
            <a:pPr lvl="1"/>
            <a:r>
              <a:rPr lang="nl-NL" sz="1800" dirty="0" err="1" smtClean="0"/>
              <a:t>Recommendations</a:t>
            </a:r>
            <a:r>
              <a:rPr lang="nl-NL" sz="1800" dirty="0" smtClean="0"/>
              <a:t> on </a:t>
            </a:r>
            <a:r>
              <a:rPr lang="nl-NL" sz="1800" dirty="0" err="1" smtClean="0"/>
              <a:t>identifying</a:t>
            </a:r>
            <a:r>
              <a:rPr lang="nl-NL" sz="1800" dirty="0" smtClean="0"/>
              <a:t> information </a:t>
            </a:r>
            <a:r>
              <a:rPr lang="nl-NL" sz="1800" dirty="0" err="1" smtClean="0"/>
              <a:t>needs</a:t>
            </a:r>
            <a:r>
              <a:rPr lang="nl-NL" sz="1800" dirty="0" smtClean="0"/>
              <a:t>, data </a:t>
            </a:r>
            <a:r>
              <a:rPr lang="nl-NL" sz="1800" dirty="0" err="1" smtClean="0"/>
              <a:t>use</a:t>
            </a:r>
            <a:r>
              <a:rPr lang="nl-NL" sz="1800" dirty="0" smtClean="0"/>
              <a:t>, partnering</a:t>
            </a:r>
            <a:r>
              <a:rPr lang="nl-NL" dirty="0" smtClean="0"/>
              <a:t>, …</a:t>
            </a:r>
          </a:p>
          <a:p>
            <a:pPr lvl="1"/>
            <a:r>
              <a:rPr lang="nl-NL" sz="1800" dirty="0" err="1"/>
              <a:t>Recommendations</a:t>
            </a:r>
            <a:r>
              <a:rPr lang="nl-NL" sz="1800" dirty="0"/>
              <a:t> on </a:t>
            </a:r>
            <a:r>
              <a:rPr lang="nl-NL" sz="1800" dirty="0" err="1"/>
              <a:t>dealing</a:t>
            </a:r>
            <a:r>
              <a:rPr lang="nl-NL" sz="1800" dirty="0"/>
              <a:t> </a:t>
            </a:r>
            <a:r>
              <a:rPr lang="nl-NL" sz="1800" dirty="0" err="1"/>
              <a:t>with</a:t>
            </a:r>
            <a:r>
              <a:rPr lang="nl-NL" sz="1800" dirty="0"/>
              <a:t> </a:t>
            </a:r>
            <a:r>
              <a:rPr lang="nl-NL" sz="1800" dirty="0" err="1"/>
              <a:t>risks</a:t>
            </a:r>
            <a:r>
              <a:rPr lang="nl-NL" sz="1800" dirty="0"/>
              <a:t>, </a:t>
            </a:r>
            <a:r>
              <a:rPr lang="nl-NL" sz="1800" dirty="0" err="1"/>
              <a:t>quality</a:t>
            </a:r>
            <a:r>
              <a:rPr lang="nl-NL" sz="1800" dirty="0"/>
              <a:t>, </a:t>
            </a:r>
            <a:r>
              <a:rPr lang="nl-NL" sz="1800" dirty="0" err="1" smtClean="0"/>
              <a:t>metadata</a:t>
            </a:r>
            <a:r>
              <a:rPr lang="nl-NL" sz="1800" dirty="0" smtClean="0"/>
              <a:t>, </a:t>
            </a:r>
            <a:r>
              <a:rPr lang="nl-NL" sz="1800" dirty="0"/>
              <a:t>…</a:t>
            </a:r>
          </a:p>
          <a:p>
            <a:pPr lvl="1"/>
            <a:r>
              <a:rPr lang="nl-NL" sz="1800" dirty="0" smtClean="0"/>
              <a:t>Draft </a:t>
            </a:r>
            <a:r>
              <a:rPr lang="nl-NL" sz="1800" dirty="0" err="1" smtClean="0"/>
              <a:t>quality</a:t>
            </a:r>
            <a:r>
              <a:rPr lang="nl-NL" sz="1800" dirty="0" smtClean="0"/>
              <a:t> </a:t>
            </a:r>
            <a:r>
              <a:rPr lang="nl-NL" sz="1800" dirty="0" err="1" smtClean="0"/>
              <a:t>framework</a:t>
            </a:r>
            <a:r>
              <a:rPr lang="nl-NL" sz="1800" dirty="0" smtClean="0"/>
              <a:t> </a:t>
            </a:r>
            <a:r>
              <a:rPr lang="nl-NL" sz="1800" dirty="0" err="1" smtClean="0"/>
              <a:t>and</a:t>
            </a:r>
            <a:r>
              <a:rPr lang="nl-NL" sz="1800" dirty="0" smtClean="0"/>
              <a:t> </a:t>
            </a:r>
            <a:r>
              <a:rPr lang="nl-NL" sz="1800" dirty="0" err="1" smtClean="0"/>
              <a:t>methodological</a:t>
            </a:r>
            <a:r>
              <a:rPr lang="nl-NL" sz="1800" dirty="0" smtClean="0"/>
              <a:t> </a:t>
            </a:r>
            <a:r>
              <a:rPr lang="nl-NL" sz="1800" dirty="0" err="1" smtClean="0"/>
              <a:t>guidelines</a:t>
            </a:r>
            <a:endParaRPr lang="nl-NL" sz="1800" dirty="0"/>
          </a:p>
          <a:p>
            <a:pPr lvl="1"/>
            <a:r>
              <a:rPr lang="nl-NL" sz="1800" dirty="0" smtClean="0"/>
              <a:t>Most </a:t>
            </a:r>
            <a:r>
              <a:rPr lang="nl-NL" sz="1800" dirty="0" err="1" smtClean="0"/>
              <a:t>work</a:t>
            </a:r>
            <a:r>
              <a:rPr lang="nl-NL" sz="1800" dirty="0" smtClean="0"/>
              <a:t> </a:t>
            </a:r>
            <a:r>
              <a:rPr lang="nl-NL" sz="1800" dirty="0" err="1" smtClean="0"/>
              <a:t>inside</a:t>
            </a:r>
            <a:r>
              <a:rPr lang="nl-NL" sz="1800" dirty="0" smtClean="0"/>
              <a:t> </a:t>
            </a:r>
            <a:r>
              <a:rPr lang="nl-NL" sz="1800" dirty="0" err="1" smtClean="0"/>
              <a:t>vertical</a:t>
            </a:r>
            <a:r>
              <a:rPr lang="nl-NL" sz="1800" dirty="0" smtClean="0"/>
              <a:t> </a:t>
            </a:r>
            <a:r>
              <a:rPr lang="nl-NL" sz="1800" dirty="0" err="1" smtClean="0"/>
              <a:t>WP’s</a:t>
            </a:r>
            <a:r>
              <a:rPr lang="nl-NL" sz="1800" dirty="0" smtClean="0"/>
              <a:t> </a:t>
            </a:r>
            <a:r>
              <a:rPr lang="nl-NL" sz="1800" dirty="0" err="1" smtClean="0"/>
              <a:t>and</a:t>
            </a:r>
            <a:r>
              <a:rPr lang="nl-NL" sz="1800" dirty="0" smtClean="0"/>
              <a:t> </a:t>
            </a:r>
            <a:r>
              <a:rPr lang="nl-NL" sz="1800" dirty="0" err="1" smtClean="0"/>
              <a:t>their</a:t>
            </a:r>
            <a:r>
              <a:rPr lang="nl-NL" sz="1800" dirty="0" smtClean="0"/>
              <a:t> sub-</a:t>
            </a:r>
            <a:r>
              <a:rPr lang="nl-NL" sz="1800" dirty="0" err="1" smtClean="0"/>
              <a:t>projects</a:t>
            </a:r>
            <a:endParaRPr lang="nl-NL" sz="180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IE" smtClean="0"/>
              <a:t>UNECE Modernisation Committee for Products and Sources </a:t>
            </a:r>
            <a:fld id="{1F28B436-9075-4F54-8797-F95CFE5E2D8F}" type="slidenum">
              <a:rPr lang="en-IE" smtClean="0"/>
              <a:pPr/>
              <a:t>6</a:t>
            </a:fld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4083985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Integration Project- </a:t>
            </a:r>
            <a:br>
              <a:rPr lang="en-GB" dirty="0"/>
            </a:br>
            <a:r>
              <a:rPr lang="en-GB" dirty="0"/>
              <a:t>	</a:t>
            </a:r>
            <a:r>
              <a:rPr lang="en-US" dirty="0" smtClean="0"/>
              <a:t>Resources, time lines and governance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WP-0	:   4 person-</a:t>
            </a:r>
            <a:r>
              <a:rPr lang="nl-NL" dirty="0" err="1" smtClean="0"/>
              <a:t>months</a:t>
            </a:r>
            <a:r>
              <a:rPr lang="nl-NL" dirty="0" smtClean="0"/>
              <a:t> + </a:t>
            </a:r>
            <a:r>
              <a:rPr lang="nl-NL" dirty="0" err="1" smtClean="0"/>
              <a:t>cost</a:t>
            </a:r>
            <a:r>
              <a:rPr lang="nl-NL" dirty="0" smtClean="0"/>
              <a:t> of </a:t>
            </a:r>
            <a:r>
              <a:rPr lang="nl-NL" dirty="0" err="1" smtClean="0"/>
              <a:t>Sandbox</a:t>
            </a:r>
            <a:r>
              <a:rPr lang="nl-NL" dirty="0" smtClean="0"/>
              <a:t> </a:t>
            </a:r>
            <a:r>
              <a:rPr lang="nl-NL" dirty="0" err="1" smtClean="0"/>
              <a:t>participation</a:t>
            </a:r>
            <a:endParaRPr lang="nl-NL" dirty="0" smtClean="0"/>
          </a:p>
          <a:p>
            <a:r>
              <a:rPr lang="nl-NL" dirty="0" smtClean="0"/>
              <a:t>WP-1 - WP-5:   4 person-</a:t>
            </a:r>
            <a:r>
              <a:rPr lang="nl-NL" dirty="0" err="1" smtClean="0"/>
              <a:t>months</a:t>
            </a:r>
            <a:r>
              <a:rPr lang="nl-NL" dirty="0" smtClean="0"/>
              <a:t> per sub-project</a:t>
            </a:r>
          </a:p>
          <a:p>
            <a:r>
              <a:rPr lang="nl-NL" dirty="0" smtClean="0"/>
              <a:t>WP-A	:   2 person-</a:t>
            </a:r>
            <a:r>
              <a:rPr lang="nl-NL" dirty="0" err="1" smtClean="0"/>
              <a:t>months</a:t>
            </a:r>
            <a:endParaRPr lang="nl-NL" dirty="0" smtClean="0"/>
          </a:p>
          <a:p>
            <a:r>
              <a:rPr lang="nl-NL" dirty="0" smtClean="0"/>
              <a:t>Management	:   6 person-</a:t>
            </a:r>
            <a:r>
              <a:rPr lang="nl-NL" dirty="0" err="1" smtClean="0"/>
              <a:t>months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-----------------------------------------------------------------------------------------</a:t>
            </a:r>
          </a:p>
          <a:p>
            <a:r>
              <a:rPr lang="nl-NL" dirty="0" smtClean="0"/>
              <a:t>Total		: 32 person-</a:t>
            </a:r>
            <a:r>
              <a:rPr lang="nl-NL" dirty="0" err="1" smtClean="0"/>
              <a:t>months</a:t>
            </a:r>
            <a:r>
              <a:rPr lang="nl-NL" dirty="0" smtClean="0"/>
              <a:t> (</a:t>
            </a:r>
            <a:r>
              <a:rPr lang="nl-NL" dirty="0" err="1" smtClean="0"/>
              <a:t>depending</a:t>
            </a:r>
            <a:r>
              <a:rPr lang="nl-NL" dirty="0" smtClean="0"/>
              <a:t> on # sub-</a:t>
            </a:r>
            <a:r>
              <a:rPr lang="nl-NL" dirty="0" err="1" smtClean="0"/>
              <a:t>projects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r>
              <a:rPr lang="nl-NL" dirty="0" err="1" smtClean="0"/>
              <a:t>All</a:t>
            </a:r>
            <a:r>
              <a:rPr lang="nl-NL" dirty="0" smtClean="0"/>
              <a:t> </a:t>
            </a:r>
            <a:r>
              <a:rPr lang="nl-NL" dirty="0" err="1" smtClean="0"/>
              <a:t>WP’s</a:t>
            </a:r>
            <a:r>
              <a:rPr lang="nl-NL" dirty="0" smtClean="0"/>
              <a:t> start </a:t>
            </a:r>
            <a:r>
              <a:rPr lang="nl-NL" dirty="0" err="1" smtClean="0"/>
              <a:t>simultaneously</a:t>
            </a:r>
            <a:r>
              <a:rPr lang="nl-NL" dirty="0" smtClean="0"/>
              <a:t>, </a:t>
            </a:r>
            <a:r>
              <a:rPr lang="nl-NL" dirty="0" err="1" smtClean="0"/>
              <a:t>and</a:t>
            </a:r>
            <a:r>
              <a:rPr lang="nl-NL" dirty="0" smtClean="0"/>
              <a:t> run </a:t>
            </a:r>
            <a:r>
              <a:rPr lang="nl-NL" dirty="0" err="1" smtClean="0"/>
              <a:t>until</a:t>
            </a:r>
            <a:r>
              <a:rPr lang="nl-NL" dirty="0" smtClean="0"/>
              <a:t> end 2016</a:t>
            </a:r>
            <a:endParaRPr lang="nl-NL" dirty="0"/>
          </a:p>
          <a:p>
            <a:r>
              <a:rPr lang="nl-NL" dirty="0" smtClean="0"/>
              <a:t>Obvious </a:t>
            </a:r>
            <a:r>
              <a:rPr lang="nl-NL" dirty="0" err="1" smtClean="0"/>
              <a:t>dependencies</a:t>
            </a:r>
            <a:r>
              <a:rPr lang="nl-NL" dirty="0" smtClean="0"/>
              <a:t> </a:t>
            </a:r>
            <a:r>
              <a:rPr lang="nl-NL" dirty="0" err="1" smtClean="0"/>
              <a:t>apply</a:t>
            </a:r>
            <a:r>
              <a:rPr lang="nl-NL" dirty="0" smtClean="0"/>
              <a:t> (WP-0 a bit </a:t>
            </a:r>
            <a:r>
              <a:rPr lang="nl-NL" dirty="0" err="1" smtClean="0"/>
              <a:t>sooner</a:t>
            </a:r>
            <a:r>
              <a:rPr lang="nl-NL" dirty="0" smtClean="0"/>
              <a:t>, WP-A a bit later)</a:t>
            </a:r>
          </a:p>
          <a:p>
            <a:r>
              <a:rPr lang="nl-NL" dirty="0" err="1"/>
              <a:t>Working</a:t>
            </a:r>
            <a:r>
              <a:rPr lang="nl-NL" dirty="0"/>
              <a:t> </a:t>
            </a:r>
            <a:r>
              <a:rPr lang="nl-NL" dirty="0" err="1"/>
              <a:t>mostly</a:t>
            </a:r>
            <a:r>
              <a:rPr lang="nl-NL" dirty="0"/>
              <a:t> </a:t>
            </a:r>
            <a:r>
              <a:rPr lang="nl-NL" dirty="0" err="1"/>
              <a:t>by</a:t>
            </a:r>
            <a:r>
              <a:rPr lang="nl-NL" dirty="0"/>
              <a:t> </a:t>
            </a:r>
            <a:r>
              <a:rPr lang="nl-NL" dirty="0" err="1"/>
              <a:t>electronic</a:t>
            </a:r>
            <a:r>
              <a:rPr lang="nl-NL" dirty="0"/>
              <a:t> means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HLG is sponsor, </a:t>
            </a:r>
            <a:r>
              <a:rPr lang="nl-NL" dirty="0"/>
              <a:t>Executive </a:t>
            </a:r>
            <a:r>
              <a:rPr lang="nl-NL" dirty="0" err="1"/>
              <a:t>Committee</a:t>
            </a:r>
            <a:r>
              <a:rPr lang="nl-NL" dirty="0"/>
              <a:t> </a:t>
            </a:r>
            <a:r>
              <a:rPr lang="nl-NL" dirty="0" err="1" smtClean="0"/>
              <a:t>oversees</a:t>
            </a:r>
            <a:r>
              <a:rPr lang="nl-NL" dirty="0" smtClean="0"/>
              <a:t> </a:t>
            </a:r>
            <a:r>
              <a:rPr lang="nl-NL" dirty="0" err="1" smtClean="0"/>
              <a:t>day-to-day</a:t>
            </a:r>
            <a:r>
              <a:rPr lang="nl-NL" dirty="0" smtClean="0"/>
              <a:t> </a:t>
            </a:r>
            <a:r>
              <a:rPr lang="nl-NL" dirty="0" err="1" smtClean="0"/>
              <a:t>activity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IE" smtClean="0"/>
              <a:t>UNECE Modernisation Committee for Products and Sources </a:t>
            </a:r>
            <a:fld id="{1F28B436-9075-4F54-8797-F95CFE5E2D8F}" type="slidenum">
              <a:rPr lang="en-IE" smtClean="0"/>
              <a:pPr/>
              <a:t>7</a:t>
            </a:fld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2773374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TSIP High Level">
  <a:themeElements>
    <a:clrScheme name="ITSIP High Level 2">
      <a:dk1>
        <a:srgbClr val="000000"/>
      </a:dk1>
      <a:lt1>
        <a:srgbClr val="FFFFFF"/>
      </a:lt1>
      <a:dk2>
        <a:srgbClr val="F8F8F8"/>
      </a:dk2>
      <a:lt2>
        <a:srgbClr val="C0C0C0"/>
      </a:lt2>
      <a:accent1>
        <a:srgbClr val="006699"/>
      </a:accent1>
      <a:accent2>
        <a:srgbClr val="FF6600"/>
      </a:accent2>
      <a:accent3>
        <a:srgbClr val="FFFFFF"/>
      </a:accent3>
      <a:accent4>
        <a:srgbClr val="000000"/>
      </a:accent4>
      <a:accent5>
        <a:srgbClr val="AAB8CA"/>
      </a:accent5>
      <a:accent6>
        <a:srgbClr val="E75C00"/>
      </a:accent6>
      <a:hlink>
        <a:srgbClr val="663399"/>
      </a:hlink>
      <a:folHlink>
        <a:srgbClr val="FF0000"/>
      </a:folHlink>
    </a:clrScheme>
    <a:fontScheme name="ITSIP High Lev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68600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b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IE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68600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b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IE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TSIP High Level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SIP High Level 2">
        <a:dk1>
          <a:srgbClr val="000000"/>
        </a:dk1>
        <a:lt1>
          <a:srgbClr val="FFFFFF"/>
        </a:lt1>
        <a:dk2>
          <a:srgbClr val="F8F8F8"/>
        </a:dk2>
        <a:lt2>
          <a:srgbClr val="C0C0C0"/>
        </a:lt2>
        <a:accent1>
          <a:srgbClr val="006699"/>
        </a:accent1>
        <a:accent2>
          <a:srgbClr val="FF6600"/>
        </a:accent2>
        <a:accent3>
          <a:srgbClr val="FFFFFF"/>
        </a:accent3>
        <a:accent4>
          <a:srgbClr val="000000"/>
        </a:accent4>
        <a:accent5>
          <a:srgbClr val="AAB8CA"/>
        </a:accent5>
        <a:accent6>
          <a:srgbClr val="E75C00"/>
        </a:accent6>
        <a:hlink>
          <a:srgbClr val="663399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SIP High Level 3">
        <a:dk1>
          <a:srgbClr val="000000"/>
        </a:dk1>
        <a:lt1>
          <a:srgbClr val="FFFFFF"/>
        </a:lt1>
        <a:dk2>
          <a:srgbClr val="F8F8F8"/>
        </a:dk2>
        <a:lt2>
          <a:srgbClr val="C0C0C0"/>
        </a:lt2>
        <a:accent1>
          <a:srgbClr val="336633"/>
        </a:accent1>
        <a:accent2>
          <a:srgbClr val="336666"/>
        </a:accent2>
        <a:accent3>
          <a:srgbClr val="FFFFFF"/>
        </a:accent3>
        <a:accent4>
          <a:srgbClr val="000000"/>
        </a:accent4>
        <a:accent5>
          <a:srgbClr val="ADB8AD"/>
        </a:accent5>
        <a:accent6>
          <a:srgbClr val="2D5C5C"/>
        </a:accent6>
        <a:hlink>
          <a:srgbClr val="9900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SIP High Level 4">
        <a:dk1>
          <a:srgbClr val="000000"/>
        </a:dk1>
        <a:lt1>
          <a:srgbClr val="FFFFFF"/>
        </a:lt1>
        <a:dk2>
          <a:srgbClr val="F8F8F8"/>
        </a:dk2>
        <a:lt2>
          <a:srgbClr val="C0C0C0"/>
        </a:lt2>
        <a:accent1>
          <a:srgbClr val="CCCC33"/>
        </a:accent1>
        <a:accent2>
          <a:srgbClr val="66CC00"/>
        </a:accent2>
        <a:accent3>
          <a:srgbClr val="FFFFFF"/>
        </a:accent3>
        <a:accent4>
          <a:srgbClr val="000000"/>
        </a:accent4>
        <a:accent5>
          <a:srgbClr val="E2E2AD"/>
        </a:accent5>
        <a:accent6>
          <a:srgbClr val="5CB900"/>
        </a:accent6>
        <a:hlink>
          <a:srgbClr val="0099CC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BS Powerpoint blauw">
  <a:themeElements>
    <a:clrScheme name="CBS_1">
      <a:dk1>
        <a:srgbClr val="271D6C"/>
      </a:dk1>
      <a:lt1>
        <a:srgbClr val="FFFFFF"/>
      </a:lt1>
      <a:dk2>
        <a:srgbClr val="271D6C"/>
      </a:dk2>
      <a:lt2>
        <a:srgbClr val="D8D8D8"/>
      </a:lt2>
      <a:accent1>
        <a:srgbClr val="00A1CD"/>
      </a:accent1>
      <a:accent2>
        <a:srgbClr val="0058B8"/>
      </a:accent2>
      <a:accent3>
        <a:srgbClr val="53A31D"/>
      </a:accent3>
      <a:accent4>
        <a:srgbClr val="AF0E80"/>
      </a:accent4>
      <a:accent5>
        <a:srgbClr val="FFCC00"/>
      </a:accent5>
      <a:accent6>
        <a:srgbClr val="E94C0A"/>
      </a:accent6>
      <a:hlink>
        <a:srgbClr val="271D6C"/>
      </a:hlink>
      <a:folHlink>
        <a:srgbClr val="271D6C"/>
      </a:folHlink>
    </a:clrScheme>
    <a:fontScheme name="CBS_1">
      <a:majorFont>
        <a:latin typeface="Cambria"/>
        <a:ea typeface=""/>
        <a:cs typeface=""/>
      </a:majorFont>
      <a:minorFont>
        <a:latin typeface="Corbel"/>
        <a:ea typeface=""/>
        <a:cs typeface="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BS Powerpoint blauw 140312.potx [Alleen-lezen]" id="{77267414-0736-40F9-8280-C24DA38DC65C}" vid="{428F68DB-2027-491A-A5F0-CDDB4382CE28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400</Words>
  <Application>Microsoft Macintosh PowerPoint</Application>
  <PresentationFormat>On-screen Show (4:3)</PresentationFormat>
  <Paragraphs>69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ITSIP High Level</vt:lpstr>
      <vt:lpstr>CBS Powerpoint blauw</vt:lpstr>
      <vt:lpstr>Modernization Committee on  Products and Sources:  Proposal for HLG project on Data Integration</vt:lpstr>
      <vt:lpstr>Data Integration Project-   Motivation</vt:lpstr>
      <vt:lpstr>Hal Varian ‘on workers and managers’ </vt:lpstr>
      <vt:lpstr>Data Integration Project-   General layout</vt:lpstr>
      <vt:lpstr>Data Integration Project-   Vertical activities</vt:lpstr>
      <vt:lpstr>Data Integration Project-   Horizontal activities</vt:lpstr>
      <vt:lpstr>Data Integration Project-   Resources, time lines and governance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Strategy 2008-2012 - update and discussion points</dc:title>
  <dc:creator>Taeke Gjaltema</dc:creator>
  <cp:lastModifiedBy>Tanya Kolomiyets</cp:lastModifiedBy>
  <cp:revision>1480</cp:revision>
  <cp:lastPrinted>2014-06-13T13:01:33Z</cp:lastPrinted>
  <dcterms:created xsi:type="dcterms:W3CDTF">2002-09-11T10:46:01Z</dcterms:created>
  <dcterms:modified xsi:type="dcterms:W3CDTF">2015-11-25T08:04:09Z</dcterms:modified>
</cp:coreProperties>
</file>