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50" r:id="rId1"/>
    <p:sldMasterId id="2147483664" r:id="rId2"/>
  </p:sldMasterIdLst>
  <p:notesMasterIdLst>
    <p:notesMasterId r:id="rId10"/>
  </p:notesMasterIdLst>
  <p:handoutMasterIdLst>
    <p:handoutMasterId r:id="rId11"/>
  </p:handoutMasterIdLst>
  <p:sldIdLst>
    <p:sldId id="499" r:id="rId3"/>
    <p:sldId id="537" r:id="rId4"/>
    <p:sldId id="549" r:id="rId5"/>
    <p:sldId id="544" r:id="rId6"/>
    <p:sldId id="547" r:id="rId7"/>
    <p:sldId id="545" r:id="rId8"/>
    <p:sldId id="546" r:id="rId9"/>
  </p:sldIdLst>
  <p:sldSz cx="9144000" cy="6858000" type="screen4x3"/>
  <p:notesSz cx="9926638" cy="67976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IE"/>
    </a:defPPr>
    <a:lvl1pPr algn="r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FFFFCC"/>
    <a:srgbClr val="0066CC"/>
    <a:srgbClr val="FFCCCC"/>
    <a:srgbClr val="333399"/>
    <a:srgbClr val="0033CC"/>
    <a:srgbClr val="000099"/>
    <a:srgbClr val="003366"/>
    <a:srgbClr val="0099CC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7" autoAdjust="0"/>
    <p:restoredTop sz="89180" autoAdjust="0"/>
  </p:normalViewPr>
  <p:slideViewPr>
    <p:cSldViewPr snapToGrid="0">
      <p:cViewPr>
        <p:scale>
          <a:sx n="75" d="100"/>
          <a:sy n="75" d="100"/>
        </p:scale>
        <p:origin x="-1536" y="-80"/>
      </p:cViewPr>
      <p:guideLst>
        <p:guide orient="horz" pos="2161"/>
        <p:guide pos="2875"/>
      </p:guideLst>
    </p:cSldViewPr>
  </p:slideViewPr>
  <p:outlineViewPr>
    <p:cViewPr>
      <p:scale>
        <a:sx n="33" d="100"/>
        <a:sy n="33" d="100"/>
      </p:scale>
      <p:origin x="43" y="1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-1488" y="-8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353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3425" y="515938"/>
            <a:ext cx="3384550" cy="25384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711" y="3228707"/>
            <a:ext cx="7279225" cy="30602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60" tIns="44437" rIns="90460" bIns="44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smtClean="0"/>
              <a:t>Click to edit Master text styles</a:t>
            </a:r>
          </a:p>
          <a:p>
            <a:pPr lvl="1"/>
            <a:r>
              <a:rPr lang="en-IE" smtClean="0"/>
              <a:t>Second level</a:t>
            </a:r>
          </a:p>
          <a:p>
            <a:pPr lvl="2"/>
            <a:r>
              <a:rPr lang="en-IE" smtClean="0"/>
              <a:t>Third level</a:t>
            </a:r>
          </a:p>
          <a:p>
            <a:pPr lvl="3"/>
            <a:r>
              <a:rPr lang="en-IE" smtClean="0"/>
              <a:t>Fourth level</a:t>
            </a:r>
          </a:p>
          <a:p>
            <a:pPr lvl="4"/>
            <a:r>
              <a:rPr lang="en-IE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264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ChangeArrowheads="1"/>
          </p:cNvSpPr>
          <p:nvPr/>
        </p:nvSpPr>
        <p:spPr bwMode="auto">
          <a:xfrm>
            <a:off x="0" y="1"/>
            <a:ext cx="9144000" cy="3430587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 dirty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714625" y="184150"/>
            <a:ext cx="6216650" cy="917575"/>
          </a:xfrm>
          <a:noFill/>
          <a:ln w="9525"/>
        </p:spPr>
        <p:txBody>
          <a:bodyPr lIns="91440" tIns="45720" rIns="91440" bIns="45720" anchor="t"/>
          <a:lstStyle>
            <a:lvl1pPr algn="l">
              <a:defRPr/>
            </a:lvl1pPr>
          </a:lstStyle>
          <a:p>
            <a:endParaRPr lang="en-IE" dirty="0"/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97163" y="1195388"/>
            <a:ext cx="6216650" cy="684212"/>
          </a:xfrm>
          <a:ln w="9525"/>
        </p:spPr>
        <p:txBody>
          <a:bodyPr lIns="91440" tIns="45720" rIns="91440" bIns="4572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E"/>
              <a:t>Presenter’s name</a:t>
            </a:r>
          </a:p>
          <a:p>
            <a:r>
              <a:rPr lang="en-IE"/>
              <a:t>Presenter’s title or date</a:t>
            </a:r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838" y="6324603"/>
            <a:ext cx="2895600" cy="45720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/>
              <a:t>Central Statistics Office, </a:t>
            </a:r>
            <a:r>
              <a:rPr lang="en-IE" dirty="0" smtClean="0"/>
              <a:t>Ireland                                                                                    </a:t>
            </a:r>
            <a:fld id="{2060D022-181E-4837-AFBE-6383BFF2C6DA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4669" y="3"/>
            <a:ext cx="2009775" cy="6007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575" y="3"/>
            <a:ext cx="5881688" cy="6007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/>
              <a:t>Central Statistics Office, </a:t>
            </a:r>
            <a:r>
              <a:rPr lang="en-IE" dirty="0" smtClean="0"/>
              <a:t>Ireland                                                                                    </a:t>
            </a:r>
            <a:fld id="{68C2FE51-249D-42D0-ACC8-749F268D2945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863" y="0"/>
            <a:ext cx="49895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90575" y="1798638"/>
            <a:ext cx="3944938" cy="4208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7919" y="1798638"/>
            <a:ext cx="3946525" cy="4208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6913" y="6348413"/>
            <a:ext cx="8094662" cy="282575"/>
          </a:xfrm>
        </p:spPr>
        <p:txBody>
          <a:bodyPr/>
          <a:lstStyle>
            <a:lvl1pPr>
              <a:defRPr/>
            </a:lvl1pPr>
          </a:lstStyle>
          <a:p>
            <a:r>
              <a:rPr lang="en-IE" dirty="0"/>
              <a:t>Central Statistics Office, </a:t>
            </a:r>
            <a:r>
              <a:rPr lang="en-IE" dirty="0" smtClean="0"/>
              <a:t>Ireland                                                                                    </a:t>
            </a:r>
            <a:fld id="{A7E054A4-A823-4634-96C3-AD3B8963EBBA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863" y="0"/>
            <a:ext cx="49895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90576" y="1798638"/>
            <a:ext cx="8043863" cy="42084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6913" y="6348413"/>
            <a:ext cx="8094662" cy="282575"/>
          </a:xfrm>
        </p:spPr>
        <p:txBody>
          <a:bodyPr/>
          <a:lstStyle>
            <a:lvl1pPr>
              <a:defRPr/>
            </a:lvl1pPr>
          </a:lstStyle>
          <a:p>
            <a:r>
              <a:rPr lang="en-IE" dirty="0" smtClean="0"/>
              <a:t>UNECE Modernisation Committee for Products and Sources</a:t>
            </a:r>
            <a:endParaRPr lang="en-I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877904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271D6C"/>
              </a:solidFill>
            </a:endParaRPr>
          </a:p>
        </p:txBody>
      </p:sp>
      <p:grpSp>
        <p:nvGrpSpPr>
          <p:cNvPr id="32" name="Groep 31"/>
          <p:cNvGrpSpPr/>
          <p:nvPr/>
        </p:nvGrpSpPr>
        <p:grpSpPr>
          <a:xfrm>
            <a:off x="810000" y="3024000"/>
            <a:ext cx="7974000" cy="3383999"/>
            <a:chOff x="810000" y="3024000"/>
            <a:chExt cx="7974000" cy="3383999"/>
          </a:xfrm>
        </p:grpSpPr>
        <p:sp>
          <p:nvSpPr>
            <p:cNvPr id="11" name="Rond hoek zelfde zijde rechthoek 10"/>
            <p:cNvSpPr/>
            <p:nvPr userDrawn="1"/>
          </p:nvSpPr>
          <p:spPr>
            <a:xfrm rot="16200000">
              <a:off x="3966520" y="-132520"/>
              <a:ext cx="1656000" cy="7969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sz="1800" b="0">
                <a:solidFill>
                  <a:srgbClr val="FFFFFF"/>
                </a:solidFill>
              </a:endParaRPr>
            </a:p>
          </p:txBody>
        </p:sp>
        <p:sp>
          <p:nvSpPr>
            <p:cNvPr id="16" name="Rond hoek zelfde zijde rechthoek 15"/>
            <p:cNvSpPr/>
            <p:nvPr userDrawn="1"/>
          </p:nvSpPr>
          <p:spPr>
            <a:xfrm rot="16200000">
              <a:off x="4770000" y="1530000"/>
              <a:ext cx="864000" cy="7164000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sz="1800" b="0">
                <a:solidFill>
                  <a:srgbClr val="FFFFFF"/>
                </a:solidFill>
              </a:endParaRPr>
            </a:p>
          </p:txBody>
        </p:sp>
        <p:sp>
          <p:nvSpPr>
            <p:cNvPr id="27" name="Rond hoek zelfde zijde rechthoek 26"/>
            <p:cNvSpPr/>
            <p:nvPr userDrawn="1"/>
          </p:nvSpPr>
          <p:spPr>
            <a:xfrm rot="16200000">
              <a:off x="7179520" y="4808478"/>
              <a:ext cx="864002" cy="2335039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sz="1800" b="0">
                <a:solidFill>
                  <a:srgbClr val="FFFFFF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4000" y="4679999"/>
            <a:ext cx="6943344" cy="864001"/>
          </a:xfrm>
        </p:spPr>
        <p:txBody>
          <a:bodyPr tIns="18000" anchor="ctr" anchorCtr="0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 bewerken</a:t>
            </a:r>
            <a:endParaRPr lang="en-US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29" name="Afbeelding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0" y="5634000"/>
            <a:ext cx="1929706" cy="5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4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ep 31"/>
          <p:cNvGrpSpPr/>
          <p:nvPr/>
        </p:nvGrpSpPr>
        <p:grpSpPr>
          <a:xfrm>
            <a:off x="810000" y="3024000"/>
            <a:ext cx="7974000" cy="3383999"/>
            <a:chOff x="810000" y="3024000"/>
            <a:chExt cx="7974000" cy="3383999"/>
          </a:xfrm>
        </p:grpSpPr>
        <p:sp>
          <p:nvSpPr>
            <p:cNvPr id="11" name="Rond hoek zelfde zijde rechthoek 10"/>
            <p:cNvSpPr/>
            <p:nvPr userDrawn="1"/>
          </p:nvSpPr>
          <p:spPr>
            <a:xfrm rot="16200000">
              <a:off x="3966520" y="-132520"/>
              <a:ext cx="1656000" cy="7969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sz="1800" b="0">
                <a:solidFill>
                  <a:srgbClr val="FFFFFF"/>
                </a:solidFill>
              </a:endParaRPr>
            </a:p>
          </p:txBody>
        </p:sp>
        <p:sp>
          <p:nvSpPr>
            <p:cNvPr id="16" name="Rond hoek zelfde zijde rechthoek 15"/>
            <p:cNvSpPr/>
            <p:nvPr userDrawn="1"/>
          </p:nvSpPr>
          <p:spPr>
            <a:xfrm rot="16200000">
              <a:off x="4770000" y="1530000"/>
              <a:ext cx="864000" cy="7164000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sz="1800" b="0">
                <a:solidFill>
                  <a:srgbClr val="FFFFFF"/>
                </a:solidFill>
              </a:endParaRPr>
            </a:p>
          </p:txBody>
        </p:sp>
        <p:sp>
          <p:nvSpPr>
            <p:cNvPr id="27" name="Rond hoek zelfde zijde rechthoek 26"/>
            <p:cNvSpPr/>
            <p:nvPr userDrawn="1"/>
          </p:nvSpPr>
          <p:spPr>
            <a:xfrm rot="16200000">
              <a:off x="7179520" y="4808478"/>
              <a:ext cx="864002" cy="2335039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nl-NL" sz="1800" b="0">
                <a:solidFill>
                  <a:srgbClr val="FFFFFF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4000" y="4679999"/>
            <a:ext cx="6943344" cy="864001"/>
          </a:xfrm>
        </p:spPr>
        <p:txBody>
          <a:bodyPr tIns="18000" anchor="ctr" anchorCtr="0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 bewerken</a:t>
            </a:r>
            <a:endParaRPr lang="en-US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29" name="Afbeelding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0" y="5634000"/>
            <a:ext cx="1929706" cy="5868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8774604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21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00" y="1566000"/>
            <a:ext cx="7596000" cy="4467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rgbClr val="271D6C"/>
                </a:solidFill>
              </a:defRPr>
            </a:lvl1pPr>
          </a:lstStyle>
          <a:p>
            <a:fld id="{845CA951-4815-4987-9CD6-BB5D6648C0B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Afgeronde rechthoek 7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28" name="Afgeronde rechthoek 27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9701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00" y="450000"/>
            <a:ext cx="8298480" cy="126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00" y="2070000"/>
            <a:ext cx="7596000" cy="3951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Afgeronde rechthoek 7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</a:endParaRPr>
          </a:p>
        </p:txBody>
      </p:sp>
      <p:sp>
        <p:nvSpPr>
          <p:cNvPr id="28" name="Afgeronde rechthoek 27"/>
          <p:cNvSpPr/>
          <p:nvPr userDrawn="1"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</a:endParaRP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8109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geronde rechthoek 7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66000"/>
            <a:ext cx="3657600" cy="4383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66000"/>
            <a:ext cx="3657600" cy="4383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9" name="Afgeronde rechthoek 8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</a:endParaRPr>
          </a:p>
        </p:txBody>
      </p:sp>
      <p:sp>
        <p:nvSpPr>
          <p:cNvPr id="17" name="Afgeronde rechthoek 16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</a:endParaRPr>
          </a:p>
        </p:txBody>
      </p:sp>
      <p:sp>
        <p:nvSpPr>
          <p:cNvPr id="21" name="Afgeronde rechthoek 20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</a:endParaRPr>
          </a:p>
        </p:txBody>
      </p:sp>
      <p:sp>
        <p:nvSpPr>
          <p:cNvPr id="25" name="Afgeronde rechthoek 24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</a:endParaRPr>
          </a:p>
        </p:txBody>
      </p:sp>
      <p:sp>
        <p:nvSpPr>
          <p:cNvPr id="29" name="Afgeronde rechthoek 28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</a:endParaRP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0465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11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2276872"/>
            <a:ext cx="3657600" cy="3744416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76872"/>
            <a:ext cx="3657600" cy="3744416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2204864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2204864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fgeronde rechthoek 13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</a:endParaRPr>
          </a:p>
        </p:txBody>
      </p:sp>
      <p:sp>
        <p:nvSpPr>
          <p:cNvPr id="18" name="Afgeronde rechthoek 17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</a:endParaRPr>
          </a:p>
        </p:txBody>
      </p:sp>
      <p:sp>
        <p:nvSpPr>
          <p:cNvPr id="22" name="Afgeronde rechthoek 21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</a:endParaRPr>
          </a:p>
        </p:txBody>
      </p:sp>
      <p:sp>
        <p:nvSpPr>
          <p:cNvPr id="26" name="Afgeronde rechthoek 25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</a:endParaRPr>
          </a:p>
        </p:txBody>
      </p:sp>
      <p:sp>
        <p:nvSpPr>
          <p:cNvPr id="30" name="Afgeronde rechthoek 29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</a:endParaRPr>
          </a:p>
        </p:txBody>
      </p:sp>
      <p:sp>
        <p:nvSpPr>
          <p:cNvPr id="34" name="Afgeronde rechthoek 33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</a:endParaRPr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421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88900"/>
            <a:ext cx="7068820" cy="1143000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422400"/>
            <a:ext cx="8849360" cy="4927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UNECE Modernisation Committee for Products and Sources </a:t>
            </a:r>
            <a:fld id="{1F28B436-9075-4F54-8797-F95CFE5E2D8F}" type="slidenum">
              <a:rPr lang="en-IE" smtClean="0"/>
              <a:pPr/>
              <a:t>‹#›</a:t>
            </a:fld>
            <a:endParaRPr lang="en-IE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40" y="0"/>
            <a:ext cx="1838960" cy="137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Afgeronde rechthoek 6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</a:endParaRPr>
          </a:p>
        </p:txBody>
      </p:sp>
      <p:sp>
        <p:nvSpPr>
          <p:cNvPr id="19" name="Afgeronde rechthoek 18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</a:endParaRPr>
          </a:p>
        </p:txBody>
      </p:sp>
      <p:sp>
        <p:nvSpPr>
          <p:cNvPr id="23" name="Afgeronde rechthoek 22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</a:endParaRPr>
          </a:p>
        </p:txBody>
      </p:sp>
      <p:sp>
        <p:nvSpPr>
          <p:cNvPr id="27" name="Afgeronde rechthoek 26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8833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697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UNECE Modernisation Committee for Products and Sources </a:t>
            </a:r>
            <a:fld id="{1F28B436-9075-4F54-8797-F95CFE5E2D8F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575" y="1798638"/>
            <a:ext cx="3944938" cy="4208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7919" y="1798638"/>
            <a:ext cx="3946525" cy="4208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UNECE Modernisation Committee for Products and Sources </a:t>
            </a:r>
            <a:fld id="{E3DFB035-06EE-49D4-9E80-FCFD6D603548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7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UNECE Modernisation Committee for Products and Sources </a:t>
            </a:r>
            <a:fld id="{669248C7-FEA4-455B-9C74-01E7F1256934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UNECE Modernisation Committee for Products and Sources </a:t>
            </a:r>
            <a:fld id="{0E6C26A2-67D4-4188-9FCE-EA08780FD479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UNECE Modernisation Committee for Products and Sources</a:t>
            </a:r>
            <a:endParaRPr lang="en-I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/>
              <a:t>Central Statistics Office, </a:t>
            </a:r>
            <a:r>
              <a:rPr lang="en-IE" dirty="0" smtClean="0"/>
              <a:t>Ireland                                                                                    </a:t>
            </a:r>
            <a:fld id="{E7C08636-605D-48C1-B2F9-65B9F089B9F1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UNECE Modernisation Committee for Products and Sources </a:t>
            </a:r>
            <a:fld id="{C0BBA307-B20F-4960-8DFD-313FA73C3308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theme" Target="../theme/theme2.xml"/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AC Banner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720" y="1510986"/>
            <a:ext cx="8778240" cy="478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913" y="6348413"/>
            <a:ext cx="8094662" cy="28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80000"/>
              </a:lnSpc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IE" dirty="0" smtClean="0"/>
              <a:t>UNECE Modernisation Committee for Products and Sources</a:t>
            </a:r>
            <a:endParaRPr lang="en-IE" dirty="0"/>
          </a:p>
        </p:txBody>
      </p:sp>
      <p:sp>
        <p:nvSpPr>
          <p:cNvPr id="2304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73029"/>
            <a:ext cx="5902960" cy="1207131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E" dirty="0" smtClean="0"/>
              <a:t>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6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7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7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7"/>
        </a:buBlip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7"/>
        </a:buBlip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7"/>
        </a:buBlip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7"/>
        </a:buBlip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nd hoek zelfde zijde rechthoek 12"/>
          <p:cNvSpPr/>
          <p:nvPr/>
        </p:nvSpPr>
        <p:spPr>
          <a:xfrm rot="16200000">
            <a:off x="8100000" y="5904000"/>
            <a:ext cx="684000" cy="684000"/>
          </a:xfrm>
          <a:prstGeom prst="round2SameRect">
            <a:avLst>
              <a:gd name="adj1" fmla="val 1358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450000"/>
            <a:ext cx="8298480" cy="755999"/>
          </a:xfrm>
          <a:prstGeom prst="rect">
            <a:avLst/>
          </a:prstGeom>
        </p:spPr>
        <p:txBody>
          <a:bodyPr vert="horz" wrap="square" lIns="90000" tIns="72000" rIns="90000" bIns="4572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000" y="1566000"/>
            <a:ext cx="7543800" cy="4464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marL="13716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dirty="0" smtClean="0"/>
              <a:t>Vijfde niveau</a:t>
            </a:r>
            <a:endParaRPr lang="nl-NL" sz="2400" b="0" i="0" u="none" strike="noStrike" baseline="30000" dirty="0" smtClean="0">
              <a:solidFill>
                <a:srgbClr val="000000"/>
              </a:solidFill>
              <a:latin typeface="Corbel"/>
            </a:endParaRP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845CA951-4815-4987-9CD6-BB5D6648C0B5}" type="slidenum">
              <a:rPr lang="nl-NL" smtClean="0"/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86"/>
          <a:stretch/>
        </p:blipFill>
        <p:spPr>
          <a:xfrm>
            <a:off x="8244000" y="5983200"/>
            <a:ext cx="317862" cy="464400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6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115000"/>
        </a:lnSpc>
        <a:spcBef>
          <a:spcPts val="0"/>
        </a:spcBef>
        <a:buClrTx/>
        <a:buFont typeface="Corbel" pitchFamily="34" charset="0"/>
        <a:buChar char="–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594360" indent="-274320" algn="l" defTabSz="914400" rtl="0" eaLnBrk="1" latinLnBrk="0" hangingPunct="1">
        <a:lnSpc>
          <a:spcPct val="115000"/>
        </a:lnSpc>
        <a:spcBef>
          <a:spcPts val="0"/>
        </a:spcBef>
        <a:buClrTx/>
        <a:buFont typeface="Corbel" pitchFamily="34" charset="0"/>
        <a:buChar char="‐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868680" indent="-228600" algn="l" defTabSz="914400" rtl="0" eaLnBrk="1" latinLnBrk="0" hangingPunct="1">
        <a:lnSpc>
          <a:spcPct val="115000"/>
        </a:lnSpc>
        <a:spcBef>
          <a:spcPts val="0"/>
        </a:spcBef>
        <a:buClrTx/>
        <a:buFont typeface="Arial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15000"/>
        </a:lnSpc>
        <a:spcBef>
          <a:spcPts val="0"/>
        </a:spcBef>
        <a:buClrTx/>
        <a:buFont typeface="Arial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1371600" marR="0" indent="-2286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•"/>
        <a:tabLst/>
        <a:defRPr lang="nl-NL" sz="2400" b="0" i="0" u="none" strike="noStrike" kern="1200" baseline="0" smtClean="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981200" y="184150"/>
            <a:ext cx="6950075" cy="1573530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800" dirty="0"/>
              <a:t>Modernization Committee on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Products </a:t>
            </a:r>
            <a:r>
              <a:rPr lang="en-GB" sz="2800" dirty="0"/>
              <a:t>and </a:t>
            </a:r>
            <a:r>
              <a:rPr lang="en-GB" sz="2800" dirty="0" smtClean="0"/>
              <a:t>Sources:</a:t>
            </a:r>
            <a:br>
              <a:rPr lang="en-GB" sz="280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Proposal for HLG project on Data Integration</a:t>
            </a:r>
            <a:endParaRPr lang="en-GB" sz="28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666683" y="2180908"/>
            <a:ext cx="6216650" cy="653732"/>
          </a:xfrm>
        </p:spPr>
        <p:txBody>
          <a:bodyPr/>
          <a:lstStyle/>
          <a:p>
            <a:r>
              <a:rPr lang="en-GB" i="1" dirty="0"/>
              <a:t>5</a:t>
            </a:r>
            <a:r>
              <a:rPr lang="en-GB" i="1" baseline="30000" dirty="0" smtClean="0"/>
              <a:t>th</a:t>
            </a:r>
            <a:r>
              <a:rPr lang="en-GB" i="1" dirty="0" smtClean="0"/>
              <a:t> High -Level Group Workshop on the modernization of Production and Services, Den Haag</a:t>
            </a:r>
            <a:r>
              <a:rPr lang="en-GB" i="1" noProof="0" dirty="0" smtClean="0"/>
              <a:t> -24-26 November 2015</a:t>
            </a:r>
            <a:endParaRPr lang="en-GB" sz="1600" i="1" noProof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56" y="3515678"/>
            <a:ext cx="3656013" cy="274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50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Integration Project-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	</a:t>
            </a:r>
            <a:r>
              <a:rPr lang="en-US" dirty="0" smtClean="0"/>
              <a:t>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i="1" dirty="0" smtClean="0"/>
              <a:t>“We </a:t>
            </a:r>
            <a:r>
              <a:rPr lang="en-GB" i="1" dirty="0"/>
              <a:t>must move from a paradigm of producing the best estimates possible from a </a:t>
            </a:r>
            <a:r>
              <a:rPr lang="en-GB" b="1" i="1" dirty="0"/>
              <a:t>survey</a:t>
            </a:r>
            <a:r>
              <a:rPr lang="en-GB" i="1" dirty="0"/>
              <a:t> to that of producing the best possible estimates to meet user needs from </a:t>
            </a:r>
            <a:r>
              <a:rPr lang="en-GB" b="1" i="1" dirty="0"/>
              <a:t>multiple data sources</a:t>
            </a:r>
            <a:r>
              <a:rPr lang="en-GB" dirty="0"/>
              <a:t>” (</a:t>
            </a:r>
            <a:r>
              <a:rPr lang="en-GB" dirty="0" err="1"/>
              <a:t>Conny</a:t>
            </a:r>
            <a:r>
              <a:rPr lang="en-GB" dirty="0"/>
              <a:t> </a:t>
            </a:r>
            <a:r>
              <a:rPr lang="en-GB" dirty="0" err="1"/>
              <a:t>Citro</a:t>
            </a:r>
            <a:r>
              <a:rPr lang="en-GB" dirty="0"/>
              <a:t>)</a:t>
            </a:r>
            <a:endParaRPr lang="en-GB" dirty="0" smtClean="0"/>
          </a:p>
          <a:p>
            <a:pPr marL="0" indent="0" algn="ctr">
              <a:spcBef>
                <a:spcPts val="1800"/>
              </a:spcBef>
              <a:buNone/>
            </a:pPr>
            <a:r>
              <a:rPr lang="en-GB" dirty="0" smtClean="0"/>
              <a:t>Produce </a:t>
            </a:r>
            <a:r>
              <a:rPr lang="en-GB" b="1" dirty="0"/>
              <a:t>stable output</a:t>
            </a:r>
            <a:r>
              <a:rPr lang="en-GB" dirty="0"/>
              <a:t> with </a:t>
            </a:r>
            <a:r>
              <a:rPr lang="en-GB" b="1" dirty="0"/>
              <a:t>unstable</a:t>
            </a:r>
            <a:r>
              <a:rPr lang="en-GB" dirty="0"/>
              <a:t> ever changing </a:t>
            </a:r>
            <a:r>
              <a:rPr lang="en-GB" b="1" dirty="0"/>
              <a:t>inputs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GB" b="1" dirty="0" smtClean="0"/>
              <a:t>Opportunities</a:t>
            </a:r>
            <a:r>
              <a:rPr lang="en-GB" dirty="0" smtClean="0"/>
              <a:t> </a:t>
            </a:r>
          </a:p>
          <a:p>
            <a:pPr marL="0" indent="0" algn="ctr">
              <a:buNone/>
            </a:pPr>
            <a:r>
              <a:rPr lang="en-GB" dirty="0" smtClean="0"/>
              <a:t>Big data </a:t>
            </a:r>
            <a:r>
              <a:rPr lang="en-GB" dirty="0"/>
              <a:t>and administrative </a:t>
            </a:r>
            <a:r>
              <a:rPr lang="en-GB" dirty="0" smtClean="0"/>
              <a:t>data</a:t>
            </a:r>
          </a:p>
          <a:p>
            <a:pPr marL="0" indent="0" algn="ctr">
              <a:buNone/>
            </a:pPr>
            <a:r>
              <a:rPr lang="en-GB" dirty="0" smtClean="0"/>
              <a:t>New technologies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GB" b="1" dirty="0" smtClean="0"/>
              <a:t>Challenges</a:t>
            </a:r>
          </a:p>
          <a:p>
            <a:pPr marL="0" indent="0" algn="ctr">
              <a:buNone/>
            </a:pPr>
            <a:r>
              <a:rPr lang="en-GB" dirty="0" smtClean="0"/>
              <a:t>Increasing needs: timeliness, frequency </a:t>
            </a:r>
            <a:r>
              <a:rPr lang="en-GB" dirty="0"/>
              <a:t>and </a:t>
            </a:r>
            <a:r>
              <a:rPr lang="en-GB" dirty="0" smtClean="0"/>
              <a:t>disaggregation</a:t>
            </a:r>
          </a:p>
          <a:p>
            <a:pPr marL="0" indent="0" algn="ctr">
              <a:buNone/>
            </a:pPr>
            <a:r>
              <a:rPr lang="en-GB" dirty="0" smtClean="0"/>
              <a:t>Less budget, lower response burden</a:t>
            </a:r>
          </a:p>
          <a:p>
            <a:pPr marL="0" indent="0" algn="ctr">
              <a:buNone/>
            </a:pPr>
            <a:r>
              <a:rPr lang="en-GB" dirty="0" smtClean="0"/>
              <a:t>Other statistics producers</a:t>
            </a:r>
            <a:endParaRPr lang="en-GB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en-GB" b="1" dirty="0" smtClean="0"/>
              <a:t>It’s Time to Collaborate!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9492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Hal </a:t>
            </a:r>
            <a:r>
              <a:rPr lang="nl-NL" dirty="0" err="1" smtClean="0"/>
              <a:t>Varian</a:t>
            </a:r>
            <a:r>
              <a:rPr lang="nl-NL" dirty="0" smtClean="0"/>
              <a:t> ‘on </a:t>
            </a:r>
            <a:r>
              <a:rPr lang="nl-NL" dirty="0" err="1"/>
              <a:t>workers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smtClean="0"/>
              <a:t>managers’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951-4815-4987-9CD6-BB5D6648C0B5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16699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oelichting met afgeronde rechthoek 3"/>
          <p:cNvSpPr/>
          <p:nvPr/>
        </p:nvSpPr>
        <p:spPr>
          <a:xfrm>
            <a:off x="2771800" y="2348880"/>
            <a:ext cx="5472608" cy="3528392"/>
          </a:xfrm>
          <a:prstGeom prst="wedgeRoundRectCallout">
            <a:avLst>
              <a:gd name="adj1" fmla="val -68748"/>
              <a:gd name="adj2" fmla="val -448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1800" b="0" dirty="0">
                <a:solidFill>
                  <a:srgbClr val="FFFFFF"/>
                </a:solidFill>
              </a:rPr>
              <a:t>I keep </a:t>
            </a:r>
            <a:r>
              <a:rPr lang="nl-NL" sz="1800" b="0" dirty="0" err="1">
                <a:solidFill>
                  <a:srgbClr val="FFFFFF"/>
                </a:solidFill>
              </a:rPr>
              <a:t>saying</a:t>
            </a:r>
            <a:r>
              <a:rPr lang="nl-NL" sz="1800" b="0" dirty="0">
                <a:solidFill>
                  <a:srgbClr val="FFFFFF"/>
                </a:solidFill>
              </a:rPr>
              <a:t> the sexy job in the next ten </a:t>
            </a:r>
            <a:r>
              <a:rPr lang="nl-NL" sz="1800" b="0" dirty="0" err="1">
                <a:solidFill>
                  <a:srgbClr val="FFFFFF"/>
                </a:solidFill>
              </a:rPr>
              <a:t>years</a:t>
            </a:r>
            <a:r>
              <a:rPr lang="nl-NL" sz="1800" b="0" dirty="0">
                <a:solidFill>
                  <a:srgbClr val="FFFFFF"/>
                </a:solidFill>
              </a:rPr>
              <a:t> </a:t>
            </a:r>
            <a:r>
              <a:rPr lang="nl-NL" sz="1800" b="0" dirty="0" err="1">
                <a:solidFill>
                  <a:srgbClr val="FFFFFF"/>
                </a:solidFill>
              </a:rPr>
              <a:t>will</a:t>
            </a:r>
            <a:r>
              <a:rPr lang="nl-NL" sz="1800" b="0" dirty="0">
                <a:solidFill>
                  <a:srgbClr val="FFFFFF"/>
                </a:solidFill>
              </a:rPr>
              <a:t> </a:t>
            </a:r>
            <a:r>
              <a:rPr lang="nl-NL" sz="1800" b="0" dirty="0" err="1">
                <a:solidFill>
                  <a:srgbClr val="FFFFFF"/>
                </a:solidFill>
              </a:rPr>
              <a:t>be</a:t>
            </a:r>
            <a:r>
              <a:rPr lang="nl-NL" sz="1800" b="0" dirty="0">
                <a:solidFill>
                  <a:srgbClr val="FFFFFF"/>
                </a:solidFill>
              </a:rPr>
              <a:t> </a:t>
            </a:r>
            <a:r>
              <a:rPr lang="nl-NL" sz="1800" b="0" dirty="0" err="1" smtClean="0">
                <a:solidFill>
                  <a:srgbClr val="FFFFFF"/>
                </a:solidFill>
              </a:rPr>
              <a:t>statisticians</a:t>
            </a:r>
            <a:r>
              <a:rPr lang="nl-NL" sz="1800" b="0" dirty="0">
                <a:solidFill>
                  <a:srgbClr val="FFFFFF"/>
                </a:solidFill>
              </a:rPr>
              <a:t> </a:t>
            </a:r>
            <a:r>
              <a:rPr lang="nl-NL" sz="1800" b="0" dirty="0" smtClean="0">
                <a:solidFill>
                  <a:srgbClr val="FFFFFF"/>
                </a:solidFill>
              </a:rPr>
              <a:t>(…)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nl-NL" sz="1800" b="0" dirty="0">
              <a:solidFill>
                <a:srgbClr val="FFFFFF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1800" b="0" dirty="0" err="1" smtClean="0">
                <a:solidFill>
                  <a:srgbClr val="FFFFFF"/>
                </a:solidFill>
              </a:rPr>
              <a:t>Because</a:t>
            </a:r>
            <a:r>
              <a:rPr lang="nl-NL" sz="1800" b="0" dirty="0" smtClean="0">
                <a:solidFill>
                  <a:srgbClr val="FFFFFF"/>
                </a:solidFill>
              </a:rPr>
              <a:t> </a:t>
            </a:r>
            <a:r>
              <a:rPr lang="nl-NL" sz="1800" b="0" dirty="0" err="1">
                <a:solidFill>
                  <a:srgbClr val="FFFFFF"/>
                </a:solidFill>
              </a:rPr>
              <a:t>now</a:t>
            </a:r>
            <a:r>
              <a:rPr lang="nl-NL" sz="1800" b="0" dirty="0">
                <a:solidFill>
                  <a:srgbClr val="FFFFFF"/>
                </a:solidFill>
              </a:rPr>
              <a:t> we </a:t>
            </a:r>
            <a:r>
              <a:rPr lang="nl-NL" sz="1800" b="0" dirty="0" err="1">
                <a:solidFill>
                  <a:srgbClr val="FFFFFF"/>
                </a:solidFill>
              </a:rPr>
              <a:t>really</a:t>
            </a:r>
            <a:r>
              <a:rPr lang="nl-NL" sz="1800" b="0" dirty="0">
                <a:solidFill>
                  <a:srgbClr val="FFFFFF"/>
                </a:solidFill>
              </a:rPr>
              <a:t> do have </a:t>
            </a:r>
            <a:r>
              <a:rPr lang="nl-NL" sz="1800" b="0" dirty="0" err="1">
                <a:solidFill>
                  <a:srgbClr val="FFFFFF"/>
                </a:solidFill>
              </a:rPr>
              <a:t>essentially</a:t>
            </a:r>
            <a:r>
              <a:rPr lang="nl-NL" sz="1800" b="0" dirty="0">
                <a:solidFill>
                  <a:srgbClr val="FFFFFF"/>
                </a:solidFill>
              </a:rPr>
              <a:t> free </a:t>
            </a:r>
            <a:r>
              <a:rPr lang="nl-NL" sz="1800" b="0" dirty="0" err="1">
                <a:solidFill>
                  <a:srgbClr val="FFFFFF"/>
                </a:solidFill>
              </a:rPr>
              <a:t>and</a:t>
            </a:r>
            <a:r>
              <a:rPr lang="nl-NL" sz="1800" b="0" dirty="0">
                <a:solidFill>
                  <a:srgbClr val="FFFFFF"/>
                </a:solidFill>
              </a:rPr>
              <a:t> </a:t>
            </a:r>
            <a:r>
              <a:rPr lang="nl-NL" sz="1800" b="0" dirty="0" err="1">
                <a:solidFill>
                  <a:srgbClr val="FFFFFF"/>
                </a:solidFill>
              </a:rPr>
              <a:t>ubiquitous</a:t>
            </a:r>
            <a:r>
              <a:rPr lang="nl-NL" sz="1800" b="0" dirty="0">
                <a:solidFill>
                  <a:srgbClr val="FFFFFF"/>
                </a:solidFill>
              </a:rPr>
              <a:t> data. </a:t>
            </a:r>
            <a:r>
              <a:rPr lang="nl-NL" sz="1800" b="0" dirty="0" err="1">
                <a:solidFill>
                  <a:srgbClr val="FFFFFF"/>
                </a:solidFill>
              </a:rPr>
              <a:t>So</a:t>
            </a:r>
            <a:r>
              <a:rPr lang="nl-NL" sz="1800" b="0" dirty="0">
                <a:solidFill>
                  <a:srgbClr val="FFFFFF"/>
                </a:solidFill>
              </a:rPr>
              <a:t> the </a:t>
            </a:r>
            <a:r>
              <a:rPr lang="nl-NL" sz="1800" b="0" dirty="0" err="1">
                <a:solidFill>
                  <a:srgbClr val="FFFFFF"/>
                </a:solidFill>
              </a:rPr>
              <a:t>complimentary</a:t>
            </a:r>
            <a:r>
              <a:rPr lang="nl-NL" sz="1800" b="0" dirty="0">
                <a:solidFill>
                  <a:srgbClr val="FFFFFF"/>
                </a:solidFill>
              </a:rPr>
              <a:t> </a:t>
            </a:r>
            <a:r>
              <a:rPr lang="nl-NL" sz="1800" b="0" dirty="0" err="1">
                <a:solidFill>
                  <a:srgbClr val="FFFFFF"/>
                </a:solidFill>
              </a:rPr>
              <a:t>scarce</a:t>
            </a:r>
            <a:r>
              <a:rPr lang="nl-NL" sz="1800" b="0" dirty="0">
                <a:solidFill>
                  <a:srgbClr val="FFFFFF"/>
                </a:solidFill>
              </a:rPr>
              <a:t> factor is the </a:t>
            </a:r>
            <a:r>
              <a:rPr lang="nl-NL" sz="1800" b="0" dirty="0" err="1">
                <a:solidFill>
                  <a:srgbClr val="FFFFFF"/>
                </a:solidFill>
              </a:rPr>
              <a:t>ability</a:t>
            </a:r>
            <a:r>
              <a:rPr lang="nl-NL" sz="1800" b="0" dirty="0">
                <a:solidFill>
                  <a:srgbClr val="FFFFFF"/>
                </a:solidFill>
              </a:rPr>
              <a:t> </a:t>
            </a:r>
            <a:r>
              <a:rPr lang="nl-NL" sz="1800" b="0" dirty="0" err="1">
                <a:solidFill>
                  <a:srgbClr val="FFFFFF"/>
                </a:solidFill>
              </a:rPr>
              <a:t>to</a:t>
            </a:r>
            <a:r>
              <a:rPr lang="nl-NL" sz="1800" b="0" dirty="0">
                <a:solidFill>
                  <a:srgbClr val="FFFFFF"/>
                </a:solidFill>
              </a:rPr>
              <a:t> </a:t>
            </a:r>
            <a:r>
              <a:rPr lang="nl-NL" sz="1800" b="0" dirty="0" err="1">
                <a:solidFill>
                  <a:srgbClr val="FFFFFF"/>
                </a:solidFill>
              </a:rPr>
              <a:t>understand</a:t>
            </a:r>
            <a:r>
              <a:rPr lang="nl-NL" sz="1800" b="0" dirty="0">
                <a:solidFill>
                  <a:srgbClr val="FFFFFF"/>
                </a:solidFill>
              </a:rPr>
              <a:t> </a:t>
            </a:r>
            <a:r>
              <a:rPr lang="nl-NL" sz="1800" b="0" dirty="0" err="1">
                <a:solidFill>
                  <a:srgbClr val="FFFFFF"/>
                </a:solidFill>
              </a:rPr>
              <a:t>that</a:t>
            </a:r>
            <a:r>
              <a:rPr lang="nl-NL" sz="1800" b="0" dirty="0">
                <a:solidFill>
                  <a:srgbClr val="FFFFFF"/>
                </a:solidFill>
              </a:rPr>
              <a:t> data </a:t>
            </a:r>
            <a:r>
              <a:rPr lang="nl-NL" sz="1800" b="0" dirty="0" err="1">
                <a:solidFill>
                  <a:srgbClr val="FFFFFF"/>
                </a:solidFill>
              </a:rPr>
              <a:t>and</a:t>
            </a:r>
            <a:r>
              <a:rPr lang="nl-NL" sz="1800" b="0" dirty="0">
                <a:solidFill>
                  <a:srgbClr val="FFFFFF"/>
                </a:solidFill>
              </a:rPr>
              <a:t> extract </a:t>
            </a:r>
            <a:r>
              <a:rPr lang="nl-NL" sz="1800" b="0" dirty="0" err="1">
                <a:solidFill>
                  <a:srgbClr val="FFFFFF"/>
                </a:solidFill>
              </a:rPr>
              <a:t>value</a:t>
            </a:r>
            <a:r>
              <a:rPr lang="nl-NL" sz="1800" b="0" dirty="0">
                <a:solidFill>
                  <a:srgbClr val="FFFFFF"/>
                </a:solidFill>
              </a:rPr>
              <a:t> </a:t>
            </a:r>
            <a:r>
              <a:rPr lang="nl-NL" sz="1800" b="0" dirty="0" err="1">
                <a:solidFill>
                  <a:srgbClr val="FFFFFF"/>
                </a:solidFill>
              </a:rPr>
              <a:t>from</a:t>
            </a:r>
            <a:r>
              <a:rPr lang="nl-NL" sz="1800" b="0" dirty="0">
                <a:solidFill>
                  <a:srgbClr val="FFFFFF"/>
                </a:solidFill>
              </a:rPr>
              <a:t> it.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1800" b="0" dirty="0">
                <a:solidFill>
                  <a:srgbClr val="FFFFFF"/>
                </a:solidFill>
              </a:rPr>
              <a:t> 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1800" b="0" dirty="0">
                <a:solidFill>
                  <a:srgbClr val="FFFFFF"/>
                </a:solidFill>
              </a:rPr>
              <a:t>I </a:t>
            </a:r>
            <a:r>
              <a:rPr lang="nl-NL" sz="1800" b="0" dirty="0" err="1">
                <a:solidFill>
                  <a:srgbClr val="FFFFFF"/>
                </a:solidFill>
              </a:rPr>
              <a:t>think</a:t>
            </a:r>
            <a:r>
              <a:rPr lang="nl-NL" sz="1800" b="0" dirty="0">
                <a:solidFill>
                  <a:srgbClr val="FFFFFF"/>
                </a:solidFill>
              </a:rPr>
              <a:t> </a:t>
            </a:r>
            <a:r>
              <a:rPr lang="nl-NL" sz="1800" b="0" dirty="0" err="1">
                <a:solidFill>
                  <a:srgbClr val="FFFFFF"/>
                </a:solidFill>
              </a:rPr>
              <a:t>statisticians</a:t>
            </a:r>
            <a:r>
              <a:rPr lang="nl-NL" sz="1800" b="0" dirty="0">
                <a:solidFill>
                  <a:srgbClr val="FFFFFF"/>
                </a:solidFill>
              </a:rPr>
              <a:t> are part of </a:t>
            </a:r>
            <a:r>
              <a:rPr lang="nl-NL" sz="1800" b="0" dirty="0" smtClean="0">
                <a:solidFill>
                  <a:srgbClr val="FFFFFF"/>
                </a:solidFill>
              </a:rPr>
              <a:t>it. (…) </a:t>
            </a:r>
            <a:r>
              <a:rPr lang="nl-NL" sz="1800" b="0" dirty="0">
                <a:solidFill>
                  <a:srgbClr val="FFFFFF"/>
                </a:solidFill>
              </a:rPr>
              <a:t>Managers </a:t>
            </a:r>
            <a:r>
              <a:rPr lang="nl-NL" sz="1800" b="0" dirty="0" err="1">
                <a:solidFill>
                  <a:srgbClr val="FFFFFF"/>
                </a:solidFill>
              </a:rPr>
              <a:t>need</a:t>
            </a:r>
            <a:r>
              <a:rPr lang="nl-NL" sz="1800" b="0" dirty="0">
                <a:solidFill>
                  <a:srgbClr val="FFFFFF"/>
                </a:solidFill>
              </a:rPr>
              <a:t> </a:t>
            </a:r>
            <a:r>
              <a:rPr lang="nl-NL" sz="1800" b="0" dirty="0" err="1">
                <a:solidFill>
                  <a:srgbClr val="FFFFFF"/>
                </a:solidFill>
              </a:rPr>
              <a:t>to</a:t>
            </a:r>
            <a:r>
              <a:rPr lang="nl-NL" sz="1800" b="0" dirty="0">
                <a:solidFill>
                  <a:srgbClr val="FFFFFF"/>
                </a:solidFill>
              </a:rPr>
              <a:t> </a:t>
            </a:r>
            <a:r>
              <a:rPr lang="nl-NL" sz="1800" b="0" dirty="0" err="1">
                <a:solidFill>
                  <a:srgbClr val="FFFFFF"/>
                </a:solidFill>
              </a:rPr>
              <a:t>be</a:t>
            </a:r>
            <a:r>
              <a:rPr lang="nl-NL" sz="1800" b="0" dirty="0">
                <a:solidFill>
                  <a:srgbClr val="FFFFFF"/>
                </a:solidFill>
              </a:rPr>
              <a:t> </a:t>
            </a:r>
            <a:r>
              <a:rPr lang="nl-NL" sz="1800" b="0" dirty="0" err="1">
                <a:solidFill>
                  <a:srgbClr val="FFFFFF"/>
                </a:solidFill>
              </a:rPr>
              <a:t>able</a:t>
            </a:r>
            <a:r>
              <a:rPr lang="nl-NL" sz="1800" b="0" dirty="0">
                <a:solidFill>
                  <a:srgbClr val="FFFFFF"/>
                </a:solidFill>
              </a:rPr>
              <a:t> </a:t>
            </a:r>
            <a:r>
              <a:rPr lang="nl-NL" sz="1800" b="0" dirty="0" err="1">
                <a:solidFill>
                  <a:srgbClr val="FFFFFF"/>
                </a:solidFill>
              </a:rPr>
              <a:t>to</a:t>
            </a:r>
            <a:r>
              <a:rPr lang="nl-NL" sz="1800" b="0" dirty="0">
                <a:solidFill>
                  <a:srgbClr val="FFFFFF"/>
                </a:solidFill>
              </a:rPr>
              <a:t> access </a:t>
            </a:r>
            <a:r>
              <a:rPr lang="nl-NL" sz="1800" b="0" dirty="0" err="1">
                <a:solidFill>
                  <a:srgbClr val="FFFFFF"/>
                </a:solidFill>
              </a:rPr>
              <a:t>and</a:t>
            </a:r>
            <a:r>
              <a:rPr lang="nl-NL" sz="1800" b="0" dirty="0">
                <a:solidFill>
                  <a:srgbClr val="FFFFFF"/>
                </a:solidFill>
              </a:rPr>
              <a:t> </a:t>
            </a:r>
            <a:r>
              <a:rPr lang="nl-NL" sz="1800" b="0" dirty="0" err="1">
                <a:solidFill>
                  <a:srgbClr val="FFFFFF"/>
                </a:solidFill>
              </a:rPr>
              <a:t>understand</a:t>
            </a:r>
            <a:r>
              <a:rPr lang="nl-NL" sz="1800" b="0" dirty="0">
                <a:solidFill>
                  <a:srgbClr val="FFFFFF"/>
                </a:solidFill>
              </a:rPr>
              <a:t> the data </a:t>
            </a:r>
            <a:r>
              <a:rPr lang="nl-NL" sz="1800" b="0" dirty="0" err="1">
                <a:solidFill>
                  <a:srgbClr val="FFFFFF"/>
                </a:solidFill>
              </a:rPr>
              <a:t>themselves</a:t>
            </a:r>
            <a:r>
              <a:rPr lang="nl-NL" sz="1800" b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778088" y="1844824"/>
            <a:ext cx="383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1800" b="0" dirty="0" smtClean="0">
                <a:solidFill>
                  <a:srgbClr val="271D6C"/>
                </a:solidFill>
                <a:latin typeface="Corbel"/>
              </a:rPr>
              <a:t>The McKinsey </a:t>
            </a:r>
            <a:r>
              <a:rPr lang="nl-NL" sz="1800" b="0" dirty="0" err="1" smtClean="0">
                <a:solidFill>
                  <a:srgbClr val="271D6C"/>
                </a:solidFill>
                <a:latin typeface="Corbel"/>
              </a:rPr>
              <a:t>Quarterly</a:t>
            </a:r>
            <a:r>
              <a:rPr lang="nl-NL" sz="1800" b="0" dirty="0" smtClean="0">
                <a:solidFill>
                  <a:srgbClr val="271D6C"/>
                </a:solidFill>
                <a:latin typeface="Corbel"/>
              </a:rPr>
              <a:t>, Januari 2009:</a:t>
            </a:r>
            <a:endParaRPr lang="nl-NL" sz="1800" b="0" dirty="0">
              <a:solidFill>
                <a:srgbClr val="271D6C"/>
              </a:solidFill>
              <a:latin typeface="Corbel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95536" y="3645024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l-NL" sz="1800" b="0" dirty="0" smtClean="0">
                <a:solidFill>
                  <a:srgbClr val="271D6C"/>
                </a:solidFill>
                <a:latin typeface="Corbel"/>
              </a:rPr>
              <a:t>Chief economist</a:t>
            </a:r>
            <a:br>
              <a:rPr lang="nl-NL" sz="1800" b="0" dirty="0" smtClean="0">
                <a:solidFill>
                  <a:srgbClr val="271D6C"/>
                </a:solidFill>
                <a:latin typeface="Corbel"/>
              </a:rPr>
            </a:br>
            <a:r>
              <a:rPr lang="nl-NL" sz="1800" b="0" dirty="0" smtClean="0">
                <a:solidFill>
                  <a:srgbClr val="271D6C"/>
                </a:solidFill>
                <a:latin typeface="Corbel"/>
              </a:rPr>
              <a:t>at Google</a:t>
            </a:r>
          </a:p>
          <a:p>
            <a:pPr marL="28575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nl-NL" sz="1800" b="0" dirty="0" smtClean="0">
                <a:solidFill>
                  <a:srgbClr val="271D6C"/>
                </a:solidFill>
                <a:latin typeface="Corbel"/>
              </a:rPr>
              <a:t>Emeritus professor at Berkeley</a:t>
            </a:r>
            <a:endParaRPr lang="nl-NL" sz="1800" b="0" dirty="0">
              <a:solidFill>
                <a:srgbClr val="271D6C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103032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Integration Project- </a:t>
            </a:r>
            <a:br>
              <a:rPr lang="en-GB" dirty="0"/>
            </a:br>
            <a:r>
              <a:rPr lang="en-GB" dirty="0"/>
              <a:t>	</a:t>
            </a:r>
            <a:r>
              <a:rPr lang="en-US" dirty="0" smtClean="0"/>
              <a:t>General layout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IE" smtClean="0"/>
              <a:t>UNECE Modernisation Committee for Products and Sources </a:t>
            </a:r>
            <a:fld id="{1F28B436-9075-4F54-8797-F95CFE5E2D8F}" type="slidenum">
              <a:rPr lang="en-IE" smtClean="0"/>
              <a:pPr/>
              <a:t>4</a:t>
            </a:fld>
            <a:endParaRPr lang="en-IE" dirty="0" smtClean="0"/>
          </a:p>
        </p:txBody>
      </p:sp>
      <p:pic>
        <p:nvPicPr>
          <p:cNvPr id="5" name="Content Placeholder 4" descr="C:\Users\Gjaltema\Downloads\DataIntegrationDiagram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2640"/>
            <a:ext cx="9144000" cy="35153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1422400"/>
            <a:ext cx="9032240" cy="21539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400" dirty="0" smtClean="0"/>
              <a:t>Integrating survey, admin, big data, non official data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Common data sets to collaborate in sandbox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Methodology, Metadata &amp; Quality frameworks</a:t>
            </a:r>
          </a:p>
          <a:p>
            <a:pPr>
              <a:lnSpc>
                <a:spcPct val="150000"/>
              </a:lnSpc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91767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Integration Project- </a:t>
            </a:r>
            <a:br>
              <a:rPr lang="en-GB" dirty="0"/>
            </a:br>
            <a:r>
              <a:rPr lang="en-GB" dirty="0"/>
              <a:t>	</a:t>
            </a:r>
            <a:r>
              <a:rPr lang="en-US" dirty="0" smtClean="0"/>
              <a:t>Vertical activities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WP-1: </a:t>
            </a:r>
            <a:r>
              <a:rPr lang="nl-NL" dirty="0" err="1" smtClean="0"/>
              <a:t>Integrating</a:t>
            </a:r>
            <a:r>
              <a:rPr lang="nl-NL" dirty="0" smtClean="0"/>
              <a:t> Survey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Administrative</a:t>
            </a:r>
            <a:r>
              <a:rPr lang="nl-NL" dirty="0" smtClean="0"/>
              <a:t> Sources</a:t>
            </a:r>
          </a:p>
          <a:p>
            <a:r>
              <a:rPr lang="nl-NL" dirty="0" smtClean="0"/>
              <a:t>WP-2: New Data Sources </a:t>
            </a:r>
            <a:r>
              <a:rPr lang="nl-NL" dirty="0" err="1" smtClean="0"/>
              <a:t>and</a:t>
            </a:r>
            <a:r>
              <a:rPr lang="nl-NL" dirty="0" smtClean="0"/>
              <a:t> Traditional Sources</a:t>
            </a:r>
          </a:p>
          <a:p>
            <a:r>
              <a:rPr lang="nl-NL" dirty="0" smtClean="0"/>
              <a:t>WP-3: </a:t>
            </a:r>
            <a:r>
              <a:rPr lang="nl-NL" dirty="0" err="1" smtClean="0"/>
              <a:t>Integrating</a:t>
            </a:r>
            <a:r>
              <a:rPr lang="nl-NL" dirty="0" smtClean="0"/>
              <a:t> </a:t>
            </a:r>
            <a:r>
              <a:rPr lang="nl-NL" dirty="0" err="1" smtClean="0"/>
              <a:t>Geospatial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Statistical Information</a:t>
            </a:r>
          </a:p>
          <a:p>
            <a:r>
              <a:rPr lang="nl-NL" dirty="0" smtClean="0"/>
              <a:t>WP-4: Micro-Macro Integration</a:t>
            </a:r>
          </a:p>
          <a:p>
            <a:r>
              <a:rPr lang="nl-NL" dirty="0" smtClean="0"/>
              <a:t>WP-5: </a:t>
            </a:r>
            <a:r>
              <a:rPr lang="nl-NL" dirty="0" err="1" smtClean="0"/>
              <a:t>Validating</a:t>
            </a:r>
            <a:r>
              <a:rPr lang="nl-NL" dirty="0" smtClean="0"/>
              <a:t> Official </a:t>
            </a:r>
            <a:r>
              <a:rPr lang="nl-NL" dirty="0" err="1" smtClean="0"/>
              <a:t>Statistics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“</a:t>
            </a:r>
            <a:r>
              <a:rPr lang="nl-NL" dirty="0" err="1" smtClean="0"/>
              <a:t>Placeholder</a:t>
            </a:r>
            <a:r>
              <a:rPr lang="nl-NL" dirty="0" smtClean="0"/>
              <a:t>” </a:t>
            </a:r>
            <a:r>
              <a:rPr lang="nl-NL" dirty="0" err="1" smtClean="0"/>
              <a:t>workpackages</a:t>
            </a:r>
            <a:endParaRPr lang="nl-NL" dirty="0" smtClean="0"/>
          </a:p>
          <a:p>
            <a:r>
              <a:rPr lang="nl-NL" dirty="0" err="1" smtClean="0"/>
              <a:t>Actual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r>
              <a:rPr lang="nl-NL" dirty="0" smtClean="0"/>
              <a:t> in concrete sub-</a:t>
            </a:r>
            <a:r>
              <a:rPr lang="nl-NL" dirty="0" err="1" smtClean="0"/>
              <a:t>projects</a:t>
            </a:r>
            <a:endParaRPr lang="nl-NL" dirty="0" smtClean="0"/>
          </a:p>
          <a:p>
            <a:pPr lvl="1"/>
            <a:r>
              <a:rPr lang="nl-NL" dirty="0" err="1" smtClean="0"/>
              <a:t>Depending</a:t>
            </a:r>
            <a:r>
              <a:rPr lang="nl-NL" dirty="0" smtClean="0"/>
              <a:t> on interest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feasibility</a:t>
            </a:r>
            <a:endParaRPr lang="nl-NL" dirty="0" smtClean="0"/>
          </a:p>
          <a:p>
            <a:pPr lvl="1"/>
            <a:r>
              <a:rPr lang="nl-NL" dirty="0" smtClean="0"/>
              <a:t>Special attention </a:t>
            </a:r>
            <a:r>
              <a:rPr lang="nl-NL" dirty="0" err="1" smtClean="0"/>
              <a:t>for</a:t>
            </a:r>
            <a:r>
              <a:rPr lang="nl-NL" dirty="0" smtClean="0"/>
              <a:t> model-</a:t>
            </a:r>
            <a:r>
              <a:rPr lang="nl-NL" dirty="0" err="1" smtClean="0"/>
              <a:t>based</a:t>
            </a:r>
            <a:r>
              <a:rPr lang="nl-NL" dirty="0" smtClean="0"/>
              <a:t> approaches</a:t>
            </a:r>
          </a:p>
          <a:p>
            <a:r>
              <a:rPr lang="nl-NL" dirty="0" smtClean="0"/>
              <a:t>HLG </a:t>
            </a:r>
            <a:r>
              <a:rPr lang="nl-NL" dirty="0" err="1" smtClean="0"/>
              <a:t>standards</a:t>
            </a:r>
            <a:r>
              <a:rPr lang="nl-NL" dirty="0" smtClean="0"/>
              <a:t> </a:t>
            </a:r>
            <a:r>
              <a:rPr lang="nl-NL" dirty="0" err="1" smtClean="0"/>
              <a:t>like</a:t>
            </a:r>
            <a:r>
              <a:rPr lang="nl-NL" dirty="0" smtClean="0"/>
              <a:t> GSBPM, GSIM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used</a:t>
            </a:r>
            <a:r>
              <a:rPr lang="nl-NL" dirty="0" smtClean="0"/>
              <a:t> </a:t>
            </a:r>
          </a:p>
          <a:p>
            <a:pPr lvl="1"/>
            <a:r>
              <a:rPr lang="nl-NL" dirty="0" smtClean="0"/>
              <a:t>May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adapted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IE" smtClean="0"/>
              <a:t>UNECE Modernisation Committee for Products and Sources </a:t>
            </a:r>
            <a:fld id="{1F28B436-9075-4F54-8797-F95CFE5E2D8F}" type="slidenum">
              <a:rPr lang="en-IE" smtClean="0"/>
              <a:pPr/>
              <a:t>5</a:t>
            </a:fld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87776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Integration Project- </a:t>
            </a:r>
            <a:br>
              <a:rPr lang="en-GB" dirty="0"/>
            </a:br>
            <a:r>
              <a:rPr lang="en-GB" dirty="0"/>
              <a:t>	</a:t>
            </a:r>
            <a:r>
              <a:rPr lang="en-US" dirty="0" smtClean="0"/>
              <a:t>Horizontal activities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WP-0: Data sets </a:t>
            </a:r>
            <a:r>
              <a:rPr lang="nl-NL" dirty="0" err="1" smtClean="0"/>
              <a:t>for</a:t>
            </a:r>
            <a:r>
              <a:rPr lang="nl-NL" dirty="0" smtClean="0"/>
              <a:t> common approaches</a:t>
            </a:r>
          </a:p>
          <a:p>
            <a:pPr lvl="1"/>
            <a:r>
              <a:rPr lang="nl-NL" sz="1800" dirty="0" err="1" smtClean="0"/>
              <a:t>Prepare</a:t>
            </a:r>
            <a:r>
              <a:rPr lang="nl-NL" sz="1800" dirty="0" smtClean="0"/>
              <a:t> common data sets </a:t>
            </a:r>
            <a:r>
              <a:rPr lang="nl-NL" sz="1800" dirty="0" err="1" smtClean="0"/>
              <a:t>for</a:t>
            </a:r>
            <a:r>
              <a:rPr lang="nl-NL" sz="1800" dirty="0" smtClean="0"/>
              <a:t> </a:t>
            </a:r>
            <a:r>
              <a:rPr lang="nl-NL" sz="1800" dirty="0" err="1" smtClean="0"/>
              <a:t>use</a:t>
            </a:r>
            <a:r>
              <a:rPr lang="nl-NL" sz="1800" dirty="0" smtClean="0"/>
              <a:t> in </a:t>
            </a:r>
            <a:r>
              <a:rPr lang="nl-NL" sz="1800" dirty="0" err="1" smtClean="0"/>
              <a:t>Sandbox</a:t>
            </a:r>
            <a:endParaRPr lang="nl-NL" sz="1800" dirty="0" smtClean="0"/>
          </a:p>
          <a:p>
            <a:pPr lvl="1"/>
            <a:r>
              <a:rPr lang="nl-NL" sz="1800" dirty="0" err="1" smtClean="0"/>
              <a:t>Solve</a:t>
            </a:r>
            <a:r>
              <a:rPr lang="nl-NL" sz="1800" dirty="0" smtClean="0"/>
              <a:t> </a:t>
            </a:r>
            <a:r>
              <a:rPr lang="nl-NL" sz="1800" dirty="0" err="1" smtClean="0"/>
              <a:t>confidentiality</a:t>
            </a:r>
            <a:r>
              <a:rPr lang="nl-NL" sz="1800" dirty="0" smtClean="0"/>
              <a:t> </a:t>
            </a:r>
            <a:r>
              <a:rPr lang="nl-NL" sz="1800" dirty="0" err="1" smtClean="0"/>
              <a:t>and</a:t>
            </a:r>
            <a:r>
              <a:rPr lang="nl-NL" sz="1800" dirty="0" smtClean="0"/>
              <a:t> security issues</a:t>
            </a:r>
          </a:p>
          <a:p>
            <a:pPr lvl="1"/>
            <a:r>
              <a:rPr lang="nl-NL" sz="1800" dirty="0" err="1" smtClean="0"/>
              <a:t>Includes</a:t>
            </a:r>
            <a:r>
              <a:rPr lang="nl-NL" sz="1800" dirty="0" smtClean="0"/>
              <a:t> data </a:t>
            </a:r>
            <a:r>
              <a:rPr lang="nl-NL" sz="1800" dirty="0" err="1" smtClean="0"/>
              <a:t>acquisition</a:t>
            </a:r>
            <a:endParaRPr lang="nl-NL" sz="1800" dirty="0" smtClean="0"/>
          </a:p>
          <a:p>
            <a:pPr lvl="1"/>
            <a:endParaRPr lang="nl-NL" dirty="0"/>
          </a:p>
          <a:p>
            <a:r>
              <a:rPr lang="nl-NL" dirty="0" smtClean="0"/>
              <a:t>WP-A: </a:t>
            </a:r>
            <a:r>
              <a:rPr lang="nl-NL" dirty="0" err="1" smtClean="0"/>
              <a:t>Synthesis</a:t>
            </a:r>
            <a:r>
              <a:rPr lang="nl-NL" dirty="0" smtClean="0"/>
              <a:t> </a:t>
            </a:r>
            <a:r>
              <a:rPr lang="nl-NL" dirty="0" err="1"/>
              <a:t>L</a:t>
            </a:r>
            <a:r>
              <a:rPr lang="nl-NL" dirty="0" err="1" smtClean="0"/>
              <a:t>essons</a:t>
            </a:r>
            <a:r>
              <a:rPr lang="nl-NL" dirty="0" smtClean="0"/>
              <a:t> </a:t>
            </a:r>
            <a:r>
              <a:rPr lang="nl-NL" dirty="0" err="1"/>
              <a:t>L</a:t>
            </a:r>
            <a:r>
              <a:rPr lang="nl-NL" dirty="0" err="1" smtClean="0"/>
              <a:t>earned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new </a:t>
            </a:r>
            <a:r>
              <a:rPr lang="nl-NL" dirty="0" err="1" smtClean="0"/>
              <a:t>working</a:t>
            </a:r>
            <a:r>
              <a:rPr lang="nl-NL" dirty="0" smtClean="0"/>
              <a:t> </a:t>
            </a:r>
            <a:r>
              <a:rPr lang="nl-NL" dirty="0" err="1" smtClean="0"/>
              <a:t>methods</a:t>
            </a:r>
            <a:endParaRPr lang="nl-NL" dirty="0" smtClean="0"/>
          </a:p>
          <a:p>
            <a:pPr lvl="1"/>
            <a:r>
              <a:rPr lang="nl-NL" sz="1800" dirty="0" err="1" smtClean="0"/>
              <a:t>Recommendations</a:t>
            </a:r>
            <a:r>
              <a:rPr lang="nl-NL" sz="1800" dirty="0" smtClean="0"/>
              <a:t> on </a:t>
            </a:r>
            <a:r>
              <a:rPr lang="nl-NL" sz="1800" dirty="0" err="1" smtClean="0"/>
              <a:t>identifying</a:t>
            </a:r>
            <a:r>
              <a:rPr lang="nl-NL" sz="1800" dirty="0" smtClean="0"/>
              <a:t> information </a:t>
            </a:r>
            <a:r>
              <a:rPr lang="nl-NL" sz="1800" dirty="0" err="1" smtClean="0"/>
              <a:t>needs</a:t>
            </a:r>
            <a:r>
              <a:rPr lang="nl-NL" sz="1800" dirty="0" smtClean="0"/>
              <a:t>, data </a:t>
            </a:r>
            <a:r>
              <a:rPr lang="nl-NL" sz="1800" dirty="0" err="1" smtClean="0"/>
              <a:t>use</a:t>
            </a:r>
            <a:r>
              <a:rPr lang="nl-NL" sz="1800" dirty="0" smtClean="0"/>
              <a:t>, partnering</a:t>
            </a:r>
            <a:r>
              <a:rPr lang="nl-NL" dirty="0" smtClean="0"/>
              <a:t>, …</a:t>
            </a:r>
          </a:p>
          <a:p>
            <a:pPr lvl="1"/>
            <a:r>
              <a:rPr lang="nl-NL" sz="1800" dirty="0" err="1"/>
              <a:t>Recommendations</a:t>
            </a:r>
            <a:r>
              <a:rPr lang="nl-NL" sz="1800" dirty="0"/>
              <a:t> on </a:t>
            </a:r>
            <a:r>
              <a:rPr lang="nl-NL" sz="1800" dirty="0" err="1"/>
              <a:t>dealing</a:t>
            </a:r>
            <a:r>
              <a:rPr lang="nl-NL" sz="1800" dirty="0"/>
              <a:t> </a:t>
            </a:r>
            <a:r>
              <a:rPr lang="nl-NL" sz="1800" dirty="0" err="1"/>
              <a:t>with</a:t>
            </a:r>
            <a:r>
              <a:rPr lang="nl-NL" sz="1800" dirty="0"/>
              <a:t> </a:t>
            </a:r>
            <a:r>
              <a:rPr lang="nl-NL" sz="1800" dirty="0" err="1"/>
              <a:t>risks</a:t>
            </a:r>
            <a:r>
              <a:rPr lang="nl-NL" sz="1800" dirty="0"/>
              <a:t>, </a:t>
            </a:r>
            <a:r>
              <a:rPr lang="nl-NL" sz="1800" dirty="0" err="1"/>
              <a:t>quality</a:t>
            </a:r>
            <a:r>
              <a:rPr lang="nl-NL" sz="1800" dirty="0"/>
              <a:t>, </a:t>
            </a:r>
            <a:r>
              <a:rPr lang="nl-NL" sz="1800" dirty="0" err="1" smtClean="0"/>
              <a:t>metadata</a:t>
            </a:r>
            <a:r>
              <a:rPr lang="nl-NL" sz="1800" dirty="0" smtClean="0"/>
              <a:t>, </a:t>
            </a:r>
            <a:r>
              <a:rPr lang="nl-NL" sz="1800" dirty="0"/>
              <a:t>…</a:t>
            </a:r>
          </a:p>
          <a:p>
            <a:pPr lvl="1"/>
            <a:r>
              <a:rPr lang="nl-NL" sz="1800" dirty="0" smtClean="0"/>
              <a:t>Draft </a:t>
            </a:r>
            <a:r>
              <a:rPr lang="nl-NL" sz="1800" dirty="0" err="1" smtClean="0"/>
              <a:t>quality</a:t>
            </a:r>
            <a:r>
              <a:rPr lang="nl-NL" sz="1800" dirty="0" smtClean="0"/>
              <a:t> </a:t>
            </a:r>
            <a:r>
              <a:rPr lang="nl-NL" sz="1800" dirty="0" err="1" smtClean="0"/>
              <a:t>framework</a:t>
            </a:r>
            <a:r>
              <a:rPr lang="nl-NL" sz="1800" dirty="0" smtClean="0"/>
              <a:t> </a:t>
            </a:r>
            <a:r>
              <a:rPr lang="nl-NL" sz="1800" dirty="0" err="1" smtClean="0"/>
              <a:t>and</a:t>
            </a:r>
            <a:r>
              <a:rPr lang="nl-NL" sz="1800" dirty="0" smtClean="0"/>
              <a:t> </a:t>
            </a:r>
            <a:r>
              <a:rPr lang="nl-NL" sz="1800" dirty="0" err="1" smtClean="0"/>
              <a:t>methodological</a:t>
            </a:r>
            <a:r>
              <a:rPr lang="nl-NL" sz="1800" dirty="0" smtClean="0"/>
              <a:t> </a:t>
            </a:r>
            <a:r>
              <a:rPr lang="nl-NL" sz="1800" dirty="0" err="1" smtClean="0"/>
              <a:t>guidelines</a:t>
            </a:r>
            <a:endParaRPr lang="nl-NL" sz="1800" dirty="0"/>
          </a:p>
          <a:p>
            <a:pPr lvl="1"/>
            <a:r>
              <a:rPr lang="nl-NL" sz="1800" dirty="0" smtClean="0"/>
              <a:t>Most </a:t>
            </a:r>
            <a:r>
              <a:rPr lang="nl-NL" sz="1800" dirty="0" err="1" smtClean="0"/>
              <a:t>work</a:t>
            </a:r>
            <a:r>
              <a:rPr lang="nl-NL" sz="1800" dirty="0" smtClean="0"/>
              <a:t> </a:t>
            </a:r>
            <a:r>
              <a:rPr lang="nl-NL" sz="1800" dirty="0" err="1" smtClean="0"/>
              <a:t>inside</a:t>
            </a:r>
            <a:r>
              <a:rPr lang="nl-NL" sz="1800" dirty="0" smtClean="0"/>
              <a:t> </a:t>
            </a:r>
            <a:r>
              <a:rPr lang="nl-NL" sz="1800" dirty="0" err="1" smtClean="0"/>
              <a:t>vertical</a:t>
            </a:r>
            <a:r>
              <a:rPr lang="nl-NL" sz="1800" dirty="0" smtClean="0"/>
              <a:t> </a:t>
            </a:r>
            <a:r>
              <a:rPr lang="nl-NL" sz="1800" dirty="0" err="1" smtClean="0"/>
              <a:t>WP’s</a:t>
            </a:r>
            <a:r>
              <a:rPr lang="nl-NL" sz="1800" dirty="0" smtClean="0"/>
              <a:t> </a:t>
            </a:r>
            <a:r>
              <a:rPr lang="nl-NL" sz="1800" dirty="0" err="1" smtClean="0"/>
              <a:t>and</a:t>
            </a:r>
            <a:r>
              <a:rPr lang="nl-NL" sz="1800" dirty="0" smtClean="0"/>
              <a:t> </a:t>
            </a:r>
            <a:r>
              <a:rPr lang="nl-NL" sz="1800" dirty="0" err="1" smtClean="0"/>
              <a:t>their</a:t>
            </a:r>
            <a:r>
              <a:rPr lang="nl-NL" sz="1800" dirty="0" smtClean="0"/>
              <a:t> sub-</a:t>
            </a:r>
            <a:r>
              <a:rPr lang="nl-NL" sz="1800" dirty="0" err="1" smtClean="0"/>
              <a:t>projects</a:t>
            </a:r>
            <a:endParaRPr lang="nl-NL" sz="18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IE" smtClean="0"/>
              <a:t>UNECE Modernisation Committee for Products and Sources </a:t>
            </a:r>
            <a:fld id="{1F28B436-9075-4F54-8797-F95CFE5E2D8F}" type="slidenum">
              <a:rPr lang="en-IE" smtClean="0"/>
              <a:pPr/>
              <a:t>6</a:t>
            </a:fld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408398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Integration Project- </a:t>
            </a:r>
            <a:br>
              <a:rPr lang="en-GB" dirty="0"/>
            </a:br>
            <a:r>
              <a:rPr lang="en-GB" dirty="0"/>
              <a:t>	</a:t>
            </a:r>
            <a:r>
              <a:rPr lang="en-US" dirty="0" smtClean="0"/>
              <a:t>Resources, time lines and governance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WP-0	:   4 person-</a:t>
            </a:r>
            <a:r>
              <a:rPr lang="nl-NL" dirty="0" err="1" smtClean="0"/>
              <a:t>months</a:t>
            </a:r>
            <a:r>
              <a:rPr lang="nl-NL" dirty="0" smtClean="0"/>
              <a:t> + </a:t>
            </a:r>
            <a:r>
              <a:rPr lang="nl-NL" dirty="0" err="1" smtClean="0"/>
              <a:t>cost</a:t>
            </a:r>
            <a:r>
              <a:rPr lang="nl-NL" dirty="0" smtClean="0"/>
              <a:t> of </a:t>
            </a:r>
            <a:r>
              <a:rPr lang="nl-NL" dirty="0" err="1" smtClean="0"/>
              <a:t>Sandbox</a:t>
            </a:r>
            <a:r>
              <a:rPr lang="nl-NL" dirty="0" smtClean="0"/>
              <a:t> </a:t>
            </a:r>
            <a:r>
              <a:rPr lang="nl-NL" dirty="0" err="1" smtClean="0"/>
              <a:t>participation</a:t>
            </a:r>
            <a:endParaRPr lang="nl-NL" dirty="0" smtClean="0"/>
          </a:p>
          <a:p>
            <a:r>
              <a:rPr lang="nl-NL" dirty="0" smtClean="0"/>
              <a:t>WP-1 - WP-5:   4 person-</a:t>
            </a:r>
            <a:r>
              <a:rPr lang="nl-NL" dirty="0" err="1" smtClean="0"/>
              <a:t>months</a:t>
            </a:r>
            <a:r>
              <a:rPr lang="nl-NL" dirty="0" smtClean="0"/>
              <a:t> per sub-project</a:t>
            </a:r>
          </a:p>
          <a:p>
            <a:r>
              <a:rPr lang="nl-NL" dirty="0" smtClean="0"/>
              <a:t>WP-A	:   2 person-</a:t>
            </a:r>
            <a:r>
              <a:rPr lang="nl-NL" dirty="0" err="1" smtClean="0"/>
              <a:t>months</a:t>
            </a:r>
            <a:endParaRPr lang="nl-NL" dirty="0" smtClean="0"/>
          </a:p>
          <a:p>
            <a:r>
              <a:rPr lang="nl-NL" dirty="0" smtClean="0"/>
              <a:t>Management	:   6 person-</a:t>
            </a:r>
            <a:r>
              <a:rPr lang="nl-NL" dirty="0" err="1" smtClean="0"/>
              <a:t>months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-----------------------------------------------------------------------------------------</a:t>
            </a:r>
          </a:p>
          <a:p>
            <a:r>
              <a:rPr lang="nl-NL" dirty="0" smtClean="0"/>
              <a:t>Total		: 32 person-</a:t>
            </a:r>
            <a:r>
              <a:rPr lang="nl-NL" dirty="0" err="1" smtClean="0"/>
              <a:t>months</a:t>
            </a:r>
            <a:r>
              <a:rPr lang="nl-NL" dirty="0" smtClean="0"/>
              <a:t> (</a:t>
            </a:r>
            <a:r>
              <a:rPr lang="nl-NL" dirty="0" err="1" smtClean="0"/>
              <a:t>depending</a:t>
            </a:r>
            <a:r>
              <a:rPr lang="nl-NL" dirty="0" smtClean="0"/>
              <a:t> on # sub-</a:t>
            </a:r>
            <a:r>
              <a:rPr lang="nl-NL" dirty="0" err="1" smtClean="0"/>
              <a:t>projects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WP’s</a:t>
            </a:r>
            <a:r>
              <a:rPr lang="nl-NL" dirty="0" smtClean="0"/>
              <a:t> start </a:t>
            </a:r>
            <a:r>
              <a:rPr lang="nl-NL" dirty="0" err="1" smtClean="0"/>
              <a:t>simultaneously</a:t>
            </a:r>
            <a:r>
              <a:rPr lang="nl-NL" dirty="0" smtClean="0"/>
              <a:t>, </a:t>
            </a:r>
            <a:r>
              <a:rPr lang="nl-NL" dirty="0" err="1" smtClean="0"/>
              <a:t>and</a:t>
            </a:r>
            <a:r>
              <a:rPr lang="nl-NL" dirty="0" smtClean="0"/>
              <a:t> run </a:t>
            </a:r>
            <a:r>
              <a:rPr lang="nl-NL" dirty="0" err="1" smtClean="0"/>
              <a:t>until</a:t>
            </a:r>
            <a:r>
              <a:rPr lang="nl-NL" dirty="0" smtClean="0"/>
              <a:t> end 2016</a:t>
            </a:r>
            <a:endParaRPr lang="nl-NL" dirty="0"/>
          </a:p>
          <a:p>
            <a:r>
              <a:rPr lang="nl-NL" dirty="0" smtClean="0"/>
              <a:t>Obvious </a:t>
            </a:r>
            <a:r>
              <a:rPr lang="nl-NL" dirty="0" err="1" smtClean="0"/>
              <a:t>dependencies</a:t>
            </a:r>
            <a:r>
              <a:rPr lang="nl-NL" dirty="0" smtClean="0"/>
              <a:t> </a:t>
            </a:r>
            <a:r>
              <a:rPr lang="nl-NL" dirty="0" err="1" smtClean="0"/>
              <a:t>apply</a:t>
            </a:r>
            <a:r>
              <a:rPr lang="nl-NL" dirty="0" smtClean="0"/>
              <a:t> (WP-0 a bit </a:t>
            </a:r>
            <a:r>
              <a:rPr lang="nl-NL" dirty="0" err="1" smtClean="0"/>
              <a:t>sooner</a:t>
            </a:r>
            <a:r>
              <a:rPr lang="nl-NL" dirty="0" smtClean="0"/>
              <a:t>, WP-A a bit later)</a:t>
            </a:r>
          </a:p>
          <a:p>
            <a:r>
              <a:rPr lang="nl-NL" dirty="0" err="1"/>
              <a:t>Working</a:t>
            </a:r>
            <a:r>
              <a:rPr lang="nl-NL" dirty="0"/>
              <a:t> </a:t>
            </a:r>
            <a:r>
              <a:rPr lang="nl-NL" dirty="0" err="1"/>
              <a:t>mostly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electronic</a:t>
            </a:r>
            <a:r>
              <a:rPr lang="nl-NL" dirty="0"/>
              <a:t> means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HLG is sponsor, </a:t>
            </a:r>
            <a:r>
              <a:rPr lang="nl-NL" dirty="0"/>
              <a:t>Executive </a:t>
            </a:r>
            <a:r>
              <a:rPr lang="nl-NL" dirty="0" err="1"/>
              <a:t>Committee</a:t>
            </a:r>
            <a:r>
              <a:rPr lang="nl-NL" dirty="0"/>
              <a:t> </a:t>
            </a:r>
            <a:r>
              <a:rPr lang="nl-NL" dirty="0" err="1" smtClean="0"/>
              <a:t>oversees</a:t>
            </a:r>
            <a:r>
              <a:rPr lang="nl-NL" dirty="0" smtClean="0"/>
              <a:t> </a:t>
            </a:r>
            <a:r>
              <a:rPr lang="nl-NL" dirty="0" err="1" smtClean="0"/>
              <a:t>day-to-day</a:t>
            </a:r>
            <a:r>
              <a:rPr lang="nl-NL" dirty="0" smtClean="0"/>
              <a:t> </a:t>
            </a:r>
            <a:r>
              <a:rPr lang="nl-NL" dirty="0" err="1" smtClean="0"/>
              <a:t>activity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IE" smtClean="0"/>
              <a:t>UNECE Modernisation Committee for Products and Sources </a:t>
            </a:r>
            <a:fld id="{1F28B436-9075-4F54-8797-F95CFE5E2D8F}" type="slidenum">
              <a:rPr lang="en-IE" smtClean="0"/>
              <a:pPr/>
              <a:t>7</a:t>
            </a:fld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2773374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ITSIP High Level">
  <a:themeElements>
    <a:clrScheme name="ITSIP High Level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ITSIP High L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68600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b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E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68600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b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E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SIP High Level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SIP High Level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SIP High Level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SIP High Level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BS Powerpoint blauw">
  <a:themeElements>
    <a:clrScheme name="CBS_1">
      <a:dk1>
        <a:srgbClr val="271D6C"/>
      </a:dk1>
      <a:lt1>
        <a:srgbClr val="FFFFFF"/>
      </a:lt1>
      <a:dk2>
        <a:srgbClr val="271D6C"/>
      </a:dk2>
      <a:lt2>
        <a:srgbClr val="D8D8D8"/>
      </a:lt2>
      <a:accent1>
        <a:srgbClr val="00A1CD"/>
      </a:accent1>
      <a:accent2>
        <a:srgbClr val="0058B8"/>
      </a:accent2>
      <a:accent3>
        <a:srgbClr val="53A31D"/>
      </a:accent3>
      <a:accent4>
        <a:srgbClr val="AF0E80"/>
      </a:accent4>
      <a:accent5>
        <a:srgbClr val="FFCC00"/>
      </a:accent5>
      <a:accent6>
        <a:srgbClr val="E94C0A"/>
      </a:accent6>
      <a:hlink>
        <a:srgbClr val="271D6C"/>
      </a:hlink>
      <a:folHlink>
        <a:srgbClr val="271D6C"/>
      </a:folHlink>
    </a:clrScheme>
    <a:fontScheme name="CBS_1">
      <a:majorFont>
        <a:latin typeface="Cambria"/>
        <a:ea typeface=""/>
        <a:cs typeface=""/>
      </a:majorFont>
      <a:minorFont>
        <a:latin typeface="Corbe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BS Powerpoint blauw 140312.potx [Alleen-lezen]" id="{77267414-0736-40F9-8280-C24DA38DC65C}" vid="{428F68DB-2027-491A-A5F0-CDDB4382CE28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400</Words>
  <Application>Microsoft Macintosh PowerPoint</Application>
  <PresentationFormat>On-screen Show (4:3)</PresentationFormat>
  <Paragraphs>69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ITSIP High Level</vt:lpstr>
      <vt:lpstr>CBS Powerpoint blauw</vt:lpstr>
      <vt:lpstr>Modernization Committee on  Products and Sources:  Proposal for HLG project on Data Integration</vt:lpstr>
      <vt:lpstr>Data Integration Project-   Motivation</vt:lpstr>
      <vt:lpstr>Hal Varian ‘on workers and managers’ </vt:lpstr>
      <vt:lpstr>Data Integration Project-   General layout</vt:lpstr>
      <vt:lpstr>Data Integration Project-   Vertical activities</vt:lpstr>
      <vt:lpstr>Data Integration Project-   Horizontal activities</vt:lpstr>
      <vt:lpstr>Data Integration Project-   Resources, time lines and governance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Strategy 2008-2012 - update and discussion points</dc:title>
  <dc:creator>Taeke Gjaltema</dc:creator>
  <cp:lastModifiedBy>Tanya Kolomiyets</cp:lastModifiedBy>
  <cp:revision>1480</cp:revision>
  <cp:lastPrinted>2014-06-13T13:01:33Z</cp:lastPrinted>
  <dcterms:created xsi:type="dcterms:W3CDTF">2002-09-11T10:46:01Z</dcterms:created>
  <dcterms:modified xsi:type="dcterms:W3CDTF">2015-11-25T08:04:09Z</dcterms:modified>
</cp:coreProperties>
</file>