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9144000" cy="6858000" type="screen4x3"/>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 /><Relationship Id="rId13" Type="http://schemas.openxmlformats.org/officeDocument/2006/relationships/slide" Target="slides/slide11.xml" /><Relationship Id="rId18" Type="http://schemas.openxmlformats.org/officeDocument/2006/relationships/slide" Target="slides/slide16.xml" /><Relationship Id="rId26" Type="http://schemas.openxmlformats.org/officeDocument/2006/relationships/theme" Target="theme/theme1.xml" /><Relationship Id="rId3" Type="http://schemas.openxmlformats.org/officeDocument/2006/relationships/slide" Target="slides/slide1.xml" /><Relationship Id="rId21" Type="http://schemas.openxmlformats.org/officeDocument/2006/relationships/slide" Target="slides/slide19.xml" /><Relationship Id="rId7" Type="http://schemas.openxmlformats.org/officeDocument/2006/relationships/slide" Target="slides/slide5.xml" /><Relationship Id="rId12" Type="http://schemas.openxmlformats.org/officeDocument/2006/relationships/slide" Target="slides/slide10.xml" /><Relationship Id="rId17" Type="http://schemas.openxmlformats.org/officeDocument/2006/relationships/slide" Target="slides/slide15.xml" /><Relationship Id="rId25" Type="http://schemas.openxmlformats.org/officeDocument/2006/relationships/viewProps" Target="viewProps.xml" /><Relationship Id="rId2" Type="http://schemas.openxmlformats.org/officeDocument/2006/relationships/slideMaster" Target="slideMasters/slideMaster2.xml" /><Relationship Id="rId16" Type="http://schemas.openxmlformats.org/officeDocument/2006/relationships/slide" Target="slides/slide14.xml" /><Relationship Id="rId20" Type="http://schemas.openxmlformats.org/officeDocument/2006/relationships/slide" Target="slides/slide18.xml" /><Relationship Id="rId1" Type="http://schemas.openxmlformats.org/officeDocument/2006/relationships/slideMaster" Target="slideMasters/slideMaster1.xml" /><Relationship Id="rId6" Type="http://schemas.openxmlformats.org/officeDocument/2006/relationships/slide" Target="slides/slide4.xml" /><Relationship Id="rId11" Type="http://schemas.openxmlformats.org/officeDocument/2006/relationships/slide" Target="slides/slide9.xml" /><Relationship Id="rId24" Type="http://schemas.openxmlformats.org/officeDocument/2006/relationships/presProps" Target="presProps.xml" /><Relationship Id="rId5" Type="http://schemas.openxmlformats.org/officeDocument/2006/relationships/slide" Target="slides/slide3.xml" /><Relationship Id="rId15" Type="http://schemas.openxmlformats.org/officeDocument/2006/relationships/slide" Target="slides/slide13.xml" /><Relationship Id="rId23" Type="http://schemas.openxmlformats.org/officeDocument/2006/relationships/slide" Target="slides/slide21.xml" /><Relationship Id="rId10" Type="http://schemas.openxmlformats.org/officeDocument/2006/relationships/slide" Target="slides/slide8.xml" /><Relationship Id="rId19" Type="http://schemas.openxmlformats.org/officeDocument/2006/relationships/slide" Target="slides/slide17.xml" /><Relationship Id="rId4" Type="http://schemas.openxmlformats.org/officeDocument/2006/relationships/slide" Target="slides/slide2.xml" /><Relationship Id="rId9" Type="http://schemas.openxmlformats.org/officeDocument/2006/relationships/slide" Target="slides/slide7.xml" /><Relationship Id="rId14" Type="http://schemas.openxmlformats.org/officeDocument/2006/relationships/slide" Target="slides/slide12.xml" /><Relationship Id="rId22" Type="http://schemas.openxmlformats.org/officeDocument/2006/relationships/slide" Target="slides/slide20.xml" /><Relationship Id="rId27" Type="http://schemas.openxmlformats.org/officeDocument/2006/relationships/tableStyles" Target="tableStyle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GB" sz="4400" b="0" strike="noStrike" spc="-1">
              <a:latin typeface="Arial"/>
            </a:endParaRPr>
          </a:p>
        </p:txBody>
      </p:sp>
      <p:sp>
        <p:nvSpPr>
          <p:cNvPr id="26"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GB" sz="3200" b="0" strike="noStrike" spc="-1">
              <a:latin typeface="Arial"/>
            </a:endParaRPr>
          </a:p>
        </p:txBody>
      </p:sp>
      <p:sp>
        <p:nvSpPr>
          <p:cNvPr id="27"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GB" sz="4400" b="0" strike="noStrike" spc="-1">
              <a:latin typeface="Arial"/>
            </a:endParaRPr>
          </a:p>
        </p:txBody>
      </p:sp>
      <p:sp>
        <p:nvSpPr>
          <p:cNvPr id="29"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3200" b="0" strike="noStrike" spc="-1">
              <a:latin typeface="Arial"/>
            </a:endParaRPr>
          </a:p>
        </p:txBody>
      </p:sp>
      <p:sp>
        <p:nvSpPr>
          <p:cNvPr id="30"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3200" b="0" strike="noStrike" spc="-1">
              <a:latin typeface="Arial"/>
            </a:endParaRPr>
          </a:p>
        </p:txBody>
      </p:sp>
      <p:sp>
        <p:nvSpPr>
          <p:cNvPr id="31"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GB" sz="3200" b="0" strike="noStrike" spc="-1">
              <a:latin typeface="Arial"/>
            </a:endParaRPr>
          </a:p>
        </p:txBody>
      </p:sp>
      <p:sp>
        <p:nvSpPr>
          <p:cNvPr id="32" name="PlaceHolder 5"/>
          <p:cNvSpPr>
            <a:spLocks noGrp="1"/>
          </p:cNvSpPr>
          <p:nvPr>
            <p:ph type="body"/>
          </p:nvPr>
        </p:nvSpPr>
        <p:spPr>
          <a:xfrm>
            <a:off x="457200" y="3682080"/>
            <a:ext cx="40158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GB" sz="4400" b="0" strike="noStrike" spc="-1">
              <a:latin typeface="Arial"/>
            </a:endParaRPr>
          </a:p>
        </p:txBody>
      </p:sp>
      <p:sp>
        <p:nvSpPr>
          <p:cNvPr id="34"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GB" sz="3200" b="0" strike="noStrike" spc="-1">
              <a:latin typeface="Arial"/>
            </a:endParaRPr>
          </a:p>
        </p:txBody>
      </p:sp>
      <p:sp>
        <p:nvSpPr>
          <p:cNvPr id="35"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GB" sz="3200" b="0" strike="noStrike" spc="-1">
              <a:latin typeface="Arial"/>
            </a:endParaRPr>
          </a:p>
        </p:txBody>
      </p:sp>
      <p:sp>
        <p:nvSpPr>
          <p:cNvPr id="36"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GB" sz="3200" b="0" strike="noStrike" spc="-1">
              <a:latin typeface="Arial"/>
            </a:endParaRPr>
          </a:p>
        </p:txBody>
      </p:sp>
      <p:sp>
        <p:nvSpPr>
          <p:cNvPr id="37" name="PlaceHolder 5"/>
          <p:cNvSpPr>
            <a:spLocks noGrp="1"/>
          </p:cNvSpPr>
          <p:nvPr>
            <p:ph type="body"/>
          </p:nvPr>
        </p:nvSpPr>
        <p:spPr>
          <a:xfrm>
            <a:off x="6022080" y="3682080"/>
            <a:ext cx="2649600" cy="1896840"/>
          </a:xfrm>
          <a:prstGeom prst="rect">
            <a:avLst/>
          </a:prstGeom>
        </p:spPr>
        <p:txBody>
          <a:bodyPr lIns="0" tIns="0" rIns="0" bIns="0">
            <a:normAutofit/>
          </a:bodyPr>
          <a:lstStyle/>
          <a:p>
            <a:endParaRPr lang="en-GB" sz="3200" b="0" strike="noStrike" spc="-1">
              <a:latin typeface="Arial"/>
            </a:endParaRPr>
          </a:p>
        </p:txBody>
      </p:sp>
      <p:sp>
        <p:nvSpPr>
          <p:cNvPr id="38"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GB" sz="3200" b="0" strike="noStrike" spc="-1">
              <a:latin typeface="Arial"/>
            </a:endParaRPr>
          </a:p>
        </p:txBody>
      </p:sp>
      <p:sp>
        <p:nvSpPr>
          <p:cNvPr id="39" name="PlaceHolder 7"/>
          <p:cNvSpPr>
            <a:spLocks noGrp="1"/>
          </p:cNvSpPr>
          <p:nvPr>
            <p:ph type="body"/>
          </p:nvPr>
        </p:nvSpPr>
        <p:spPr>
          <a:xfrm>
            <a:off x="457200" y="3682080"/>
            <a:ext cx="26496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GB" sz="4400" b="0" strike="noStrike" spc="-1">
              <a:latin typeface="Arial"/>
            </a:endParaRPr>
          </a:p>
        </p:txBody>
      </p:sp>
      <p:sp>
        <p:nvSpPr>
          <p:cNvPr id="44"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n-GB"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GB" sz="4400" b="0" strike="noStrike" spc="-1">
              <a:latin typeface="Arial"/>
            </a:endParaRPr>
          </a:p>
        </p:txBody>
      </p:sp>
      <p:sp>
        <p:nvSpPr>
          <p:cNvPr id="46"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GB" sz="4400" b="0" strike="noStrike" spc="-1">
              <a:latin typeface="Arial"/>
            </a:endParaRPr>
          </a:p>
        </p:txBody>
      </p:sp>
      <p:sp>
        <p:nvSpPr>
          <p:cNvPr id="48"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GB" sz="3200" b="0" strike="noStrike" spc="-1">
              <a:latin typeface="Arial"/>
            </a:endParaRPr>
          </a:p>
        </p:txBody>
      </p:sp>
      <p:sp>
        <p:nvSpPr>
          <p:cNvPr id="49"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GB"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1"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n-GB"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GB" sz="4400" b="0" strike="noStrike" spc="-1">
              <a:latin typeface="Arial"/>
            </a:endParaRPr>
          </a:p>
        </p:txBody>
      </p:sp>
      <p:sp>
        <p:nvSpPr>
          <p:cNvPr id="5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3200" b="0" strike="noStrike" spc="-1">
              <a:latin typeface="Arial"/>
            </a:endParaRPr>
          </a:p>
        </p:txBody>
      </p:sp>
      <p:sp>
        <p:nvSpPr>
          <p:cNvPr id="54" name="PlaceHolder 3"/>
          <p:cNvSpPr>
            <a:spLocks noGrp="1"/>
          </p:cNvSpPr>
          <p:nvPr>
            <p:ph type="body"/>
          </p:nvPr>
        </p:nvSpPr>
        <p:spPr>
          <a:xfrm>
            <a:off x="457200" y="3682080"/>
            <a:ext cx="4015800" cy="1896840"/>
          </a:xfrm>
          <a:prstGeom prst="rect">
            <a:avLst/>
          </a:prstGeom>
        </p:spPr>
        <p:txBody>
          <a:bodyPr lIns="0" tIns="0" rIns="0" bIns="0">
            <a:normAutofit/>
          </a:bodyPr>
          <a:lstStyle/>
          <a:p>
            <a:endParaRPr lang="en-GB" sz="3200" b="0" strike="noStrike" spc="-1">
              <a:latin typeface="Arial"/>
            </a:endParaRPr>
          </a:p>
        </p:txBody>
      </p:sp>
      <p:sp>
        <p:nvSpPr>
          <p:cNvPr id="55" name="PlaceHolder 4"/>
          <p:cNvSpPr>
            <a:spLocks noGrp="1"/>
          </p:cNvSpPr>
          <p:nvPr>
            <p:ph type="body"/>
          </p:nvPr>
        </p:nvSpPr>
        <p:spPr>
          <a:xfrm>
            <a:off x="4674240" y="1604520"/>
            <a:ext cx="4015800" cy="39772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GB" sz="4400" b="0" strike="noStrike" spc="-1">
              <a:latin typeface="Arial"/>
            </a:endParaRPr>
          </a:p>
        </p:txBody>
      </p:sp>
      <p:sp>
        <p:nvSpPr>
          <p:cNvPr id="5"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n-GB"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GB" sz="4400" b="0" strike="noStrike" spc="-1">
              <a:latin typeface="Arial"/>
            </a:endParaRPr>
          </a:p>
        </p:txBody>
      </p:sp>
      <p:sp>
        <p:nvSpPr>
          <p:cNvPr id="5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GB" sz="3200" b="0" strike="noStrike" spc="-1">
              <a:latin typeface="Arial"/>
            </a:endParaRPr>
          </a:p>
        </p:txBody>
      </p:sp>
      <p:sp>
        <p:nvSpPr>
          <p:cNvPr id="5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3200" b="0" strike="noStrike" spc="-1">
              <a:latin typeface="Arial"/>
            </a:endParaRPr>
          </a:p>
        </p:txBody>
      </p:sp>
      <p:sp>
        <p:nvSpPr>
          <p:cNvPr id="59"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GB" sz="4400" b="0" strike="noStrike" spc="-1">
              <a:latin typeface="Arial"/>
            </a:endParaRPr>
          </a:p>
        </p:txBody>
      </p:sp>
      <p:sp>
        <p:nvSpPr>
          <p:cNvPr id="61"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3200" b="0" strike="noStrike" spc="-1">
              <a:latin typeface="Arial"/>
            </a:endParaRPr>
          </a:p>
        </p:txBody>
      </p:sp>
      <p:sp>
        <p:nvSpPr>
          <p:cNvPr id="62"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3200" b="0" strike="noStrike" spc="-1">
              <a:latin typeface="Arial"/>
            </a:endParaRPr>
          </a:p>
        </p:txBody>
      </p:sp>
      <p:sp>
        <p:nvSpPr>
          <p:cNvPr id="63"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GB" sz="4400" b="0" strike="noStrike" spc="-1">
              <a:latin typeface="Arial"/>
            </a:endParaRPr>
          </a:p>
        </p:txBody>
      </p:sp>
      <p:sp>
        <p:nvSpPr>
          <p:cNvPr id="65"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GB" sz="3200" b="0" strike="noStrike" spc="-1">
              <a:latin typeface="Arial"/>
            </a:endParaRPr>
          </a:p>
        </p:txBody>
      </p:sp>
      <p:sp>
        <p:nvSpPr>
          <p:cNvPr id="66"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GB" sz="4400" b="0" strike="noStrike" spc="-1">
              <a:latin typeface="Arial"/>
            </a:endParaRPr>
          </a:p>
        </p:txBody>
      </p:sp>
      <p:sp>
        <p:nvSpPr>
          <p:cNvPr id="6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3200" b="0" strike="noStrike" spc="-1">
              <a:latin typeface="Arial"/>
            </a:endParaRPr>
          </a:p>
        </p:txBody>
      </p:sp>
      <p:sp>
        <p:nvSpPr>
          <p:cNvPr id="6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3200" b="0" strike="noStrike" spc="-1">
              <a:latin typeface="Arial"/>
            </a:endParaRPr>
          </a:p>
        </p:txBody>
      </p:sp>
      <p:sp>
        <p:nvSpPr>
          <p:cNvPr id="70"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GB" sz="3200" b="0" strike="noStrike" spc="-1">
              <a:latin typeface="Arial"/>
            </a:endParaRPr>
          </a:p>
        </p:txBody>
      </p:sp>
      <p:sp>
        <p:nvSpPr>
          <p:cNvPr id="71" name="PlaceHolder 5"/>
          <p:cNvSpPr>
            <a:spLocks noGrp="1"/>
          </p:cNvSpPr>
          <p:nvPr>
            <p:ph type="body"/>
          </p:nvPr>
        </p:nvSpPr>
        <p:spPr>
          <a:xfrm>
            <a:off x="457200" y="3682080"/>
            <a:ext cx="40158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GB" sz="4400" b="0" strike="noStrike" spc="-1">
              <a:latin typeface="Arial"/>
            </a:endParaRPr>
          </a:p>
        </p:txBody>
      </p:sp>
      <p:sp>
        <p:nvSpPr>
          <p:cNvPr id="73"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GB" sz="3200" b="0" strike="noStrike" spc="-1">
              <a:latin typeface="Arial"/>
            </a:endParaRPr>
          </a:p>
        </p:txBody>
      </p:sp>
      <p:sp>
        <p:nvSpPr>
          <p:cNvPr id="74"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GB" sz="3200" b="0" strike="noStrike" spc="-1">
              <a:latin typeface="Arial"/>
            </a:endParaRPr>
          </a:p>
        </p:txBody>
      </p:sp>
      <p:sp>
        <p:nvSpPr>
          <p:cNvPr id="75"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GB" sz="3200" b="0" strike="noStrike" spc="-1">
              <a:latin typeface="Arial"/>
            </a:endParaRPr>
          </a:p>
        </p:txBody>
      </p:sp>
      <p:sp>
        <p:nvSpPr>
          <p:cNvPr id="76" name="PlaceHolder 5"/>
          <p:cNvSpPr>
            <a:spLocks noGrp="1"/>
          </p:cNvSpPr>
          <p:nvPr>
            <p:ph type="body"/>
          </p:nvPr>
        </p:nvSpPr>
        <p:spPr>
          <a:xfrm>
            <a:off x="6022080" y="3682080"/>
            <a:ext cx="2649600" cy="1896840"/>
          </a:xfrm>
          <a:prstGeom prst="rect">
            <a:avLst/>
          </a:prstGeom>
        </p:spPr>
        <p:txBody>
          <a:bodyPr lIns="0" tIns="0" rIns="0" bIns="0">
            <a:normAutofit/>
          </a:bodyPr>
          <a:lstStyle/>
          <a:p>
            <a:endParaRPr lang="en-GB" sz="3200" b="0" strike="noStrike" spc="-1">
              <a:latin typeface="Arial"/>
            </a:endParaRPr>
          </a:p>
        </p:txBody>
      </p:sp>
      <p:sp>
        <p:nvSpPr>
          <p:cNvPr id="77"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GB" sz="3200" b="0" strike="noStrike" spc="-1">
              <a:latin typeface="Arial"/>
            </a:endParaRPr>
          </a:p>
        </p:txBody>
      </p:sp>
      <p:sp>
        <p:nvSpPr>
          <p:cNvPr id="78" name="PlaceHolder 7"/>
          <p:cNvSpPr>
            <a:spLocks noGrp="1"/>
          </p:cNvSpPr>
          <p:nvPr>
            <p:ph type="body"/>
          </p:nvPr>
        </p:nvSpPr>
        <p:spPr>
          <a:xfrm>
            <a:off x="457200" y="3682080"/>
            <a:ext cx="26496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GB" sz="4400" b="0" strike="noStrike" spc="-1">
              <a:latin typeface="Arial"/>
            </a:endParaRPr>
          </a:p>
        </p:txBody>
      </p:sp>
      <p:sp>
        <p:nvSpPr>
          <p:cNvPr id="7"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GB" sz="4400" b="0" strike="noStrike" spc="-1">
              <a:latin typeface="Arial"/>
            </a:endParaRPr>
          </a:p>
        </p:txBody>
      </p:sp>
      <p:sp>
        <p:nvSpPr>
          <p:cNvPr id="9"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GB" sz="3200" b="0" strike="noStrike" spc="-1">
              <a:latin typeface="Arial"/>
            </a:endParaRPr>
          </a:p>
        </p:txBody>
      </p:sp>
      <p:sp>
        <p:nvSpPr>
          <p:cNvPr id="10"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GB"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n-GB"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GB" sz="4400" b="0" strike="noStrike" spc="-1">
              <a:latin typeface="Arial"/>
            </a:endParaRPr>
          </a:p>
        </p:txBody>
      </p:sp>
      <p:sp>
        <p:nvSpPr>
          <p:cNvPr id="1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3200" b="0" strike="noStrike" spc="-1">
              <a:latin typeface="Arial"/>
            </a:endParaRPr>
          </a:p>
        </p:txBody>
      </p:sp>
      <p:sp>
        <p:nvSpPr>
          <p:cNvPr id="15" name="PlaceHolder 3"/>
          <p:cNvSpPr>
            <a:spLocks noGrp="1"/>
          </p:cNvSpPr>
          <p:nvPr>
            <p:ph type="body"/>
          </p:nvPr>
        </p:nvSpPr>
        <p:spPr>
          <a:xfrm>
            <a:off x="457200" y="3682080"/>
            <a:ext cx="4015800" cy="1896840"/>
          </a:xfrm>
          <a:prstGeom prst="rect">
            <a:avLst/>
          </a:prstGeom>
        </p:spPr>
        <p:txBody>
          <a:bodyPr lIns="0" tIns="0" rIns="0" bIns="0">
            <a:normAutofit/>
          </a:bodyPr>
          <a:lstStyle/>
          <a:p>
            <a:endParaRPr lang="en-GB" sz="3200" b="0" strike="noStrike" spc="-1">
              <a:latin typeface="Arial"/>
            </a:endParaRPr>
          </a:p>
        </p:txBody>
      </p:sp>
      <p:sp>
        <p:nvSpPr>
          <p:cNvPr id="16" name="PlaceHolder 4"/>
          <p:cNvSpPr>
            <a:spLocks noGrp="1"/>
          </p:cNvSpPr>
          <p:nvPr>
            <p:ph type="body"/>
          </p:nvPr>
        </p:nvSpPr>
        <p:spPr>
          <a:xfrm>
            <a:off x="4674240" y="1604520"/>
            <a:ext cx="4015800" cy="39772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GB" sz="4400" b="0" strike="noStrike" spc="-1">
              <a:latin typeface="Arial"/>
            </a:endParaRPr>
          </a:p>
        </p:txBody>
      </p:sp>
      <p:sp>
        <p:nvSpPr>
          <p:cNvPr id="18"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GB" sz="3200" b="0" strike="noStrike" spc="-1">
              <a:latin typeface="Arial"/>
            </a:endParaRPr>
          </a:p>
        </p:txBody>
      </p:sp>
      <p:sp>
        <p:nvSpPr>
          <p:cNvPr id="1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3200" b="0" strike="noStrike" spc="-1">
              <a:latin typeface="Arial"/>
            </a:endParaRPr>
          </a:p>
        </p:txBody>
      </p:sp>
      <p:sp>
        <p:nvSpPr>
          <p:cNvPr id="20"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GB" sz="4400" b="0" strike="noStrike" spc="-1">
              <a:latin typeface="Arial"/>
            </a:endParaRPr>
          </a:p>
        </p:txBody>
      </p:sp>
      <p:sp>
        <p:nvSpPr>
          <p:cNvPr id="2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GB" sz="3200" b="0" strike="noStrike" spc="-1">
              <a:latin typeface="Arial"/>
            </a:endParaRPr>
          </a:p>
        </p:txBody>
      </p:sp>
      <p:sp>
        <p:nvSpPr>
          <p:cNvPr id="2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GB" sz="3200" b="0" strike="noStrike" spc="-1">
              <a:latin typeface="Arial"/>
            </a:endParaRPr>
          </a:p>
        </p:txBody>
      </p:sp>
      <p:sp>
        <p:nvSpPr>
          <p:cNvPr id="24"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image" Target="../media/image2.png"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image" Target="../media/image1.png"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 /><Relationship Id="rId13" Type="http://schemas.openxmlformats.org/officeDocument/2006/relationships/theme" Target="../theme/theme2.xml" /><Relationship Id="rId3" Type="http://schemas.openxmlformats.org/officeDocument/2006/relationships/slideLayout" Target="../slideLayouts/slideLayout15.xml" /><Relationship Id="rId7" Type="http://schemas.openxmlformats.org/officeDocument/2006/relationships/slideLayout" Target="../slideLayouts/slideLayout19.xml" /><Relationship Id="rId12" Type="http://schemas.openxmlformats.org/officeDocument/2006/relationships/slideLayout" Target="../slideLayouts/slideLayout24.xml" /><Relationship Id="rId2" Type="http://schemas.openxmlformats.org/officeDocument/2006/relationships/slideLayout" Target="../slideLayouts/slideLayout14.xml" /><Relationship Id="rId1" Type="http://schemas.openxmlformats.org/officeDocument/2006/relationships/slideLayout" Target="../slideLayouts/slideLayout13.xml" /><Relationship Id="rId6" Type="http://schemas.openxmlformats.org/officeDocument/2006/relationships/slideLayout" Target="../slideLayouts/slideLayout18.xml" /><Relationship Id="rId11" Type="http://schemas.openxmlformats.org/officeDocument/2006/relationships/slideLayout" Target="../slideLayouts/slideLayout23.xml" /><Relationship Id="rId5" Type="http://schemas.openxmlformats.org/officeDocument/2006/relationships/slideLayout" Target="../slideLayouts/slideLayout17.xml" /><Relationship Id="rId10" Type="http://schemas.openxmlformats.org/officeDocument/2006/relationships/slideLayout" Target="../slideLayouts/slideLayout22.xml" /><Relationship Id="rId4" Type="http://schemas.openxmlformats.org/officeDocument/2006/relationships/slideLayout" Target="../slideLayouts/slideLayout16.xml" /><Relationship Id="rId9" Type="http://schemas.openxmlformats.org/officeDocument/2006/relationships/slideLayout" Target="../slideLayouts/slideLayout21.xml" /><Relationship Id="rId14" Type="http://schemas.openxmlformats.org/officeDocument/2006/relationships/image" Target="../media/image1.png"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Afbeelding 5"/>
          <p:cNvPicPr/>
          <p:nvPr/>
        </p:nvPicPr>
        <p:blipFill>
          <a:blip r:embed="rId14"/>
          <a:stretch/>
        </p:blipFill>
        <p:spPr>
          <a:xfrm>
            <a:off x="0" y="-3960"/>
            <a:ext cx="2113920" cy="1486800"/>
          </a:xfrm>
          <a:prstGeom prst="rect">
            <a:avLst/>
          </a:prstGeom>
          <a:ln>
            <a:noFill/>
          </a:ln>
        </p:spPr>
      </p:pic>
      <p:pic>
        <p:nvPicPr>
          <p:cNvPr id="5" name="Picture 5"/>
          <p:cNvPicPr/>
          <p:nvPr/>
        </p:nvPicPr>
        <p:blipFill>
          <a:blip r:embed="rId15"/>
          <a:stretch/>
        </p:blipFill>
        <p:spPr>
          <a:xfrm>
            <a:off x="179640" y="6273000"/>
            <a:ext cx="1942560" cy="376920"/>
          </a:xfrm>
          <a:prstGeom prst="rect">
            <a:avLst/>
          </a:prstGeom>
          <a:ln>
            <a:noFill/>
          </a:ln>
        </p:spPr>
      </p:pic>
      <p:sp>
        <p:nvSpPr>
          <p:cNvPr id="2"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GB" sz="4400" b="0" strike="noStrike" spc="-1">
                <a:latin typeface="Arial"/>
              </a:rPr>
              <a:t>Click to edit the title text format</a:t>
            </a:r>
          </a:p>
        </p:txBody>
      </p:sp>
      <p:sp>
        <p:nvSpPr>
          <p:cNvPr id="3"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latin typeface="Arial"/>
              </a:rPr>
              <a:t>Second Outline Level</a:t>
            </a:r>
          </a:p>
          <a:p>
            <a:pPr marL="1296000" lvl="2" indent="-288000">
              <a:spcBef>
                <a:spcPts val="850"/>
              </a:spcBef>
              <a:buClr>
                <a:srgbClr val="000000"/>
              </a:buClr>
              <a:buSzPct val="45000"/>
              <a:buFont typeface="Wingdings" charset="2"/>
              <a:buChar char=""/>
            </a:pPr>
            <a:r>
              <a:rPr lang="en-GB" sz="2400" b="0" strike="noStrike" spc="-1">
                <a:latin typeface="Arial"/>
              </a:rPr>
              <a:t>Third Outline Level</a:t>
            </a:r>
          </a:p>
          <a:p>
            <a:pPr marL="1728000" lvl="3" indent="-216000">
              <a:spcBef>
                <a:spcPts val="567"/>
              </a:spcBef>
              <a:buClr>
                <a:srgbClr val="000000"/>
              </a:buClr>
              <a:buSzPct val="75000"/>
              <a:buFont typeface="Symbol" charset="2"/>
              <a:buChar char=""/>
            </a:pPr>
            <a:r>
              <a:rPr lang="en-GB" sz="2000" b="0" strike="noStrike" spc="-1">
                <a:latin typeface="Arial"/>
              </a:rPr>
              <a:t>Fourth Outline Level</a:t>
            </a:r>
          </a:p>
          <a:p>
            <a:pPr marL="2160000" lvl="4" indent="-216000">
              <a:spcBef>
                <a:spcPts val="283"/>
              </a:spcBef>
              <a:buClr>
                <a:srgbClr val="000000"/>
              </a:buClr>
              <a:buSzPct val="45000"/>
              <a:buFont typeface="Wingdings" charset="2"/>
              <a:buChar char=""/>
            </a:pPr>
            <a:r>
              <a:rPr lang="en-GB" sz="2000" b="0" strike="noStrike" spc="-1">
                <a:latin typeface="Arial"/>
              </a:rPr>
              <a:t>Fifth Outline Level</a:t>
            </a:r>
          </a:p>
          <a:p>
            <a:pPr marL="2592000" lvl="5" indent="-216000">
              <a:spcBef>
                <a:spcPts val="283"/>
              </a:spcBef>
              <a:buClr>
                <a:srgbClr val="000000"/>
              </a:buClr>
              <a:buSzPct val="45000"/>
              <a:buFont typeface="Wingdings" charset="2"/>
              <a:buChar char=""/>
            </a:pPr>
            <a:r>
              <a:rPr lang="en-GB" sz="2000" b="0" strike="noStrike" spc="-1">
                <a:latin typeface="Arial"/>
              </a:rPr>
              <a:t>Sixth Outline Level</a:t>
            </a:r>
          </a:p>
          <a:p>
            <a:pPr marL="3024000" lvl="6" indent="-216000">
              <a:spcBef>
                <a:spcPts val="283"/>
              </a:spcBef>
              <a:buClr>
                <a:srgbClr val="000000"/>
              </a:buClr>
              <a:buSzPct val="45000"/>
              <a:buFont typeface="Wingdings" charset="2"/>
              <a:buChar char=""/>
            </a:pPr>
            <a:r>
              <a:rPr lang="en-GB"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0" name="Afbeelding 5"/>
          <p:cNvPicPr/>
          <p:nvPr/>
        </p:nvPicPr>
        <p:blipFill>
          <a:blip r:embed="rId14"/>
          <a:stretch/>
        </p:blipFill>
        <p:spPr>
          <a:xfrm>
            <a:off x="0" y="-3960"/>
            <a:ext cx="2113920" cy="1486800"/>
          </a:xfrm>
          <a:prstGeom prst="rect">
            <a:avLst/>
          </a:prstGeom>
          <a:ln>
            <a:noFill/>
          </a:ln>
        </p:spPr>
      </p:pic>
      <p:sp>
        <p:nvSpPr>
          <p:cNvPr id="41"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GB" sz="4400" b="0" strike="noStrike" spc="-1">
                <a:latin typeface="Arial"/>
              </a:rPr>
              <a:t>Click to edit the title text format</a:t>
            </a:r>
          </a:p>
        </p:txBody>
      </p:sp>
      <p:sp>
        <p:nvSpPr>
          <p:cNvPr id="42"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latin typeface="Arial"/>
              </a:rPr>
              <a:t>Second Outline Level</a:t>
            </a:r>
          </a:p>
          <a:p>
            <a:pPr marL="1296000" lvl="2" indent="-288000">
              <a:spcBef>
                <a:spcPts val="850"/>
              </a:spcBef>
              <a:buClr>
                <a:srgbClr val="000000"/>
              </a:buClr>
              <a:buSzPct val="45000"/>
              <a:buFont typeface="Wingdings" charset="2"/>
              <a:buChar char=""/>
            </a:pPr>
            <a:r>
              <a:rPr lang="en-GB" sz="2400" b="0" strike="noStrike" spc="-1">
                <a:latin typeface="Arial"/>
              </a:rPr>
              <a:t>Third Outline Level</a:t>
            </a:r>
          </a:p>
          <a:p>
            <a:pPr marL="1728000" lvl="3" indent="-216000">
              <a:spcBef>
                <a:spcPts val="567"/>
              </a:spcBef>
              <a:buClr>
                <a:srgbClr val="000000"/>
              </a:buClr>
              <a:buSzPct val="75000"/>
              <a:buFont typeface="Symbol" charset="2"/>
              <a:buChar char=""/>
            </a:pPr>
            <a:r>
              <a:rPr lang="en-GB" sz="2000" b="0" strike="noStrike" spc="-1">
                <a:latin typeface="Arial"/>
              </a:rPr>
              <a:t>Fourth Outline Level</a:t>
            </a:r>
          </a:p>
          <a:p>
            <a:pPr marL="2160000" lvl="4" indent="-216000">
              <a:spcBef>
                <a:spcPts val="283"/>
              </a:spcBef>
              <a:buClr>
                <a:srgbClr val="000000"/>
              </a:buClr>
              <a:buSzPct val="45000"/>
              <a:buFont typeface="Wingdings" charset="2"/>
              <a:buChar char=""/>
            </a:pPr>
            <a:r>
              <a:rPr lang="en-GB" sz="2000" b="0" strike="noStrike" spc="-1">
                <a:latin typeface="Arial"/>
              </a:rPr>
              <a:t>Fifth Outline Level</a:t>
            </a:r>
          </a:p>
          <a:p>
            <a:pPr marL="2592000" lvl="5" indent="-216000">
              <a:spcBef>
                <a:spcPts val="283"/>
              </a:spcBef>
              <a:buClr>
                <a:srgbClr val="000000"/>
              </a:buClr>
              <a:buSzPct val="45000"/>
              <a:buFont typeface="Wingdings" charset="2"/>
              <a:buChar char=""/>
            </a:pPr>
            <a:r>
              <a:rPr lang="en-GB" sz="2000" b="0" strike="noStrike" spc="-1">
                <a:latin typeface="Arial"/>
              </a:rPr>
              <a:t>Sixth Outline Level</a:t>
            </a:r>
          </a:p>
          <a:p>
            <a:pPr marL="3024000" lvl="6" indent="-216000">
              <a:spcBef>
                <a:spcPts val="283"/>
              </a:spcBef>
              <a:buClr>
                <a:srgbClr val="000000"/>
              </a:buClr>
              <a:buSzPct val="45000"/>
              <a:buFont typeface="Wingdings" charset="2"/>
              <a:buChar char=""/>
            </a:pPr>
            <a:r>
              <a:rPr lang="en-GB"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13.xml" /></Relationships>
</file>

<file path=ppt/slides/_rels/slide14.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13.xml" /></Relationships>
</file>

<file path=ppt/slides/_rels/slide15.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13.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1.xml" /></Relationships>
</file>

<file path=ppt/slides/_rels/slide19.xml.rels><?xml version="1.0" encoding="UTF-8" standalone="yes"?>
<Relationships xmlns="http://schemas.openxmlformats.org/package/2006/relationships"><Relationship Id="rId2" Type="http://schemas.openxmlformats.org/officeDocument/2006/relationships/hyperlink" Target="https://unstats.un.org/bigdata/taskteams/globalplatform/" TargetMode="External"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CustomShape 1"/>
          <p:cNvSpPr/>
          <p:nvPr/>
        </p:nvSpPr>
        <p:spPr>
          <a:xfrm>
            <a:off x="685800" y="2130480"/>
            <a:ext cx="7770600" cy="1944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endParaRPr lang="en-GB" sz="1800" b="0" strike="noStrike" spc="-1" dirty="0">
              <a:latin typeface="Arial"/>
            </a:endParaRPr>
          </a:p>
          <a:p>
            <a:pPr>
              <a:lnSpc>
                <a:spcPct val="100000"/>
              </a:lnSpc>
            </a:pPr>
            <a:endParaRPr lang="en-GB" sz="1800" b="0" strike="noStrike" spc="-1" dirty="0">
              <a:latin typeface="Arial"/>
            </a:endParaRPr>
          </a:p>
          <a:p>
            <a:pPr>
              <a:lnSpc>
                <a:spcPct val="100000"/>
              </a:lnSpc>
            </a:pPr>
            <a:endParaRPr lang="en-GB" sz="1800" b="0" strike="noStrike" spc="-1" dirty="0">
              <a:latin typeface="Arial"/>
            </a:endParaRPr>
          </a:p>
          <a:p>
            <a:pPr>
              <a:lnSpc>
                <a:spcPct val="100000"/>
              </a:lnSpc>
            </a:pPr>
            <a:endParaRPr lang="en-GB" sz="1800" b="0" strike="noStrike" spc="-1" dirty="0">
              <a:latin typeface="Arial"/>
            </a:endParaRPr>
          </a:p>
          <a:p>
            <a:pPr>
              <a:lnSpc>
                <a:spcPct val="100000"/>
              </a:lnSpc>
            </a:pPr>
            <a:endParaRPr lang="en-GB" sz="4400" b="0" strike="noStrike" spc="-1" dirty="0">
              <a:solidFill>
                <a:srgbClr val="000000"/>
              </a:solidFill>
              <a:latin typeface="Arial"/>
              <a:ea typeface="DejaVu Sans"/>
            </a:endParaRPr>
          </a:p>
          <a:p>
            <a:pPr>
              <a:lnSpc>
                <a:spcPct val="100000"/>
              </a:lnSpc>
            </a:pPr>
            <a:r>
              <a:rPr lang="en-GB" sz="4400" b="0" strike="noStrike" spc="-1" dirty="0">
                <a:solidFill>
                  <a:srgbClr val="000000"/>
                </a:solidFill>
                <a:latin typeface="Arial"/>
                <a:ea typeface="DejaVu Sans"/>
              </a:rPr>
              <a:t>Data Architecture project </a:t>
            </a:r>
          </a:p>
          <a:p>
            <a:pPr>
              <a:lnSpc>
                <a:spcPct val="100000"/>
              </a:lnSpc>
            </a:pPr>
            <a:r>
              <a:rPr lang="en-GB" sz="4400" b="0" strike="noStrike" spc="-1" dirty="0">
                <a:solidFill>
                  <a:srgbClr val="000000"/>
                </a:solidFill>
                <a:latin typeface="Arial"/>
                <a:ea typeface="DejaVu Sans"/>
              </a:rPr>
              <a:t>2017 report</a:t>
            </a:r>
            <a:endParaRPr lang="en-GB" sz="4400" b="0" strike="noStrike" spc="-1" dirty="0">
              <a:latin typeface="Arial"/>
            </a:endParaRPr>
          </a:p>
          <a:p>
            <a:pPr>
              <a:lnSpc>
                <a:spcPct val="100000"/>
              </a:lnSpc>
            </a:pPr>
            <a:endParaRPr lang="en-GB" sz="4400" b="0" strike="noStrike" spc="-1" dirty="0">
              <a:latin typeface="Arial"/>
            </a:endParaRPr>
          </a:p>
          <a:p>
            <a:pPr>
              <a:lnSpc>
                <a:spcPct val="100000"/>
              </a:lnSpc>
            </a:pPr>
            <a:r>
              <a:rPr lang="en-GB" sz="2400" b="0" strike="noStrike" spc="-1" dirty="0">
                <a:solidFill>
                  <a:srgbClr val="000000"/>
                </a:solidFill>
                <a:latin typeface="Arial"/>
                <a:ea typeface="DejaVu Sans"/>
              </a:rPr>
              <a:t>November 2017</a:t>
            </a:r>
            <a:endParaRPr lang="en-GB" sz="2400" b="0" strike="noStrike" spc="-1" dirty="0">
              <a:latin typeface="Arial"/>
            </a:endParaRPr>
          </a:p>
          <a:p>
            <a:pPr>
              <a:lnSpc>
                <a:spcPct val="100000"/>
              </a:lnSpc>
            </a:pPr>
            <a:endParaRPr lang="en-GB" sz="3100" b="0" strike="noStrike" spc="-1" dirty="0">
              <a:latin typeface="Arial"/>
            </a:endParaRPr>
          </a:p>
          <a:p>
            <a:pPr>
              <a:lnSpc>
                <a:spcPct val="100000"/>
              </a:lnSpc>
            </a:pPr>
            <a:endParaRPr lang="en-GB" sz="3100" b="0" strike="noStrike" spc="-1" dirty="0">
              <a:latin typeface="Arial"/>
            </a:endParaRPr>
          </a:p>
          <a:p>
            <a:pPr algn="ctr">
              <a:lnSpc>
                <a:spcPct val="100000"/>
              </a:lnSpc>
            </a:pPr>
            <a:endParaRPr lang="en-GB" sz="3100" b="0" strike="noStrike" spc="-1" dirty="0">
              <a:latin typeface="Arial"/>
            </a:endParaRPr>
          </a:p>
        </p:txBody>
      </p:sp>
      <p:pic>
        <p:nvPicPr>
          <p:cNvPr id="80" name="Picture 5"/>
          <p:cNvPicPr/>
          <p:nvPr/>
        </p:nvPicPr>
        <p:blipFill>
          <a:blip r:embed="rId2"/>
          <a:stretch/>
        </p:blipFill>
        <p:spPr>
          <a:xfrm>
            <a:off x="179280" y="5913360"/>
            <a:ext cx="3787560" cy="736560"/>
          </a:xfrm>
          <a:prstGeom prst="rect">
            <a:avLst/>
          </a:prstGeom>
          <a:ln>
            <a:noFill/>
          </a:ln>
        </p:spPr>
      </p:pic>
      <p:sp>
        <p:nvSpPr>
          <p:cNvPr id="81" name="CustomShape 2"/>
          <p:cNvSpPr/>
          <p:nvPr/>
        </p:nvSpPr>
        <p:spPr>
          <a:xfrm>
            <a:off x="397456" y="5023688"/>
            <a:ext cx="4318560" cy="63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1800" b="0" strike="noStrike" spc="-1" dirty="0">
                <a:solidFill>
                  <a:srgbClr val="000000"/>
                </a:solidFill>
                <a:latin typeface="Arial"/>
                <a:ea typeface="DejaVu Sans"/>
              </a:rPr>
              <a:t>Carlo </a:t>
            </a:r>
            <a:r>
              <a:rPr lang="en-GB" sz="1800" b="0" strike="noStrike" spc="-1" dirty="0" err="1">
                <a:solidFill>
                  <a:srgbClr val="000000"/>
                </a:solidFill>
                <a:latin typeface="Arial"/>
                <a:ea typeface="DejaVu Sans"/>
              </a:rPr>
              <a:t>Vaccari</a:t>
            </a:r>
            <a:r>
              <a:rPr lang="en-GB" sz="1800" b="0" strike="noStrike" spc="-1" dirty="0">
                <a:solidFill>
                  <a:srgbClr val="000000"/>
                </a:solidFill>
                <a:latin typeface="Arial"/>
                <a:ea typeface="DejaVu Sans"/>
              </a:rPr>
              <a:t>, project leader</a:t>
            </a:r>
            <a:endParaRPr lang="en-GB" sz="1800" b="0" strike="noStrike" spc="-1" dirty="0">
              <a:latin typeface="Arial"/>
            </a:endParaRPr>
          </a:p>
          <a:p>
            <a:pPr>
              <a:lnSpc>
                <a:spcPct val="100000"/>
              </a:lnSpc>
            </a:pPr>
            <a:r>
              <a:rPr lang="en-GB" sz="1800" b="0" strike="noStrike" spc="-1" dirty="0">
                <a:solidFill>
                  <a:srgbClr val="000000"/>
                </a:solidFill>
                <a:latin typeface="Arial"/>
                <a:ea typeface="DejaVu Sans"/>
              </a:rPr>
              <a:t>Dick </a:t>
            </a:r>
            <a:r>
              <a:rPr lang="en-GB" sz="1800" b="0" strike="noStrike" spc="-1" dirty="0" err="1">
                <a:solidFill>
                  <a:srgbClr val="000000"/>
                </a:solidFill>
                <a:latin typeface="Arial"/>
                <a:ea typeface="DejaVu Sans"/>
              </a:rPr>
              <a:t>Woensdregt</a:t>
            </a:r>
            <a:r>
              <a:rPr lang="en-GB" sz="1800" b="0" strike="noStrike" spc="-1" dirty="0">
                <a:solidFill>
                  <a:srgbClr val="000000"/>
                </a:solidFill>
                <a:latin typeface="Arial"/>
                <a:ea typeface="DejaVu Sans"/>
              </a:rPr>
              <a:t>, project lead architect</a:t>
            </a:r>
            <a:endParaRPr lang="en-GB" sz="1800" b="0" strike="noStrike" spc="-1" dirty="0">
              <a:latin typeface="Arial"/>
            </a:endParaRPr>
          </a:p>
        </p:txBody>
      </p:sp>
      <p:sp>
        <p:nvSpPr>
          <p:cNvPr id="82" name="CustomShape 3"/>
          <p:cNvSpPr/>
          <p:nvPr/>
        </p:nvSpPr>
        <p:spPr>
          <a:xfrm>
            <a:off x="6553080" y="6356520"/>
            <a:ext cx="2131920" cy="36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58538E8A-A686-4951-AE11-466E138A520A}" type="slidenum">
              <a:rPr lang="en-GB" sz="1200" b="0" strike="noStrike" spc="-1">
                <a:solidFill>
                  <a:srgbClr val="8B8B8B"/>
                </a:solidFill>
                <a:latin typeface="Calibri"/>
                <a:ea typeface="DejaVu Sans"/>
              </a:rPr>
              <a:t>1</a:t>
            </a:fld>
            <a:endParaRPr lang="en-GB" sz="12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CustomShape 1"/>
          <p:cNvSpPr/>
          <p:nvPr/>
        </p:nvSpPr>
        <p:spPr>
          <a:xfrm>
            <a:off x="611640" y="476640"/>
            <a:ext cx="8135280" cy="63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GB" sz="3600" b="0" strike="noStrike" spc="-1">
                <a:solidFill>
                  <a:srgbClr val="000000"/>
                </a:solidFill>
                <a:latin typeface="Arial"/>
                <a:ea typeface="DejaVu Sans"/>
              </a:rPr>
              <a:t>Capabilities</a:t>
            </a:r>
            <a:endParaRPr lang="en-GB" sz="3600" b="0" strike="noStrike" spc="-1">
              <a:latin typeface="Arial"/>
            </a:endParaRPr>
          </a:p>
        </p:txBody>
      </p:sp>
      <p:sp>
        <p:nvSpPr>
          <p:cNvPr id="112" name="CustomShape 2"/>
          <p:cNvSpPr/>
          <p:nvPr/>
        </p:nvSpPr>
        <p:spPr>
          <a:xfrm>
            <a:off x="6553080" y="6356520"/>
            <a:ext cx="2131920" cy="36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A46EF415-41F5-42F7-AE2E-BB4D0DD3AC40}" type="slidenum">
              <a:rPr lang="en-GB" sz="1200" b="0" strike="noStrike" spc="-1">
                <a:solidFill>
                  <a:srgbClr val="8B8B8B"/>
                </a:solidFill>
                <a:latin typeface="Calibri"/>
                <a:ea typeface="DejaVu Sans"/>
              </a:rPr>
              <a:t>10</a:t>
            </a:fld>
            <a:endParaRPr lang="en-GB" sz="1200" b="0" strike="noStrike" spc="-1">
              <a:latin typeface="Arial"/>
            </a:endParaRPr>
          </a:p>
        </p:txBody>
      </p:sp>
      <p:pic>
        <p:nvPicPr>
          <p:cNvPr id="113" name="Immagine 120"/>
          <p:cNvPicPr/>
          <p:nvPr/>
        </p:nvPicPr>
        <p:blipFill>
          <a:blip r:embed="rId2"/>
          <a:stretch/>
        </p:blipFill>
        <p:spPr>
          <a:xfrm>
            <a:off x="14400" y="1280160"/>
            <a:ext cx="9037800" cy="55206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ustomShape 1"/>
          <p:cNvSpPr/>
          <p:nvPr/>
        </p:nvSpPr>
        <p:spPr>
          <a:xfrm>
            <a:off x="611640" y="476640"/>
            <a:ext cx="8135280" cy="63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GB" sz="3600" b="0" strike="noStrike" spc="-1">
                <a:solidFill>
                  <a:srgbClr val="000000"/>
                </a:solidFill>
                <a:latin typeface="Arial"/>
                <a:ea typeface="DejaVu Sans"/>
              </a:rPr>
              <a:t>Capabilities example</a:t>
            </a:r>
            <a:endParaRPr lang="en-GB" sz="3600" b="0" strike="noStrike" spc="-1">
              <a:latin typeface="Arial"/>
            </a:endParaRPr>
          </a:p>
        </p:txBody>
      </p:sp>
      <p:sp>
        <p:nvSpPr>
          <p:cNvPr id="115" name="CustomShape 2"/>
          <p:cNvSpPr/>
          <p:nvPr/>
        </p:nvSpPr>
        <p:spPr>
          <a:xfrm>
            <a:off x="632160" y="1592640"/>
            <a:ext cx="7846920" cy="435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2000" b="1" strike="noStrike" spc="-1">
                <a:solidFill>
                  <a:srgbClr val="CE181E"/>
                </a:solidFill>
                <a:latin typeface="Arial"/>
                <a:ea typeface="DejaVu Sans"/>
              </a:rPr>
              <a:t>Ingestion</a:t>
            </a:r>
            <a:r>
              <a:rPr lang="en-GB" sz="2000" b="0" strike="noStrike" spc="-1">
                <a:solidFill>
                  <a:srgbClr val="000000"/>
                </a:solidFill>
                <a:latin typeface="Arial"/>
                <a:ea typeface="DejaVu Sans"/>
              </a:rPr>
              <a:t>: the ability to receive data from external sources or providers</a:t>
            </a:r>
            <a:endParaRPr lang="en-GB" sz="2000" b="0" strike="noStrike" spc="-1">
              <a:latin typeface="Arial"/>
            </a:endParaRPr>
          </a:p>
          <a:p>
            <a:pPr>
              <a:lnSpc>
                <a:spcPct val="100000"/>
              </a:lnSpc>
            </a:pPr>
            <a:endParaRPr lang="en-GB" sz="2000" b="0" strike="noStrike" spc="-1">
              <a:latin typeface="Arial"/>
            </a:endParaRPr>
          </a:p>
          <a:p>
            <a:pPr>
              <a:lnSpc>
                <a:spcPct val="100000"/>
              </a:lnSpc>
            </a:pPr>
            <a:r>
              <a:rPr lang="en-GB" sz="1800" b="0" strike="noStrike" spc="-1">
                <a:solidFill>
                  <a:srgbClr val="000000"/>
                </a:solidFill>
                <a:latin typeface="Arial"/>
                <a:ea typeface="DejaVu Sans"/>
              </a:rPr>
              <a:t>Conceptual Building Blocks:</a:t>
            </a:r>
            <a:endParaRPr lang="en-GB" sz="1800" b="0" strike="noStrike" spc="-1">
              <a:latin typeface="Arial"/>
            </a:endParaRPr>
          </a:p>
          <a:p>
            <a:pPr marL="216000" indent="-214920">
              <a:lnSpc>
                <a:spcPct val="100000"/>
              </a:lnSpc>
              <a:buClr>
                <a:srgbClr val="000000"/>
              </a:buClr>
              <a:buSzPct val="45000"/>
              <a:buFont typeface="Wingdings" charset="2"/>
              <a:buChar char=""/>
            </a:pPr>
            <a:r>
              <a:rPr lang="en-GB" sz="1800" b="0" strike="noStrike" spc="-1">
                <a:solidFill>
                  <a:srgbClr val="000000"/>
                </a:solidFill>
                <a:latin typeface="Arial"/>
                <a:ea typeface="DejaVu Sans"/>
              </a:rPr>
              <a:t>Channel Management</a:t>
            </a:r>
            <a:endParaRPr lang="en-GB" sz="1800" b="0" strike="noStrike" spc="-1">
              <a:latin typeface="Arial"/>
            </a:endParaRPr>
          </a:p>
          <a:p>
            <a:pPr marL="216000" indent="-214920">
              <a:lnSpc>
                <a:spcPct val="100000"/>
              </a:lnSpc>
              <a:buClr>
                <a:srgbClr val="000000"/>
              </a:buClr>
              <a:buSzPct val="45000"/>
              <a:buFont typeface="Wingdings" charset="2"/>
              <a:buChar char=""/>
            </a:pPr>
            <a:r>
              <a:rPr lang="en-GB" sz="1800" b="0" strike="noStrike" spc="-1">
                <a:solidFill>
                  <a:srgbClr val="000000"/>
                </a:solidFill>
                <a:latin typeface="Arial"/>
                <a:ea typeface="DejaVu Sans"/>
              </a:rPr>
              <a:t>Channel Configuration</a:t>
            </a:r>
            <a:endParaRPr lang="en-GB" sz="1800" b="0" strike="noStrike" spc="-1">
              <a:latin typeface="Arial"/>
            </a:endParaRPr>
          </a:p>
          <a:p>
            <a:pPr marL="216000" indent="-214920">
              <a:lnSpc>
                <a:spcPct val="100000"/>
              </a:lnSpc>
              <a:buClr>
                <a:srgbClr val="000000"/>
              </a:buClr>
              <a:buSzPct val="45000"/>
              <a:buFont typeface="Wingdings" charset="2"/>
              <a:buChar char=""/>
            </a:pPr>
            <a:r>
              <a:rPr lang="en-GB" sz="1800" b="0" strike="noStrike" spc="-1">
                <a:solidFill>
                  <a:srgbClr val="000000"/>
                </a:solidFill>
                <a:latin typeface="Arial"/>
                <a:ea typeface="DejaVu Sans"/>
              </a:rPr>
              <a:t>Data Provider Management (e.g. Respondent, ...)</a:t>
            </a:r>
            <a:endParaRPr lang="en-GB" sz="1800" b="0" strike="noStrike" spc="-1">
              <a:latin typeface="Arial"/>
            </a:endParaRPr>
          </a:p>
          <a:p>
            <a:pPr marL="216000" indent="-214920">
              <a:lnSpc>
                <a:spcPct val="100000"/>
              </a:lnSpc>
              <a:buClr>
                <a:srgbClr val="000000"/>
              </a:buClr>
              <a:buSzPct val="45000"/>
              <a:buFont typeface="Wingdings" charset="2"/>
              <a:buChar char=""/>
            </a:pPr>
            <a:r>
              <a:rPr lang="en-GB" sz="1800" b="0" strike="noStrike" spc="-1">
                <a:solidFill>
                  <a:srgbClr val="000000"/>
                </a:solidFill>
                <a:latin typeface="Arial"/>
                <a:ea typeface="DejaVu Sans"/>
              </a:rPr>
              <a:t>Operate &amp; Monitor Channels</a:t>
            </a:r>
            <a:endParaRPr lang="en-GB" sz="1800" b="0" strike="noStrike" spc="-1">
              <a:latin typeface="Arial"/>
            </a:endParaRPr>
          </a:p>
          <a:p>
            <a:pPr marL="216000" indent="-214920">
              <a:lnSpc>
                <a:spcPct val="100000"/>
              </a:lnSpc>
              <a:buClr>
                <a:srgbClr val="000000"/>
              </a:buClr>
              <a:buSzPct val="45000"/>
              <a:buFont typeface="Wingdings" charset="2"/>
              <a:buChar char=""/>
            </a:pPr>
            <a:r>
              <a:rPr lang="en-GB" sz="1800" b="0" strike="noStrike" spc="-1">
                <a:solidFill>
                  <a:srgbClr val="000000"/>
                </a:solidFill>
                <a:latin typeface="Arial"/>
                <a:ea typeface="DejaVu Sans"/>
              </a:rPr>
              <a:t>Data Storage</a:t>
            </a:r>
            <a:endParaRPr lang="en-GB" sz="1800" b="0" strike="noStrike" spc="-1">
              <a:latin typeface="Arial"/>
            </a:endParaRPr>
          </a:p>
          <a:p>
            <a:pPr>
              <a:lnSpc>
                <a:spcPct val="100000"/>
              </a:lnSpc>
            </a:pPr>
            <a:endParaRPr lang="en-GB" sz="1800" b="0" strike="noStrike" spc="-1">
              <a:latin typeface="Arial"/>
            </a:endParaRPr>
          </a:p>
          <a:p>
            <a:pPr>
              <a:lnSpc>
                <a:spcPct val="100000"/>
              </a:lnSpc>
            </a:pPr>
            <a:r>
              <a:rPr lang="en-GB" sz="1800" b="0" strike="noStrike" spc="-1">
                <a:solidFill>
                  <a:srgbClr val="000000"/>
                </a:solidFill>
                <a:latin typeface="Arial"/>
                <a:ea typeface="DejaVu Sans"/>
              </a:rPr>
              <a:t>Logical Building Blocks (just some examples):</a:t>
            </a:r>
            <a:endParaRPr lang="en-GB" sz="1800" b="0" strike="noStrike" spc="-1">
              <a:latin typeface="Arial"/>
            </a:endParaRPr>
          </a:p>
          <a:p>
            <a:pPr marL="216000" indent="-214920">
              <a:lnSpc>
                <a:spcPct val="100000"/>
              </a:lnSpc>
              <a:buClr>
                <a:srgbClr val="000000"/>
              </a:buClr>
              <a:buSzPct val="45000"/>
              <a:buFont typeface="Wingdings" charset="2"/>
              <a:buChar char=""/>
            </a:pPr>
            <a:r>
              <a:rPr lang="en-GB" sz="1800" b="0" strike="noStrike" spc="-1">
                <a:solidFill>
                  <a:srgbClr val="000000"/>
                </a:solidFill>
                <a:latin typeface="Arial"/>
                <a:ea typeface="DejaVu Sans"/>
              </a:rPr>
              <a:t>Create, maintain and withdrawing (data collection) channels</a:t>
            </a:r>
            <a:endParaRPr lang="en-GB" sz="1800" b="0" strike="noStrike" spc="-1">
              <a:latin typeface="Arial"/>
            </a:endParaRPr>
          </a:p>
          <a:p>
            <a:pPr marL="216000" indent="-214920">
              <a:lnSpc>
                <a:spcPct val="100000"/>
              </a:lnSpc>
              <a:buClr>
                <a:srgbClr val="000000"/>
              </a:buClr>
              <a:buSzPct val="45000"/>
              <a:buFont typeface="Wingdings" charset="2"/>
              <a:buChar char=""/>
            </a:pPr>
            <a:r>
              <a:rPr lang="en-GB" sz="1800" b="0" strike="noStrike" spc="-1">
                <a:solidFill>
                  <a:srgbClr val="000000"/>
                </a:solidFill>
                <a:latin typeface="Arial"/>
                <a:ea typeface="DejaVu Sans"/>
              </a:rPr>
              <a:t>Generate metadata describing new channel </a:t>
            </a:r>
            <a:endParaRPr lang="en-GB" sz="1800" b="0" strike="noStrike" spc="-1">
              <a:latin typeface="Arial"/>
            </a:endParaRPr>
          </a:p>
          <a:p>
            <a:pPr marL="216000" indent="-214920">
              <a:lnSpc>
                <a:spcPct val="100000"/>
              </a:lnSpc>
              <a:buClr>
                <a:srgbClr val="000000"/>
              </a:buClr>
              <a:buSzPct val="45000"/>
              <a:buFont typeface="Wingdings" charset="2"/>
              <a:buChar char=""/>
            </a:pPr>
            <a:r>
              <a:rPr lang="en-GB" sz="1800" b="0" strike="noStrike" spc="-1">
                <a:solidFill>
                  <a:srgbClr val="000000"/>
                </a:solidFill>
                <a:latin typeface="Arial"/>
                <a:ea typeface="DejaVu Sans"/>
              </a:rPr>
              <a:t>Configure channel for specific data streams (eg surveys)</a:t>
            </a:r>
            <a:endParaRPr lang="en-GB" sz="1800" b="0" strike="noStrike" spc="-1">
              <a:latin typeface="Arial"/>
            </a:endParaRPr>
          </a:p>
          <a:p>
            <a:pPr marL="216000" indent="-214920">
              <a:lnSpc>
                <a:spcPct val="100000"/>
              </a:lnSpc>
              <a:buClr>
                <a:srgbClr val="000000"/>
              </a:buClr>
              <a:buSzPct val="45000"/>
              <a:buFont typeface="Wingdings" charset="2"/>
              <a:buChar char=""/>
            </a:pPr>
            <a:r>
              <a:rPr lang="en-GB" sz="1800" b="0" strike="noStrike" spc="-1">
                <a:solidFill>
                  <a:srgbClr val="000000"/>
                </a:solidFill>
                <a:latin typeface="Arial"/>
                <a:ea typeface="DejaVu Sans"/>
              </a:rPr>
              <a:t>Generate metadata to describe dataset types</a:t>
            </a:r>
            <a:endParaRPr lang="en-GB" sz="1800" b="0" strike="noStrike" spc="-1">
              <a:latin typeface="Arial"/>
            </a:endParaRPr>
          </a:p>
          <a:p>
            <a:pPr marL="216000" indent="-214920">
              <a:lnSpc>
                <a:spcPct val="100000"/>
              </a:lnSpc>
              <a:buClr>
                <a:srgbClr val="000000"/>
              </a:buClr>
              <a:buSzPct val="45000"/>
              <a:buFont typeface="Wingdings" charset="2"/>
              <a:buChar char=""/>
            </a:pPr>
            <a:r>
              <a:rPr lang="en-GB" sz="1800" b="0" strike="noStrike" spc="-1">
                <a:solidFill>
                  <a:srgbClr val="000000"/>
                </a:solidFill>
                <a:latin typeface="Arial"/>
                <a:ea typeface="DejaVu Sans"/>
              </a:rPr>
              <a:t> ...</a:t>
            </a:r>
            <a:endParaRPr lang="en-GB" sz="1800" b="0" strike="noStrike" spc="-1">
              <a:latin typeface="Arial"/>
            </a:endParaRPr>
          </a:p>
          <a:p>
            <a:pPr>
              <a:lnSpc>
                <a:spcPct val="100000"/>
              </a:lnSpc>
            </a:pPr>
            <a:endParaRPr lang="en-GB" sz="1800" b="0" strike="noStrike" spc="-1">
              <a:latin typeface="Arial"/>
            </a:endParaRPr>
          </a:p>
          <a:p>
            <a:pPr>
              <a:lnSpc>
                <a:spcPct val="100000"/>
              </a:lnSpc>
            </a:pPr>
            <a:endParaRPr lang="en-GB" sz="1800" b="0" strike="noStrike" spc="-1">
              <a:latin typeface="Arial"/>
            </a:endParaRPr>
          </a:p>
          <a:p>
            <a:pPr>
              <a:lnSpc>
                <a:spcPct val="100000"/>
              </a:lnSpc>
            </a:pPr>
            <a:endParaRPr lang="en-GB" sz="1800" b="0" strike="noStrike" spc="-1">
              <a:latin typeface="Arial"/>
            </a:endParaRPr>
          </a:p>
          <a:p>
            <a:pPr>
              <a:lnSpc>
                <a:spcPct val="100000"/>
              </a:lnSpc>
            </a:pPr>
            <a:endParaRPr lang="en-GB" sz="1800" b="0" strike="noStrike" spc="-1">
              <a:latin typeface="Arial"/>
            </a:endParaRPr>
          </a:p>
          <a:p>
            <a:pPr>
              <a:lnSpc>
                <a:spcPct val="100000"/>
              </a:lnSpc>
            </a:pPr>
            <a:endParaRPr lang="en-GB" sz="1800" b="0" strike="noStrike" spc="-1">
              <a:latin typeface="Arial"/>
            </a:endParaRPr>
          </a:p>
        </p:txBody>
      </p:sp>
      <p:sp>
        <p:nvSpPr>
          <p:cNvPr id="116" name="CustomShape 3"/>
          <p:cNvSpPr/>
          <p:nvPr/>
        </p:nvSpPr>
        <p:spPr>
          <a:xfrm>
            <a:off x="6553080" y="6356520"/>
            <a:ext cx="2131920" cy="36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A4558274-01C5-4EEF-B5BD-68E7B4C499BC}" type="slidenum">
              <a:rPr lang="en-GB" sz="1200" b="0" strike="noStrike" spc="-1">
                <a:solidFill>
                  <a:srgbClr val="8B8B8B"/>
                </a:solidFill>
                <a:latin typeface="Calibri"/>
                <a:ea typeface="DejaVu Sans"/>
              </a:rPr>
              <a:t>11</a:t>
            </a:fld>
            <a:endParaRPr lang="en-GB" sz="1200" b="0" strike="noStrike" spc="-1">
              <a:latin typeface="Arial"/>
            </a:endParaRPr>
          </a:p>
        </p:txBody>
      </p:sp>
      <p:pic>
        <p:nvPicPr>
          <p:cNvPr id="117" name="Immagine 125"/>
          <p:cNvPicPr/>
          <p:nvPr/>
        </p:nvPicPr>
        <p:blipFill>
          <a:blip r:embed="rId2"/>
          <a:stretch/>
        </p:blipFill>
        <p:spPr>
          <a:xfrm>
            <a:off x="7134144" y="4125930"/>
            <a:ext cx="1614320" cy="2111382"/>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CustomShape 1"/>
          <p:cNvSpPr/>
          <p:nvPr/>
        </p:nvSpPr>
        <p:spPr>
          <a:xfrm>
            <a:off x="611640" y="476640"/>
            <a:ext cx="8135280" cy="63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GB" sz="3600" b="0" strike="noStrike" spc="-1">
                <a:solidFill>
                  <a:srgbClr val="000000"/>
                </a:solidFill>
                <a:latin typeface="Arial"/>
                <a:ea typeface="DejaVu Sans"/>
              </a:rPr>
              <a:t>Diagrams</a:t>
            </a:r>
            <a:endParaRPr lang="en-GB" sz="3600" b="0" strike="noStrike" spc="-1">
              <a:latin typeface="Arial"/>
            </a:endParaRPr>
          </a:p>
        </p:txBody>
      </p:sp>
      <p:sp>
        <p:nvSpPr>
          <p:cNvPr id="119" name="CustomShape 2"/>
          <p:cNvSpPr/>
          <p:nvPr/>
        </p:nvSpPr>
        <p:spPr>
          <a:xfrm>
            <a:off x="632160" y="1807504"/>
            <a:ext cx="7846920" cy="435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GB" sz="2000" b="0" strike="noStrike" spc="-1" dirty="0">
                <a:solidFill>
                  <a:srgbClr val="000000"/>
                </a:solidFill>
                <a:latin typeface="+mj-lt"/>
                <a:ea typeface="DejaVu Sans"/>
              </a:rPr>
              <a:t>The following diagrams depict the relationships between the concepts of capabilities and conceptual and logical building blocks that are used to present </a:t>
            </a:r>
            <a:r>
              <a:rPr lang="en-GB" sz="2000" b="0" strike="noStrike" spc="-1">
                <a:solidFill>
                  <a:srgbClr val="000000"/>
                </a:solidFill>
                <a:latin typeface="+mj-lt"/>
                <a:ea typeface="DejaVu Sans"/>
              </a:rPr>
              <a:t>the </a:t>
            </a:r>
            <a:r>
              <a:rPr lang="it-IT" sz="2000" b="0" strike="noStrike" spc="-1">
                <a:solidFill>
                  <a:srgbClr val="000000"/>
                </a:solidFill>
                <a:latin typeface="+mj-lt"/>
                <a:ea typeface="DejaVu Sans"/>
              </a:rPr>
              <a:t>DA (in line with other names we call it </a:t>
            </a:r>
            <a:r>
              <a:rPr lang="en-GB" sz="2000" b="0" strike="noStrike" spc="-1">
                <a:solidFill>
                  <a:srgbClr val="000000"/>
                </a:solidFill>
                <a:latin typeface="+mj-lt"/>
                <a:ea typeface="DejaVu Sans"/>
              </a:rPr>
              <a:t>CSDA</a:t>
            </a:r>
            <a:r>
              <a:rPr lang="it-IT" sz="2000" b="0" strike="noStrike" spc="-1">
                <a:solidFill>
                  <a:srgbClr val="000000"/>
                </a:solidFill>
                <a:latin typeface="+mj-lt"/>
                <a:ea typeface="DejaVu Sans"/>
              </a:rPr>
              <a:t> Common Statistical Data Architecture)</a:t>
            </a:r>
            <a:r>
              <a:rPr lang="en-GB" sz="2000" b="0" strike="noStrike" spc="-1">
                <a:solidFill>
                  <a:srgbClr val="000000"/>
                </a:solidFill>
                <a:latin typeface="+mj-lt"/>
                <a:ea typeface="DejaVu Sans"/>
              </a:rPr>
              <a:t>.</a:t>
            </a:r>
            <a:endParaRPr lang="en-GB" sz="2000" b="0" strike="noStrike" spc="-1" dirty="0">
              <a:latin typeface="+mj-lt"/>
            </a:endParaRPr>
          </a:p>
          <a:p>
            <a:pPr>
              <a:lnSpc>
                <a:spcPct val="100000"/>
              </a:lnSpc>
            </a:pPr>
            <a:endParaRPr lang="en-GB" sz="2000" b="0" strike="noStrike" spc="-1" dirty="0">
              <a:latin typeface="+mj-lt"/>
            </a:endParaRPr>
          </a:p>
          <a:p>
            <a:pPr>
              <a:lnSpc>
                <a:spcPct val="100000"/>
              </a:lnSpc>
            </a:pPr>
            <a:r>
              <a:rPr lang="en-GB" sz="2000" b="0" strike="noStrike" spc="-1" dirty="0">
                <a:solidFill>
                  <a:srgbClr val="000000"/>
                </a:solidFill>
                <a:latin typeface="+mj-lt"/>
                <a:ea typeface="DejaVu Sans"/>
              </a:rPr>
              <a:t>The CSDA identifies the building blocks at the conceptual level that are mapped to the capabilities that are required to </a:t>
            </a:r>
            <a:r>
              <a:rPr lang="en-GB" sz="2000" b="0" strike="noStrike" spc="-1" dirty="0" err="1">
                <a:solidFill>
                  <a:srgbClr val="000000"/>
                </a:solidFill>
                <a:latin typeface="+mj-lt"/>
                <a:ea typeface="DejaVu Sans"/>
              </a:rPr>
              <a:t>fulfill</a:t>
            </a:r>
            <a:r>
              <a:rPr lang="en-GB" sz="2000" b="0" strike="noStrike" spc="-1" dirty="0">
                <a:solidFill>
                  <a:srgbClr val="000000"/>
                </a:solidFill>
                <a:latin typeface="+mj-lt"/>
                <a:ea typeface="DejaVu Sans"/>
              </a:rPr>
              <a:t> the activities conducted by a statistical organisation.  </a:t>
            </a:r>
            <a:endParaRPr lang="en-GB" sz="2000" b="0" strike="noStrike" spc="-1" dirty="0">
              <a:latin typeface="+mj-lt"/>
            </a:endParaRPr>
          </a:p>
          <a:p>
            <a:pPr>
              <a:lnSpc>
                <a:spcPct val="100000"/>
              </a:lnSpc>
            </a:pPr>
            <a:endParaRPr lang="en-GB" sz="2000" b="0" strike="noStrike" spc="-1" dirty="0">
              <a:latin typeface="Arial"/>
            </a:endParaRPr>
          </a:p>
          <a:p>
            <a:pPr>
              <a:lnSpc>
                <a:spcPct val="100000"/>
              </a:lnSpc>
            </a:pPr>
            <a:endParaRPr lang="en-GB" sz="2000" b="0" strike="noStrike" spc="-1" dirty="0">
              <a:latin typeface="Arial"/>
            </a:endParaRPr>
          </a:p>
        </p:txBody>
      </p:sp>
      <p:sp>
        <p:nvSpPr>
          <p:cNvPr id="120" name="CustomShape 3"/>
          <p:cNvSpPr/>
          <p:nvPr/>
        </p:nvSpPr>
        <p:spPr>
          <a:xfrm>
            <a:off x="6553080" y="6356520"/>
            <a:ext cx="2131920" cy="36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2B3157E9-D954-4B96-B8DA-98E63195FBD6}" type="slidenum">
              <a:rPr lang="en-GB" sz="1200" b="0" strike="noStrike" spc="-1">
                <a:solidFill>
                  <a:srgbClr val="8B8B8B"/>
                </a:solidFill>
                <a:latin typeface="Calibri"/>
                <a:ea typeface="DejaVu Sans"/>
              </a:rPr>
              <a:t>12</a:t>
            </a:fld>
            <a:endParaRPr lang="en-GB" sz="1200" b="0" strike="noStrike" spc="-1">
              <a:latin typeface="Arial"/>
            </a:endParaRPr>
          </a:p>
        </p:txBody>
      </p:sp>
      <p:pic>
        <p:nvPicPr>
          <p:cNvPr id="121" name="Immagine 130"/>
          <p:cNvPicPr/>
          <p:nvPr/>
        </p:nvPicPr>
        <p:blipFill>
          <a:blip r:embed="rId2"/>
          <a:stretch/>
        </p:blipFill>
        <p:spPr>
          <a:xfrm>
            <a:off x="6430680" y="3960000"/>
            <a:ext cx="2521440" cy="25214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CustomShape 1"/>
          <p:cNvSpPr/>
          <p:nvPr/>
        </p:nvSpPr>
        <p:spPr>
          <a:xfrm>
            <a:off x="1429200" y="274680"/>
            <a:ext cx="8227800" cy="1141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GB" sz="3600" b="0" strike="noStrike" spc="-1">
                <a:solidFill>
                  <a:srgbClr val="000000"/>
                </a:solidFill>
                <a:latin typeface="Calibri"/>
                <a:ea typeface="DejaVu Sans"/>
              </a:rPr>
              <a:t>Capabilities &amp; Building Blocks</a:t>
            </a:r>
            <a:endParaRPr lang="en-GB" sz="3600" b="0" strike="noStrike" spc="-1">
              <a:latin typeface="Arial"/>
            </a:endParaRPr>
          </a:p>
        </p:txBody>
      </p:sp>
      <p:sp>
        <p:nvSpPr>
          <p:cNvPr id="123" name="CustomShape 2"/>
          <p:cNvSpPr/>
          <p:nvPr/>
        </p:nvSpPr>
        <p:spPr>
          <a:xfrm>
            <a:off x="6553080" y="6356520"/>
            <a:ext cx="2131920" cy="36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44FBAE91-2285-40AB-8587-F6B669D54FDF}" type="slidenum">
              <a:rPr lang="en-GB" sz="1200" b="0" strike="noStrike" spc="-1">
                <a:solidFill>
                  <a:srgbClr val="8B8B8B"/>
                </a:solidFill>
                <a:latin typeface="Calibri"/>
                <a:ea typeface="DejaVu Sans"/>
              </a:rPr>
              <a:t>13</a:t>
            </a:fld>
            <a:endParaRPr lang="en-GB" sz="1200" b="0" strike="noStrike" spc="-1">
              <a:latin typeface="Arial"/>
            </a:endParaRPr>
          </a:p>
        </p:txBody>
      </p:sp>
      <p:pic>
        <p:nvPicPr>
          <p:cNvPr id="124" name="Immagine 123"/>
          <p:cNvPicPr/>
          <p:nvPr/>
        </p:nvPicPr>
        <p:blipFill>
          <a:blip r:embed="rId2"/>
          <a:stretch/>
        </p:blipFill>
        <p:spPr>
          <a:xfrm>
            <a:off x="-2880" y="1551600"/>
            <a:ext cx="9143640" cy="50889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CustomShape 1"/>
          <p:cNvSpPr/>
          <p:nvPr/>
        </p:nvSpPr>
        <p:spPr>
          <a:xfrm>
            <a:off x="1465200" y="274680"/>
            <a:ext cx="8227800" cy="1141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GB" sz="3600" b="0" strike="noStrike" spc="-1">
                <a:solidFill>
                  <a:srgbClr val="000000"/>
                </a:solidFill>
                <a:latin typeface="Calibri"/>
                <a:ea typeface="DejaVu Sans"/>
              </a:rPr>
              <a:t>Capabilities &amp; Building Blocks</a:t>
            </a:r>
            <a:endParaRPr lang="en-GB" sz="3600" b="0" strike="noStrike" spc="-1">
              <a:latin typeface="Arial"/>
            </a:endParaRPr>
          </a:p>
        </p:txBody>
      </p:sp>
      <p:sp>
        <p:nvSpPr>
          <p:cNvPr id="126" name="CustomShape 2"/>
          <p:cNvSpPr/>
          <p:nvPr/>
        </p:nvSpPr>
        <p:spPr>
          <a:xfrm>
            <a:off x="6553080" y="6356520"/>
            <a:ext cx="2131920" cy="36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0A79E47A-6C73-4995-A00C-3B46E06AD1A6}" type="slidenum">
              <a:rPr lang="en-GB" sz="1200" b="0" strike="noStrike" spc="-1">
                <a:solidFill>
                  <a:srgbClr val="8B8B8B"/>
                </a:solidFill>
                <a:latin typeface="Calibri"/>
                <a:ea typeface="DejaVu Sans"/>
              </a:rPr>
              <a:t>14</a:t>
            </a:fld>
            <a:endParaRPr lang="en-GB" sz="1200" b="0" strike="noStrike" spc="-1">
              <a:latin typeface="Arial"/>
            </a:endParaRPr>
          </a:p>
        </p:txBody>
      </p:sp>
      <p:pic>
        <p:nvPicPr>
          <p:cNvPr id="127" name="Immagine 126"/>
          <p:cNvPicPr/>
          <p:nvPr/>
        </p:nvPicPr>
        <p:blipFill>
          <a:blip r:embed="rId2"/>
          <a:stretch/>
        </p:blipFill>
        <p:spPr>
          <a:xfrm>
            <a:off x="-2880" y="1352880"/>
            <a:ext cx="9143640" cy="50540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CustomShape 1"/>
          <p:cNvSpPr/>
          <p:nvPr/>
        </p:nvSpPr>
        <p:spPr>
          <a:xfrm>
            <a:off x="1465200" y="274680"/>
            <a:ext cx="8227800" cy="1141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GB" sz="3600" b="0" strike="noStrike" spc="-1">
                <a:solidFill>
                  <a:srgbClr val="000000"/>
                </a:solidFill>
                <a:latin typeface="Calibri"/>
                <a:ea typeface="DejaVu Sans"/>
              </a:rPr>
              <a:t>Capabilities &amp; Building Blocks</a:t>
            </a:r>
            <a:endParaRPr lang="en-GB" sz="3600" b="0" strike="noStrike" spc="-1">
              <a:latin typeface="Arial"/>
            </a:endParaRPr>
          </a:p>
        </p:txBody>
      </p:sp>
      <p:sp>
        <p:nvSpPr>
          <p:cNvPr id="129" name="CustomShape 2"/>
          <p:cNvSpPr/>
          <p:nvPr/>
        </p:nvSpPr>
        <p:spPr>
          <a:xfrm>
            <a:off x="6553080" y="6356520"/>
            <a:ext cx="2131920" cy="36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F42C73BD-22AC-4CF7-85F6-B65A328CFAE9}" type="slidenum">
              <a:rPr lang="en-GB" sz="1200" b="0" strike="noStrike" spc="-1">
                <a:solidFill>
                  <a:srgbClr val="8B8B8B"/>
                </a:solidFill>
                <a:latin typeface="Calibri"/>
                <a:ea typeface="DejaVu Sans"/>
              </a:rPr>
              <a:t>15</a:t>
            </a:fld>
            <a:endParaRPr lang="en-GB" sz="1200" b="0" strike="noStrike" spc="-1">
              <a:latin typeface="Arial"/>
            </a:endParaRPr>
          </a:p>
        </p:txBody>
      </p:sp>
      <p:pic>
        <p:nvPicPr>
          <p:cNvPr id="130" name="Immagine 129"/>
          <p:cNvPicPr/>
          <p:nvPr/>
        </p:nvPicPr>
        <p:blipFill>
          <a:blip r:embed="rId2"/>
          <a:stretch/>
        </p:blipFill>
        <p:spPr>
          <a:xfrm>
            <a:off x="-2880" y="1349280"/>
            <a:ext cx="9143640" cy="51332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CustomShape 1"/>
          <p:cNvSpPr/>
          <p:nvPr/>
        </p:nvSpPr>
        <p:spPr>
          <a:xfrm>
            <a:off x="611640" y="476640"/>
            <a:ext cx="8135280" cy="63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GB" sz="3600" b="0" strike="noStrike" spc="-1">
                <a:solidFill>
                  <a:srgbClr val="000000"/>
                </a:solidFill>
                <a:latin typeface="Arial"/>
                <a:ea typeface="DejaVu Sans"/>
              </a:rPr>
              <a:t>Use-cases</a:t>
            </a:r>
            <a:endParaRPr lang="en-GB" sz="3600" b="0" strike="noStrike" spc="-1">
              <a:latin typeface="Arial"/>
            </a:endParaRPr>
          </a:p>
        </p:txBody>
      </p:sp>
      <p:sp>
        <p:nvSpPr>
          <p:cNvPr id="132" name="CustomShape 2"/>
          <p:cNvSpPr/>
          <p:nvPr/>
        </p:nvSpPr>
        <p:spPr>
          <a:xfrm>
            <a:off x="632160" y="2138584"/>
            <a:ext cx="7846920" cy="294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ts val="14"/>
              </a:lnSpc>
            </a:pPr>
            <a:r>
              <a:rPr lang="en-GB" sz="2000" b="0" strike="noStrike" spc="-1" dirty="0">
                <a:solidFill>
                  <a:srgbClr val="000000"/>
                </a:solidFill>
                <a:latin typeface="Arial"/>
                <a:ea typeface="DejaVu Sans"/>
              </a:rPr>
              <a:t>Five </a:t>
            </a:r>
            <a:r>
              <a:rPr lang="en-GB" sz="2000" b="0" strike="noStrike" spc="-1">
                <a:solidFill>
                  <a:srgbClr val="000000"/>
                </a:solidFill>
                <a:latin typeface="Arial"/>
                <a:ea typeface="DejaVu Sans"/>
              </a:rPr>
              <a:t>use-cases ha</a:t>
            </a:r>
            <a:r>
              <a:rPr lang="it-IT" sz="2000" b="0" strike="noStrike" spc="-1">
                <a:solidFill>
                  <a:srgbClr val="000000"/>
                </a:solidFill>
                <a:latin typeface="Arial"/>
                <a:ea typeface="DejaVu Sans"/>
              </a:rPr>
              <a:t>ve</a:t>
            </a:r>
            <a:r>
              <a:rPr lang="en-GB" sz="2000" b="0" strike="noStrike" spc="-1">
                <a:solidFill>
                  <a:srgbClr val="000000"/>
                </a:solidFill>
                <a:latin typeface="Arial"/>
                <a:ea typeface="DejaVu Sans"/>
              </a:rPr>
              <a:t> </a:t>
            </a:r>
            <a:r>
              <a:rPr lang="en-GB" sz="2000" b="0" strike="noStrike" spc="-1" dirty="0">
                <a:solidFill>
                  <a:srgbClr val="000000"/>
                </a:solidFill>
                <a:latin typeface="Arial"/>
                <a:ea typeface="DejaVu Sans"/>
              </a:rPr>
              <a:t>been described:</a:t>
            </a:r>
            <a:endParaRPr lang="en-GB" sz="2000" b="0" strike="noStrike" spc="-1" dirty="0">
              <a:latin typeface="Arial"/>
            </a:endParaRPr>
          </a:p>
          <a:p>
            <a:pPr marL="285840" indent="-284040">
              <a:lnSpc>
                <a:spcPct val="150000"/>
              </a:lnSpc>
              <a:buClr>
                <a:srgbClr val="000000"/>
              </a:buClr>
              <a:buFont typeface="Wingdings" charset="2"/>
              <a:buAutoNum type="arabicParenR"/>
            </a:pPr>
            <a:r>
              <a:rPr lang="en-GB" sz="2000" b="0" strike="noStrike" spc="-1" dirty="0">
                <a:solidFill>
                  <a:srgbClr val="000000"/>
                </a:solidFill>
                <a:latin typeface="Arial"/>
                <a:ea typeface="DejaVu Sans"/>
              </a:rPr>
              <a:t>Integrate a new CSPA service (INSEE)</a:t>
            </a:r>
            <a:endParaRPr lang="en-GB" sz="2000" b="0" strike="noStrike" spc="-1" dirty="0">
              <a:latin typeface="Arial"/>
            </a:endParaRPr>
          </a:p>
          <a:p>
            <a:pPr marL="285840" indent="-284040">
              <a:lnSpc>
                <a:spcPct val="150000"/>
              </a:lnSpc>
              <a:buClr>
                <a:srgbClr val="000000"/>
              </a:buClr>
              <a:buFont typeface="Wingdings" charset="2"/>
              <a:buAutoNum type="arabicParenR"/>
            </a:pPr>
            <a:r>
              <a:rPr lang="en-GB" sz="2000" b="0" strike="noStrike" spc="-1" dirty="0">
                <a:solidFill>
                  <a:srgbClr val="000000"/>
                </a:solidFill>
                <a:latin typeface="Arial"/>
                <a:ea typeface="DejaVu Sans"/>
              </a:rPr>
              <a:t>Semantic virtualisation (ISTAT)</a:t>
            </a:r>
            <a:endParaRPr lang="en-GB" sz="2000" b="0" strike="noStrike" spc="-1" dirty="0">
              <a:latin typeface="Arial"/>
            </a:endParaRPr>
          </a:p>
          <a:p>
            <a:pPr marL="285840" indent="-284040">
              <a:lnSpc>
                <a:spcPct val="150000"/>
              </a:lnSpc>
              <a:buClr>
                <a:srgbClr val="000000"/>
              </a:buClr>
              <a:buFont typeface="Wingdings" charset="2"/>
              <a:buAutoNum type="arabicParenR"/>
            </a:pPr>
            <a:r>
              <a:rPr lang="en-GB" sz="2000" b="0" strike="noStrike" spc="-1" dirty="0">
                <a:solidFill>
                  <a:srgbClr val="000000"/>
                </a:solidFill>
                <a:latin typeface="Arial"/>
                <a:ea typeface="DejaVu Sans"/>
              </a:rPr>
              <a:t>Privacy preserved processing of Sensitive Data (CBS)</a:t>
            </a:r>
            <a:endParaRPr lang="en-GB" sz="2000" b="0" strike="noStrike" spc="-1" dirty="0">
              <a:latin typeface="Arial"/>
            </a:endParaRPr>
          </a:p>
          <a:p>
            <a:pPr marL="285840" indent="-284040">
              <a:lnSpc>
                <a:spcPct val="150000"/>
              </a:lnSpc>
              <a:buClr>
                <a:srgbClr val="000000"/>
              </a:buClr>
              <a:buFont typeface="Wingdings" charset="2"/>
              <a:buAutoNum type="arabicParenR"/>
            </a:pPr>
            <a:r>
              <a:rPr lang="en-GB" sz="2000" b="0" strike="noStrike" spc="-1" dirty="0">
                <a:solidFill>
                  <a:srgbClr val="000000"/>
                </a:solidFill>
                <a:latin typeface="Arial"/>
                <a:ea typeface="DejaVu Sans"/>
              </a:rPr>
              <a:t>Use-case from UN-GWG</a:t>
            </a:r>
            <a:endParaRPr lang="en-GB" sz="2000" b="0" strike="noStrike" spc="-1" dirty="0">
              <a:latin typeface="Arial"/>
            </a:endParaRPr>
          </a:p>
          <a:p>
            <a:pPr marL="285840" indent="-284040">
              <a:lnSpc>
                <a:spcPct val="150000"/>
              </a:lnSpc>
              <a:buClr>
                <a:srgbClr val="000000"/>
              </a:buClr>
              <a:buFont typeface="Wingdings" charset="2"/>
              <a:buAutoNum type="arabicParenR"/>
            </a:pPr>
            <a:r>
              <a:rPr lang="en-GB" sz="2000" b="0" strike="noStrike" spc="-1" dirty="0">
                <a:solidFill>
                  <a:srgbClr val="000000"/>
                </a:solidFill>
                <a:latin typeface="Arial"/>
                <a:ea typeface="DejaVu Sans"/>
              </a:rPr>
              <a:t>Transformation (ONS)</a:t>
            </a:r>
            <a:endParaRPr lang="en-GB" sz="2000" b="0" strike="noStrike" spc="-1" dirty="0">
              <a:latin typeface="Arial"/>
            </a:endParaRPr>
          </a:p>
        </p:txBody>
      </p:sp>
      <p:sp>
        <p:nvSpPr>
          <p:cNvPr id="133" name="CustomShape 3"/>
          <p:cNvSpPr/>
          <p:nvPr/>
        </p:nvSpPr>
        <p:spPr>
          <a:xfrm>
            <a:off x="6553080" y="6356520"/>
            <a:ext cx="2131920" cy="36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77AF759A-E1F0-4FD3-894D-D058505818A5}" type="slidenum">
              <a:rPr lang="en-GB" sz="1200" b="0" strike="noStrike" spc="-1">
                <a:solidFill>
                  <a:srgbClr val="8B8B8B"/>
                </a:solidFill>
                <a:latin typeface="Calibri"/>
                <a:ea typeface="DejaVu Sans"/>
              </a:rPr>
              <a:t>16</a:t>
            </a:fld>
            <a:endParaRPr lang="en-GB" sz="12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CustomShape 1"/>
          <p:cNvSpPr/>
          <p:nvPr/>
        </p:nvSpPr>
        <p:spPr>
          <a:xfrm>
            <a:off x="611640" y="476640"/>
            <a:ext cx="8135280" cy="63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GB" sz="3600" b="0" strike="noStrike" spc="-1">
                <a:solidFill>
                  <a:srgbClr val="000000"/>
                </a:solidFill>
                <a:latin typeface="Arial"/>
                <a:ea typeface="DejaVu Sans"/>
              </a:rPr>
              <a:t>Use-case example</a:t>
            </a:r>
            <a:endParaRPr lang="en-GB" sz="3600" b="0" strike="noStrike" spc="-1">
              <a:latin typeface="Arial"/>
            </a:endParaRPr>
          </a:p>
        </p:txBody>
      </p:sp>
      <p:sp>
        <p:nvSpPr>
          <p:cNvPr id="135" name="CustomShape 2"/>
          <p:cNvSpPr/>
          <p:nvPr/>
        </p:nvSpPr>
        <p:spPr>
          <a:xfrm>
            <a:off x="632160" y="1628800"/>
            <a:ext cx="7846920" cy="294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2000" b="0" strike="noStrike" spc="-1" dirty="0">
                <a:solidFill>
                  <a:srgbClr val="000000"/>
                </a:solidFill>
                <a:latin typeface="Arial"/>
                <a:ea typeface="DejaVu Sans"/>
              </a:rPr>
              <a:t>Semantic virtualization (ISTAT)</a:t>
            </a:r>
            <a:endParaRPr lang="en-GB" sz="2000" b="0" strike="noStrike" spc="-1" dirty="0">
              <a:latin typeface="Arial"/>
            </a:endParaRPr>
          </a:p>
          <a:p>
            <a:pPr>
              <a:lnSpc>
                <a:spcPct val="100000"/>
              </a:lnSpc>
            </a:pPr>
            <a:r>
              <a:rPr lang="en-GB" sz="2000" b="0" strike="noStrike" spc="-1" dirty="0">
                <a:solidFill>
                  <a:srgbClr val="000000"/>
                </a:solidFill>
                <a:latin typeface="Arial"/>
                <a:ea typeface="DejaVu Sans"/>
              </a:rPr>
              <a:t>Istat has engaged a revision of the data architecture to support statistical production, based on a system of integrated statistical registers (ISSR) for all the surveys</a:t>
            </a:r>
            <a:endParaRPr lang="en-GB" sz="2000" b="0" strike="noStrike" spc="-1" dirty="0">
              <a:latin typeface="Arial"/>
            </a:endParaRPr>
          </a:p>
          <a:p>
            <a:pPr>
              <a:lnSpc>
                <a:spcPct val="100000"/>
              </a:lnSpc>
            </a:pPr>
            <a:endParaRPr lang="en-GB" sz="2000" b="0" strike="noStrike" spc="-1" dirty="0">
              <a:solidFill>
                <a:srgbClr val="000000"/>
              </a:solidFill>
              <a:latin typeface="Arial"/>
              <a:ea typeface="DejaVu Sans"/>
            </a:endParaRPr>
          </a:p>
          <a:p>
            <a:pPr>
              <a:lnSpc>
                <a:spcPct val="100000"/>
              </a:lnSpc>
            </a:pPr>
            <a:r>
              <a:rPr lang="en-GB" sz="2000" b="0" strike="noStrike" spc="-1" dirty="0">
                <a:solidFill>
                  <a:srgbClr val="000000"/>
                </a:solidFill>
                <a:latin typeface="Arial"/>
                <a:ea typeface="DejaVu Sans"/>
              </a:rPr>
              <a:t>To implement the ISSR, ISTAT </a:t>
            </a:r>
            <a:r>
              <a:rPr lang="en-GB" sz="2000" spc="-1" dirty="0">
                <a:solidFill>
                  <a:srgbClr val="000000"/>
                </a:solidFill>
                <a:latin typeface="Arial"/>
                <a:ea typeface="DejaVu Sans"/>
              </a:rPr>
              <a:t>is </a:t>
            </a:r>
            <a:r>
              <a:rPr lang="en-GB" sz="2000" b="0" strike="noStrike" spc="-1" dirty="0">
                <a:solidFill>
                  <a:srgbClr val="000000"/>
                </a:solidFill>
                <a:latin typeface="Arial"/>
                <a:ea typeface="DejaVu Sans"/>
              </a:rPr>
              <a:t>setting up a DA consisting of: </a:t>
            </a:r>
            <a:endParaRPr lang="en-GB" sz="2000" b="0" strike="noStrike" spc="-1" dirty="0">
              <a:latin typeface="Arial"/>
            </a:endParaRPr>
          </a:p>
          <a:p>
            <a:pPr>
              <a:lnSpc>
                <a:spcPct val="100000"/>
              </a:lnSpc>
            </a:pPr>
            <a:r>
              <a:rPr lang="en-GB" sz="2000" b="0" strike="noStrike" spc="-1" dirty="0">
                <a:solidFill>
                  <a:srgbClr val="000000"/>
                </a:solidFill>
                <a:latin typeface="Arial"/>
                <a:ea typeface="DejaVu Sans"/>
              </a:rPr>
              <a:t>1) a semantic layer</a:t>
            </a:r>
            <a:endParaRPr lang="en-GB" sz="2000" b="0" strike="noStrike" spc="-1" dirty="0">
              <a:latin typeface="Arial"/>
            </a:endParaRPr>
          </a:p>
          <a:p>
            <a:pPr>
              <a:lnSpc>
                <a:spcPct val="100000"/>
              </a:lnSpc>
            </a:pPr>
            <a:r>
              <a:rPr lang="en-GB" sz="2000" b="0" strike="noStrike" spc="-1" dirty="0">
                <a:solidFill>
                  <a:srgbClr val="000000"/>
                </a:solidFill>
                <a:latin typeface="Arial"/>
                <a:ea typeface="DejaVu Sans"/>
              </a:rPr>
              <a:t>2) a mapping layer that decouples from data sources</a:t>
            </a:r>
            <a:endParaRPr lang="en-GB" sz="2000" b="0" strike="noStrike" spc="-1" dirty="0">
              <a:latin typeface="Arial"/>
            </a:endParaRPr>
          </a:p>
          <a:p>
            <a:pPr>
              <a:lnSpc>
                <a:spcPct val="100000"/>
              </a:lnSpc>
            </a:pPr>
            <a:r>
              <a:rPr lang="en-GB" sz="2000" b="0" strike="noStrike" spc="-1" dirty="0">
                <a:solidFill>
                  <a:srgbClr val="000000"/>
                </a:solidFill>
                <a:latin typeface="Arial"/>
                <a:ea typeface="DejaVu Sans"/>
              </a:rPr>
              <a:t>3) a data source layer</a:t>
            </a:r>
            <a:endParaRPr lang="en-GB" sz="2000" b="0" strike="noStrike" spc="-1" dirty="0">
              <a:latin typeface="Arial"/>
            </a:endParaRPr>
          </a:p>
          <a:p>
            <a:pPr>
              <a:lnSpc>
                <a:spcPct val="100000"/>
              </a:lnSpc>
            </a:pPr>
            <a:endParaRPr lang="en-GB" sz="2000" b="0" strike="noStrike" spc="-1" dirty="0">
              <a:solidFill>
                <a:srgbClr val="000000"/>
              </a:solidFill>
              <a:latin typeface="Arial"/>
              <a:ea typeface="DejaVu Sans"/>
            </a:endParaRPr>
          </a:p>
          <a:p>
            <a:pPr>
              <a:lnSpc>
                <a:spcPct val="100000"/>
              </a:lnSpc>
            </a:pPr>
            <a:r>
              <a:rPr lang="en-GB" sz="2000" b="0" strike="noStrike" spc="-1" dirty="0">
                <a:solidFill>
                  <a:srgbClr val="000000"/>
                </a:solidFill>
                <a:latin typeface="Arial"/>
                <a:ea typeface="DejaVu Sans"/>
              </a:rPr>
              <a:t>This three layer architecture allows for virtualizing the access to data sources by abstracting from the specific data structures of the sources. The architecture provides an integration layer (semantic layer) that defines a global integrated view over the sources</a:t>
            </a:r>
            <a:endParaRPr lang="en-GB" sz="2000" b="0" strike="noStrike" spc="-1" dirty="0">
              <a:latin typeface="Arial"/>
            </a:endParaRPr>
          </a:p>
        </p:txBody>
      </p:sp>
      <p:sp>
        <p:nvSpPr>
          <p:cNvPr id="136" name="CustomShape 3"/>
          <p:cNvSpPr/>
          <p:nvPr/>
        </p:nvSpPr>
        <p:spPr>
          <a:xfrm>
            <a:off x="6553080" y="6356520"/>
            <a:ext cx="2131920" cy="36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79035DEC-06F9-4715-B831-89ED23B352D0}" type="slidenum">
              <a:rPr lang="en-GB" sz="1200" b="0" strike="noStrike" spc="-1">
                <a:solidFill>
                  <a:srgbClr val="8B8B8B"/>
                </a:solidFill>
                <a:latin typeface="Calibri"/>
                <a:ea typeface="DejaVu Sans"/>
              </a:rPr>
              <a:t>17</a:t>
            </a:fld>
            <a:endParaRPr lang="en-GB" sz="12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CustomShape 1"/>
          <p:cNvSpPr/>
          <p:nvPr/>
        </p:nvSpPr>
        <p:spPr>
          <a:xfrm>
            <a:off x="611640" y="476640"/>
            <a:ext cx="8135280" cy="63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GB" sz="3600" b="0" strike="noStrike" spc="-1">
                <a:solidFill>
                  <a:srgbClr val="000000"/>
                </a:solidFill>
                <a:latin typeface="Arial"/>
                <a:ea typeface="DejaVu Sans"/>
              </a:rPr>
              <a:t>Use-case example</a:t>
            </a:r>
            <a:endParaRPr lang="en-GB" sz="3600" b="0" strike="noStrike" spc="-1">
              <a:latin typeface="Arial"/>
            </a:endParaRPr>
          </a:p>
        </p:txBody>
      </p:sp>
      <p:sp>
        <p:nvSpPr>
          <p:cNvPr id="138" name="CustomShape 2"/>
          <p:cNvSpPr/>
          <p:nvPr/>
        </p:nvSpPr>
        <p:spPr>
          <a:xfrm>
            <a:off x="6553080" y="6356520"/>
            <a:ext cx="2131920" cy="36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41CE81B8-EF4D-487D-9428-F5AF530632A8}" type="slidenum">
              <a:rPr lang="en-GB" sz="1200" b="0" strike="noStrike" spc="-1">
                <a:solidFill>
                  <a:srgbClr val="8B8B8B"/>
                </a:solidFill>
                <a:latin typeface="Calibri"/>
                <a:ea typeface="DejaVu Sans"/>
              </a:rPr>
              <a:t>18</a:t>
            </a:fld>
            <a:endParaRPr lang="en-GB" sz="1200" b="0" strike="noStrike" spc="-1">
              <a:latin typeface="Arial"/>
            </a:endParaRPr>
          </a:p>
        </p:txBody>
      </p:sp>
      <p:pic>
        <p:nvPicPr>
          <p:cNvPr id="139" name="Immagine 151"/>
          <p:cNvPicPr/>
          <p:nvPr/>
        </p:nvPicPr>
        <p:blipFill>
          <a:blip r:embed="rId2"/>
          <a:stretch/>
        </p:blipFill>
        <p:spPr>
          <a:xfrm>
            <a:off x="26280" y="1548000"/>
            <a:ext cx="9052920" cy="47833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CustomShape 1"/>
          <p:cNvSpPr/>
          <p:nvPr/>
        </p:nvSpPr>
        <p:spPr>
          <a:xfrm>
            <a:off x="611640" y="476640"/>
            <a:ext cx="8135280" cy="63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GB" sz="3600" b="0" strike="noStrike" spc="-1" dirty="0">
                <a:solidFill>
                  <a:srgbClr val="000000"/>
                </a:solidFill>
                <a:latin typeface="Arial"/>
                <a:ea typeface="DejaVu Sans"/>
              </a:rPr>
              <a:t>Intersections: UN-GWG</a:t>
            </a:r>
            <a:endParaRPr lang="en-GB" sz="3600" b="0" strike="noStrike" spc="-1" dirty="0">
              <a:latin typeface="Arial"/>
            </a:endParaRPr>
          </a:p>
        </p:txBody>
      </p:sp>
      <p:sp>
        <p:nvSpPr>
          <p:cNvPr id="141" name="CustomShape 2"/>
          <p:cNvSpPr/>
          <p:nvPr/>
        </p:nvSpPr>
        <p:spPr>
          <a:xfrm>
            <a:off x="632160" y="1628800"/>
            <a:ext cx="7846920" cy="294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2000" b="0" strike="noStrike" spc="-1" dirty="0">
                <a:solidFill>
                  <a:srgbClr val="000000"/>
                </a:solidFill>
                <a:latin typeface="Arial"/>
                <a:ea typeface="DejaVu Sans"/>
              </a:rPr>
              <a:t>The goal of the UNSD </a:t>
            </a:r>
            <a:r>
              <a:rPr lang="en-GB" sz="2000" b="0" strike="noStrike" spc="-1" dirty="0">
                <a:solidFill>
                  <a:srgbClr val="000000"/>
                </a:solidFill>
                <a:latin typeface="Arial"/>
                <a:ea typeface="DejaVu Sans"/>
                <a:hlinkClick r:id="rId2"/>
              </a:rPr>
              <a:t>Global Platform</a:t>
            </a:r>
            <a:r>
              <a:rPr lang="en-GB" sz="2000" b="0" strike="noStrike" spc="-1" dirty="0">
                <a:solidFill>
                  <a:srgbClr val="000000"/>
                </a:solidFill>
                <a:latin typeface="Arial"/>
                <a:ea typeface="DejaVu Sans"/>
              </a:rPr>
              <a:t> project is to build a public-private partnership that should extend initiatives to make better use of innovative data sources at the national and regional levels by developing a Business Case and building a </a:t>
            </a:r>
            <a:r>
              <a:rPr lang="en-GB" sz="2000" b="0" strike="noStrike" spc="-1" dirty="0" err="1">
                <a:solidFill>
                  <a:srgbClr val="000000"/>
                </a:solidFill>
                <a:latin typeface="Arial"/>
                <a:ea typeface="DejaVu Sans"/>
              </a:rPr>
              <a:t>PoC</a:t>
            </a:r>
            <a:r>
              <a:rPr lang="en-GB" sz="2000" b="0" strike="noStrike" spc="-1" dirty="0">
                <a:solidFill>
                  <a:srgbClr val="000000"/>
                </a:solidFill>
                <a:latin typeface="Arial"/>
                <a:ea typeface="DejaVu Sans"/>
              </a:rPr>
              <a:t> platform</a:t>
            </a:r>
          </a:p>
          <a:p>
            <a:pPr>
              <a:lnSpc>
                <a:spcPct val="100000"/>
              </a:lnSpc>
            </a:pPr>
            <a:endParaRPr lang="en-GB" sz="2000" spc="-1" dirty="0">
              <a:latin typeface="Arial"/>
            </a:endParaRPr>
          </a:p>
          <a:p>
            <a:pPr marL="344700" indent="-342900">
              <a:lnSpc>
                <a:spcPct val="100000"/>
              </a:lnSpc>
              <a:buClr>
                <a:srgbClr val="000000"/>
              </a:buClr>
              <a:buFont typeface="Arial" panose="020B0604020202020204" pitchFamily="34" charset="0"/>
              <a:buChar char="•"/>
            </a:pPr>
            <a:r>
              <a:rPr lang="en-US" sz="2000" dirty="0"/>
              <a:t>DA defines all the </a:t>
            </a:r>
            <a:r>
              <a:rPr lang="en-US" sz="2000" b="1" dirty="0">
                <a:solidFill>
                  <a:srgbClr val="FF0000"/>
                </a:solidFill>
              </a:rPr>
              <a:t>capabilities</a:t>
            </a:r>
            <a:r>
              <a:rPr lang="en-US" sz="2000" b="1" dirty="0"/>
              <a:t> </a:t>
            </a:r>
            <a:r>
              <a:rPr lang="en-US" sz="2000" dirty="0"/>
              <a:t>which will be needed by the Global Platform, starting point for the proof of concept.</a:t>
            </a:r>
          </a:p>
          <a:p>
            <a:pPr marL="344700" indent="-342900">
              <a:lnSpc>
                <a:spcPct val="100000"/>
              </a:lnSpc>
              <a:buClr>
                <a:srgbClr val="000000"/>
              </a:buClr>
              <a:buFont typeface="Arial" panose="020B0604020202020204" pitchFamily="34" charset="0"/>
              <a:buChar char="•"/>
            </a:pPr>
            <a:r>
              <a:rPr lang="en-US" sz="2000" dirty="0"/>
              <a:t>DA </a:t>
            </a:r>
            <a:r>
              <a:rPr lang="en-US" sz="2000" b="1" dirty="0">
                <a:solidFill>
                  <a:srgbClr val="FF0000"/>
                </a:solidFill>
              </a:rPr>
              <a:t>principles</a:t>
            </a:r>
            <a:r>
              <a:rPr lang="en-US" sz="2000" b="1" dirty="0"/>
              <a:t> </a:t>
            </a:r>
            <a:r>
              <a:rPr lang="en-US" sz="2000" dirty="0"/>
              <a:t>can be used to guide the data management process design and development for the Global Platform</a:t>
            </a:r>
          </a:p>
          <a:p>
            <a:pPr marL="344700" indent="-342900">
              <a:lnSpc>
                <a:spcPct val="100000"/>
              </a:lnSpc>
              <a:buClr>
                <a:srgbClr val="000000"/>
              </a:buClr>
              <a:buFont typeface="Arial" panose="020B0604020202020204" pitchFamily="34" charset="0"/>
              <a:buChar char="•"/>
            </a:pPr>
            <a:r>
              <a:rPr lang="en-US" sz="2000" dirty="0"/>
              <a:t>DA focus on the </a:t>
            </a:r>
            <a:r>
              <a:rPr lang="en-US" sz="2000" b="1" dirty="0">
                <a:solidFill>
                  <a:srgbClr val="FF0000"/>
                </a:solidFill>
              </a:rPr>
              <a:t>integration</a:t>
            </a:r>
            <a:r>
              <a:rPr lang="en-US" sz="2000" dirty="0">
                <a:solidFill>
                  <a:srgbClr val="FF0000"/>
                </a:solidFill>
              </a:rPr>
              <a:t> </a:t>
            </a:r>
            <a:r>
              <a:rPr lang="en-US" sz="2000" dirty="0"/>
              <a:t>of new data sources should prove useful input into the development of the Global Platform’s integration and analysis capabilities</a:t>
            </a:r>
          </a:p>
          <a:p>
            <a:pPr marL="344700" indent="-342900">
              <a:lnSpc>
                <a:spcPct val="100000"/>
              </a:lnSpc>
              <a:buClr>
                <a:srgbClr val="000000"/>
              </a:buClr>
              <a:buFont typeface="Arial" panose="020B0604020202020204" pitchFamily="34" charset="0"/>
              <a:buChar char="•"/>
            </a:pPr>
            <a:r>
              <a:rPr lang="en-US" sz="2000" dirty="0"/>
              <a:t>The Global Platform can be a particular </a:t>
            </a:r>
            <a:r>
              <a:rPr lang="en-US" sz="2000" b="1" dirty="0">
                <a:solidFill>
                  <a:srgbClr val="FF0000"/>
                </a:solidFill>
              </a:rPr>
              <a:t>use-case </a:t>
            </a:r>
            <a:r>
              <a:rPr lang="en-US" sz="2000" dirty="0"/>
              <a:t>as example of how the application of DA can benefit a solution development</a:t>
            </a:r>
            <a:br>
              <a:rPr lang="en-US" sz="2000" dirty="0"/>
            </a:br>
            <a:br>
              <a:rPr lang="en-US" sz="2000" dirty="0"/>
            </a:br>
            <a:endParaRPr lang="en-GB" sz="2000" b="0" strike="noStrike" spc="-1" dirty="0">
              <a:latin typeface="Arial"/>
            </a:endParaRPr>
          </a:p>
        </p:txBody>
      </p:sp>
      <p:sp>
        <p:nvSpPr>
          <p:cNvPr id="142" name="CustomShape 3"/>
          <p:cNvSpPr/>
          <p:nvPr/>
        </p:nvSpPr>
        <p:spPr>
          <a:xfrm>
            <a:off x="6553080" y="6356520"/>
            <a:ext cx="2131920" cy="36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893AC554-ADA3-4250-9953-970ED8920459}" type="slidenum">
              <a:rPr lang="en-GB" sz="1200" b="0" strike="noStrike" spc="-1">
                <a:solidFill>
                  <a:srgbClr val="8B8B8B"/>
                </a:solidFill>
                <a:latin typeface="Calibri"/>
                <a:ea typeface="DejaVu Sans"/>
              </a:rPr>
              <a:t>19</a:t>
            </a:fld>
            <a:endParaRPr lang="en-GB" sz="12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CustomShape 1"/>
          <p:cNvSpPr/>
          <p:nvPr/>
        </p:nvSpPr>
        <p:spPr>
          <a:xfrm>
            <a:off x="611640" y="476640"/>
            <a:ext cx="8135280" cy="63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GB" sz="3600" b="0" strike="noStrike" spc="-1">
                <a:solidFill>
                  <a:srgbClr val="000000"/>
                </a:solidFill>
                <a:latin typeface="Arial"/>
                <a:ea typeface="DejaVu Sans"/>
              </a:rPr>
              <a:t>Purpose and Scope</a:t>
            </a:r>
            <a:endParaRPr lang="en-GB" sz="3600" b="0" strike="noStrike" spc="-1">
              <a:latin typeface="Arial"/>
            </a:endParaRPr>
          </a:p>
        </p:txBody>
      </p:sp>
      <p:sp>
        <p:nvSpPr>
          <p:cNvPr id="84" name="CustomShape 2"/>
          <p:cNvSpPr/>
          <p:nvPr/>
        </p:nvSpPr>
        <p:spPr>
          <a:xfrm>
            <a:off x="611640" y="1724220"/>
            <a:ext cx="7846920" cy="402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2000" b="0" strike="noStrike" spc="-1">
                <a:solidFill>
                  <a:srgbClr val="000000"/>
                </a:solidFill>
                <a:latin typeface="Arial"/>
                <a:ea typeface="DejaVu Sans"/>
              </a:rPr>
              <a:t>Original scope:</a:t>
            </a:r>
            <a:endParaRPr lang="en-GB" sz="2000" b="0" strike="noStrike" spc="-1">
              <a:latin typeface="Arial"/>
            </a:endParaRPr>
          </a:p>
          <a:p>
            <a:pPr>
              <a:lnSpc>
                <a:spcPct val="100000"/>
              </a:lnSpc>
            </a:pPr>
            <a:endParaRPr lang="en-GB" sz="2000" b="0" strike="noStrike" spc="-1">
              <a:latin typeface="Arial"/>
            </a:endParaRPr>
          </a:p>
          <a:p>
            <a:pPr algn="just">
              <a:lnSpc>
                <a:spcPct val="115000"/>
              </a:lnSpc>
            </a:pPr>
            <a:r>
              <a:rPr lang="en-GB" sz="2000" b="0" strike="noStrike" spc="-1">
                <a:solidFill>
                  <a:srgbClr val="000000"/>
                </a:solidFill>
                <a:latin typeface="Arial"/>
                <a:ea typeface="DejaVu Sans"/>
              </a:rPr>
              <a:t>To develop a </a:t>
            </a:r>
            <a:r>
              <a:rPr lang="en-GB" sz="2000" b="0" strike="noStrike" spc="-1">
                <a:solidFill>
                  <a:srgbClr val="CE181E"/>
                </a:solidFill>
                <a:latin typeface="Arial"/>
                <a:ea typeface="DejaVu Sans"/>
              </a:rPr>
              <a:t>reference framework</a:t>
            </a:r>
            <a:r>
              <a:rPr lang="en-GB" sz="2000" b="0" strike="noStrike" spc="-1">
                <a:solidFill>
                  <a:srgbClr val="000000"/>
                </a:solidFill>
                <a:latin typeface="Arial"/>
                <a:ea typeface="DejaVu Sans"/>
              </a:rPr>
              <a:t> for </a:t>
            </a:r>
            <a:r>
              <a:rPr lang="en-GB" sz="2000" b="0" strike="noStrike" spc="-1">
                <a:solidFill>
                  <a:srgbClr val="CE181E"/>
                </a:solidFill>
                <a:latin typeface="Arial"/>
                <a:ea typeface="DejaVu Sans"/>
              </a:rPr>
              <a:t>data architectures</a:t>
            </a:r>
            <a:r>
              <a:rPr lang="en-GB" sz="2000" b="0" strike="noStrike" spc="-1">
                <a:solidFill>
                  <a:srgbClr val="000000"/>
                </a:solidFill>
                <a:latin typeface="Arial"/>
                <a:ea typeface="DejaVu Sans"/>
              </a:rPr>
              <a:t> for the official statistics industry, as a part of the </a:t>
            </a:r>
            <a:r>
              <a:rPr lang="en-GB" sz="2000" b="0" strike="noStrike" spc="-1">
                <a:solidFill>
                  <a:srgbClr val="CE181E"/>
                </a:solidFill>
                <a:latin typeface="Arial"/>
                <a:ea typeface="DejaVu Sans"/>
              </a:rPr>
              <a:t>Enterprise Architecture</a:t>
            </a:r>
            <a:r>
              <a:rPr lang="en-GB" sz="2000" b="0" strike="noStrike" spc="-1">
                <a:solidFill>
                  <a:srgbClr val="000000"/>
                </a:solidFill>
                <a:latin typeface="Arial"/>
                <a:ea typeface="DejaVu Sans"/>
              </a:rPr>
              <a:t> which is one of the fundaments of the design of the Common Statistical Production Architecture (</a:t>
            </a:r>
            <a:r>
              <a:rPr lang="en-GB" sz="2000" b="0" strike="noStrike" spc="-1">
                <a:solidFill>
                  <a:srgbClr val="CE181E"/>
                </a:solidFill>
                <a:latin typeface="Arial"/>
                <a:ea typeface="DejaVu Sans"/>
              </a:rPr>
              <a:t>CSPA</a:t>
            </a:r>
            <a:r>
              <a:rPr lang="en-GB" sz="2000" b="0" strike="noStrike" spc="-1">
                <a:solidFill>
                  <a:srgbClr val="000000"/>
                </a:solidFill>
                <a:latin typeface="Arial"/>
                <a:ea typeface="DejaVu Sans"/>
              </a:rPr>
              <a:t>)</a:t>
            </a:r>
            <a:endParaRPr lang="en-GB" sz="2000" b="0" strike="noStrike" spc="-1">
              <a:latin typeface="Arial"/>
            </a:endParaRPr>
          </a:p>
          <a:p>
            <a:pPr algn="just">
              <a:lnSpc>
                <a:spcPct val="115000"/>
              </a:lnSpc>
            </a:pPr>
            <a:endParaRPr lang="en-GB" sz="2000" b="0" strike="noStrike" spc="-1">
              <a:latin typeface="Arial"/>
            </a:endParaRPr>
          </a:p>
          <a:p>
            <a:pPr algn="just">
              <a:lnSpc>
                <a:spcPct val="115000"/>
              </a:lnSpc>
            </a:pPr>
            <a:r>
              <a:rPr lang="en-GB" sz="2000" b="0" strike="noStrike" spc="-1">
                <a:solidFill>
                  <a:srgbClr val="000000"/>
                </a:solidFill>
                <a:latin typeface="Arial"/>
                <a:ea typeface="DejaVu Sans"/>
              </a:rPr>
              <a:t>Focus on:</a:t>
            </a:r>
            <a:endParaRPr lang="en-GB" sz="2000" b="0" strike="noStrike" spc="-1">
              <a:latin typeface="Arial"/>
            </a:endParaRPr>
          </a:p>
          <a:p>
            <a:pPr marL="216000" indent="-214920" algn="just">
              <a:lnSpc>
                <a:spcPct val="115000"/>
              </a:lnSpc>
              <a:buClr>
                <a:srgbClr val="000000"/>
              </a:buClr>
              <a:buSzPct val="45000"/>
              <a:buFont typeface="Wingdings" charset="2"/>
              <a:buChar char=""/>
            </a:pPr>
            <a:r>
              <a:rPr lang="en-GB" sz="2000" b="0" strike="noStrike" spc="-1">
                <a:solidFill>
                  <a:srgbClr val="000000"/>
                </a:solidFill>
                <a:latin typeface="Arial"/>
                <a:ea typeface="DejaVu Sans"/>
              </a:rPr>
              <a:t>Different sources, new sources</a:t>
            </a:r>
            <a:endParaRPr lang="en-GB" sz="2000" b="0" strike="noStrike" spc="-1">
              <a:latin typeface="Arial"/>
            </a:endParaRPr>
          </a:p>
          <a:p>
            <a:pPr marL="216000" indent="-214920" algn="just">
              <a:lnSpc>
                <a:spcPct val="115000"/>
              </a:lnSpc>
              <a:buClr>
                <a:srgbClr val="000000"/>
              </a:buClr>
              <a:buSzPct val="45000"/>
              <a:buFont typeface="Wingdings" charset="2"/>
              <a:buChar char=""/>
            </a:pPr>
            <a:r>
              <a:rPr lang="en-GB" sz="2000" b="0" strike="noStrike" spc="-1">
                <a:solidFill>
                  <a:srgbClr val="000000"/>
                </a:solidFill>
                <a:latin typeface="Arial"/>
                <a:ea typeface="DejaVu Sans"/>
              </a:rPr>
              <a:t>Capabilities</a:t>
            </a:r>
            <a:endParaRPr lang="en-GB" sz="2000" b="0" strike="noStrike" spc="-1">
              <a:latin typeface="Arial"/>
            </a:endParaRPr>
          </a:p>
          <a:p>
            <a:pPr marL="216000" indent="-214920" algn="just">
              <a:lnSpc>
                <a:spcPct val="115000"/>
              </a:lnSpc>
              <a:buClr>
                <a:srgbClr val="000000"/>
              </a:buClr>
              <a:buSzPct val="45000"/>
              <a:buFont typeface="Wingdings" charset="2"/>
              <a:buChar char=""/>
            </a:pPr>
            <a:r>
              <a:rPr lang="en-GB" sz="2000" b="0" strike="noStrike" spc="-1">
                <a:solidFill>
                  <a:srgbClr val="000000"/>
                </a:solidFill>
                <a:latin typeface="Arial"/>
                <a:ea typeface="DejaVu Sans"/>
              </a:rPr>
              <a:t>Data/metadata</a:t>
            </a:r>
            <a:endParaRPr lang="en-GB" sz="2000" b="0" strike="noStrike" spc="-1">
              <a:latin typeface="Arial"/>
            </a:endParaRPr>
          </a:p>
          <a:p>
            <a:pPr marL="216000" indent="-214920" algn="just">
              <a:lnSpc>
                <a:spcPct val="115000"/>
              </a:lnSpc>
              <a:buClr>
                <a:srgbClr val="000000"/>
              </a:buClr>
              <a:buSzPct val="45000"/>
              <a:buFont typeface="Wingdings" charset="2"/>
              <a:buChar char=""/>
            </a:pPr>
            <a:r>
              <a:rPr lang="en-GB" sz="2000" b="0" strike="noStrike" spc="-1">
                <a:solidFill>
                  <a:srgbClr val="000000"/>
                </a:solidFill>
                <a:latin typeface="Arial"/>
                <a:ea typeface="DejaVu Sans"/>
              </a:rPr>
              <a:t>Guidelines and practices</a:t>
            </a:r>
            <a:endParaRPr lang="en-GB" sz="2000" b="0" strike="noStrike" spc="-1">
              <a:latin typeface="Arial"/>
            </a:endParaRPr>
          </a:p>
        </p:txBody>
      </p:sp>
      <p:sp>
        <p:nvSpPr>
          <p:cNvPr id="85" name="CustomShape 3"/>
          <p:cNvSpPr/>
          <p:nvPr/>
        </p:nvSpPr>
        <p:spPr>
          <a:xfrm>
            <a:off x="6553080" y="6356520"/>
            <a:ext cx="2131920" cy="36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EB732B0D-8C87-4FD6-AF36-3BF702128249}" type="slidenum">
              <a:rPr lang="en-GB" sz="1200" b="0" strike="noStrike" spc="-1">
                <a:solidFill>
                  <a:srgbClr val="8B8B8B"/>
                </a:solidFill>
                <a:latin typeface="Calibri"/>
                <a:ea typeface="DejaVu Sans"/>
              </a:rPr>
              <a:t>2</a:t>
            </a:fld>
            <a:endParaRPr lang="en-GB" sz="12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611640" y="476640"/>
            <a:ext cx="8135280" cy="63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GB" sz="3600" spc="-1" dirty="0">
                <a:solidFill>
                  <a:srgbClr val="000000"/>
                </a:solidFill>
              </a:rPr>
              <a:t>Other intersections</a:t>
            </a:r>
            <a:endParaRPr lang="en-GB" sz="3600" b="0" strike="noStrike" spc="-1" dirty="0">
              <a:latin typeface="Arial"/>
            </a:endParaRPr>
          </a:p>
        </p:txBody>
      </p:sp>
      <p:sp>
        <p:nvSpPr>
          <p:cNvPr id="144" name="CustomShape 2"/>
          <p:cNvSpPr/>
          <p:nvPr/>
        </p:nvSpPr>
        <p:spPr>
          <a:xfrm>
            <a:off x="632160" y="1700640"/>
            <a:ext cx="7846920" cy="294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1800">
              <a:lnSpc>
                <a:spcPct val="100000"/>
              </a:lnSpc>
              <a:buClr>
                <a:srgbClr val="000000"/>
              </a:buClr>
            </a:pPr>
            <a:r>
              <a:rPr lang="en-GB" sz="2000" b="0" strike="noStrike" spc="-1" dirty="0">
                <a:solidFill>
                  <a:srgbClr val="000000"/>
                </a:solidFill>
                <a:latin typeface="Arial"/>
                <a:ea typeface="DejaVu Sans"/>
              </a:rPr>
              <a:t>Interesting comparison between ISTAT and CBS vision on metadata:</a:t>
            </a:r>
          </a:p>
          <a:p>
            <a:pPr marL="344700" indent="-342900">
              <a:lnSpc>
                <a:spcPct val="100000"/>
              </a:lnSpc>
              <a:buClr>
                <a:srgbClr val="000000"/>
              </a:buClr>
              <a:buFont typeface="Arial" panose="020B0604020202020204" pitchFamily="34" charset="0"/>
              <a:buChar char="•"/>
            </a:pPr>
            <a:r>
              <a:rPr lang="en-GB" sz="2000" spc="-1" dirty="0">
                <a:solidFill>
                  <a:srgbClr val="000000"/>
                </a:solidFill>
                <a:latin typeface="Arial"/>
                <a:ea typeface="DejaVu Sans"/>
              </a:rPr>
              <a:t>ISTAT</a:t>
            </a:r>
            <a:r>
              <a:rPr lang="en-GB" sz="2000" b="0" strike="noStrike" spc="-1" dirty="0">
                <a:solidFill>
                  <a:srgbClr val="000000"/>
                </a:solidFill>
                <a:latin typeface="Arial"/>
                <a:ea typeface="DejaVu Sans"/>
              </a:rPr>
              <a:t> use-case where metadata are used </a:t>
            </a:r>
            <a:r>
              <a:rPr lang="en-GB" sz="2000" spc="-1" dirty="0">
                <a:solidFill>
                  <a:srgbClr val="000000"/>
                </a:solidFill>
                <a:latin typeface="Arial"/>
                <a:ea typeface="DejaVu Sans"/>
              </a:rPr>
              <a:t>for mapping data coming from different sources, using semantic web standards like OWL</a:t>
            </a:r>
          </a:p>
          <a:p>
            <a:pPr marL="344700" indent="-342900">
              <a:lnSpc>
                <a:spcPct val="100000"/>
              </a:lnSpc>
              <a:buClr>
                <a:srgbClr val="000000"/>
              </a:buClr>
              <a:buFont typeface="Arial" panose="020B0604020202020204" pitchFamily="34" charset="0"/>
              <a:buChar char="•"/>
            </a:pPr>
            <a:r>
              <a:rPr lang="en-GB" sz="2000" b="0" strike="noStrike" spc="-1" dirty="0">
                <a:solidFill>
                  <a:srgbClr val="000000"/>
                </a:solidFill>
                <a:latin typeface="Arial"/>
                <a:ea typeface="DejaVu Sans"/>
              </a:rPr>
              <a:t>CBS where a formal model is used to implement metadata for </a:t>
            </a:r>
            <a:r>
              <a:rPr lang="en-US" sz="2000" dirty="0"/>
              <a:t>Data Lake implementation</a:t>
            </a:r>
          </a:p>
          <a:p>
            <a:pPr marL="344700" indent="-342900">
              <a:lnSpc>
                <a:spcPct val="100000"/>
              </a:lnSpc>
              <a:buClr>
                <a:srgbClr val="000000"/>
              </a:buClr>
              <a:buFont typeface="Arial" panose="020B0604020202020204" pitchFamily="34" charset="0"/>
              <a:buChar char="•"/>
            </a:pPr>
            <a:endParaRPr lang="it-IT" sz="2000" dirty="0"/>
          </a:p>
          <a:p>
            <a:pPr marL="1800">
              <a:lnSpc>
                <a:spcPct val="100000"/>
              </a:lnSpc>
              <a:buClr>
                <a:srgbClr val="000000"/>
              </a:buClr>
            </a:pPr>
            <a:r>
              <a:rPr lang="it-IT" sz="2000" dirty="0"/>
              <a:t>More general </a:t>
            </a:r>
            <a:r>
              <a:rPr lang="it-IT" sz="2000" dirty="0" err="1"/>
              <a:t>discussion</a:t>
            </a:r>
            <a:r>
              <a:rPr lang="it-IT" sz="2000" dirty="0"/>
              <a:t> on the use of </a:t>
            </a:r>
            <a:r>
              <a:rPr lang="it-IT" sz="2000" dirty="0" err="1"/>
              <a:t>standards</a:t>
            </a:r>
            <a:r>
              <a:rPr lang="it-IT" sz="2000" dirty="0"/>
              <a:t> </a:t>
            </a:r>
            <a:r>
              <a:rPr lang="en-US" sz="2000" dirty="0"/>
              <a:t>coming from outside the statistical community (W3C): implications on Open Data policy and more generally on Dissemination policy</a:t>
            </a:r>
          </a:p>
          <a:p>
            <a:pPr marL="1800">
              <a:lnSpc>
                <a:spcPct val="100000"/>
              </a:lnSpc>
              <a:buClr>
                <a:srgbClr val="000000"/>
              </a:buClr>
            </a:pPr>
            <a:endParaRPr lang="it-IT" sz="2000" dirty="0"/>
          </a:p>
          <a:p>
            <a:pPr marL="1800">
              <a:lnSpc>
                <a:spcPct val="100000"/>
              </a:lnSpc>
              <a:buClr>
                <a:srgbClr val="000000"/>
              </a:buClr>
            </a:pPr>
            <a:r>
              <a:rPr lang="it-IT" sz="2000" dirty="0" err="1"/>
              <a:t>Interactions</a:t>
            </a:r>
            <a:r>
              <a:rPr lang="it-IT" sz="2000" dirty="0"/>
              <a:t> with Data Integration </a:t>
            </a:r>
            <a:r>
              <a:rPr lang="it-IT" sz="2000" dirty="0" err="1"/>
              <a:t>project</a:t>
            </a:r>
            <a:r>
              <a:rPr lang="it-IT" sz="2000" dirty="0"/>
              <a:t>: </a:t>
            </a:r>
            <a:r>
              <a:rPr lang="it-IT" sz="2000" dirty="0" err="1"/>
              <a:t>adopt</a:t>
            </a:r>
            <a:r>
              <a:rPr lang="it-IT" sz="2000" dirty="0"/>
              <a:t> DI use-</a:t>
            </a:r>
            <a:r>
              <a:rPr lang="it-IT" sz="2000" dirty="0" err="1"/>
              <a:t>cases</a:t>
            </a:r>
            <a:r>
              <a:rPr lang="it-IT" sz="2000" dirty="0"/>
              <a:t>? </a:t>
            </a:r>
            <a:r>
              <a:rPr lang="it-IT" sz="2000" dirty="0" err="1"/>
              <a:t>Check</a:t>
            </a:r>
            <a:r>
              <a:rPr lang="it-IT" sz="2000" dirty="0"/>
              <a:t> </a:t>
            </a:r>
            <a:r>
              <a:rPr lang="it-IT" sz="2000" dirty="0" err="1"/>
              <a:t>them</a:t>
            </a:r>
            <a:r>
              <a:rPr lang="it-IT" sz="2000" dirty="0"/>
              <a:t> </a:t>
            </a:r>
            <a:r>
              <a:rPr lang="it-IT" sz="2000" dirty="0" err="1"/>
              <a:t>against</a:t>
            </a:r>
            <a:r>
              <a:rPr lang="it-IT" sz="2000" dirty="0"/>
              <a:t> </a:t>
            </a:r>
            <a:r>
              <a:rPr lang="it-IT" sz="2000" dirty="0" err="1"/>
              <a:t>reference</a:t>
            </a:r>
            <a:r>
              <a:rPr lang="it-IT" sz="2000" dirty="0"/>
              <a:t> DA?</a:t>
            </a:r>
            <a:endParaRPr lang="en-US" sz="2000" dirty="0"/>
          </a:p>
          <a:p>
            <a:pPr marL="344700" indent="-342900">
              <a:lnSpc>
                <a:spcPct val="100000"/>
              </a:lnSpc>
              <a:buClr>
                <a:srgbClr val="000000"/>
              </a:buClr>
              <a:buFont typeface="Arial" panose="020B0604020202020204" pitchFamily="34" charset="0"/>
              <a:buChar char="•"/>
            </a:pPr>
            <a:endParaRPr lang="en-GB" sz="2000" b="0" strike="noStrike" spc="-1" dirty="0">
              <a:latin typeface="Arial"/>
            </a:endParaRPr>
          </a:p>
        </p:txBody>
      </p:sp>
      <p:sp>
        <p:nvSpPr>
          <p:cNvPr id="145" name="CustomShape 3"/>
          <p:cNvSpPr/>
          <p:nvPr/>
        </p:nvSpPr>
        <p:spPr>
          <a:xfrm>
            <a:off x="6553080" y="6356520"/>
            <a:ext cx="2131920" cy="36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D168F28C-4CE9-4393-9219-66B359870C5D}" type="slidenum">
              <a:rPr lang="en-GB" sz="1200" b="0" strike="noStrike" spc="-1">
                <a:solidFill>
                  <a:srgbClr val="8B8B8B"/>
                </a:solidFill>
                <a:latin typeface="Calibri"/>
                <a:ea typeface="DejaVu Sans"/>
              </a:rPr>
              <a:t>20</a:t>
            </a:fld>
            <a:endParaRPr lang="en-GB" sz="12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ustomShape 1"/>
          <p:cNvSpPr/>
          <p:nvPr/>
        </p:nvSpPr>
        <p:spPr>
          <a:xfrm>
            <a:off x="611640" y="476640"/>
            <a:ext cx="8135280" cy="63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GB" sz="3600" b="0" strike="noStrike" spc="-1" dirty="0">
                <a:solidFill>
                  <a:srgbClr val="000000"/>
                </a:solidFill>
                <a:latin typeface="Arial"/>
                <a:ea typeface="DejaVu Sans"/>
              </a:rPr>
              <a:t>Final self-assessment</a:t>
            </a:r>
            <a:endParaRPr lang="en-GB" sz="3600" b="0" strike="noStrike" spc="-1" dirty="0">
              <a:latin typeface="Arial"/>
            </a:endParaRPr>
          </a:p>
        </p:txBody>
      </p:sp>
      <p:sp>
        <p:nvSpPr>
          <p:cNvPr id="144" name="CustomShape 2"/>
          <p:cNvSpPr/>
          <p:nvPr/>
        </p:nvSpPr>
        <p:spPr>
          <a:xfrm>
            <a:off x="632160" y="1700640"/>
            <a:ext cx="8114760" cy="294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4700" indent="-342900">
              <a:lnSpc>
                <a:spcPct val="150000"/>
              </a:lnSpc>
              <a:buClr>
                <a:srgbClr val="000000"/>
              </a:buClr>
              <a:buFont typeface="Arial" panose="020B0604020202020204" pitchFamily="34" charset="0"/>
              <a:buChar char="•"/>
            </a:pPr>
            <a:r>
              <a:rPr lang="en-GB" sz="2000" b="0" strike="noStrike" spc="-1" dirty="0">
                <a:solidFill>
                  <a:srgbClr val="000000"/>
                </a:solidFill>
                <a:latin typeface="Arial"/>
                <a:ea typeface="DejaVu Sans"/>
              </a:rPr>
              <a:t>Very interesting outputs, even if in</a:t>
            </a:r>
            <a:r>
              <a:rPr lang="en-GB" sz="2000" spc="-1" dirty="0">
                <a:solidFill>
                  <a:srgbClr val="000000"/>
                </a:solidFill>
                <a:latin typeface="Arial"/>
                <a:ea typeface="DejaVu Sans"/>
              </a:rPr>
              <a:t>complete: first time Data Architecture</a:t>
            </a:r>
          </a:p>
          <a:p>
            <a:pPr marL="344700" indent="-342900">
              <a:lnSpc>
                <a:spcPct val="150000"/>
              </a:lnSpc>
              <a:buClr>
                <a:srgbClr val="000000"/>
              </a:buClr>
              <a:buFont typeface="Arial" panose="020B0604020202020204" pitchFamily="34" charset="0"/>
              <a:buChar char="•"/>
            </a:pPr>
            <a:r>
              <a:rPr lang="en-GB" sz="2000" b="0" strike="noStrike" spc="-1" dirty="0">
                <a:solidFill>
                  <a:srgbClr val="000000"/>
                </a:solidFill>
                <a:latin typeface="Arial"/>
                <a:ea typeface="DejaVu Sans"/>
              </a:rPr>
              <a:t>Good interaction between project members</a:t>
            </a:r>
          </a:p>
          <a:p>
            <a:pPr marL="344700" indent="-342900">
              <a:lnSpc>
                <a:spcPct val="150000"/>
              </a:lnSpc>
              <a:buClr>
                <a:srgbClr val="000000"/>
              </a:buClr>
              <a:buFont typeface="Arial" panose="020B0604020202020204" pitchFamily="34" charset="0"/>
              <a:buChar char="•"/>
            </a:pPr>
            <a:r>
              <a:rPr lang="en-GB" sz="2000" b="0" strike="noStrike" spc="-1" dirty="0">
                <a:solidFill>
                  <a:srgbClr val="000000"/>
                </a:solidFill>
                <a:latin typeface="Arial"/>
                <a:ea typeface="DejaVu Sans"/>
              </a:rPr>
              <a:t>Few NSIs actively involved</a:t>
            </a:r>
          </a:p>
          <a:p>
            <a:pPr marL="344700" indent="-342900">
              <a:lnSpc>
                <a:spcPct val="150000"/>
              </a:lnSpc>
              <a:buClr>
                <a:srgbClr val="000000"/>
              </a:buClr>
              <a:buFont typeface="Arial" panose="020B0604020202020204" pitchFamily="34" charset="0"/>
              <a:buChar char="•"/>
            </a:pPr>
            <a:r>
              <a:rPr lang="en-GB" sz="2000" spc="-1" dirty="0">
                <a:solidFill>
                  <a:srgbClr val="000000"/>
                </a:solidFill>
                <a:latin typeface="Arial"/>
                <a:ea typeface="DejaVu Sans"/>
              </a:rPr>
              <a:t>Face-to-face meetings essential for the drawing up of deliverables</a:t>
            </a:r>
            <a:endParaRPr lang="en-GB" sz="2000" b="0" strike="noStrike" spc="-1" dirty="0">
              <a:solidFill>
                <a:srgbClr val="000000"/>
              </a:solidFill>
              <a:latin typeface="Arial"/>
              <a:ea typeface="DejaVu Sans"/>
            </a:endParaRPr>
          </a:p>
          <a:p>
            <a:pPr marL="344700" indent="-342900">
              <a:lnSpc>
                <a:spcPct val="150000"/>
              </a:lnSpc>
              <a:buClr>
                <a:srgbClr val="000000"/>
              </a:buClr>
              <a:buFont typeface="Arial" panose="020B0604020202020204" pitchFamily="34" charset="0"/>
              <a:buChar char="•"/>
            </a:pPr>
            <a:r>
              <a:rPr lang="en-GB" sz="2000" spc="-1" dirty="0">
                <a:solidFill>
                  <a:srgbClr val="000000"/>
                </a:solidFill>
                <a:latin typeface="Arial"/>
                <a:ea typeface="DejaVu Sans"/>
              </a:rPr>
              <a:t>Importance of project coordination/animation</a:t>
            </a:r>
          </a:p>
          <a:p>
            <a:pPr marL="344700" indent="-342900">
              <a:lnSpc>
                <a:spcPct val="150000"/>
              </a:lnSpc>
              <a:buClr>
                <a:srgbClr val="000000"/>
              </a:buClr>
              <a:buFont typeface="Arial" panose="020B0604020202020204" pitchFamily="34" charset="0"/>
              <a:buChar char="•"/>
            </a:pPr>
            <a:r>
              <a:rPr lang="en-GB" sz="2000" b="0" strike="noStrike" spc="-1" dirty="0">
                <a:solidFill>
                  <a:srgbClr val="000000"/>
                </a:solidFill>
                <a:latin typeface="Arial"/>
                <a:ea typeface="DejaVu Sans"/>
              </a:rPr>
              <a:t>Fundamental the coordination with other projects</a:t>
            </a:r>
          </a:p>
        </p:txBody>
      </p:sp>
      <p:sp>
        <p:nvSpPr>
          <p:cNvPr id="145" name="CustomShape 3"/>
          <p:cNvSpPr/>
          <p:nvPr/>
        </p:nvSpPr>
        <p:spPr>
          <a:xfrm>
            <a:off x="6553080" y="6356520"/>
            <a:ext cx="2131920" cy="36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D168F28C-4CE9-4393-9219-66B359870C5D}" type="slidenum">
              <a:rPr lang="en-GB" sz="1200" b="0" strike="noStrike" spc="-1">
                <a:solidFill>
                  <a:srgbClr val="8B8B8B"/>
                </a:solidFill>
                <a:latin typeface="Calibri"/>
                <a:ea typeface="DejaVu Sans"/>
              </a:rPr>
              <a:t>21</a:t>
            </a:fld>
            <a:endParaRPr lang="en-GB" sz="1200" b="0" strike="noStrike" spc="-1">
              <a:latin typeface="Arial"/>
            </a:endParaRPr>
          </a:p>
        </p:txBody>
      </p:sp>
    </p:spTree>
    <p:extLst>
      <p:ext uri="{BB962C8B-B14F-4D97-AF65-F5344CB8AC3E}">
        <p14:creationId xmlns:p14="http://schemas.microsoft.com/office/powerpoint/2010/main" val="422279335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CustomShape 1"/>
          <p:cNvSpPr/>
          <p:nvPr/>
        </p:nvSpPr>
        <p:spPr>
          <a:xfrm>
            <a:off x="611640" y="476640"/>
            <a:ext cx="8135280" cy="63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GB" sz="3600" b="0" strike="noStrike" spc="-1">
                <a:solidFill>
                  <a:srgbClr val="000000"/>
                </a:solidFill>
                <a:latin typeface="Arial"/>
                <a:ea typeface="DejaVu Sans"/>
              </a:rPr>
              <a:t>Activities</a:t>
            </a:r>
            <a:endParaRPr lang="en-GB" sz="3600" b="0" strike="noStrike" spc="-1">
              <a:latin typeface="Arial"/>
            </a:endParaRPr>
          </a:p>
        </p:txBody>
      </p:sp>
      <p:sp>
        <p:nvSpPr>
          <p:cNvPr id="87" name="CustomShape 2"/>
          <p:cNvSpPr/>
          <p:nvPr/>
        </p:nvSpPr>
        <p:spPr>
          <a:xfrm>
            <a:off x="611640" y="1967400"/>
            <a:ext cx="7846920" cy="3443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1280">
              <a:lnSpc>
                <a:spcPct val="100000"/>
              </a:lnSpc>
              <a:buClr>
                <a:srgbClr val="000000"/>
              </a:buClr>
              <a:buFont typeface="Arial"/>
              <a:buChar char="•"/>
            </a:pPr>
            <a:r>
              <a:rPr lang="en-GB" sz="2000" b="0" strike="noStrike" spc="-1" dirty="0">
                <a:solidFill>
                  <a:srgbClr val="000000"/>
                </a:solidFill>
                <a:latin typeface="Arial"/>
                <a:ea typeface="DejaVu Sans"/>
              </a:rPr>
              <a:t>20 people from 11 organisations</a:t>
            </a:r>
            <a:endParaRPr lang="en-GB" sz="2000" b="0" strike="noStrike" spc="-1" dirty="0">
              <a:latin typeface="Arial"/>
            </a:endParaRPr>
          </a:p>
          <a:p>
            <a:pPr>
              <a:lnSpc>
                <a:spcPct val="100000"/>
              </a:lnSpc>
            </a:pPr>
            <a:endParaRPr lang="en-GB" sz="2000" b="0" strike="noStrike" spc="-1" dirty="0">
              <a:latin typeface="Arial"/>
            </a:endParaRPr>
          </a:p>
          <a:p>
            <a:pPr marL="343080" indent="-341280">
              <a:lnSpc>
                <a:spcPct val="100000"/>
              </a:lnSpc>
              <a:buClr>
                <a:srgbClr val="000000"/>
              </a:buClr>
              <a:buFont typeface="Arial"/>
              <a:buChar char="•"/>
            </a:pPr>
            <a:r>
              <a:rPr lang="en-GB" sz="2000" b="0" strike="noStrike" spc="-1" dirty="0">
                <a:solidFill>
                  <a:srgbClr val="000000"/>
                </a:solidFill>
                <a:latin typeface="Arial"/>
                <a:ea typeface="DejaVu Sans"/>
              </a:rPr>
              <a:t>2 face-to-face meetings: </a:t>
            </a:r>
            <a:endParaRPr lang="en-GB" sz="2000" b="0" strike="noStrike" spc="-1" dirty="0">
              <a:latin typeface="Arial"/>
            </a:endParaRPr>
          </a:p>
          <a:p>
            <a:pPr marL="775980" lvl="2" indent="-342900">
              <a:lnSpc>
                <a:spcPct val="100000"/>
              </a:lnSpc>
              <a:buClr>
                <a:srgbClr val="000000"/>
              </a:buClr>
              <a:buSzPct val="45000"/>
              <a:buFont typeface="Courier New" panose="02070309020205020404" pitchFamily="49" charset="0"/>
              <a:buChar char="o"/>
            </a:pPr>
            <a:r>
              <a:rPr lang="en-GB" sz="2000" b="0" strike="noStrike" spc="-1" dirty="0">
                <a:solidFill>
                  <a:srgbClr val="000000"/>
                </a:solidFill>
                <a:latin typeface="Arial"/>
                <a:ea typeface="DejaVu Sans"/>
              </a:rPr>
              <a:t>May @ISTAT in Rome</a:t>
            </a:r>
            <a:endParaRPr lang="en-GB" sz="2000" b="0" strike="noStrike" spc="-1" dirty="0">
              <a:latin typeface="Arial"/>
            </a:endParaRPr>
          </a:p>
          <a:p>
            <a:pPr marL="775980" lvl="2" indent="-342900">
              <a:lnSpc>
                <a:spcPct val="100000"/>
              </a:lnSpc>
              <a:buClr>
                <a:srgbClr val="000000"/>
              </a:buClr>
              <a:buSzPct val="45000"/>
              <a:buFont typeface="Courier New" panose="02070309020205020404" pitchFamily="49" charset="0"/>
              <a:buChar char="o"/>
            </a:pPr>
            <a:r>
              <a:rPr lang="en-GB" sz="2000" b="0" strike="noStrike" spc="-1" dirty="0">
                <a:solidFill>
                  <a:srgbClr val="000000"/>
                </a:solidFill>
                <a:latin typeface="Arial"/>
                <a:ea typeface="DejaVu Sans"/>
              </a:rPr>
              <a:t>October @CBS in Heerlen</a:t>
            </a:r>
            <a:endParaRPr lang="en-GB" sz="2000" b="0" strike="noStrike" spc="-1" dirty="0">
              <a:latin typeface="Arial"/>
            </a:endParaRPr>
          </a:p>
          <a:p>
            <a:pPr>
              <a:lnSpc>
                <a:spcPct val="100000"/>
              </a:lnSpc>
            </a:pPr>
            <a:endParaRPr lang="en-GB" sz="2000" b="0" strike="noStrike" spc="-1" dirty="0">
              <a:latin typeface="Arial"/>
            </a:endParaRPr>
          </a:p>
          <a:p>
            <a:pPr marL="343080" indent="-341280">
              <a:lnSpc>
                <a:spcPct val="100000"/>
              </a:lnSpc>
              <a:buClr>
                <a:srgbClr val="000000"/>
              </a:buClr>
              <a:buFont typeface="Arial"/>
              <a:buChar char="•"/>
            </a:pPr>
            <a:r>
              <a:rPr lang="en-GB" sz="2000" b="0" strike="noStrike" spc="-1" dirty="0">
                <a:solidFill>
                  <a:srgbClr val="000000"/>
                </a:solidFill>
                <a:latin typeface="Arial"/>
                <a:ea typeface="DejaVu Sans"/>
              </a:rPr>
              <a:t>Other meetings also at NTTS – </a:t>
            </a:r>
            <a:r>
              <a:rPr lang="en-GB" sz="2000" b="0" strike="noStrike" spc="-1" dirty="0" err="1">
                <a:solidFill>
                  <a:srgbClr val="000000"/>
                </a:solidFill>
                <a:latin typeface="Arial"/>
                <a:ea typeface="DejaVu Sans"/>
              </a:rPr>
              <a:t>Bruxelles</a:t>
            </a:r>
            <a:r>
              <a:rPr lang="en-GB" sz="2000" b="0" strike="noStrike" spc="-1" dirty="0">
                <a:solidFill>
                  <a:srgbClr val="000000"/>
                </a:solidFill>
                <a:latin typeface="Arial"/>
                <a:ea typeface="DejaVu Sans"/>
              </a:rPr>
              <a:t> and at CSPA Workshop - Wiesbaden</a:t>
            </a:r>
            <a:endParaRPr lang="en-GB" sz="2000" b="0" strike="noStrike" spc="-1" dirty="0">
              <a:latin typeface="Arial"/>
            </a:endParaRPr>
          </a:p>
          <a:p>
            <a:pPr>
              <a:lnSpc>
                <a:spcPct val="100000"/>
              </a:lnSpc>
            </a:pPr>
            <a:endParaRPr lang="en-GB" sz="2000" b="0" strike="noStrike" spc="-1" dirty="0">
              <a:latin typeface="Arial"/>
            </a:endParaRPr>
          </a:p>
          <a:p>
            <a:pPr marL="343080" indent="-341280">
              <a:lnSpc>
                <a:spcPct val="100000"/>
              </a:lnSpc>
              <a:buClr>
                <a:srgbClr val="000000"/>
              </a:buClr>
              <a:buFont typeface="Arial"/>
              <a:buChar char="•"/>
            </a:pPr>
            <a:r>
              <a:rPr lang="en-GB" sz="2000" b="0" strike="noStrike" spc="-1" dirty="0">
                <a:solidFill>
                  <a:srgbClr val="000000"/>
                </a:solidFill>
                <a:latin typeface="Arial"/>
                <a:ea typeface="DejaVu Sans"/>
              </a:rPr>
              <a:t>Fortnightly plenary Calls on </a:t>
            </a:r>
            <a:r>
              <a:rPr lang="en-GB" sz="2000" b="0" strike="noStrike" spc="-1" dirty="0" err="1">
                <a:solidFill>
                  <a:srgbClr val="000000"/>
                </a:solidFill>
                <a:latin typeface="Arial"/>
                <a:ea typeface="DejaVu Sans"/>
              </a:rPr>
              <a:t>Webex</a:t>
            </a:r>
            <a:r>
              <a:rPr lang="en-GB" sz="2000" b="0" strike="noStrike" spc="-1" dirty="0">
                <a:solidFill>
                  <a:srgbClr val="000000"/>
                </a:solidFill>
                <a:latin typeface="Arial"/>
                <a:ea typeface="DejaVu Sans"/>
              </a:rPr>
              <a:t> and other sub-groups Calls</a:t>
            </a:r>
            <a:endParaRPr lang="en-GB" sz="2000" b="0" strike="noStrike" spc="-1" dirty="0">
              <a:latin typeface="Arial"/>
            </a:endParaRPr>
          </a:p>
          <a:p>
            <a:pPr>
              <a:lnSpc>
                <a:spcPct val="100000"/>
              </a:lnSpc>
            </a:pPr>
            <a:endParaRPr lang="en-GB" sz="2000" b="0" strike="noStrike" spc="-1" dirty="0">
              <a:latin typeface="Arial"/>
            </a:endParaRPr>
          </a:p>
          <a:p>
            <a:pPr>
              <a:lnSpc>
                <a:spcPct val="100000"/>
              </a:lnSpc>
            </a:pPr>
            <a:endParaRPr lang="en-GB" sz="2000" b="0" strike="noStrike" spc="-1" dirty="0">
              <a:latin typeface="Arial"/>
            </a:endParaRPr>
          </a:p>
        </p:txBody>
      </p:sp>
      <p:sp>
        <p:nvSpPr>
          <p:cNvPr id="88" name="CustomShape 3"/>
          <p:cNvSpPr/>
          <p:nvPr/>
        </p:nvSpPr>
        <p:spPr>
          <a:xfrm>
            <a:off x="6553080" y="6356520"/>
            <a:ext cx="2131920" cy="36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8099150F-000C-4A55-A040-CF63C2B5AAA9}" type="slidenum">
              <a:rPr lang="en-GB" sz="1200" b="0" strike="noStrike" spc="-1">
                <a:solidFill>
                  <a:srgbClr val="8B8B8B"/>
                </a:solidFill>
                <a:latin typeface="Calibri"/>
                <a:ea typeface="DejaVu Sans"/>
              </a:rPr>
              <a:t>3</a:t>
            </a:fld>
            <a:endParaRPr lang="en-GB" sz="12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611640" y="476640"/>
            <a:ext cx="8135280" cy="63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GB" sz="3600" b="0" strike="noStrike" spc="-1">
                <a:solidFill>
                  <a:srgbClr val="000000"/>
                </a:solidFill>
                <a:latin typeface="Arial"/>
                <a:ea typeface="DejaVu Sans"/>
              </a:rPr>
              <a:t>Deliverables</a:t>
            </a:r>
            <a:endParaRPr lang="en-GB" sz="3600" b="0" strike="noStrike" spc="-1">
              <a:latin typeface="Arial"/>
            </a:endParaRPr>
          </a:p>
        </p:txBody>
      </p:sp>
      <p:sp>
        <p:nvSpPr>
          <p:cNvPr id="90" name="CustomShape 2"/>
          <p:cNvSpPr/>
          <p:nvPr/>
        </p:nvSpPr>
        <p:spPr>
          <a:xfrm>
            <a:off x="648000" y="1872000"/>
            <a:ext cx="7846920" cy="3443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980" indent="-342900">
              <a:lnSpc>
                <a:spcPct val="100000"/>
              </a:lnSpc>
              <a:buFont typeface="Wingdings" panose="05000000000000000000" pitchFamily="2" charset="2"/>
              <a:buChar char="Ø"/>
            </a:pPr>
            <a:r>
              <a:rPr lang="en-GB" sz="2000" b="0" strike="noStrike" spc="-1" dirty="0">
                <a:solidFill>
                  <a:srgbClr val="000000"/>
                </a:solidFill>
                <a:latin typeface="Arial"/>
                <a:ea typeface="DejaVu Sans"/>
              </a:rPr>
              <a:t>Reference Architecture: </a:t>
            </a:r>
            <a:endParaRPr lang="en-GB" sz="2000" b="0" strike="noStrike" spc="-1" dirty="0">
              <a:latin typeface="Arial"/>
            </a:endParaRPr>
          </a:p>
          <a:p>
            <a:pPr marL="775980" lvl="2" indent="-342900">
              <a:lnSpc>
                <a:spcPct val="100000"/>
              </a:lnSpc>
              <a:buClr>
                <a:srgbClr val="000000"/>
              </a:buClr>
              <a:buSzPct val="45000"/>
              <a:buFont typeface="Courier New" panose="02070309020205020404" pitchFamily="49" charset="0"/>
              <a:buChar char="o"/>
            </a:pPr>
            <a:r>
              <a:rPr lang="en-GB" sz="2000" b="0" strike="noStrike" spc="-1" dirty="0">
                <a:solidFill>
                  <a:srgbClr val="000000"/>
                </a:solidFill>
                <a:latin typeface="Arial"/>
                <a:ea typeface="DejaVu Sans"/>
              </a:rPr>
              <a:t>First draft available in May</a:t>
            </a:r>
            <a:endParaRPr lang="en-GB" sz="2000" b="0" strike="noStrike" spc="-1" dirty="0">
              <a:latin typeface="Arial"/>
            </a:endParaRPr>
          </a:p>
          <a:p>
            <a:pPr marL="775980" lvl="2" indent="-342900">
              <a:lnSpc>
                <a:spcPct val="100000"/>
              </a:lnSpc>
              <a:buClr>
                <a:srgbClr val="000000"/>
              </a:buClr>
              <a:buSzPct val="45000"/>
              <a:buFont typeface="Courier New" panose="02070309020205020404" pitchFamily="49" charset="0"/>
              <a:buChar char="o"/>
            </a:pPr>
            <a:r>
              <a:rPr lang="en-GB" sz="2000" b="0" strike="noStrike" spc="-1" dirty="0">
                <a:solidFill>
                  <a:srgbClr val="000000"/>
                </a:solidFill>
                <a:latin typeface="Arial"/>
                <a:ea typeface="DejaVu Sans"/>
              </a:rPr>
              <a:t>Current version on the wiki</a:t>
            </a:r>
            <a:endParaRPr lang="en-GB" sz="2000" b="0" strike="noStrike" spc="-1" dirty="0">
              <a:latin typeface="Arial"/>
            </a:endParaRPr>
          </a:p>
          <a:p>
            <a:pPr marL="775980" lvl="2" indent="-342900">
              <a:lnSpc>
                <a:spcPct val="100000"/>
              </a:lnSpc>
              <a:buClr>
                <a:srgbClr val="000000"/>
              </a:buClr>
              <a:buSzPct val="45000"/>
              <a:buFont typeface="Courier New" panose="02070309020205020404" pitchFamily="49" charset="0"/>
              <a:buChar char="o"/>
            </a:pPr>
            <a:r>
              <a:rPr lang="en-GB" sz="2000" b="0" strike="noStrike" spc="-1" dirty="0">
                <a:solidFill>
                  <a:srgbClr val="000000"/>
                </a:solidFill>
                <a:latin typeface="Arial"/>
                <a:ea typeface="DejaVu Sans"/>
              </a:rPr>
              <a:t>Final version available in December</a:t>
            </a:r>
            <a:endParaRPr lang="en-GB" sz="2000" b="0" strike="noStrike" spc="-1" dirty="0">
              <a:latin typeface="Arial"/>
            </a:endParaRPr>
          </a:p>
          <a:p>
            <a:pPr>
              <a:lnSpc>
                <a:spcPct val="100000"/>
              </a:lnSpc>
            </a:pPr>
            <a:endParaRPr lang="en-GB" sz="2000" b="0" strike="noStrike" spc="-1" dirty="0">
              <a:latin typeface="Arial"/>
            </a:endParaRPr>
          </a:p>
          <a:p>
            <a:pPr marL="343980" indent="-342900">
              <a:lnSpc>
                <a:spcPct val="100000"/>
              </a:lnSpc>
              <a:buFont typeface="Wingdings" panose="05000000000000000000" pitchFamily="2" charset="2"/>
              <a:buChar char="Ø"/>
            </a:pPr>
            <a:r>
              <a:rPr lang="en-GB" sz="2000" b="0" strike="noStrike" spc="-1" dirty="0">
                <a:solidFill>
                  <a:srgbClr val="000000"/>
                </a:solidFill>
                <a:latin typeface="Arial"/>
                <a:ea typeface="DejaVu Sans"/>
              </a:rPr>
              <a:t>Use-cases: </a:t>
            </a:r>
            <a:endParaRPr lang="en-GB" sz="2000" b="0" strike="noStrike" spc="-1" dirty="0">
              <a:latin typeface="Arial"/>
            </a:endParaRPr>
          </a:p>
          <a:p>
            <a:pPr marL="890280" lvl="2" indent="-457200">
              <a:lnSpc>
                <a:spcPct val="100000"/>
              </a:lnSpc>
              <a:buClr>
                <a:srgbClr val="000000"/>
              </a:buClr>
              <a:buSzPct val="45000"/>
              <a:buFont typeface="Courier New" panose="02070309020205020404" pitchFamily="49" charset="0"/>
              <a:buChar char="o"/>
            </a:pPr>
            <a:r>
              <a:rPr lang="it-IT" sz="2000" spc="-1">
                <a:solidFill>
                  <a:srgbClr val="000000"/>
                </a:solidFill>
                <a:latin typeface="Arial"/>
                <a:ea typeface="DejaVu Sans"/>
              </a:rPr>
              <a:t>D</a:t>
            </a:r>
            <a:r>
              <a:rPr lang="en-GB" sz="2000" b="0" strike="noStrike" spc="-1">
                <a:solidFill>
                  <a:srgbClr val="000000"/>
                </a:solidFill>
                <a:latin typeface="Arial"/>
                <a:ea typeface="DejaVu Sans"/>
              </a:rPr>
              <a:t>escription </a:t>
            </a:r>
            <a:r>
              <a:rPr lang="en-GB" sz="2000" b="0" strike="noStrike" spc="-1" dirty="0">
                <a:solidFill>
                  <a:srgbClr val="000000"/>
                </a:solidFill>
                <a:latin typeface="Arial"/>
                <a:ea typeface="DejaVu Sans"/>
              </a:rPr>
              <a:t>of 5 </a:t>
            </a:r>
            <a:r>
              <a:rPr lang="en-GB" sz="2000" b="0" strike="noStrike" spc="-1">
                <a:solidFill>
                  <a:srgbClr val="000000"/>
                </a:solidFill>
                <a:latin typeface="Arial"/>
                <a:ea typeface="DejaVu Sans"/>
              </a:rPr>
              <a:t>different </a:t>
            </a:r>
            <a:r>
              <a:rPr lang="it-IT" sz="2000" spc="-1">
                <a:solidFill>
                  <a:srgbClr val="000000"/>
                </a:solidFill>
                <a:latin typeface="Arial"/>
                <a:ea typeface="DejaVu Sans"/>
              </a:rPr>
              <a:t>Use-cases</a:t>
            </a:r>
            <a:r>
              <a:rPr lang="en-GB" sz="2000" b="0" strike="noStrike" spc="-1">
                <a:solidFill>
                  <a:srgbClr val="000000"/>
                </a:solidFill>
                <a:latin typeface="Arial"/>
                <a:ea typeface="DejaVu Sans"/>
              </a:rPr>
              <a:t> </a:t>
            </a:r>
            <a:r>
              <a:rPr lang="en-GB" sz="2000" b="0" strike="noStrike" spc="-1" dirty="0">
                <a:solidFill>
                  <a:srgbClr val="000000"/>
                </a:solidFill>
                <a:latin typeface="Arial"/>
                <a:ea typeface="DejaVu Sans"/>
              </a:rPr>
              <a:t>with standard template available</a:t>
            </a:r>
            <a:endParaRPr lang="en-GB" sz="2000" b="0" strike="noStrike" spc="-1" dirty="0">
              <a:latin typeface="Arial"/>
            </a:endParaRPr>
          </a:p>
          <a:p>
            <a:pPr>
              <a:lnSpc>
                <a:spcPct val="100000"/>
              </a:lnSpc>
            </a:pPr>
            <a:endParaRPr lang="en-GB" sz="2000" b="0" strike="noStrike" spc="-1" dirty="0">
              <a:latin typeface="Arial"/>
            </a:endParaRPr>
          </a:p>
          <a:p>
            <a:pPr marL="343980" indent="-342900">
              <a:lnSpc>
                <a:spcPct val="100000"/>
              </a:lnSpc>
              <a:buFont typeface="Wingdings" panose="05000000000000000000" pitchFamily="2" charset="2"/>
              <a:buChar char="Ø"/>
            </a:pPr>
            <a:r>
              <a:rPr lang="en-GB" sz="2000" b="0" strike="noStrike" spc="-1" dirty="0">
                <a:solidFill>
                  <a:srgbClr val="000000"/>
                </a:solidFill>
                <a:latin typeface="Arial"/>
                <a:ea typeface="DejaVu Sans"/>
              </a:rPr>
              <a:t>Guidelines: </a:t>
            </a:r>
            <a:endParaRPr lang="en-GB" sz="2000" b="0" strike="noStrike" spc="-1" dirty="0">
              <a:latin typeface="Arial"/>
            </a:endParaRPr>
          </a:p>
          <a:p>
            <a:pPr marL="775980" lvl="2" indent="-342900">
              <a:lnSpc>
                <a:spcPct val="100000"/>
              </a:lnSpc>
              <a:buClr>
                <a:srgbClr val="000000"/>
              </a:buClr>
              <a:buSzPct val="45000"/>
              <a:buFont typeface="Courier New" panose="02070309020205020404" pitchFamily="49" charset="0"/>
              <a:buChar char="o"/>
            </a:pPr>
            <a:r>
              <a:rPr lang="en-GB" sz="2000" b="0" strike="noStrike" spc="-1" dirty="0">
                <a:solidFill>
                  <a:srgbClr val="000000"/>
                </a:solidFill>
                <a:latin typeface="Arial"/>
                <a:ea typeface="DejaVu Sans"/>
              </a:rPr>
              <a:t>Impossible to get in time: Guidelines need Use-cases and Capabilities that are available in stable version right now</a:t>
            </a:r>
            <a:endParaRPr lang="en-GB" sz="2000" b="0" strike="noStrike" spc="-1" dirty="0">
              <a:latin typeface="Arial"/>
            </a:endParaRPr>
          </a:p>
          <a:p>
            <a:pPr>
              <a:lnSpc>
                <a:spcPct val="100000"/>
              </a:lnSpc>
            </a:pPr>
            <a:endParaRPr lang="en-GB" sz="2000" b="0" strike="noStrike" spc="-1" dirty="0">
              <a:latin typeface="Arial"/>
            </a:endParaRPr>
          </a:p>
        </p:txBody>
      </p:sp>
      <p:sp>
        <p:nvSpPr>
          <p:cNvPr id="91" name="CustomShape 3"/>
          <p:cNvSpPr/>
          <p:nvPr/>
        </p:nvSpPr>
        <p:spPr>
          <a:xfrm>
            <a:off x="6553080" y="6356520"/>
            <a:ext cx="2131920" cy="36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E0AA8D0F-A3F3-43E5-B06D-0C1E2074972D}" type="slidenum">
              <a:rPr lang="en-GB" sz="1200" b="0" strike="noStrike" spc="-1">
                <a:solidFill>
                  <a:srgbClr val="8B8B8B"/>
                </a:solidFill>
                <a:latin typeface="Calibri"/>
                <a:ea typeface="DejaVu Sans"/>
              </a:rPr>
              <a:t>4</a:t>
            </a:fld>
            <a:endParaRPr lang="en-GB" sz="12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CustomShape 1"/>
          <p:cNvSpPr/>
          <p:nvPr/>
        </p:nvSpPr>
        <p:spPr>
          <a:xfrm>
            <a:off x="611640" y="476640"/>
            <a:ext cx="8135280" cy="63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GB" sz="3600" b="0" strike="noStrike" spc="-1">
                <a:solidFill>
                  <a:srgbClr val="000000"/>
                </a:solidFill>
                <a:latin typeface="Arial"/>
                <a:ea typeface="DejaVu Sans"/>
              </a:rPr>
              <a:t>Reference Architecture</a:t>
            </a:r>
            <a:endParaRPr lang="en-GB" sz="3600" b="0" strike="noStrike" spc="-1">
              <a:latin typeface="Arial"/>
            </a:endParaRPr>
          </a:p>
        </p:txBody>
      </p:sp>
      <p:sp>
        <p:nvSpPr>
          <p:cNvPr id="93" name="CustomShape 2"/>
          <p:cNvSpPr/>
          <p:nvPr/>
        </p:nvSpPr>
        <p:spPr>
          <a:xfrm>
            <a:off x="611640" y="1967400"/>
            <a:ext cx="7846920" cy="3443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2200" b="0" strike="noStrike" spc="-1" dirty="0">
                <a:solidFill>
                  <a:srgbClr val="000000"/>
                </a:solidFill>
                <a:latin typeface="Arial"/>
                <a:ea typeface="DejaVu Sans"/>
              </a:rPr>
              <a:t>Structure of the document:</a:t>
            </a:r>
            <a:endParaRPr lang="en-GB" sz="2200" b="0" strike="noStrike" spc="-1" dirty="0">
              <a:latin typeface="Arial"/>
            </a:endParaRPr>
          </a:p>
          <a:p>
            <a:pPr>
              <a:lnSpc>
                <a:spcPct val="100000"/>
              </a:lnSpc>
            </a:pPr>
            <a:endParaRPr lang="en-GB" sz="2200" b="0" strike="noStrike" spc="-1" dirty="0">
              <a:latin typeface="Arial"/>
            </a:endParaRPr>
          </a:p>
          <a:p>
            <a:pPr marL="344700" indent="-342900">
              <a:lnSpc>
                <a:spcPct val="100000"/>
              </a:lnSpc>
              <a:buFont typeface="Wingdings" panose="05000000000000000000" pitchFamily="2" charset="2"/>
              <a:buChar char="Ø"/>
            </a:pPr>
            <a:r>
              <a:rPr lang="en-GB" sz="2200" b="0" strike="noStrike" spc="-1" dirty="0">
                <a:solidFill>
                  <a:srgbClr val="000000"/>
                </a:solidFill>
                <a:latin typeface="Arial"/>
                <a:ea typeface="DejaVu Sans"/>
              </a:rPr>
              <a:t>Management summary</a:t>
            </a:r>
            <a:endParaRPr lang="en-GB" sz="2200" b="0" strike="noStrike" spc="-1" dirty="0">
              <a:latin typeface="Arial"/>
            </a:endParaRPr>
          </a:p>
          <a:p>
            <a:pPr marL="344700" indent="-342900">
              <a:lnSpc>
                <a:spcPct val="100000"/>
              </a:lnSpc>
              <a:buFont typeface="Wingdings" panose="05000000000000000000" pitchFamily="2" charset="2"/>
              <a:buChar char="Ø"/>
            </a:pPr>
            <a:r>
              <a:rPr lang="en-GB" sz="2200" b="0" strike="noStrike" spc="-1" dirty="0">
                <a:solidFill>
                  <a:srgbClr val="000000"/>
                </a:solidFill>
                <a:latin typeface="Arial"/>
                <a:ea typeface="DejaVu Sans"/>
              </a:rPr>
              <a:t>Purpose and scope</a:t>
            </a:r>
            <a:endParaRPr lang="en-GB" sz="2200" b="0" strike="noStrike" spc="-1" dirty="0">
              <a:latin typeface="Arial"/>
            </a:endParaRPr>
          </a:p>
          <a:p>
            <a:pPr marL="344700" indent="-342900">
              <a:lnSpc>
                <a:spcPct val="100000"/>
              </a:lnSpc>
              <a:buFont typeface="Wingdings" panose="05000000000000000000" pitchFamily="2" charset="2"/>
              <a:buChar char="Ø"/>
            </a:pPr>
            <a:r>
              <a:rPr lang="en-GB" sz="2200" b="0" strike="noStrike" spc="-1" dirty="0">
                <a:solidFill>
                  <a:srgbClr val="000000"/>
                </a:solidFill>
                <a:latin typeface="Arial"/>
                <a:ea typeface="DejaVu Sans"/>
              </a:rPr>
              <a:t>Usage and users of Data Architecture</a:t>
            </a:r>
            <a:endParaRPr lang="en-GB" sz="2200" b="0" strike="noStrike" spc="-1" dirty="0">
              <a:latin typeface="Arial"/>
            </a:endParaRPr>
          </a:p>
          <a:p>
            <a:pPr marL="344700" indent="-342900">
              <a:lnSpc>
                <a:spcPct val="100000"/>
              </a:lnSpc>
              <a:buFont typeface="Wingdings" panose="05000000000000000000" pitchFamily="2" charset="2"/>
              <a:buChar char="Ø"/>
            </a:pPr>
            <a:r>
              <a:rPr lang="en-GB" sz="2200" b="0" strike="noStrike" spc="-1" dirty="0">
                <a:solidFill>
                  <a:srgbClr val="000000"/>
                </a:solidFill>
                <a:latin typeface="Arial"/>
                <a:ea typeface="DejaVu Sans"/>
              </a:rPr>
              <a:t>Key principles</a:t>
            </a:r>
            <a:endParaRPr lang="en-GB" sz="2200" b="0" strike="noStrike" spc="-1" dirty="0">
              <a:latin typeface="Arial"/>
            </a:endParaRPr>
          </a:p>
          <a:p>
            <a:pPr marL="344700" indent="-342900">
              <a:lnSpc>
                <a:spcPct val="100000"/>
              </a:lnSpc>
              <a:buFont typeface="Wingdings" panose="05000000000000000000" pitchFamily="2" charset="2"/>
              <a:buChar char="Ø"/>
            </a:pPr>
            <a:r>
              <a:rPr lang="en-GB" sz="2200" b="0" strike="noStrike" spc="-1" dirty="0">
                <a:solidFill>
                  <a:srgbClr val="000000"/>
                </a:solidFill>
                <a:latin typeface="Arial"/>
                <a:ea typeface="DejaVu Sans"/>
              </a:rPr>
              <a:t>Capabilities and Building Blocks:</a:t>
            </a:r>
            <a:endParaRPr lang="en-GB" sz="2200" b="0" strike="noStrike" spc="-1" dirty="0">
              <a:latin typeface="Arial"/>
            </a:endParaRPr>
          </a:p>
          <a:p>
            <a:pPr marL="775980" lvl="2" indent="-342900">
              <a:lnSpc>
                <a:spcPct val="100000"/>
              </a:lnSpc>
              <a:buClr>
                <a:srgbClr val="000000"/>
              </a:buClr>
              <a:buSzPct val="45000"/>
              <a:buFont typeface="Courier New" panose="02070309020205020404" pitchFamily="49" charset="0"/>
              <a:buChar char="o"/>
            </a:pPr>
            <a:r>
              <a:rPr lang="en-GB" sz="2200" b="0" strike="noStrike" spc="-1" dirty="0">
                <a:solidFill>
                  <a:srgbClr val="000000"/>
                </a:solidFill>
                <a:latin typeface="Arial"/>
                <a:ea typeface="DejaVu Sans"/>
              </a:rPr>
              <a:t>Core Capabilities</a:t>
            </a:r>
            <a:endParaRPr lang="en-GB" sz="2200" b="0" strike="noStrike" spc="-1" dirty="0">
              <a:latin typeface="Arial"/>
            </a:endParaRPr>
          </a:p>
          <a:p>
            <a:pPr marL="775980" lvl="2" indent="-342900">
              <a:lnSpc>
                <a:spcPct val="100000"/>
              </a:lnSpc>
              <a:buClr>
                <a:srgbClr val="000000"/>
              </a:buClr>
              <a:buSzPct val="45000"/>
              <a:buFont typeface="Courier New" panose="02070309020205020404" pitchFamily="49" charset="0"/>
              <a:buChar char="o"/>
            </a:pPr>
            <a:r>
              <a:rPr lang="en-GB" sz="2200" b="0" strike="noStrike" spc="-1" dirty="0">
                <a:solidFill>
                  <a:srgbClr val="000000"/>
                </a:solidFill>
                <a:latin typeface="Arial"/>
                <a:ea typeface="DejaVu Sans"/>
              </a:rPr>
              <a:t>Cross-cutting Capabilities</a:t>
            </a:r>
            <a:endParaRPr lang="en-GB" sz="2200" b="0" strike="noStrike" spc="-1" dirty="0">
              <a:latin typeface="Arial"/>
            </a:endParaRPr>
          </a:p>
          <a:p>
            <a:pPr marL="344700" indent="-342900">
              <a:lnSpc>
                <a:spcPct val="100000"/>
              </a:lnSpc>
              <a:buFont typeface="Wingdings" panose="05000000000000000000" pitchFamily="2" charset="2"/>
              <a:buChar char="Ø"/>
            </a:pPr>
            <a:r>
              <a:rPr lang="en-GB" sz="2200" b="0" strike="noStrike" spc="-1" dirty="0">
                <a:solidFill>
                  <a:srgbClr val="000000"/>
                </a:solidFill>
                <a:latin typeface="Arial"/>
                <a:ea typeface="DejaVu Sans"/>
              </a:rPr>
              <a:t>Notes on</a:t>
            </a:r>
            <a:endParaRPr lang="en-GB" sz="2200" b="0" strike="noStrike" spc="-1" dirty="0">
              <a:latin typeface="Arial"/>
            </a:endParaRPr>
          </a:p>
          <a:p>
            <a:pPr marL="775980" lvl="2" indent="-342900">
              <a:lnSpc>
                <a:spcPct val="100000"/>
              </a:lnSpc>
              <a:buClr>
                <a:srgbClr val="000000"/>
              </a:buClr>
              <a:buSzPct val="45000"/>
              <a:buFont typeface="Courier New" panose="02070309020205020404" pitchFamily="49" charset="0"/>
              <a:buChar char="o"/>
            </a:pPr>
            <a:r>
              <a:rPr lang="en-GB" sz="2200" b="0" strike="noStrike" spc="-1" dirty="0">
                <a:solidFill>
                  <a:srgbClr val="000000"/>
                </a:solidFill>
                <a:latin typeface="Arial"/>
                <a:ea typeface="DejaVu Sans"/>
              </a:rPr>
              <a:t>Semantic layer</a:t>
            </a:r>
            <a:endParaRPr lang="en-GB" sz="2200" b="0" strike="noStrike" spc="-1" dirty="0">
              <a:latin typeface="Arial"/>
            </a:endParaRPr>
          </a:p>
          <a:p>
            <a:pPr marL="775980" lvl="2" indent="-342900">
              <a:lnSpc>
                <a:spcPct val="100000"/>
              </a:lnSpc>
              <a:buClr>
                <a:srgbClr val="000000"/>
              </a:buClr>
              <a:buSzPct val="45000"/>
              <a:buFont typeface="Courier New" panose="02070309020205020404" pitchFamily="49" charset="0"/>
              <a:buChar char="o"/>
            </a:pPr>
            <a:r>
              <a:rPr lang="en-GB" sz="2200" b="0" strike="noStrike" spc="-1" dirty="0">
                <a:solidFill>
                  <a:srgbClr val="000000"/>
                </a:solidFill>
                <a:latin typeface="Arial"/>
                <a:ea typeface="DejaVu Sans"/>
              </a:rPr>
              <a:t>Categories of data</a:t>
            </a:r>
            <a:endParaRPr lang="en-GB" sz="2200" b="0" strike="noStrike" spc="-1" dirty="0">
              <a:latin typeface="Arial"/>
            </a:endParaRPr>
          </a:p>
          <a:p>
            <a:pPr>
              <a:lnSpc>
                <a:spcPct val="100000"/>
              </a:lnSpc>
            </a:pPr>
            <a:endParaRPr lang="en-GB" sz="2200" b="0" strike="noStrike" spc="-1" dirty="0">
              <a:latin typeface="Arial"/>
            </a:endParaRPr>
          </a:p>
          <a:p>
            <a:pPr>
              <a:lnSpc>
                <a:spcPct val="100000"/>
              </a:lnSpc>
            </a:pPr>
            <a:endParaRPr lang="en-GB" sz="2200" b="0" strike="noStrike" spc="-1" dirty="0">
              <a:latin typeface="Arial"/>
            </a:endParaRPr>
          </a:p>
        </p:txBody>
      </p:sp>
      <p:sp>
        <p:nvSpPr>
          <p:cNvPr id="94" name="CustomShape 3"/>
          <p:cNvSpPr/>
          <p:nvPr/>
        </p:nvSpPr>
        <p:spPr>
          <a:xfrm>
            <a:off x="6553080" y="6356520"/>
            <a:ext cx="2131920" cy="36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59E1FBBA-1321-4EA7-A287-60B2BC842C73}" type="slidenum">
              <a:rPr lang="en-GB" sz="1200" b="0" strike="noStrike" spc="-1">
                <a:solidFill>
                  <a:srgbClr val="8B8B8B"/>
                </a:solidFill>
                <a:latin typeface="Calibri"/>
                <a:ea typeface="DejaVu Sans"/>
              </a:rPr>
              <a:t>5</a:t>
            </a:fld>
            <a:endParaRPr lang="en-GB" sz="1200" b="0" strike="noStrike" spc="-1">
              <a:latin typeface="Arial"/>
            </a:endParaRPr>
          </a:p>
        </p:txBody>
      </p:sp>
      <p:pic>
        <p:nvPicPr>
          <p:cNvPr id="95" name="Immagine 97"/>
          <p:cNvPicPr/>
          <p:nvPr/>
        </p:nvPicPr>
        <p:blipFill>
          <a:blip r:embed="rId2"/>
          <a:stretch/>
        </p:blipFill>
        <p:spPr>
          <a:xfrm>
            <a:off x="6303960" y="3913200"/>
            <a:ext cx="2406960" cy="24069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CustomShape 1"/>
          <p:cNvSpPr/>
          <p:nvPr/>
        </p:nvSpPr>
        <p:spPr>
          <a:xfrm>
            <a:off x="863640" y="476640"/>
            <a:ext cx="8135280" cy="63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GB" sz="3600" b="0" strike="noStrike" spc="-1">
                <a:solidFill>
                  <a:srgbClr val="000000"/>
                </a:solidFill>
                <a:latin typeface="Arial"/>
                <a:ea typeface="DejaVu Sans"/>
              </a:rPr>
              <a:t>Data Architecture Purpose </a:t>
            </a:r>
            <a:endParaRPr lang="en-GB" sz="3600" b="0" strike="noStrike" spc="-1">
              <a:latin typeface="Arial"/>
            </a:endParaRPr>
          </a:p>
        </p:txBody>
      </p:sp>
      <p:sp>
        <p:nvSpPr>
          <p:cNvPr id="97" name="CustomShape 2"/>
          <p:cNvSpPr/>
          <p:nvPr/>
        </p:nvSpPr>
        <p:spPr>
          <a:xfrm>
            <a:off x="6553080" y="6356520"/>
            <a:ext cx="2131920" cy="36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47669786-6A7F-4C8E-8793-84A2CDE597EA}" type="slidenum">
              <a:rPr lang="en-GB" sz="1200" b="0" strike="noStrike" spc="-1">
                <a:solidFill>
                  <a:srgbClr val="8B8B8B"/>
                </a:solidFill>
                <a:latin typeface="Calibri"/>
                <a:ea typeface="DejaVu Sans"/>
              </a:rPr>
              <a:t>6</a:t>
            </a:fld>
            <a:endParaRPr lang="en-GB" sz="1200" b="0" strike="noStrike" spc="-1">
              <a:latin typeface="Arial"/>
            </a:endParaRPr>
          </a:p>
        </p:txBody>
      </p:sp>
      <p:sp>
        <p:nvSpPr>
          <p:cNvPr id="98" name="CustomShape 3"/>
          <p:cNvSpPr/>
          <p:nvPr/>
        </p:nvSpPr>
        <p:spPr>
          <a:xfrm>
            <a:off x="540000" y="1728000"/>
            <a:ext cx="6226920" cy="3494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en-GB" sz="2200" b="0" strike="noStrike" spc="-1">
                <a:solidFill>
                  <a:srgbClr val="111111"/>
                </a:solidFill>
                <a:latin typeface="Arial"/>
                <a:ea typeface="DejaVu Sans"/>
              </a:rPr>
              <a:t>Support Statistical Organizations in the </a:t>
            </a:r>
            <a:r>
              <a:rPr lang="en-GB" sz="2200" b="0" strike="noStrike" spc="-1">
                <a:solidFill>
                  <a:srgbClr val="CE181E"/>
                </a:solidFill>
                <a:latin typeface="Arial"/>
                <a:ea typeface="DejaVu Sans"/>
              </a:rPr>
              <a:t>design, integration, production and dissemination</a:t>
            </a:r>
            <a:r>
              <a:rPr lang="en-GB" sz="2200" b="0" strike="noStrike" spc="-1">
                <a:solidFill>
                  <a:srgbClr val="111111"/>
                </a:solidFill>
                <a:latin typeface="Arial"/>
                <a:ea typeface="DejaVu Sans"/>
              </a:rPr>
              <a:t> of official statistics based on both traditional and new types of data sources</a:t>
            </a:r>
            <a:endParaRPr lang="en-GB" sz="2200" b="0" strike="noStrike" spc="-1">
              <a:latin typeface="Arial"/>
            </a:endParaRPr>
          </a:p>
          <a:p>
            <a:pPr algn="just">
              <a:lnSpc>
                <a:spcPct val="100000"/>
              </a:lnSpc>
            </a:pPr>
            <a:endParaRPr lang="en-GB" sz="2200" b="0" strike="noStrike" spc="-1">
              <a:latin typeface="Arial"/>
            </a:endParaRPr>
          </a:p>
          <a:p>
            <a:pPr algn="just">
              <a:lnSpc>
                <a:spcPct val="100000"/>
              </a:lnSpc>
            </a:pPr>
            <a:r>
              <a:rPr lang="en-GB" sz="2200" b="0" strike="noStrike" spc="-1">
                <a:solidFill>
                  <a:srgbClr val="111111"/>
                </a:solidFill>
                <a:latin typeface="Arial"/>
                <a:ea typeface="DejaVu Sans"/>
              </a:rPr>
              <a:t>How to organize and structure their processes and systems for efficient and effective management of </a:t>
            </a:r>
            <a:r>
              <a:rPr lang="en-GB" sz="2200" b="0" strike="noStrike" spc="-1">
                <a:solidFill>
                  <a:srgbClr val="D22B2B"/>
                </a:solidFill>
                <a:latin typeface="Arial"/>
                <a:ea typeface="DejaVu Sans"/>
              </a:rPr>
              <a:t>data and metadata</a:t>
            </a:r>
            <a:r>
              <a:rPr lang="en-GB" sz="2200" b="0" strike="noStrike" spc="-1">
                <a:solidFill>
                  <a:srgbClr val="111111"/>
                </a:solidFill>
                <a:latin typeface="Arial"/>
                <a:ea typeface="DejaVu Sans"/>
              </a:rPr>
              <a:t>, from the external sources through the internal storage and processing up to the dissemination of the statistical end-products</a:t>
            </a:r>
            <a:endParaRPr lang="en-GB" sz="2200" b="0" strike="noStrike" spc="-1">
              <a:latin typeface="Arial"/>
            </a:endParaRPr>
          </a:p>
        </p:txBody>
      </p:sp>
      <p:pic>
        <p:nvPicPr>
          <p:cNvPr id="99" name="Immagine 102"/>
          <p:cNvPicPr/>
          <p:nvPr/>
        </p:nvPicPr>
        <p:blipFill>
          <a:blip r:embed="rId2"/>
          <a:stretch/>
        </p:blipFill>
        <p:spPr>
          <a:xfrm>
            <a:off x="6768000" y="4241880"/>
            <a:ext cx="2237040" cy="22370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CustomShape 1"/>
          <p:cNvSpPr/>
          <p:nvPr/>
        </p:nvSpPr>
        <p:spPr>
          <a:xfrm>
            <a:off x="611640" y="476640"/>
            <a:ext cx="8135280" cy="63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GB" sz="3600" b="0" strike="noStrike" spc="-1">
                <a:solidFill>
                  <a:srgbClr val="000000"/>
                </a:solidFill>
                <a:latin typeface="Arial"/>
                <a:ea typeface="DejaVu Sans"/>
              </a:rPr>
              <a:t>Users and usage</a:t>
            </a:r>
            <a:endParaRPr lang="en-GB" sz="3600" b="0" strike="noStrike" spc="-1">
              <a:latin typeface="Arial"/>
            </a:endParaRPr>
          </a:p>
        </p:txBody>
      </p:sp>
      <p:pic>
        <p:nvPicPr>
          <p:cNvPr id="101" name="Picture 2"/>
          <p:cNvPicPr/>
          <p:nvPr/>
        </p:nvPicPr>
        <p:blipFill>
          <a:blip r:embed="rId2"/>
          <a:stretch/>
        </p:blipFill>
        <p:spPr>
          <a:xfrm>
            <a:off x="1115640" y="1965240"/>
            <a:ext cx="6662520" cy="4269600"/>
          </a:xfrm>
          <a:prstGeom prst="rect">
            <a:avLst/>
          </a:prstGeom>
          <a:ln>
            <a:noFill/>
          </a:ln>
        </p:spPr>
      </p:pic>
      <p:sp>
        <p:nvSpPr>
          <p:cNvPr id="102" name="CustomShape 2"/>
          <p:cNvSpPr/>
          <p:nvPr/>
        </p:nvSpPr>
        <p:spPr>
          <a:xfrm>
            <a:off x="6553080" y="6356520"/>
            <a:ext cx="2131920" cy="36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24CAAD06-DF7A-4A57-AF84-781E175F572C}" type="slidenum">
              <a:rPr lang="en-GB" sz="1200" b="0" strike="noStrike" spc="-1">
                <a:solidFill>
                  <a:srgbClr val="8B8B8B"/>
                </a:solidFill>
                <a:latin typeface="Calibri"/>
                <a:ea typeface="DejaVu Sans"/>
              </a:rPr>
              <a:t>7</a:t>
            </a:fld>
            <a:endParaRPr lang="en-GB" sz="1200" b="0" strike="noStrike" spc="-1">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CustomShape 1"/>
          <p:cNvSpPr/>
          <p:nvPr/>
        </p:nvSpPr>
        <p:spPr>
          <a:xfrm>
            <a:off x="611640" y="476640"/>
            <a:ext cx="8135280" cy="63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GB" sz="3600" b="0" strike="noStrike" spc="-1">
                <a:solidFill>
                  <a:srgbClr val="000000"/>
                </a:solidFill>
                <a:latin typeface="Arial"/>
                <a:ea typeface="DejaVu Sans"/>
              </a:rPr>
              <a:t>Key principles</a:t>
            </a:r>
            <a:endParaRPr lang="en-GB" sz="3600" b="0" strike="noStrike" spc="-1">
              <a:latin typeface="Arial"/>
            </a:endParaRPr>
          </a:p>
        </p:txBody>
      </p:sp>
      <p:sp>
        <p:nvSpPr>
          <p:cNvPr id="104" name="CustomShape 2"/>
          <p:cNvSpPr/>
          <p:nvPr/>
        </p:nvSpPr>
        <p:spPr>
          <a:xfrm>
            <a:off x="648000" y="1656000"/>
            <a:ext cx="7846920" cy="435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en-GB" sz="1800" b="0" strike="noStrike" spc="-1">
              <a:latin typeface="Arial"/>
            </a:endParaRPr>
          </a:p>
          <a:p>
            <a:pPr>
              <a:lnSpc>
                <a:spcPct val="100000"/>
              </a:lnSpc>
            </a:pPr>
            <a:r>
              <a:rPr lang="en-GB" sz="2000" b="0" strike="noStrike" spc="-1">
                <a:solidFill>
                  <a:srgbClr val="000000"/>
                </a:solidFill>
                <a:latin typeface="Arial"/>
                <a:ea typeface="DejaVu Sans"/>
              </a:rPr>
              <a:t>1. Information is managed as an </a:t>
            </a:r>
            <a:r>
              <a:rPr lang="en-GB" sz="2000" b="0" strike="noStrike" spc="-1">
                <a:solidFill>
                  <a:srgbClr val="CE181E"/>
                </a:solidFill>
                <a:latin typeface="Arial"/>
                <a:ea typeface="DejaVu Sans"/>
              </a:rPr>
              <a:t>asset</a:t>
            </a:r>
            <a:r>
              <a:rPr lang="en-GB" sz="2000" b="0" strike="noStrike" spc="-1">
                <a:solidFill>
                  <a:srgbClr val="000000"/>
                </a:solidFill>
                <a:latin typeface="Arial"/>
                <a:ea typeface="DejaVu Sans"/>
              </a:rPr>
              <a:t> throughout its lifecycle</a:t>
            </a:r>
            <a:endParaRPr lang="en-GB" sz="2000" b="0" strike="noStrike" spc="-1">
              <a:latin typeface="Arial"/>
            </a:endParaRPr>
          </a:p>
          <a:p>
            <a:pPr>
              <a:lnSpc>
                <a:spcPct val="100000"/>
              </a:lnSpc>
            </a:pPr>
            <a:r>
              <a:rPr lang="en-GB" sz="2000" b="0" strike="noStrike" spc="-1">
                <a:solidFill>
                  <a:srgbClr val="000000"/>
                </a:solidFill>
                <a:latin typeface="Arial"/>
                <a:ea typeface="DejaVu Sans"/>
              </a:rPr>
              <a:t>2. Information is </a:t>
            </a:r>
            <a:r>
              <a:rPr lang="en-GB" sz="2000" b="0" strike="noStrike" spc="-1">
                <a:solidFill>
                  <a:srgbClr val="CE181E"/>
                </a:solidFill>
                <a:latin typeface="Arial"/>
                <a:ea typeface="DejaVu Sans"/>
              </a:rPr>
              <a:t>accessible</a:t>
            </a:r>
            <a:endParaRPr lang="en-GB" sz="2000" b="0" strike="noStrike" spc="-1">
              <a:latin typeface="Arial"/>
            </a:endParaRPr>
          </a:p>
          <a:p>
            <a:pPr>
              <a:lnSpc>
                <a:spcPct val="100000"/>
              </a:lnSpc>
            </a:pPr>
            <a:r>
              <a:rPr lang="en-GB" sz="2000" b="0" strike="noStrike" spc="-1">
                <a:solidFill>
                  <a:srgbClr val="000000"/>
                </a:solidFill>
                <a:latin typeface="Arial"/>
                <a:ea typeface="DejaVu Sans"/>
              </a:rPr>
              <a:t>3. Data is described to enable </a:t>
            </a:r>
            <a:r>
              <a:rPr lang="en-GB" sz="2000" b="0" strike="noStrike" spc="-1">
                <a:solidFill>
                  <a:srgbClr val="CE181E"/>
                </a:solidFill>
                <a:latin typeface="Arial"/>
                <a:ea typeface="DejaVu Sans"/>
              </a:rPr>
              <a:t>reuse</a:t>
            </a:r>
            <a:endParaRPr lang="en-GB" sz="2000" b="0" strike="noStrike" spc="-1">
              <a:latin typeface="Arial"/>
            </a:endParaRPr>
          </a:p>
          <a:p>
            <a:pPr>
              <a:lnSpc>
                <a:spcPct val="100000"/>
              </a:lnSpc>
            </a:pPr>
            <a:r>
              <a:rPr lang="en-GB" sz="2000" b="0" strike="noStrike" spc="-1">
                <a:solidFill>
                  <a:srgbClr val="000000"/>
                </a:solidFill>
                <a:latin typeface="Arial"/>
                <a:ea typeface="DejaVu Sans"/>
              </a:rPr>
              <a:t>4. Information is captured and recorded at the </a:t>
            </a:r>
            <a:r>
              <a:rPr lang="en-GB" sz="2000" b="0" strike="noStrike" spc="-1">
                <a:solidFill>
                  <a:srgbClr val="CE181E"/>
                </a:solidFill>
                <a:latin typeface="Arial"/>
                <a:ea typeface="DejaVu Sans"/>
              </a:rPr>
              <a:t>point of creation</a:t>
            </a:r>
            <a:r>
              <a:rPr lang="en-GB" sz="2000" b="0" strike="noStrike" spc="-1">
                <a:solidFill>
                  <a:srgbClr val="000000"/>
                </a:solidFill>
                <a:latin typeface="Arial"/>
                <a:ea typeface="DejaVu Sans"/>
              </a:rPr>
              <a:t>/receipt</a:t>
            </a:r>
            <a:endParaRPr lang="en-GB" sz="2000" b="0" strike="noStrike" spc="-1">
              <a:latin typeface="Arial"/>
            </a:endParaRPr>
          </a:p>
          <a:p>
            <a:pPr>
              <a:lnSpc>
                <a:spcPct val="100000"/>
              </a:lnSpc>
            </a:pPr>
            <a:r>
              <a:rPr lang="en-GB" sz="2000" b="0" strike="noStrike" spc="-1">
                <a:solidFill>
                  <a:srgbClr val="000000"/>
                </a:solidFill>
                <a:latin typeface="Arial"/>
                <a:ea typeface="DejaVu Sans"/>
              </a:rPr>
              <a:t>5. Use an </a:t>
            </a:r>
            <a:r>
              <a:rPr lang="en-GB" sz="2000" b="0" strike="noStrike" spc="-1">
                <a:solidFill>
                  <a:srgbClr val="CE181E"/>
                </a:solidFill>
                <a:latin typeface="Arial"/>
                <a:ea typeface="DejaVu Sans"/>
              </a:rPr>
              <a:t>authoritative</a:t>
            </a:r>
            <a:r>
              <a:rPr lang="en-GB" sz="2000" b="0" strike="noStrike" spc="-1">
                <a:solidFill>
                  <a:srgbClr val="000000"/>
                </a:solidFill>
                <a:latin typeface="Arial"/>
                <a:ea typeface="DejaVu Sans"/>
              </a:rPr>
              <a:t> source</a:t>
            </a:r>
            <a:endParaRPr lang="en-GB" sz="2000" b="0" strike="noStrike" spc="-1">
              <a:latin typeface="Arial"/>
            </a:endParaRPr>
          </a:p>
          <a:p>
            <a:pPr>
              <a:lnSpc>
                <a:spcPct val="100000"/>
              </a:lnSpc>
            </a:pPr>
            <a:r>
              <a:rPr lang="en-GB" sz="2000" b="0" strike="noStrike" spc="-1">
                <a:solidFill>
                  <a:srgbClr val="000000"/>
                </a:solidFill>
                <a:latin typeface="Arial"/>
                <a:ea typeface="DejaVu Sans"/>
              </a:rPr>
              <a:t>6. Use agreed models and </a:t>
            </a:r>
            <a:r>
              <a:rPr lang="en-GB" sz="2000" b="0" strike="noStrike" spc="-1">
                <a:solidFill>
                  <a:srgbClr val="CE181E"/>
                </a:solidFill>
                <a:latin typeface="Arial"/>
                <a:ea typeface="DejaVu Sans"/>
              </a:rPr>
              <a:t>standards</a:t>
            </a:r>
            <a:endParaRPr lang="en-GB" sz="2000" b="0" strike="noStrike" spc="-1">
              <a:latin typeface="Arial"/>
            </a:endParaRPr>
          </a:p>
          <a:p>
            <a:pPr>
              <a:lnSpc>
                <a:spcPct val="100000"/>
              </a:lnSpc>
            </a:pPr>
            <a:r>
              <a:rPr lang="en-GB" sz="2000" b="0" strike="noStrike" spc="-1">
                <a:solidFill>
                  <a:srgbClr val="000000"/>
                </a:solidFill>
                <a:latin typeface="Arial"/>
                <a:ea typeface="DejaVu Sans"/>
              </a:rPr>
              <a:t>7. Information is </a:t>
            </a:r>
            <a:r>
              <a:rPr lang="en-GB" sz="2000" b="0" strike="noStrike" spc="-1">
                <a:solidFill>
                  <a:srgbClr val="CE181E"/>
                </a:solidFill>
                <a:latin typeface="Arial"/>
                <a:ea typeface="DejaVu Sans"/>
              </a:rPr>
              <a:t>secured</a:t>
            </a:r>
            <a:r>
              <a:rPr lang="en-GB" sz="2000" b="0" strike="noStrike" spc="-1">
                <a:solidFill>
                  <a:srgbClr val="000000"/>
                </a:solidFill>
                <a:latin typeface="Arial"/>
                <a:ea typeface="DejaVu Sans"/>
              </a:rPr>
              <a:t> appropriately</a:t>
            </a:r>
            <a:endParaRPr lang="en-GB" sz="2000" b="0" strike="noStrike" spc="-1">
              <a:latin typeface="Arial"/>
            </a:endParaRPr>
          </a:p>
          <a:p>
            <a:pPr>
              <a:lnSpc>
                <a:spcPct val="100000"/>
              </a:lnSpc>
            </a:pPr>
            <a:endParaRPr lang="en-GB" sz="2000" b="0" strike="noStrike" spc="-1">
              <a:latin typeface="Arial"/>
            </a:endParaRPr>
          </a:p>
          <a:p>
            <a:pPr>
              <a:lnSpc>
                <a:spcPct val="100000"/>
              </a:lnSpc>
            </a:pPr>
            <a:r>
              <a:rPr lang="en-GB" sz="2000" b="0" strike="noStrike" spc="-1">
                <a:solidFill>
                  <a:srgbClr val="000000"/>
                </a:solidFill>
                <a:latin typeface="Arial"/>
                <a:ea typeface="DejaVu Sans"/>
              </a:rPr>
              <a:t>For each principle:</a:t>
            </a:r>
            <a:endParaRPr lang="en-GB" sz="2000" b="0" strike="noStrike" spc="-1">
              <a:latin typeface="Arial"/>
            </a:endParaRPr>
          </a:p>
          <a:p>
            <a:pPr marL="648000" lvl="2" indent="-214920">
              <a:lnSpc>
                <a:spcPct val="100000"/>
              </a:lnSpc>
              <a:buClr>
                <a:srgbClr val="000000"/>
              </a:buClr>
              <a:buSzPct val="45000"/>
              <a:buFont typeface="Wingdings" charset="2"/>
              <a:buChar char=""/>
            </a:pPr>
            <a:r>
              <a:rPr lang="en-GB" sz="2000" b="0" strike="noStrike" spc="-1">
                <a:solidFill>
                  <a:srgbClr val="000000"/>
                </a:solidFill>
                <a:latin typeface="Arial"/>
                <a:ea typeface="DejaVu Sans"/>
              </a:rPr>
              <a:t>some statements detailing the principle</a:t>
            </a:r>
            <a:endParaRPr lang="en-GB" sz="2000" b="0" strike="noStrike" spc="-1">
              <a:latin typeface="Arial"/>
            </a:endParaRPr>
          </a:p>
          <a:p>
            <a:pPr marL="648000" lvl="2" indent="-214920">
              <a:lnSpc>
                <a:spcPct val="100000"/>
              </a:lnSpc>
              <a:buClr>
                <a:srgbClr val="000000"/>
              </a:buClr>
              <a:buSzPct val="45000"/>
              <a:buFont typeface="Wingdings" charset="2"/>
              <a:buChar char=""/>
            </a:pPr>
            <a:r>
              <a:rPr lang="en-GB" sz="2000" b="0" strike="noStrike" spc="-1">
                <a:solidFill>
                  <a:srgbClr val="000000"/>
                </a:solidFill>
                <a:latin typeface="Arial"/>
                <a:ea typeface="DejaVu Sans"/>
              </a:rPr>
              <a:t>the rationale behind the principle</a:t>
            </a:r>
            <a:endParaRPr lang="en-GB" sz="2000" b="0" strike="noStrike" spc="-1">
              <a:latin typeface="Arial"/>
            </a:endParaRPr>
          </a:p>
          <a:p>
            <a:pPr marL="648000" lvl="2" indent="-214920">
              <a:lnSpc>
                <a:spcPct val="100000"/>
              </a:lnSpc>
              <a:buClr>
                <a:srgbClr val="000000"/>
              </a:buClr>
              <a:buSzPct val="45000"/>
              <a:buFont typeface="Wingdings" charset="2"/>
              <a:buChar char=""/>
            </a:pPr>
            <a:r>
              <a:rPr lang="en-GB" sz="2000" b="0" strike="noStrike" spc="-1">
                <a:solidFill>
                  <a:srgbClr val="000000"/>
                </a:solidFill>
                <a:latin typeface="Arial"/>
                <a:ea typeface="DejaVu Sans"/>
              </a:rPr>
              <a:t>the implications for NSIs</a:t>
            </a:r>
            <a:endParaRPr lang="en-GB" sz="2000" b="0" strike="noStrike" spc="-1">
              <a:latin typeface="Arial"/>
            </a:endParaRPr>
          </a:p>
          <a:p>
            <a:pPr>
              <a:lnSpc>
                <a:spcPct val="100000"/>
              </a:lnSpc>
            </a:pPr>
            <a:endParaRPr lang="en-GB" sz="2000" b="0" strike="noStrike" spc="-1">
              <a:latin typeface="Arial"/>
            </a:endParaRPr>
          </a:p>
          <a:p>
            <a:pPr>
              <a:lnSpc>
                <a:spcPct val="100000"/>
              </a:lnSpc>
            </a:pPr>
            <a:endParaRPr lang="en-GB" sz="2000" b="0" strike="noStrike" spc="-1">
              <a:latin typeface="Arial"/>
            </a:endParaRPr>
          </a:p>
        </p:txBody>
      </p:sp>
      <p:sp>
        <p:nvSpPr>
          <p:cNvPr id="105" name="CustomShape 3"/>
          <p:cNvSpPr/>
          <p:nvPr/>
        </p:nvSpPr>
        <p:spPr>
          <a:xfrm>
            <a:off x="6553080" y="6356520"/>
            <a:ext cx="2131920" cy="36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93D18834-4078-4C74-B04A-67EE7E1930C2}" type="slidenum">
              <a:rPr lang="en-GB" sz="1200" b="0" strike="noStrike" spc="-1">
                <a:solidFill>
                  <a:srgbClr val="8B8B8B"/>
                </a:solidFill>
                <a:latin typeface="Calibri"/>
                <a:ea typeface="DejaVu Sans"/>
              </a:rPr>
              <a:t>8</a:t>
            </a:fld>
            <a:endParaRPr lang="en-GB" sz="1200" b="0" strike="noStrike" spc="-1">
              <a:latin typeface="Arial"/>
            </a:endParaRPr>
          </a:p>
        </p:txBody>
      </p:sp>
      <p:pic>
        <p:nvPicPr>
          <p:cNvPr id="106" name="Immagine 111"/>
          <p:cNvPicPr/>
          <p:nvPr/>
        </p:nvPicPr>
        <p:blipFill>
          <a:blip r:embed="rId2"/>
          <a:stretch/>
        </p:blipFill>
        <p:spPr>
          <a:xfrm>
            <a:off x="6391056" y="4156022"/>
            <a:ext cx="2103864" cy="208129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CustomShape 1"/>
          <p:cNvSpPr/>
          <p:nvPr/>
        </p:nvSpPr>
        <p:spPr>
          <a:xfrm>
            <a:off x="611640" y="476640"/>
            <a:ext cx="8135280" cy="63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GB" sz="3600" b="0" strike="noStrike" spc="-1">
                <a:solidFill>
                  <a:srgbClr val="000000"/>
                </a:solidFill>
                <a:latin typeface="Arial"/>
                <a:ea typeface="DejaVu Sans"/>
              </a:rPr>
              <a:t>Capabilities</a:t>
            </a:r>
            <a:endParaRPr lang="en-GB" sz="3600" b="0" strike="noStrike" spc="-1">
              <a:latin typeface="Arial"/>
            </a:endParaRPr>
          </a:p>
        </p:txBody>
      </p:sp>
      <p:sp>
        <p:nvSpPr>
          <p:cNvPr id="108" name="CustomShape 2"/>
          <p:cNvSpPr/>
          <p:nvPr/>
        </p:nvSpPr>
        <p:spPr>
          <a:xfrm>
            <a:off x="632160" y="1700640"/>
            <a:ext cx="7846920" cy="435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2000" b="1" strike="noStrike" spc="-1">
                <a:solidFill>
                  <a:srgbClr val="000000"/>
                </a:solidFill>
                <a:latin typeface="Arial"/>
                <a:ea typeface="DejaVu Sans"/>
              </a:rPr>
              <a:t>Defining:</a:t>
            </a:r>
            <a:endParaRPr lang="en-GB" sz="2000" b="0" strike="noStrike" spc="-1">
              <a:latin typeface="Arial"/>
            </a:endParaRPr>
          </a:p>
          <a:p>
            <a:pPr marL="285840" indent="-284040">
              <a:lnSpc>
                <a:spcPct val="100000"/>
              </a:lnSpc>
              <a:buClr>
                <a:srgbClr val="000000"/>
              </a:buClr>
              <a:buFont typeface="Arial"/>
              <a:buChar char="•"/>
            </a:pPr>
            <a:r>
              <a:rPr lang="en-GB" sz="2000" b="1" strike="noStrike" spc="-1">
                <a:solidFill>
                  <a:srgbClr val="000000"/>
                </a:solidFill>
                <a:latin typeface="Arial"/>
                <a:ea typeface="DejaVu Sans"/>
              </a:rPr>
              <a:t>Core capabilities in four conceptual layers: </a:t>
            </a:r>
            <a:r>
              <a:rPr lang="en-GB" sz="2000" b="0" strike="noStrike" spc="-1">
                <a:solidFill>
                  <a:srgbClr val="000000"/>
                </a:solidFill>
                <a:latin typeface="Arial"/>
                <a:ea typeface="DejaVu Sans"/>
              </a:rPr>
              <a:t>Ingestion, Transformation, Integration, Access &amp; Consumption</a:t>
            </a:r>
            <a:endParaRPr lang="en-GB" sz="2000" b="0" strike="noStrike" spc="-1">
              <a:latin typeface="Arial"/>
            </a:endParaRPr>
          </a:p>
          <a:p>
            <a:pPr marL="285840" indent="-284040">
              <a:lnSpc>
                <a:spcPct val="100000"/>
              </a:lnSpc>
              <a:buClr>
                <a:srgbClr val="000000"/>
              </a:buClr>
              <a:buFont typeface="Arial"/>
              <a:buChar char="•"/>
            </a:pPr>
            <a:r>
              <a:rPr lang="en-GB" sz="2000" b="1" strike="noStrike" spc="-1">
                <a:solidFill>
                  <a:srgbClr val="000000"/>
                </a:solidFill>
                <a:latin typeface="Arial"/>
                <a:ea typeface="DejaVu Sans"/>
              </a:rPr>
              <a:t>Cross-cutting (</a:t>
            </a:r>
            <a:r>
              <a:rPr lang="it-IT" sz="2000" b="1" strike="noStrike" spc="-1">
                <a:solidFill>
                  <a:srgbClr val="000000"/>
                </a:solidFill>
                <a:latin typeface="Arial"/>
                <a:ea typeface="DejaVu Sans"/>
              </a:rPr>
              <a:t>o</a:t>
            </a:r>
            <a:r>
              <a:rPr lang="en-GB" sz="2000" b="1" strike="noStrike" spc="-1">
                <a:solidFill>
                  <a:srgbClr val="000000"/>
                </a:solidFill>
                <a:latin typeface="Arial"/>
                <a:ea typeface="DejaVu Sans"/>
              </a:rPr>
              <a:t>ver-arching) capabilities: </a:t>
            </a:r>
            <a:r>
              <a:rPr lang="en-GB" sz="2000" b="0" strike="noStrike" spc="-1">
                <a:solidFill>
                  <a:srgbClr val="000000"/>
                </a:solidFill>
                <a:latin typeface="Arial"/>
                <a:ea typeface="DejaVu Sans"/>
              </a:rPr>
              <a:t>Metadata Management, Data Governance, Provenance &amp; Lineage, Security &amp; Authorization</a:t>
            </a:r>
            <a:endParaRPr lang="en-GB" sz="2000" b="0" strike="noStrike" spc="-1">
              <a:latin typeface="Arial"/>
            </a:endParaRPr>
          </a:p>
          <a:p>
            <a:pPr>
              <a:lnSpc>
                <a:spcPct val="100000"/>
              </a:lnSpc>
            </a:pPr>
            <a:endParaRPr lang="en-GB" sz="2000" b="0" strike="noStrike" spc="-1">
              <a:latin typeface="Arial"/>
            </a:endParaRPr>
          </a:p>
          <a:p>
            <a:pPr>
              <a:lnSpc>
                <a:spcPct val="100000"/>
              </a:lnSpc>
            </a:pPr>
            <a:r>
              <a:rPr lang="en-GB" sz="2000" b="1" strike="noStrike" spc="-1">
                <a:solidFill>
                  <a:srgbClr val="000000"/>
                </a:solidFill>
                <a:latin typeface="Arial"/>
                <a:ea typeface="DejaVu Sans"/>
              </a:rPr>
              <a:t>Building Blocks </a:t>
            </a:r>
            <a:r>
              <a:rPr lang="en-GB" sz="2000" b="0" strike="noStrike" spc="-1">
                <a:solidFill>
                  <a:srgbClr val="000000"/>
                </a:solidFill>
                <a:latin typeface="Arial"/>
                <a:ea typeface="DejaVu Sans"/>
              </a:rPr>
              <a:t>(Conceptual and Logical) are used to realize/implement Capabilities</a:t>
            </a:r>
            <a:endParaRPr lang="en-GB" sz="2000" b="0" strike="noStrike" spc="-1">
              <a:latin typeface="Arial"/>
            </a:endParaRPr>
          </a:p>
          <a:p>
            <a:pPr>
              <a:lnSpc>
                <a:spcPct val="100000"/>
              </a:lnSpc>
            </a:pPr>
            <a:endParaRPr lang="en-GB" sz="2000" b="0" strike="noStrike" spc="-1">
              <a:latin typeface="Arial"/>
            </a:endParaRPr>
          </a:p>
          <a:p>
            <a:pPr>
              <a:lnSpc>
                <a:spcPct val="100000"/>
              </a:lnSpc>
            </a:pPr>
            <a:endParaRPr lang="en-GB" sz="2000" b="0" strike="noStrike" spc="-1">
              <a:latin typeface="Arial"/>
            </a:endParaRPr>
          </a:p>
          <a:p>
            <a:pPr>
              <a:lnSpc>
                <a:spcPct val="100000"/>
              </a:lnSpc>
            </a:pPr>
            <a:endParaRPr lang="en-GB" sz="2000" b="0" strike="noStrike" spc="-1">
              <a:latin typeface="Arial"/>
            </a:endParaRPr>
          </a:p>
          <a:p>
            <a:pPr>
              <a:lnSpc>
                <a:spcPct val="100000"/>
              </a:lnSpc>
            </a:pPr>
            <a:endParaRPr lang="en-GB" sz="2000" b="0" strike="noStrike" spc="-1">
              <a:latin typeface="Arial"/>
            </a:endParaRPr>
          </a:p>
        </p:txBody>
      </p:sp>
      <p:sp>
        <p:nvSpPr>
          <p:cNvPr id="109" name="CustomShape 3"/>
          <p:cNvSpPr/>
          <p:nvPr/>
        </p:nvSpPr>
        <p:spPr>
          <a:xfrm>
            <a:off x="6553080" y="6356520"/>
            <a:ext cx="2131920" cy="36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6E5B07BD-B9B7-43F9-BCC6-1D90156FD469}" type="slidenum">
              <a:rPr lang="en-GB" sz="1200" b="0" strike="noStrike" spc="-1">
                <a:solidFill>
                  <a:srgbClr val="8B8B8B"/>
                </a:solidFill>
                <a:latin typeface="Calibri"/>
                <a:ea typeface="DejaVu Sans"/>
              </a:rPr>
              <a:t>9</a:t>
            </a:fld>
            <a:endParaRPr lang="en-GB" sz="1200" b="0" strike="noStrike" spc="-1">
              <a:latin typeface="Arial"/>
            </a:endParaRPr>
          </a:p>
        </p:txBody>
      </p:sp>
      <p:pic>
        <p:nvPicPr>
          <p:cNvPr id="110" name="Immagine 116"/>
          <p:cNvPicPr/>
          <p:nvPr/>
        </p:nvPicPr>
        <p:blipFill>
          <a:blip r:embed="rId2"/>
          <a:stretch/>
        </p:blipFill>
        <p:spPr>
          <a:xfrm>
            <a:off x="6624000" y="4093200"/>
            <a:ext cx="2482920" cy="24829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668</TotalTime>
  <Words>978</Words>
  <Application>Microsoft Office PowerPoint</Application>
  <PresentationFormat>On-screen Show (4:3)</PresentationFormat>
  <Paragraphs>171</Paragraphs>
  <Slides>21</Slides>
  <Notes>0</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Integration project June 2017</dc:title>
  <dc:subject/>
  <dc:creator>Carlo Vaccari</dc:creator>
  <dc:description/>
  <cp:lastModifiedBy>Carlo Vaccari</cp:lastModifiedBy>
  <cp:revision>53</cp:revision>
  <dcterms:created xsi:type="dcterms:W3CDTF">2017-06-20T08:51:49Z</dcterms:created>
  <dcterms:modified xsi:type="dcterms:W3CDTF">2017-11-22T08:22:54Z</dcterms:modified>
  <dc:language>en-AU</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Presentazione su schermo (4:3)</vt:lpwstr>
  </property>
  <property fmtid="{D5CDD505-2E9C-101B-9397-08002B2CF9AE}" pid="9" name="ScaleCrop">
    <vt:bool>false</vt:bool>
  </property>
  <property fmtid="{D5CDD505-2E9C-101B-9397-08002B2CF9AE}" pid="10" name="ShareDoc">
    <vt:bool>false</vt:bool>
  </property>
  <property fmtid="{D5CDD505-2E9C-101B-9397-08002B2CF9AE}" pid="11" name="Slides">
    <vt:i4>19</vt:i4>
  </property>
</Properties>
</file>