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302" r:id="rId3"/>
    <p:sldId id="310" r:id="rId4"/>
    <p:sldId id="311" r:id="rId5"/>
    <p:sldId id="289" r:id="rId6"/>
    <p:sldId id="325" r:id="rId7"/>
    <p:sldId id="314" r:id="rId8"/>
    <p:sldId id="326" r:id="rId9"/>
    <p:sldId id="327" r:id="rId10"/>
    <p:sldId id="328" r:id="rId11"/>
    <p:sldId id="329" r:id="rId12"/>
    <p:sldId id="320" r:id="rId13"/>
    <p:sldId id="305" r:id="rId14"/>
    <p:sldId id="322" r:id="rId15"/>
    <p:sldId id="304" r:id="rId16"/>
    <p:sldId id="317" r:id="rId17"/>
    <p:sldId id="313" r:id="rId18"/>
    <p:sldId id="315" r:id="rId19"/>
    <p:sldId id="321" r:id="rId20"/>
    <p:sldId id="316" r:id="rId21"/>
    <p:sldId id="312" r:id="rId22"/>
  </p:sldIdLst>
  <p:sldSz cx="12192000" cy="6858000"/>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02" autoAdjust="0"/>
    <p:restoredTop sz="94683" autoAdjust="0"/>
  </p:normalViewPr>
  <p:slideViewPr>
    <p:cSldViewPr snapToGrid="0">
      <p:cViewPr varScale="1">
        <p:scale>
          <a:sx n="64" d="100"/>
          <a:sy n="64" d="100"/>
        </p:scale>
        <p:origin x="560" y="3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6404"/>
    </p:cViewPr>
  </p:sorterViewPr>
  <p:notesViewPr>
    <p:cSldViewPr snapToGrid="0">
      <p:cViewPr varScale="1">
        <p:scale>
          <a:sx n="55" d="100"/>
          <a:sy n="55" d="100"/>
        </p:scale>
        <p:origin x="310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1"/>
            <a:ext cx="2971208" cy="496412"/>
          </a:xfrm>
          <a:prstGeom prst="rect">
            <a:avLst/>
          </a:prstGeom>
        </p:spPr>
        <p:txBody>
          <a:bodyPr vert="horz" lIns="92171" tIns="46086" rIns="92171" bIns="46086" rtlCol="0"/>
          <a:lstStyle>
            <a:lvl1pPr algn="l">
              <a:defRPr sz="1200"/>
            </a:lvl1pPr>
          </a:lstStyle>
          <a:p>
            <a:endParaRPr lang="ko-KR" altLang="en-US"/>
          </a:p>
        </p:txBody>
      </p:sp>
      <p:sp>
        <p:nvSpPr>
          <p:cNvPr id="3" name="날짜 개체 틀 2"/>
          <p:cNvSpPr>
            <a:spLocks noGrp="1"/>
          </p:cNvSpPr>
          <p:nvPr>
            <p:ph type="dt" sz="quarter" idx="1"/>
          </p:nvPr>
        </p:nvSpPr>
        <p:spPr>
          <a:xfrm>
            <a:off x="3885178" y="1"/>
            <a:ext cx="2971208" cy="496412"/>
          </a:xfrm>
          <a:prstGeom prst="rect">
            <a:avLst/>
          </a:prstGeom>
        </p:spPr>
        <p:txBody>
          <a:bodyPr vert="horz" lIns="92171" tIns="46086" rIns="92171" bIns="46086" rtlCol="0"/>
          <a:lstStyle>
            <a:lvl1pPr algn="r">
              <a:defRPr sz="1200"/>
            </a:lvl1pPr>
          </a:lstStyle>
          <a:p>
            <a:fld id="{610D008C-2BA4-43D3-9BE3-6EF972200766}" type="datetimeFigureOut">
              <a:rPr lang="ko-KR" altLang="en-US" smtClean="0"/>
              <a:t>2017-11-22</a:t>
            </a:fld>
            <a:endParaRPr lang="ko-KR" altLang="en-US"/>
          </a:p>
        </p:txBody>
      </p:sp>
      <p:sp>
        <p:nvSpPr>
          <p:cNvPr id="4" name="바닥글 개체 틀 3"/>
          <p:cNvSpPr>
            <a:spLocks noGrp="1"/>
          </p:cNvSpPr>
          <p:nvPr>
            <p:ph type="ftr" sz="quarter" idx="2"/>
          </p:nvPr>
        </p:nvSpPr>
        <p:spPr>
          <a:xfrm>
            <a:off x="0" y="9428632"/>
            <a:ext cx="2971208" cy="496411"/>
          </a:xfrm>
          <a:prstGeom prst="rect">
            <a:avLst/>
          </a:prstGeom>
        </p:spPr>
        <p:txBody>
          <a:bodyPr vert="horz" lIns="92171" tIns="46086" rIns="92171" bIns="46086"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5178" y="9428632"/>
            <a:ext cx="2971208" cy="496411"/>
          </a:xfrm>
          <a:prstGeom prst="rect">
            <a:avLst/>
          </a:prstGeom>
        </p:spPr>
        <p:txBody>
          <a:bodyPr vert="horz" lIns="92171" tIns="46086" rIns="92171" bIns="46086" rtlCol="0" anchor="b"/>
          <a:lstStyle>
            <a:lvl1pPr algn="r">
              <a:defRPr sz="1200"/>
            </a:lvl1pPr>
          </a:lstStyle>
          <a:p>
            <a:fld id="{F736846D-44DE-4E66-8694-B3D615640E56}" type="slidenum">
              <a:rPr lang="ko-KR" altLang="en-US" smtClean="0"/>
              <a:t>‹#›</a:t>
            </a:fld>
            <a:endParaRPr lang="ko-KR" altLang="en-US"/>
          </a:p>
        </p:txBody>
      </p:sp>
    </p:spTree>
    <p:extLst>
      <p:ext uri="{BB962C8B-B14F-4D97-AF65-F5344CB8AC3E}">
        <p14:creationId xmlns:p14="http://schemas.microsoft.com/office/powerpoint/2010/main" val="280990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1800" cy="498056"/>
          </a:xfrm>
          <a:prstGeom prst="rect">
            <a:avLst/>
          </a:prstGeom>
        </p:spPr>
        <p:txBody>
          <a:bodyPr vert="horz" lIns="91563" tIns="45782" rIns="91563" bIns="45782" rtlCol="0"/>
          <a:lstStyle>
            <a:lvl1pPr algn="l">
              <a:defRPr sz="1200"/>
            </a:lvl1pPr>
          </a:lstStyle>
          <a:p>
            <a:endParaRPr lang="en-GB" dirty="0"/>
          </a:p>
        </p:txBody>
      </p:sp>
      <p:sp>
        <p:nvSpPr>
          <p:cNvPr id="3" name="Date Placeholder 2"/>
          <p:cNvSpPr>
            <a:spLocks noGrp="1"/>
          </p:cNvSpPr>
          <p:nvPr>
            <p:ph type="dt" idx="1"/>
          </p:nvPr>
        </p:nvSpPr>
        <p:spPr>
          <a:xfrm>
            <a:off x="3884614" y="1"/>
            <a:ext cx="2971800" cy="498056"/>
          </a:xfrm>
          <a:prstGeom prst="rect">
            <a:avLst/>
          </a:prstGeom>
        </p:spPr>
        <p:txBody>
          <a:bodyPr vert="horz" lIns="91563" tIns="45782" rIns="91563" bIns="45782" rtlCol="0"/>
          <a:lstStyle>
            <a:lvl1pPr algn="r">
              <a:defRPr sz="1200"/>
            </a:lvl1pPr>
          </a:lstStyle>
          <a:p>
            <a:fld id="{254748FB-6935-439F-8717-0C7FD8A40E02}" type="datetimeFigureOut">
              <a:rPr lang="en-GB" smtClean="0"/>
              <a:pPr/>
              <a:t>22/11/2017</a:t>
            </a:fld>
            <a:endParaRPr lang="en-GB" dirty="0"/>
          </a:p>
        </p:txBody>
      </p:sp>
      <p:sp>
        <p:nvSpPr>
          <p:cNvPr id="4" name="Slide Image Placeholder 3"/>
          <p:cNvSpPr>
            <a:spLocks noGrp="1" noRot="1" noChangeAspect="1"/>
          </p:cNvSpPr>
          <p:nvPr>
            <p:ph type="sldImg" idx="2"/>
          </p:nvPr>
        </p:nvSpPr>
        <p:spPr>
          <a:xfrm>
            <a:off x="454025" y="1241425"/>
            <a:ext cx="5951538" cy="3348038"/>
          </a:xfrm>
          <a:prstGeom prst="rect">
            <a:avLst/>
          </a:prstGeom>
          <a:noFill/>
          <a:ln w="12700">
            <a:solidFill>
              <a:prstClr val="black"/>
            </a:solidFill>
          </a:ln>
        </p:spPr>
        <p:txBody>
          <a:bodyPr vert="horz" lIns="91563" tIns="45782" rIns="91563" bIns="45782" rtlCol="0" anchor="ctr"/>
          <a:lstStyle/>
          <a:p>
            <a:endParaRPr lang="en-GB" dirty="0"/>
          </a:p>
        </p:txBody>
      </p:sp>
      <p:sp>
        <p:nvSpPr>
          <p:cNvPr id="5" name="Notes Placeholder 4"/>
          <p:cNvSpPr>
            <a:spLocks noGrp="1"/>
          </p:cNvSpPr>
          <p:nvPr>
            <p:ph type="body" sz="quarter" idx="3"/>
          </p:nvPr>
        </p:nvSpPr>
        <p:spPr>
          <a:xfrm>
            <a:off x="685801" y="4777195"/>
            <a:ext cx="5486400" cy="3908613"/>
          </a:xfrm>
          <a:prstGeom prst="rect">
            <a:avLst/>
          </a:prstGeom>
        </p:spPr>
        <p:txBody>
          <a:bodyPr vert="horz" lIns="91563" tIns="45782" rIns="91563" bIns="457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586"/>
            <a:ext cx="2971800" cy="498055"/>
          </a:xfrm>
          <a:prstGeom prst="rect">
            <a:avLst/>
          </a:prstGeom>
        </p:spPr>
        <p:txBody>
          <a:bodyPr vert="horz" lIns="91563" tIns="45782" rIns="91563" bIns="45782"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4" y="9428586"/>
            <a:ext cx="2971800" cy="498055"/>
          </a:xfrm>
          <a:prstGeom prst="rect">
            <a:avLst/>
          </a:prstGeom>
        </p:spPr>
        <p:txBody>
          <a:bodyPr vert="horz" lIns="91563" tIns="45782" rIns="91563" bIns="45782" rtlCol="0" anchor="b"/>
          <a:lstStyle>
            <a:lvl1pPr algn="r">
              <a:defRPr sz="1200"/>
            </a:lvl1pPr>
          </a:lstStyle>
          <a:p>
            <a:fld id="{00ABEB55-22DE-4A3D-91F3-683E137BE0EB}" type="slidenum">
              <a:rPr lang="en-GB" smtClean="0"/>
              <a:pPr/>
              <a:t>‹#›</a:t>
            </a:fld>
            <a:endParaRPr lang="en-GB" dirty="0"/>
          </a:p>
        </p:txBody>
      </p:sp>
    </p:spTree>
    <p:extLst>
      <p:ext uri="{BB962C8B-B14F-4D97-AF65-F5344CB8AC3E}">
        <p14:creationId xmlns:p14="http://schemas.microsoft.com/office/powerpoint/2010/main" val="120419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00ABEB55-22DE-4A3D-91F3-683E137BE0EB}"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564442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FC75769-57F5-45E7-8DA9-D13798A95C43}" type="datetimeFigureOut">
              <a:rPr lang="en-GB" smtClean="0"/>
              <a:pPr/>
              <a:t>22/11/2017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0C15CE5-930B-4306-8C26-E7A1780783BA}" type="slidenum">
              <a:rPr lang="en-GB" smtClean="0"/>
              <a:pPr/>
              <a:t>‹#›</a:t>
            </a:fld>
            <a:endParaRPr lang="en-GB" dirty="0"/>
          </a:p>
        </p:txBody>
      </p:sp>
    </p:spTree>
    <p:extLst>
      <p:ext uri="{BB962C8B-B14F-4D97-AF65-F5344CB8AC3E}">
        <p14:creationId xmlns:p14="http://schemas.microsoft.com/office/powerpoint/2010/main" val="2098207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FC75769-57F5-45E7-8DA9-D13798A95C43}" type="datetimeFigureOut">
              <a:rPr lang="en-GB" smtClean="0"/>
              <a:pPr/>
              <a:t>22/11/2017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0C15CE5-930B-4306-8C26-E7A1780783BA}" type="slidenum">
              <a:rPr lang="en-GB" smtClean="0"/>
              <a:pPr/>
              <a:t>‹#›</a:t>
            </a:fld>
            <a:endParaRPr lang="en-GB" dirty="0"/>
          </a:p>
        </p:txBody>
      </p:sp>
    </p:spTree>
    <p:extLst>
      <p:ext uri="{BB962C8B-B14F-4D97-AF65-F5344CB8AC3E}">
        <p14:creationId xmlns:p14="http://schemas.microsoft.com/office/powerpoint/2010/main" val="2036731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FC75769-57F5-45E7-8DA9-D13798A95C43}" type="datetimeFigureOut">
              <a:rPr lang="en-GB" smtClean="0"/>
              <a:pPr/>
              <a:t>22/11/2017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0C15CE5-930B-4306-8C26-E7A1780783BA}" type="slidenum">
              <a:rPr lang="en-GB" smtClean="0"/>
              <a:pPr/>
              <a:t>‹#›</a:t>
            </a:fld>
            <a:endParaRPr lang="en-GB" dirty="0"/>
          </a:p>
        </p:txBody>
      </p:sp>
    </p:spTree>
    <p:extLst>
      <p:ext uri="{BB962C8B-B14F-4D97-AF65-F5344CB8AC3E}">
        <p14:creationId xmlns:p14="http://schemas.microsoft.com/office/powerpoint/2010/main" val="903402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FC75769-57F5-45E7-8DA9-D13798A95C43}" type="datetimeFigureOut">
              <a:rPr lang="en-GB" smtClean="0"/>
              <a:pPr/>
              <a:t>22/11/2017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0C15CE5-930B-4306-8C26-E7A1780783BA}" type="slidenum">
              <a:rPr lang="en-GB" smtClean="0"/>
              <a:pPr/>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3480" y="6302831"/>
            <a:ext cx="2151162" cy="418643"/>
          </a:xfrm>
          <a:prstGeom prst="rect">
            <a:avLst/>
          </a:prstGeom>
        </p:spPr>
      </p:pic>
    </p:spTree>
    <p:extLst>
      <p:ext uri="{BB962C8B-B14F-4D97-AF65-F5344CB8AC3E}">
        <p14:creationId xmlns:p14="http://schemas.microsoft.com/office/powerpoint/2010/main" val="3456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C75769-57F5-45E7-8DA9-D13798A95C43}" type="datetimeFigureOut">
              <a:rPr lang="en-GB" smtClean="0"/>
              <a:pPr/>
              <a:t>22/11/2017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0C15CE5-930B-4306-8C26-E7A1780783BA}" type="slidenum">
              <a:rPr lang="en-GB" smtClean="0"/>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3480" y="6302831"/>
            <a:ext cx="2151162" cy="418643"/>
          </a:xfrm>
          <a:prstGeom prst="rect">
            <a:avLst/>
          </a:prstGeom>
        </p:spPr>
      </p:pic>
    </p:spTree>
    <p:extLst>
      <p:ext uri="{BB962C8B-B14F-4D97-AF65-F5344CB8AC3E}">
        <p14:creationId xmlns:p14="http://schemas.microsoft.com/office/powerpoint/2010/main" val="2992190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FC75769-57F5-45E7-8DA9-D13798A95C43}" type="datetimeFigureOut">
              <a:rPr lang="en-GB" smtClean="0"/>
              <a:pPr/>
              <a:t>22/11/2017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0C15CE5-930B-4306-8C26-E7A1780783BA}" type="slidenum">
              <a:rPr lang="en-GB" smtClean="0"/>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3480" y="6302831"/>
            <a:ext cx="2151162" cy="418643"/>
          </a:xfrm>
          <a:prstGeom prst="rect">
            <a:avLst/>
          </a:prstGeom>
        </p:spPr>
      </p:pic>
    </p:spTree>
    <p:extLst>
      <p:ext uri="{BB962C8B-B14F-4D97-AF65-F5344CB8AC3E}">
        <p14:creationId xmlns:p14="http://schemas.microsoft.com/office/powerpoint/2010/main" val="1898627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FC75769-57F5-45E7-8DA9-D13798A95C43}" type="datetimeFigureOut">
              <a:rPr lang="en-GB" smtClean="0"/>
              <a:pPr/>
              <a:t>22/11/2017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0C15CE5-930B-4306-8C26-E7A1780783BA}" type="slidenum">
              <a:rPr lang="en-GB" smtClean="0"/>
              <a:pPr/>
              <a:t>‹#›</a:t>
            </a:fld>
            <a:endParaRPr lang="en-GB" dirty="0"/>
          </a:p>
        </p:txBody>
      </p:sp>
    </p:spTree>
    <p:extLst>
      <p:ext uri="{BB962C8B-B14F-4D97-AF65-F5344CB8AC3E}">
        <p14:creationId xmlns:p14="http://schemas.microsoft.com/office/powerpoint/2010/main" val="2940070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FC75769-57F5-45E7-8DA9-D13798A95C43}" type="datetimeFigureOut">
              <a:rPr lang="en-GB" smtClean="0"/>
              <a:pPr/>
              <a:t>22/11/2017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0C15CE5-930B-4306-8C26-E7A1780783BA}" type="slidenum">
              <a:rPr lang="en-GB" smtClean="0"/>
              <a:pPr/>
              <a:t>‹#›</a:t>
            </a:fld>
            <a:endParaRPr lang="en-GB" dirty="0"/>
          </a:p>
        </p:txBody>
      </p:sp>
    </p:spTree>
    <p:extLst>
      <p:ext uri="{BB962C8B-B14F-4D97-AF65-F5344CB8AC3E}">
        <p14:creationId xmlns:p14="http://schemas.microsoft.com/office/powerpoint/2010/main" val="1345632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C75769-57F5-45E7-8DA9-D13798A95C43}" type="datetimeFigureOut">
              <a:rPr lang="en-GB" smtClean="0"/>
              <a:pPr/>
              <a:t>22/11/2017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0C15CE5-930B-4306-8C26-E7A1780783BA}" type="slidenum">
              <a:rPr lang="en-GB" smtClean="0"/>
              <a:pPr/>
              <a:t>‹#›</a:t>
            </a:fld>
            <a:endParaRPr lang="en-GB" dirty="0"/>
          </a:p>
        </p:txBody>
      </p:sp>
    </p:spTree>
    <p:extLst>
      <p:ext uri="{BB962C8B-B14F-4D97-AF65-F5344CB8AC3E}">
        <p14:creationId xmlns:p14="http://schemas.microsoft.com/office/powerpoint/2010/main" val="2686310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C75769-57F5-45E7-8DA9-D13798A95C43}" type="datetimeFigureOut">
              <a:rPr lang="en-GB" smtClean="0"/>
              <a:pPr/>
              <a:t>22/11/2017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0C15CE5-930B-4306-8C26-E7A1780783BA}" type="slidenum">
              <a:rPr lang="en-GB" smtClean="0"/>
              <a:pPr/>
              <a:t>‹#›</a:t>
            </a:fld>
            <a:endParaRPr lang="en-GB" dirty="0"/>
          </a:p>
        </p:txBody>
      </p:sp>
    </p:spTree>
    <p:extLst>
      <p:ext uri="{BB962C8B-B14F-4D97-AF65-F5344CB8AC3E}">
        <p14:creationId xmlns:p14="http://schemas.microsoft.com/office/powerpoint/2010/main" val="593642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C75769-57F5-45E7-8DA9-D13798A95C43}" type="datetimeFigureOut">
              <a:rPr lang="en-GB" smtClean="0"/>
              <a:pPr/>
              <a:t>22/11/2017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0C15CE5-930B-4306-8C26-E7A1780783BA}" type="slidenum">
              <a:rPr lang="en-GB" smtClean="0"/>
              <a:pPr/>
              <a:t>‹#›</a:t>
            </a:fld>
            <a:endParaRPr lang="en-GB" dirty="0"/>
          </a:p>
        </p:txBody>
      </p:sp>
    </p:spTree>
    <p:extLst>
      <p:ext uri="{BB962C8B-B14F-4D97-AF65-F5344CB8AC3E}">
        <p14:creationId xmlns:p14="http://schemas.microsoft.com/office/powerpoint/2010/main" val="3618408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75769-57F5-45E7-8DA9-D13798A95C43}" type="datetimeFigureOut">
              <a:rPr lang="en-GB" smtClean="0"/>
              <a:pPr/>
              <a:t>22/11/2017</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C15CE5-930B-4306-8C26-E7A1780783BA}" type="slidenum">
              <a:rPr lang="en-GB" smtClean="0"/>
              <a:pPr/>
              <a:t>‹#›</a:t>
            </a:fld>
            <a:endParaRPr lang="en-GB" dirty="0"/>
          </a:p>
        </p:txBody>
      </p:sp>
    </p:spTree>
    <p:extLst>
      <p:ext uri="{BB962C8B-B14F-4D97-AF65-F5344CB8AC3E}">
        <p14:creationId xmlns:p14="http://schemas.microsoft.com/office/powerpoint/2010/main" val="631272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statswiki.unece.org/pages/viewrecentblogposts.action?key=MCOOF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statswiki.unece.org/pages/viewpage.action?pageId=132908007" TargetMode="External"/><Relationship Id="rId2" Type="http://schemas.openxmlformats.org/officeDocument/2006/relationships/hyperlink" Target="https://statswiki.unece.org/display/GORM/Guidelines+on+Risk+Management" TargetMode="Externa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hyperlink" Target="https://youtu.be/IPhH6UN_3oo" TargetMode="External"/><Relationship Id="rId2" Type="http://schemas.openxmlformats.org/officeDocument/2006/relationships/slideLayout" Target="../slideLayouts/slideLayout2.xml"/><Relationship Id="rId1" Type="http://schemas.openxmlformats.org/officeDocument/2006/relationships/video" Target="https://www.youtube.com/embed/IPhH6UN_3oo" TargetMode="Externa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617980" y="4805680"/>
            <a:ext cx="9144000" cy="45719"/>
          </a:xfrm>
        </p:spPr>
        <p:txBody>
          <a:bodyPr>
            <a:normAutofit fontScale="25000" lnSpcReduction="20000"/>
          </a:bodyPr>
          <a:lstStyle/>
          <a:p>
            <a:r>
              <a:rPr lang="pl-PL" sz="8000" b="1" dirty="0"/>
              <a:t>Anna Borowska</a:t>
            </a:r>
          </a:p>
          <a:p>
            <a:r>
              <a:rPr lang="pl-PL" sz="8000" dirty="0"/>
              <a:t>Chair of the </a:t>
            </a:r>
            <a:r>
              <a:rPr lang="pl-PL" sz="8000" dirty="0" err="1"/>
              <a:t>Capabilities</a:t>
            </a:r>
            <a:r>
              <a:rPr lang="pl-PL" sz="8000" dirty="0"/>
              <a:t> and </a:t>
            </a:r>
            <a:r>
              <a:rPr lang="pl-PL" sz="8000" dirty="0" err="1"/>
              <a:t>Communication</a:t>
            </a:r>
            <a:r>
              <a:rPr lang="pl-PL" sz="8000" dirty="0"/>
              <a:t> </a:t>
            </a:r>
            <a:r>
              <a:rPr lang="pl-PL" sz="8000" dirty="0" err="1"/>
              <a:t>Group</a:t>
            </a:r>
            <a:endParaRPr lang="en-GB" sz="8000" dirty="0"/>
          </a:p>
          <a:p>
            <a:r>
              <a:rPr lang="pl-PL" sz="8000" dirty="0"/>
              <a:t>Central Statistical Office of Poland</a:t>
            </a:r>
          </a:p>
          <a:p>
            <a:r>
              <a:rPr lang="pl-PL" sz="8000" b="1" dirty="0"/>
              <a:t>Ben Whitestone</a:t>
            </a:r>
          </a:p>
          <a:p>
            <a:r>
              <a:rPr lang="pl-PL" sz="8000" dirty="0"/>
              <a:t>Office for National Statistics</a:t>
            </a:r>
            <a:r>
              <a:rPr lang="en-GB" sz="8000" dirty="0"/>
              <a:t>, </a:t>
            </a:r>
            <a:r>
              <a:rPr lang="pl-PL" sz="8000" dirty="0"/>
              <a:t>United Kingdom</a:t>
            </a:r>
            <a:r>
              <a:rPr lang="en-GB" sz="8000" dirty="0"/>
              <a:t> of Great Britain and</a:t>
            </a:r>
          </a:p>
          <a:p>
            <a:r>
              <a:rPr lang="en-GB" sz="8000" dirty="0"/>
              <a:t> Northern Ireland</a:t>
            </a:r>
            <a:endParaRPr lang="pl-PL" sz="8000" dirty="0"/>
          </a:p>
          <a:p>
            <a:endParaRPr lang="en-GB" sz="9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6429" y="349795"/>
            <a:ext cx="5354873" cy="1042125"/>
          </a:xfrm>
          <a:prstGeom prst="rect">
            <a:avLst/>
          </a:prstGeom>
        </p:spPr>
      </p:pic>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7672" y="1849120"/>
            <a:ext cx="3533775" cy="2687320"/>
          </a:xfrm>
          <a:prstGeom prst="rect">
            <a:avLst/>
          </a:prstGeom>
        </p:spPr>
      </p:pic>
    </p:spTree>
    <p:extLst>
      <p:ext uri="{BB962C8B-B14F-4D97-AF65-F5344CB8AC3E}">
        <p14:creationId xmlns:p14="http://schemas.microsoft.com/office/powerpoint/2010/main" val="1644649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latin typeface="+mn-lt"/>
              </a:rPr>
              <a:t>Intermediate level:</a:t>
            </a:r>
          </a:p>
        </p:txBody>
      </p:sp>
      <p:sp>
        <p:nvSpPr>
          <p:cNvPr id="3" name="Content Placeholder 2"/>
          <p:cNvSpPr>
            <a:spLocks noGrp="1"/>
          </p:cNvSpPr>
          <p:nvPr>
            <p:ph idx="1"/>
          </p:nvPr>
        </p:nvSpPr>
        <p:spPr>
          <a:xfrm>
            <a:off x="838200" y="1485900"/>
            <a:ext cx="10515600" cy="4691063"/>
          </a:xfrm>
        </p:spPr>
        <p:txBody>
          <a:bodyPr>
            <a:normAutofit/>
          </a:bodyPr>
          <a:lstStyle/>
          <a:p>
            <a:pPr lvl="0"/>
            <a:r>
              <a:rPr lang="en-IE" dirty="0"/>
              <a:t>I know the steps to take to rebase a fixed base series.</a:t>
            </a:r>
          </a:p>
          <a:p>
            <a:pPr lvl="0"/>
            <a:r>
              <a:rPr lang="en-IE" dirty="0"/>
              <a:t>I understand and can apply different techniques that can be used to chain link rebased series.</a:t>
            </a:r>
          </a:p>
          <a:p>
            <a:pPr lvl="0"/>
            <a:r>
              <a:rPr lang="en-IE" dirty="0"/>
              <a:t>I can calculate aggregate indices from elementary ones by applying weights, and know the difference between gross and net weights.</a:t>
            </a:r>
          </a:p>
          <a:p>
            <a:pPr lvl="0"/>
            <a:r>
              <a:rPr lang="en-IE" dirty="0"/>
              <a:t>I understand the challenges in sampling and collecting prices, and how discontinued items may be substituted and incorporated in an index.</a:t>
            </a:r>
            <a:endParaRPr lang="en-GB" dirty="0"/>
          </a:p>
        </p:txBody>
      </p:sp>
    </p:spTree>
    <p:extLst>
      <p:ext uri="{BB962C8B-B14F-4D97-AF65-F5344CB8AC3E}">
        <p14:creationId xmlns:p14="http://schemas.microsoft.com/office/powerpoint/2010/main" val="560796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latin typeface="+mn-lt"/>
              </a:rPr>
              <a:t>Advanced level:</a:t>
            </a:r>
          </a:p>
        </p:txBody>
      </p:sp>
      <p:sp>
        <p:nvSpPr>
          <p:cNvPr id="3" name="Content Placeholder 2"/>
          <p:cNvSpPr>
            <a:spLocks noGrp="1"/>
          </p:cNvSpPr>
          <p:nvPr>
            <p:ph idx="1"/>
          </p:nvPr>
        </p:nvSpPr>
        <p:spPr>
          <a:xfrm>
            <a:off x="838200" y="1409700"/>
            <a:ext cx="10515600" cy="4767263"/>
          </a:xfrm>
        </p:spPr>
        <p:txBody>
          <a:bodyPr>
            <a:normAutofit/>
          </a:bodyPr>
          <a:lstStyle/>
          <a:p>
            <a:pPr lvl="0"/>
            <a:r>
              <a:rPr lang="en-IE" dirty="0"/>
              <a:t>I understand the different approaches to calculating a consumer price index.</a:t>
            </a:r>
          </a:p>
          <a:p>
            <a:pPr lvl="0"/>
            <a:r>
              <a:rPr lang="en-IE" dirty="0"/>
              <a:t>I understand the advantages and disadvantages of the main elementary price index number formulae, i.e. the </a:t>
            </a:r>
            <a:r>
              <a:rPr lang="en-IE" dirty="0" err="1"/>
              <a:t>Dutot</a:t>
            </a:r>
            <a:r>
              <a:rPr lang="en-IE" dirty="0"/>
              <a:t>, Carli and Jevons indices.</a:t>
            </a:r>
          </a:p>
          <a:p>
            <a:pPr lvl="0"/>
            <a:r>
              <a:rPr lang="en-IE" dirty="0"/>
              <a:t>I understand the challenges in measuring price changes when there are significant quality changes in the goods being priced, and some common approaches to deal with them, including hedonic regression.</a:t>
            </a:r>
            <a:endParaRPr lang="en-GB" dirty="0"/>
          </a:p>
        </p:txBody>
      </p:sp>
    </p:spTree>
    <p:extLst>
      <p:ext uri="{BB962C8B-B14F-4D97-AF65-F5344CB8AC3E}">
        <p14:creationId xmlns:p14="http://schemas.microsoft.com/office/powerpoint/2010/main" val="3807501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b="1" dirty="0">
                <a:latin typeface="+mn-lt"/>
              </a:rPr>
              <a:t>Task Team on Capabilities Training  (cont’d)</a:t>
            </a:r>
            <a:endParaRPr lang="en-GB" sz="4000" dirty="0">
              <a:latin typeface="+mn-lt"/>
            </a:endParaRPr>
          </a:p>
        </p:txBody>
      </p:sp>
      <p:sp>
        <p:nvSpPr>
          <p:cNvPr id="3" name="Content Placeholder 2"/>
          <p:cNvSpPr>
            <a:spLocks noGrp="1"/>
          </p:cNvSpPr>
          <p:nvPr>
            <p:ph idx="1"/>
          </p:nvPr>
        </p:nvSpPr>
        <p:spPr/>
        <p:txBody>
          <a:bodyPr>
            <a:normAutofit fontScale="92500" lnSpcReduction="10000"/>
          </a:bodyPr>
          <a:lstStyle/>
          <a:p>
            <a:pPr marL="0" indent="0" algn="just">
              <a:buNone/>
              <a:defRPr/>
            </a:pPr>
            <a:r>
              <a:rPr lang="en-US" altLang="en-US" sz="3200" dirty="0"/>
              <a:t>. The Framework can be used to: </a:t>
            </a:r>
            <a:endParaRPr lang="pl-PL" altLang="en-US" sz="3200" dirty="0"/>
          </a:p>
          <a:p>
            <a:pPr marL="0" indent="0">
              <a:buNone/>
              <a:defRPr/>
            </a:pPr>
            <a:endParaRPr lang="pl-PL" altLang="en-US" sz="3200" dirty="0"/>
          </a:p>
          <a:p>
            <a:pPr algn="just">
              <a:defRPr/>
            </a:pPr>
            <a:r>
              <a:rPr lang="en-US" altLang="en-US" b="1" dirty="0">
                <a:solidFill>
                  <a:srgbClr val="FF0000"/>
                </a:solidFill>
              </a:rPr>
              <a:t>Align </a:t>
            </a:r>
            <a:r>
              <a:rPr lang="en-US" altLang="en-US" b="1" dirty="0">
                <a:solidFill>
                  <a:srgbClr val="000000"/>
                </a:solidFill>
              </a:rPr>
              <a:t>training across all statistical processes</a:t>
            </a:r>
            <a:r>
              <a:rPr lang="en-US" altLang="en-US" dirty="0">
                <a:solidFill>
                  <a:srgbClr val="000000"/>
                </a:solidFill>
              </a:rPr>
              <a:t> </a:t>
            </a:r>
            <a:r>
              <a:rPr lang="en-US" altLang="en-US" dirty="0"/>
              <a:t>with the GSBPM, and develop clear learning and career paths </a:t>
            </a:r>
            <a:endParaRPr lang="pl-PL" altLang="en-US" dirty="0"/>
          </a:p>
          <a:p>
            <a:pPr algn="just">
              <a:defRPr/>
            </a:pPr>
            <a:r>
              <a:rPr lang="en-US" altLang="en-US" dirty="0"/>
              <a:t>Provide staff with a </a:t>
            </a:r>
            <a:r>
              <a:rPr lang="en-US" altLang="en-US" b="1" dirty="0">
                <a:solidFill>
                  <a:srgbClr val="000000"/>
                </a:solidFill>
              </a:rPr>
              <a:t>greater </a:t>
            </a:r>
            <a:r>
              <a:rPr lang="en-US" altLang="en-US" b="1" dirty="0">
                <a:solidFill>
                  <a:srgbClr val="FF0000"/>
                </a:solidFill>
              </a:rPr>
              <a:t>understanding</a:t>
            </a:r>
            <a:r>
              <a:rPr lang="en-US" altLang="en-US" dirty="0"/>
              <a:t> of the range of statistical skills, knowledge and expertise needed to work effectively throughout the end-to-end statistical production cycle </a:t>
            </a:r>
            <a:endParaRPr lang="pl-PL" altLang="en-US" dirty="0"/>
          </a:p>
          <a:p>
            <a:pPr algn="just">
              <a:defRPr/>
            </a:pPr>
            <a:r>
              <a:rPr lang="en-US" altLang="en-US" b="1" dirty="0">
                <a:solidFill>
                  <a:srgbClr val="FF0000"/>
                </a:solidFill>
              </a:rPr>
              <a:t>Identify </a:t>
            </a:r>
            <a:r>
              <a:rPr lang="en-US" altLang="en-US" b="1" dirty="0">
                <a:solidFill>
                  <a:srgbClr val="000000"/>
                </a:solidFill>
              </a:rPr>
              <a:t>gaps</a:t>
            </a:r>
            <a:r>
              <a:rPr lang="en-US" altLang="en-US" b="1" dirty="0">
                <a:solidFill>
                  <a:srgbClr val="FF0000"/>
                </a:solidFill>
              </a:rPr>
              <a:t> </a:t>
            </a:r>
            <a:r>
              <a:rPr lang="en-US" altLang="en-US" dirty="0"/>
              <a:t>in statistical knowledge within and across statistical organisations </a:t>
            </a:r>
            <a:endParaRPr lang="pl-PL" altLang="en-US" dirty="0"/>
          </a:p>
          <a:p>
            <a:pPr algn="just">
              <a:defRPr/>
            </a:pPr>
            <a:r>
              <a:rPr lang="en-US" altLang="en-US" dirty="0"/>
              <a:t>Provide valuable </a:t>
            </a:r>
            <a:r>
              <a:rPr lang="en-US" altLang="en-US" b="1" dirty="0">
                <a:solidFill>
                  <a:srgbClr val="FF0000"/>
                </a:solidFill>
              </a:rPr>
              <a:t>information</a:t>
            </a:r>
            <a:r>
              <a:rPr lang="en-US" altLang="en-US" dirty="0"/>
              <a:t> when considering mobility within and across NSIs, and succession planning </a:t>
            </a:r>
            <a:endParaRPr lang="en-GB" altLang="en-US" dirty="0"/>
          </a:p>
          <a:p>
            <a:endParaRPr lang="en-GB" dirty="0"/>
          </a:p>
        </p:txBody>
      </p:sp>
    </p:spTree>
    <p:extLst>
      <p:ext uri="{BB962C8B-B14F-4D97-AF65-F5344CB8AC3E}">
        <p14:creationId xmlns:p14="http://schemas.microsoft.com/office/powerpoint/2010/main" val="1364498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a:extLst>
              <a:ext uri="{FF2B5EF4-FFF2-40B4-BE49-F238E27FC236}">
                <a16:creationId xmlns:a16="http://schemas.microsoft.com/office/drawing/2014/main" id="{37032B3E-2062-4DDC-BD0A-D12EC5657C80}"/>
              </a:ext>
            </a:extLst>
          </p:cNvPr>
          <p:cNvSpPr>
            <a:spLocks noGrp="1"/>
          </p:cNvSpPr>
          <p:nvPr>
            <p:ph idx="1"/>
          </p:nvPr>
        </p:nvSpPr>
        <p:spPr>
          <a:xfrm>
            <a:off x="1024726" y="1399822"/>
            <a:ext cx="10230295" cy="4583289"/>
          </a:xfrm>
          <a:extLst/>
        </p:spPr>
        <p:txBody>
          <a:bodyPr numCol="1">
            <a:normAutofit fontScale="62500" lnSpcReduction="20000"/>
          </a:bodyPr>
          <a:lstStyle/>
          <a:p>
            <a:pPr marL="0" indent="0" algn="ctr">
              <a:buNone/>
              <a:defRPr/>
            </a:pPr>
            <a:endParaRPr lang="pl-PL" altLang="en-US" sz="2400" dirty="0"/>
          </a:p>
          <a:p>
            <a:r>
              <a:rPr lang="en-GB" sz="3700" dirty="0"/>
              <a:t>Held in Geneva on </a:t>
            </a:r>
            <a:r>
              <a:rPr lang="en-GB" sz="3700" dirty="0">
                <a:solidFill>
                  <a:srgbClr val="FF0000"/>
                </a:solidFill>
              </a:rPr>
              <a:t>27-29 September</a:t>
            </a:r>
          </a:p>
          <a:p>
            <a:r>
              <a:rPr lang="en-CA" sz="3700" dirty="0">
                <a:solidFill>
                  <a:srgbClr val="FF0000"/>
                </a:solidFill>
              </a:rPr>
              <a:t>49 </a:t>
            </a:r>
            <a:r>
              <a:rPr lang="en-CA" sz="3700" dirty="0"/>
              <a:t>participants, representing </a:t>
            </a:r>
            <a:r>
              <a:rPr lang="en-CA" sz="3700" dirty="0">
                <a:solidFill>
                  <a:srgbClr val="FF0000"/>
                </a:solidFill>
              </a:rPr>
              <a:t>24</a:t>
            </a:r>
            <a:r>
              <a:rPr lang="en-CA" sz="3700" dirty="0"/>
              <a:t> countries or intergovernmental organizations</a:t>
            </a:r>
          </a:p>
          <a:p>
            <a:r>
              <a:rPr lang="en-GB" sz="3700" dirty="0"/>
              <a:t>Purpose: to share knowledge and best practices in implementing efficiencies and improving quality of outputs by using practical approaches such as:</a:t>
            </a:r>
          </a:p>
          <a:p>
            <a:pPr lvl="1"/>
            <a:r>
              <a:rPr lang="en-CA" sz="3700" dirty="0"/>
              <a:t>Change management</a:t>
            </a:r>
          </a:p>
          <a:p>
            <a:pPr lvl="1"/>
            <a:r>
              <a:rPr lang="en-CA" sz="3700" dirty="0"/>
              <a:t>Lean management</a:t>
            </a:r>
          </a:p>
          <a:p>
            <a:pPr lvl="1"/>
            <a:r>
              <a:rPr lang="en-CA" sz="3700" dirty="0"/>
              <a:t>Risk management</a:t>
            </a:r>
          </a:p>
          <a:p>
            <a:pPr lvl="1"/>
            <a:r>
              <a:rPr lang="en-CA" sz="3700" dirty="0"/>
              <a:t>Quality management</a:t>
            </a:r>
          </a:p>
          <a:p>
            <a:r>
              <a:rPr lang="en-CA" sz="3700" dirty="0"/>
              <a:t>Including interactive session on Lean management, </a:t>
            </a:r>
            <a:r>
              <a:rPr lang="en-CA" sz="3700" dirty="0" err="1"/>
              <a:t>RiskCamp</a:t>
            </a:r>
            <a:r>
              <a:rPr lang="en-CA" sz="3700" dirty="0"/>
              <a:t> on ‘Risk and Quality management: towards an integration’ and Training demo on Risk Management. </a:t>
            </a:r>
          </a:p>
          <a:p>
            <a:r>
              <a:rPr lang="en-GB" sz="3700" dirty="0"/>
              <a:t>Very positive feedback overall</a:t>
            </a:r>
          </a:p>
        </p:txBody>
      </p:sp>
      <p:sp>
        <p:nvSpPr>
          <p:cNvPr id="3" name="Title 1">
            <a:extLst>
              <a:ext uri="{FF2B5EF4-FFF2-40B4-BE49-F238E27FC236}">
                <a16:creationId xmlns:a16="http://schemas.microsoft.com/office/drawing/2014/main" id="{9E8C8190-0C3E-412F-B319-5E987DB52014}"/>
              </a:ext>
            </a:extLst>
          </p:cNvPr>
          <p:cNvSpPr>
            <a:spLocks noGrp="1"/>
          </p:cNvSpPr>
          <p:nvPr>
            <p:ph type="title"/>
          </p:nvPr>
        </p:nvSpPr>
        <p:spPr>
          <a:xfrm>
            <a:off x="1010232" y="274230"/>
            <a:ext cx="10109200" cy="774700"/>
          </a:xfrm>
        </p:spPr>
        <p:txBody>
          <a:bodyPr>
            <a:noAutofit/>
          </a:bodyPr>
          <a:lstStyle/>
          <a:p>
            <a:pPr algn="ctr"/>
            <a:r>
              <a:rPr lang="en-GB" altLang="en-US" sz="4000" b="1" dirty="0">
                <a:latin typeface="+mn-lt"/>
              </a:rPr>
              <a:t>Workshop on Implementing Efficiencies </a:t>
            </a:r>
            <a:br>
              <a:rPr lang="pl-PL" altLang="en-US" sz="4000" b="1" dirty="0">
                <a:latin typeface="+mn-lt"/>
              </a:rPr>
            </a:br>
            <a:r>
              <a:rPr lang="en-GB" altLang="en-US" sz="4000" b="1" dirty="0">
                <a:latin typeface="+mn-lt"/>
              </a:rPr>
              <a:t>and Quality of Output </a:t>
            </a:r>
          </a:p>
        </p:txBody>
      </p:sp>
    </p:spTree>
    <p:extLst>
      <p:ext uri="{BB962C8B-B14F-4D97-AF65-F5344CB8AC3E}">
        <p14:creationId xmlns:p14="http://schemas.microsoft.com/office/powerpoint/2010/main" val="4121636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2578" y="1264152"/>
            <a:ext cx="6141685" cy="4888293"/>
          </a:xfrm>
          <a:prstGeom prst="rect">
            <a:avLst/>
          </a:prstGeom>
        </p:spPr>
      </p:pic>
      <p:pic>
        <p:nvPicPr>
          <p:cNvPr id="7" name="Picture 2" descr="G:\Stat\_Statistical Management and Modernisation Unit\_MCs\MC Org Frameworks\1. Workshops\Workshop on Efficiencies and Quality of Output 2017\Photos\IMG_128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13" y="61518"/>
            <a:ext cx="7272337" cy="5454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330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E8C8190-0C3E-412F-B319-5E987DB52014}"/>
              </a:ext>
            </a:extLst>
          </p:cNvPr>
          <p:cNvSpPr>
            <a:spLocks noGrp="1"/>
          </p:cNvSpPr>
          <p:nvPr>
            <p:ph type="title"/>
          </p:nvPr>
        </p:nvSpPr>
        <p:spPr>
          <a:xfrm>
            <a:off x="952500" y="274230"/>
            <a:ext cx="10109200" cy="774700"/>
          </a:xfrm>
        </p:spPr>
        <p:txBody>
          <a:bodyPr>
            <a:normAutofit/>
          </a:bodyPr>
          <a:lstStyle/>
          <a:p>
            <a:pPr algn="ctr"/>
            <a:r>
              <a:rPr lang="en-GB" altLang="en-US" sz="4000" b="1" dirty="0">
                <a:latin typeface="+mn-lt"/>
              </a:rPr>
              <a:t>Task Team on Communication </a:t>
            </a:r>
          </a:p>
        </p:txBody>
      </p:sp>
      <p:sp>
        <p:nvSpPr>
          <p:cNvPr id="19459" name="Content Placeholder 2">
            <a:extLst>
              <a:ext uri="{FF2B5EF4-FFF2-40B4-BE49-F238E27FC236}">
                <a16:creationId xmlns:a16="http://schemas.microsoft.com/office/drawing/2014/main" id="{37032B3E-2062-4DDC-BD0A-D12EC5657C80}"/>
              </a:ext>
            </a:extLst>
          </p:cNvPr>
          <p:cNvSpPr>
            <a:spLocks noGrp="1"/>
          </p:cNvSpPr>
          <p:nvPr>
            <p:ph idx="1"/>
          </p:nvPr>
        </p:nvSpPr>
        <p:spPr>
          <a:xfrm>
            <a:off x="702198" y="1278587"/>
            <a:ext cx="10838937" cy="3880436"/>
          </a:xfrm>
          <a:extLst/>
        </p:spPr>
        <p:txBody>
          <a:bodyPr numCol="1">
            <a:normAutofit lnSpcReduction="10000"/>
          </a:bodyPr>
          <a:lstStyle/>
          <a:p>
            <a:pPr marL="0" indent="0" algn="just">
              <a:buNone/>
              <a:defRPr/>
            </a:pPr>
            <a:r>
              <a:rPr lang="en-US" altLang="en-US" sz="2400" dirty="0"/>
              <a:t>The Task Team on Communication aims to help </a:t>
            </a:r>
            <a:r>
              <a:rPr lang="en-US" altLang="en-US" sz="2400" dirty="0" err="1"/>
              <a:t>modernisation</a:t>
            </a:r>
            <a:r>
              <a:rPr lang="en-US" altLang="en-US" sz="2400" dirty="0"/>
              <a:t> groups to effectively communicate about their outputs and achievements. </a:t>
            </a:r>
          </a:p>
          <a:p>
            <a:pPr marL="0" indent="0" algn="just">
              <a:buNone/>
              <a:defRPr/>
            </a:pPr>
            <a:endParaRPr lang="en-US" altLang="en-US" sz="2400" dirty="0"/>
          </a:p>
          <a:p>
            <a:pPr marL="0" indent="0" algn="just">
              <a:buNone/>
              <a:defRPr/>
            </a:pPr>
            <a:endParaRPr lang="en-GB" altLang="en-US" sz="2400" dirty="0"/>
          </a:p>
          <a:p>
            <a:pPr marL="0" indent="0" algn="just">
              <a:buNone/>
              <a:defRPr/>
            </a:pPr>
            <a:endParaRPr lang="pl-PL" altLang="en-US" sz="2400" dirty="0"/>
          </a:p>
          <a:p>
            <a:pPr algn="just">
              <a:defRPr/>
            </a:pPr>
            <a:r>
              <a:rPr lang="en-GB" altLang="en-US" sz="2000" dirty="0"/>
              <a:t>Develop </a:t>
            </a:r>
            <a:r>
              <a:rPr lang="en-GB" altLang="en-US" sz="2000" b="1" dirty="0"/>
              <a:t>communication strategies </a:t>
            </a:r>
            <a:endParaRPr lang="pl-PL" altLang="en-US" sz="2000" b="1" dirty="0"/>
          </a:p>
          <a:p>
            <a:pPr algn="just">
              <a:defRPr/>
            </a:pPr>
            <a:r>
              <a:rPr lang="en-US" altLang="en-US" sz="2000" b="1" dirty="0"/>
              <a:t>Design</a:t>
            </a:r>
            <a:r>
              <a:rPr lang="en-US" altLang="en-US" sz="2000" dirty="0"/>
              <a:t> communication materials (e.g. brochures, articles, infographics, videos, and presentations) </a:t>
            </a:r>
            <a:endParaRPr lang="pl-PL" altLang="en-US" sz="2000" dirty="0"/>
          </a:p>
          <a:p>
            <a:pPr algn="just">
              <a:defRPr/>
            </a:pPr>
            <a:r>
              <a:rPr lang="en-US" altLang="en-US" sz="2000" b="1" dirty="0"/>
              <a:t>Identify audiences</a:t>
            </a:r>
            <a:r>
              <a:rPr lang="en-US" altLang="en-US" sz="2000" dirty="0"/>
              <a:t> and tailor messages </a:t>
            </a:r>
            <a:endParaRPr lang="pl-PL" altLang="en-US" sz="2000" dirty="0"/>
          </a:p>
          <a:p>
            <a:pPr algn="just">
              <a:defRPr/>
            </a:pPr>
            <a:r>
              <a:rPr lang="en-US" altLang="en-US" sz="2000" dirty="0"/>
              <a:t>Run communication </a:t>
            </a:r>
            <a:r>
              <a:rPr lang="en-US" altLang="en-US" sz="2000" b="1" dirty="0"/>
              <a:t>campaigns</a:t>
            </a:r>
            <a:r>
              <a:rPr lang="en-US" altLang="en-US" sz="2000" dirty="0"/>
              <a:t>, for example on social media </a:t>
            </a:r>
            <a:endParaRPr lang="pl-PL" altLang="en-US" sz="2000" dirty="0"/>
          </a:p>
          <a:p>
            <a:pPr algn="just">
              <a:defRPr/>
            </a:pPr>
            <a:r>
              <a:rPr lang="en-US" altLang="en-US" sz="2000" b="1" dirty="0"/>
              <a:t>Improve</a:t>
            </a:r>
            <a:r>
              <a:rPr lang="en-US" altLang="en-US" sz="2000" dirty="0"/>
              <a:t> internal communication within NS</a:t>
            </a:r>
            <a:r>
              <a:rPr lang="pl-PL" altLang="en-US" sz="2000" dirty="0"/>
              <a:t>I</a:t>
            </a:r>
            <a:r>
              <a:rPr lang="en-US" altLang="en-US" sz="2000" dirty="0"/>
              <a:t>s. </a:t>
            </a:r>
            <a:endParaRPr lang="en-GB" alt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0876" y="2065688"/>
            <a:ext cx="568642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556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sz="4000" b="1" dirty="0">
                <a:latin typeface="+mn-lt"/>
              </a:rPr>
              <a:t>Task Team on Communication  (cont’d)</a:t>
            </a:r>
            <a:endParaRPr lang="en-GB" sz="4000" dirty="0">
              <a:latin typeface="+mn-lt"/>
            </a:endParaRPr>
          </a:p>
        </p:txBody>
      </p:sp>
      <p:sp>
        <p:nvSpPr>
          <p:cNvPr id="3" name="Content Placeholder 2"/>
          <p:cNvSpPr>
            <a:spLocks noGrp="1"/>
          </p:cNvSpPr>
          <p:nvPr>
            <p:ph idx="1"/>
          </p:nvPr>
        </p:nvSpPr>
        <p:spPr/>
        <p:txBody>
          <a:bodyPr/>
          <a:lstStyle/>
          <a:p>
            <a:r>
              <a:rPr lang="en-GB" dirty="0"/>
              <a:t>Achievements:</a:t>
            </a:r>
          </a:p>
          <a:p>
            <a:pPr lvl="1"/>
            <a:r>
              <a:rPr lang="en-GB" dirty="0"/>
              <a:t>Blog posts</a:t>
            </a:r>
          </a:p>
          <a:p>
            <a:pPr lvl="2"/>
            <a:r>
              <a:rPr lang="en-GB" sz="1600" dirty="0">
                <a:hlinkClick r:id="rId2"/>
              </a:rPr>
              <a:t>https://statswiki.unece.org/pages/viewrecentblogposts.action?key=MCOOFE</a:t>
            </a:r>
            <a:endParaRPr lang="en-GB" sz="1600" dirty="0"/>
          </a:p>
          <a:p>
            <a:pPr lvl="1"/>
            <a:r>
              <a:rPr lang="en-GB" dirty="0"/>
              <a:t>Hackathon promotion materials</a:t>
            </a:r>
          </a:p>
          <a:p>
            <a:pPr lvl="1"/>
            <a:r>
              <a:rPr lang="en-GB" dirty="0"/>
              <a:t>Brochure for the </a:t>
            </a:r>
            <a:r>
              <a:rPr lang="en-GB" dirty="0" err="1"/>
              <a:t>CapComm</a:t>
            </a:r>
            <a:r>
              <a:rPr lang="en-GB" dirty="0"/>
              <a:t> group</a:t>
            </a:r>
          </a:p>
          <a:p>
            <a:pPr lvl="1"/>
            <a:r>
              <a:rPr lang="en-GB" dirty="0"/>
              <a:t>Brochure on quality indicators</a:t>
            </a:r>
          </a:p>
          <a:p>
            <a:pPr lvl="1"/>
            <a:endParaRPr lang="en-GB" dirty="0"/>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658350" y="0"/>
            <a:ext cx="25336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6648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alibri" panose="020F0502020204030204" pitchFamily="34" charset="0"/>
              </a:rPr>
              <a:t>Next steps – activity proposals for 2018</a:t>
            </a:r>
            <a:endParaRPr lang="en-GB" sz="4000" b="1" dirty="0">
              <a:latin typeface="Calibri" panose="020F0502020204030204" pitchFamily="34" charset="0"/>
            </a:endParaRPr>
          </a:p>
        </p:txBody>
      </p:sp>
      <p:sp>
        <p:nvSpPr>
          <p:cNvPr id="3" name="Content Placeholder 2"/>
          <p:cNvSpPr>
            <a:spLocks noGrp="1"/>
          </p:cNvSpPr>
          <p:nvPr>
            <p:ph idx="1"/>
          </p:nvPr>
        </p:nvSpPr>
        <p:spPr/>
        <p:txBody>
          <a:bodyPr>
            <a:normAutofit/>
          </a:bodyPr>
          <a:lstStyle/>
          <a:p>
            <a:pPr marL="0" indent="0">
              <a:buNone/>
            </a:pPr>
            <a:r>
              <a:rPr lang="en-GB" b="1" dirty="0">
                <a:solidFill>
                  <a:srgbClr val="FF0000"/>
                </a:solidFill>
              </a:rPr>
              <a:t>Risk Management phase 2 Activities</a:t>
            </a:r>
            <a:r>
              <a:rPr lang="en-GB" dirty="0"/>
              <a:t>:</a:t>
            </a:r>
          </a:p>
          <a:p>
            <a:endParaRPr lang="en-GB" dirty="0"/>
          </a:p>
          <a:p>
            <a:pPr lvl="1"/>
            <a:r>
              <a:rPr lang="en-AU" dirty="0"/>
              <a:t>Develop a course book to complement the training</a:t>
            </a:r>
          </a:p>
          <a:p>
            <a:pPr lvl="1"/>
            <a:r>
              <a:rPr lang="en-AU" dirty="0"/>
              <a:t>Repackage training into a modular format</a:t>
            </a:r>
            <a:endParaRPr lang="en-GB" dirty="0"/>
          </a:p>
          <a:p>
            <a:pPr lvl="1"/>
            <a:r>
              <a:rPr lang="en-AU" dirty="0"/>
              <a:t>Explore opportunities to share and reuse risk management tools </a:t>
            </a:r>
            <a:endParaRPr lang="en-GB" dirty="0"/>
          </a:p>
          <a:p>
            <a:pPr lvl="1"/>
            <a:r>
              <a:rPr lang="en-AU" dirty="0"/>
              <a:t>Share knowledge and best practice on common/cross-cutting risks, and integration of Risk and Quality management </a:t>
            </a:r>
            <a:endParaRPr lang="en-GB" dirty="0"/>
          </a:p>
          <a:p>
            <a:pPr lvl="1"/>
            <a:r>
              <a:rPr lang="en-GB" dirty="0"/>
              <a:t>Ad-hoc activity - Deliver Risk management training if requested and as resources allow</a:t>
            </a:r>
            <a:endParaRPr lang="en-GB" sz="4400" dirty="0"/>
          </a:p>
        </p:txBody>
      </p:sp>
    </p:spTree>
    <p:extLst>
      <p:ext uri="{BB962C8B-B14F-4D97-AF65-F5344CB8AC3E}">
        <p14:creationId xmlns:p14="http://schemas.microsoft.com/office/powerpoint/2010/main" val="3181528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mn-lt"/>
              </a:rPr>
              <a:t>Activity proposals 2018</a:t>
            </a:r>
            <a:r>
              <a:rPr lang="pl-PL" sz="4000" b="1" dirty="0">
                <a:latin typeface="+mn-lt"/>
              </a:rPr>
              <a:t> </a:t>
            </a:r>
            <a:r>
              <a:rPr lang="en-US" sz="4000" b="1" dirty="0">
                <a:latin typeface="+mn-lt"/>
              </a:rPr>
              <a:t>(cont’d)</a:t>
            </a:r>
            <a:endParaRPr lang="en-GB" sz="4000" b="1" dirty="0">
              <a:latin typeface="+mn-lt"/>
            </a:endParaRPr>
          </a:p>
        </p:txBody>
      </p:sp>
      <p:sp>
        <p:nvSpPr>
          <p:cNvPr id="3" name="Content Placeholder 2"/>
          <p:cNvSpPr>
            <a:spLocks noGrp="1"/>
          </p:cNvSpPr>
          <p:nvPr>
            <p:ph idx="1"/>
          </p:nvPr>
        </p:nvSpPr>
        <p:spPr>
          <a:xfrm>
            <a:off x="826911" y="1624923"/>
            <a:ext cx="10515600" cy="4585907"/>
          </a:xfrm>
        </p:spPr>
        <p:txBody>
          <a:bodyPr>
            <a:normAutofit lnSpcReduction="10000"/>
          </a:bodyPr>
          <a:lstStyle/>
          <a:p>
            <a:pPr marL="0" indent="0">
              <a:buNone/>
            </a:pPr>
            <a:r>
              <a:rPr lang="en-GB" b="1" dirty="0">
                <a:solidFill>
                  <a:srgbClr val="FF0000"/>
                </a:solidFill>
              </a:rPr>
              <a:t>Organisational Resilience</a:t>
            </a:r>
          </a:p>
          <a:p>
            <a:pPr marL="0" indent="0">
              <a:buNone/>
            </a:pPr>
            <a:endParaRPr lang="en-GB" dirty="0"/>
          </a:p>
          <a:p>
            <a:r>
              <a:rPr lang="en-GB" dirty="0"/>
              <a:t>In an increasingly changing environment, statistical offices need to do more than just survive. They need to grow and be sustainable in the long term. </a:t>
            </a:r>
          </a:p>
          <a:p>
            <a:r>
              <a:rPr lang="en-GB" dirty="0"/>
              <a:t>The work undertaken by the </a:t>
            </a:r>
            <a:r>
              <a:rPr lang="en-GB" dirty="0" err="1"/>
              <a:t>CapComm</a:t>
            </a:r>
            <a:r>
              <a:rPr lang="en-GB" dirty="0"/>
              <a:t> is all targeted at building organisation</a:t>
            </a:r>
            <a:r>
              <a:rPr lang="pl-PL" dirty="0"/>
              <a:t>al</a:t>
            </a:r>
            <a:r>
              <a:rPr lang="en-GB" dirty="0"/>
              <a:t> resilience. </a:t>
            </a:r>
          </a:p>
          <a:p>
            <a:r>
              <a:rPr lang="en-US" dirty="0"/>
              <a:t>Activities:</a:t>
            </a:r>
            <a:endParaRPr lang="en-GB" dirty="0"/>
          </a:p>
          <a:p>
            <a:pPr lvl="1"/>
            <a:r>
              <a:rPr lang="en-AU" sz="2000" dirty="0"/>
              <a:t>A discovery ‘green’ paper on what organisational resilience means in the context of statistical offices</a:t>
            </a:r>
            <a:endParaRPr lang="en-GB" sz="2000" dirty="0"/>
          </a:p>
          <a:p>
            <a:pPr lvl="1"/>
            <a:r>
              <a:rPr lang="en-GB" sz="2000" dirty="0"/>
              <a:t>Collection of case studies on how statistical offices have developed target operating models</a:t>
            </a:r>
          </a:p>
          <a:p>
            <a:pPr marL="457200" lvl="1" indent="0">
              <a:buNone/>
            </a:pPr>
            <a:endParaRPr lang="en-GB" sz="1600" dirty="0"/>
          </a:p>
          <a:p>
            <a:pPr lvl="1"/>
            <a:endParaRPr lang="en-GB" sz="1600" dirty="0"/>
          </a:p>
        </p:txBody>
      </p:sp>
    </p:spTree>
    <p:extLst>
      <p:ext uri="{BB962C8B-B14F-4D97-AF65-F5344CB8AC3E}">
        <p14:creationId xmlns:p14="http://schemas.microsoft.com/office/powerpoint/2010/main" val="3041094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alibri" panose="020F0502020204030204" pitchFamily="34" charset="0"/>
              </a:rPr>
              <a:t>Activity proposals 2018</a:t>
            </a:r>
            <a:r>
              <a:rPr lang="pl-PL" sz="4000" b="1" dirty="0">
                <a:latin typeface="Calibri" panose="020F0502020204030204" pitchFamily="34" charset="0"/>
              </a:rPr>
              <a:t> </a:t>
            </a:r>
            <a:r>
              <a:rPr lang="en-US" sz="4000" b="1" dirty="0">
                <a:latin typeface="Calibri" panose="020F0502020204030204" pitchFamily="34" charset="0"/>
              </a:rPr>
              <a:t>(cont’d)</a:t>
            </a:r>
            <a:endParaRPr lang="en-GB" sz="4000" b="1" dirty="0">
              <a:latin typeface="Calibri" panose="020F0502020204030204" pitchFamily="34" charset="0"/>
            </a:endParaRPr>
          </a:p>
        </p:txBody>
      </p:sp>
      <p:sp>
        <p:nvSpPr>
          <p:cNvPr id="3" name="Content Placeholder 2"/>
          <p:cNvSpPr>
            <a:spLocks noGrp="1"/>
          </p:cNvSpPr>
          <p:nvPr>
            <p:ph idx="1"/>
          </p:nvPr>
        </p:nvSpPr>
        <p:spPr>
          <a:xfrm>
            <a:off x="838200" y="1490133"/>
            <a:ext cx="10515600" cy="4686830"/>
          </a:xfrm>
        </p:spPr>
        <p:txBody>
          <a:bodyPr>
            <a:normAutofit/>
          </a:bodyPr>
          <a:lstStyle/>
          <a:p>
            <a:pPr marL="0" indent="0">
              <a:buNone/>
            </a:pPr>
            <a:r>
              <a:rPr lang="en-GB" b="1" dirty="0">
                <a:solidFill>
                  <a:srgbClr val="FF0000"/>
                </a:solidFill>
              </a:rPr>
              <a:t>Capability Development framework in line with GAMSO</a:t>
            </a:r>
          </a:p>
          <a:p>
            <a:pPr marL="0" indent="0">
              <a:buNone/>
            </a:pPr>
            <a:endParaRPr lang="en-GB" sz="1600" b="1" dirty="0">
              <a:solidFill>
                <a:srgbClr val="FF0000"/>
              </a:solidFill>
            </a:endParaRPr>
          </a:p>
          <a:p>
            <a:r>
              <a:rPr lang="en-GB" dirty="0"/>
              <a:t>This will extend to the current framework to include the skills that need to evolve with organisations that are modernising, such as how to innovate, solve problems, and interact with partners/stakeholders. Often these skills are referred to as “soft” skills.</a:t>
            </a:r>
          </a:p>
          <a:p>
            <a:r>
              <a:rPr lang="en-US" dirty="0"/>
              <a:t>Activities:</a:t>
            </a:r>
          </a:p>
          <a:p>
            <a:pPr lvl="1"/>
            <a:r>
              <a:rPr lang="en-US" sz="1600" dirty="0"/>
              <a:t>Identify the skills/capability requirements using GAMSO as a framework. </a:t>
            </a:r>
          </a:p>
          <a:p>
            <a:pPr lvl="1"/>
            <a:r>
              <a:rPr lang="en-US" sz="1600" dirty="0"/>
              <a:t>Design descriptions of these skills at the basic, intermediate and advanced levels. This will provide common vocabulary and framework to support international collaboration activities</a:t>
            </a:r>
          </a:p>
          <a:p>
            <a:pPr lvl="1"/>
            <a:endParaRPr lang="en-GB" sz="1600" dirty="0"/>
          </a:p>
        </p:txBody>
      </p:sp>
    </p:spTree>
    <p:extLst>
      <p:ext uri="{BB962C8B-B14F-4D97-AF65-F5344CB8AC3E}">
        <p14:creationId xmlns:p14="http://schemas.microsoft.com/office/powerpoint/2010/main" val="1854442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D0C273CD-2907-4204-9938-FDA96D02AEC1}"/>
              </a:ext>
            </a:extLst>
          </p:cNvPr>
          <p:cNvSpPr>
            <a:spLocks noGrp="1"/>
          </p:cNvSpPr>
          <p:nvPr>
            <p:ph type="title"/>
          </p:nvPr>
        </p:nvSpPr>
        <p:spPr>
          <a:xfrm>
            <a:off x="1992313" y="620713"/>
            <a:ext cx="8229600" cy="1143000"/>
          </a:xfrm>
        </p:spPr>
        <p:txBody>
          <a:bodyPr/>
          <a:lstStyle/>
          <a:p>
            <a:r>
              <a:rPr lang="en-IE" altLang="en-US"/>
              <a:t> </a:t>
            </a:r>
          </a:p>
        </p:txBody>
      </p:sp>
      <p:sp>
        <p:nvSpPr>
          <p:cNvPr id="3" name="Content Placeholder 2">
            <a:extLst>
              <a:ext uri="{FF2B5EF4-FFF2-40B4-BE49-F238E27FC236}">
                <a16:creationId xmlns:a16="http://schemas.microsoft.com/office/drawing/2014/main" id="{D726EE93-3AD4-446D-A214-ADB56E12B8E3}"/>
              </a:ext>
            </a:extLst>
          </p:cNvPr>
          <p:cNvSpPr>
            <a:spLocks noGrp="1"/>
          </p:cNvSpPr>
          <p:nvPr>
            <p:ph idx="1"/>
          </p:nvPr>
        </p:nvSpPr>
        <p:spPr>
          <a:xfrm>
            <a:off x="711200" y="549276"/>
            <a:ext cx="10883899" cy="6048375"/>
          </a:xfrm>
        </p:spPr>
        <p:txBody>
          <a:bodyPr>
            <a:noAutofit/>
          </a:bodyPr>
          <a:lstStyle/>
          <a:p>
            <a:pPr marL="0" indent="0">
              <a:spcBef>
                <a:spcPts val="600"/>
              </a:spcBef>
              <a:spcAft>
                <a:spcPts val="4200"/>
              </a:spcAft>
              <a:buNone/>
              <a:defRPr/>
            </a:pPr>
            <a:r>
              <a:rPr lang="en-IE" sz="3600" b="1" dirty="0"/>
              <a:t> </a:t>
            </a:r>
          </a:p>
        </p:txBody>
      </p:sp>
      <p:sp>
        <p:nvSpPr>
          <p:cNvPr id="2" name="pole tekstowe 1"/>
          <p:cNvSpPr txBox="1"/>
          <p:nvPr/>
        </p:nvSpPr>
        <p:spPr>
          <a:xfrm>
            <a:off x="880393" y="862615"/>
            <a:ext cx="10391524" cy="3539430"/>
          </a:xfrm>
          <a:prstGeom prst="rect">
            <a:avLst/>
          </a:prstGeom>
          <a:noFill/>
        </p:spPr>
        <p:txBody>
          <a:bodyPr wrap="square" rtlCol="0">
            <a:spAutoFit/>
          </a:bodyPr>
          <a:lstStyle/>
          <a:p>
            <a:pPr algn="ctr"/>
            <a:r>
              <a:rPr lang="en-US" sz="4000" b="1" dirty="0"/>
              <a:t>Capabilities and Communication G</a:t>
            </a:r>
            <a:r>
              <a:rPr lang="pl-PL" sz="4000" b="1" dirty="0" err="1"/>
              <a:t>roup</a:t>
            </a:r>
            <a:endParaRPr lang="pl-PL" sz="4000" b="1" dirty="0"/>
          </a:p>
          <a:p>
            <a:endParaRPr lang="pl-PL" sz="4000" dirty="0"/>
          </a:p>
          <a:p>
            <a:pPr algn="ctr"/>
            <a:r>
              <a:rPr lang="pl-PL" sz="3600" dirty="0" err="1"/>
              <a:t>Our</a:t>
            </a:r>
            <a:r>
              <a:rPr lang="pl-PL" sz="3600" dirty="0"/>
              <a:t> </a:t>
            </a:r>
            <a:r>
              <a:rPr lang="pl-PL" sz="3600" dirty="0" err="1"/>
              <a:t>main</a:t>
            </a:r>
            <a:r>
              <a:rPr lang="pl-PL" sz="3600" dirty="0"/>
              <a:t> </a:t>
            </a:r>
            <a:r>
              <a:rPr lang="pl-PL" sz="3600" dirty="0" err="1"/>
              <a:t>goal</a:t>
            </a:r>
            <a:r>
              <a:rPr lang="pl-PL" sz="3600" dirty="0"/>
              <a:t> </a:t>
            </a:r>
          </a:p>
          <a:p>
            <a:endParaRPr lang="pl-PL" sz="3600" b="1" dirty="0"/>
          </a:p>
          <a:p>
            <a:r>
              <a:rPr lang="pl-PL" sz="3600" b="1" dirty="0"/>
              <a:t>S</a:t>
            </a:r>
            <a:r>
              <a:rPr lang="en-US" sz="3600" b="1" dirty="0" err="1"/>
              <a:t>upport</a:t>
            </a:r>
            <a:r>
              <a:rPr lang="en-US" sz="3600" b="1" dirty="0"/>
              <a:t> </a:t>
            </a:r>
            <a:r>
              <a:rPr lang="en-US" sz="3600" dirty="0"/>
              <a:t>the </a:t>
            </a:r>
            <a:r>
              <a:rPr lang="en-US" sz="3600" dirty="0" err="1"/>
              <a:t>modernisation</a:t>
            </a:r>
            <a:r>
              <a:rPr lang="en-US" sz="3600" dirty="0"/>
              <a:t> of statistical </a:t>
            </a:r>
            <a:r>
              <a:rPr lang="en-US" sz="3600" dirty="0" err="1"/>
              <a:t>organisations</a:t>
            </a:r>
            <a:r>
              <a:rPr lang="en-US" sz="3600" dirty="0"/>
              <a:t> </a:t>
            </a:r>
            <a:endParaRPr lang="pl-PL" sz="3600" dirty="0"/>
          </a:p>
          <a:p>
            <a:r>
              <a:rPr lang="pl-PL" sz="3600" dirty="0"/>
              <a:t>with </a:t>
            </a:r>
            <a:r>
              <a:rPr lang="en-US" sz="3600" b="1" dirty="0"/>
              <a:t>relevant</a:t>
            </a:r>
            <a:r>
              <a:rPr lang="pl-PL" sz="3600" dirty="0"/>
              <a:t> </a:t>
            </a:r>
            <a:r>
              <a:rPr lang="en-US" sz="3600" dirty="0" err="1"/>
              <a:t>organisational</a:t>
            </a:r>
            <a:r>
              <a:rPr lang="en-US" sz="3600" dirty="0"/>
              <a:t> changes</a:t>
            </a:r>
          </a:p>
        </p:txBody>
      </p:sp>
    </p:spTree>
    <p:extLst>
      <p:ext uri="{BB962C8B-B14F-4D97-AF65-F5344CB8AC3E}">
        <p14:creationId xmlns:p14="http://schemas.microsoft.com/office/powerpoint/2010/main" val="665592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latin typeface="Calibri" panose="020F0502020204030204" pitchFamily="34" charset="0"/>
              </a:rPr>
              <a:t>Workshop in 2018</a:t>
            </a:r>
            <a:r>
              <a:rPr lang="en-GB" sz="4000" dirty="0">
                <a:latin typeface="Calibri" panose="020F0502020204030204" pitchFamily="34" charset="0"/>
              </a:rPr>
              <a:t>:</a:t>
            </a:r>
          </a:p>
        </p:txBody>
      </p:sp>
      <p:sp>
        <p:nvSpPr>
          <p:cNvPr id="3" name="Content Placeholder 2"/>
          <p:cNvSpPr>
            <a:spLocks noGrp="1"/>
          </p:cNvSpPr>
          <p:nvPr>
            <p:ph idx="1"/>
          </p:nvPr>
        </p:nvSpPr>
        <p:spPr/>
        <p:txBody>
          <a:bodyPr/>
          <a:lstStyle/>
          <a:p>
            <a:r>
              <a:rPr lang="en-GB" dirty="0"/>
              <a:t>Workshop on Human Resources Management and Training</a:t>
            </a:r>
          </a:p>
          <a:p>
            <a:pPr lvl="1"/>
            <a:r>
              <a:rPr lang="en-GB" sz="2000" dirty="0"/>
              <a:t>Oslo, Norway 12-14 September 2018</a:t>
            </a:r>
          </a:p>
          <a:p>
            <a:pPr lvl="1"/>
            <a:endParaRPr lang="en-GB" sz="2000" dirty="0"/>
          </a:p>
          <a:p>
            <a:pPr lvl="1"/>
            <a:endParaRPr lang="en-GB"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5875" y="2695575"/>
            <a:ext cx="9301164" cy="3654028"/>
          </a:xfrm>
          <a:prstGeom prst="rect">
            <a:avLst/>
          </a:prstGeom>
        </p:spPr>
      </p:pic>
    </p:spTree>
    <p:extLst>
      <p:ext uri="{BB962C8B-B14F-4D97-AF65-F5344CB8AC3E}">
        <p14:creationId xmlns:p14="http://schemas.microsoft.com/office/powerpoint/2010/main" val="1648275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97560" y="431442"/>
            <a:ext cx="10515600" cy="5288321"/>
          </a:xfrm>
        </p:spPr>
        <p:txBody>
          <a:bodyPr>
            <a:normAutofit/>
          </a:bodyPr>
          <a:lstStyle/>
          <a:p>
            <a:pPr marL="0" indent="0" algn="ctr">
              <a:buNone/>
            </a:pPr>
            <a:endParaRPr lang="pl-PL" sz="2400" dirty="0"/>
          </a:p>
          <a:p>
            <a:pPr marL="0" indent="0" algn="ctr">
              <a:buNone/>
            </a:pPr>
            <a:endParaRPr lang="pl-PL" sz="4000" dirty="0"/>
          </a:p>
          <a:p>
            <a:pPr marL="0" indent="0" algn="ctr">
              <a:buNone/>
            </a:pPr>
            <a:endParaRPr lang="pl-PL" sz="4000" dirty="0"/>
          </a:p>
          <a:p>
            <a:pPr marL="0" indent="0" algn="ctr">
              <a:buNone/>
            </a:pPr>
            <a:r>
              <a:rPr lang="pl-PL" sz="4400" dirty="0" err="1"/>
              <a:t>Thank</a:t>
            </a:r>
            <a:r>
              <a:rPr lang="pl-PL" sz="4400" dirty="0"/>
              <a:t> </a:t>
            </a:r>
            <a:r>
              <a:rPr lang="pl-PL" sz="4400" dirty="0" err="1"/>
              <a:t>you</a:t>
            </a:r>
            <a:r>
              <a:rPr lang="pl-PL" sz="4400" dirty="0"/>
              <a:t> for </a:t>
            </a:r>
            <a:r>
              <a:rPr lang="pl-PL" sz="4400" dirty="0" err="1"/>
              <a:t>your</a:t>
            </a:r>
            <a:r>
              <a:rPr lang="pl-PL" sz="4400" dirty="0"/>
              <a:t> </a:t>
            </a:r>
            <a:r>
              <a:rPr lang="pl-PL" sz="4400" dirty="0" err="1"/>
              <a:t>attention</a:t>
            </a:r>
            <a:r>
              <a:rPr lang="pl-PL" sz="4400" dirty="0"/>
              <a:t>!</a:t>
            </a:r>
            <a:endParaRPr lang="en-US" sz="4400" dirty="0"/>
          </a:p>
          <a:p>
            <a:pPr marL="0" indent="0" algn="ctr">
              <a:buNone/>
            </a:pPr>
            <a:endParaRPr lang="pl-PL" sz="2400" dirty="0"/>
          </a:p>
        </p:txBody>
      </p:sp>
    </p:spTree>
    <p:extLst>
      <p:ext uri="{BB962C8B-B14F-4D97-AF65-F5344CB8AC3E}">
        <p14:creationId xmlns:p14="http://schemas.microsoft.com/office/powerpoint/2010/main" val="166710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D0C273CD-2907-4204-9938-FDA96D02AEC1}"/>
              </a:ext>
            </a:extLst>
          </p:cNvPr>
          <p:cNvSpPr>
            <a:spLocks noGrp="1"/>
          </p:cNvSpPr>
          <p:nvPr>
            <p:ph type="title"/>
          </p:nvPr>
        </p:nvSpPr>
        <p:spPr>
          <a:xfrm>
            <a:off x="1992313" y="620713"/>
            <a:ext cx="8229600" cy="1143000"/>
          </a:xfrm>
        </p:spPr>
        <p:txBody>
          <a:bodyPr/>
          <a:lstStyle/>
          <a:p>
            <a:r>
              <a:rPr lang="en-IE" altLang="en-US"/>
              <a:t> </a:t>
            </a:r>
          </a:p>
        </p:txBody>
      </p:sp>
      <p:sp>
        <p:nvSpPr>
          <p:cNvPr id="3" name="Content Placeholder 2">
            <a:extLst>
              <a:ext uri="{FF2B5EF4-FFF2-40B4-BE49-F238E27FC236}">
                <a16:creationId xmlns:a16="http://schemas.microsoft.com/office/drawing/2014/main" id="{D726EE93-3AD4-446D-A214-ADB56E12B8E3}"/>
              </a:ext>
            </a:extLst>
          </p:cNvPr>
          <p:cNvSpPr>
            <a:spLocks noGrp="1"/>
          </p:cNvSpPr>
          <p:nvPr>
            <p:ph idx="1"/>
          </p:nvPr>
        </p:nvSpPr>
        <p:spPr>
          <a:xfrm>
            <a:off x="711200" y="549276"/>
            <a:ext cx="10883899" cy="6048375"/>
          </a:xfrm>
        </p:spPr>
        <p:txBody>
          <a:bodyPr>
            <a:noAutofit/>
          </a:bodyPr>
          <a:lstStyle/>
          <a:p>
            <a:pPr marL="0" indent="0">
              <a:spcBef>
                <a:spcPts val="600"/>
              </a:spcBef>
              <a:spcAft>
                <a:spcPts val="4200"/>
              </a:spcAft>
              <a:buNone/>
              <a:defRPr/>
            </a:pPr>
            <a:r>
              <a:rPr lang="en-IE" sz="3600" b="1" dirty="0"/>
              <a:t> </a:t>
            </a:r>
          </a:p>
        </p:txBody>
      </p:sp>
      <p:sp>
        <p:nvSpPr>
          <p:cNvPr id="2" name="pole tekstowe 1"/>
          <p:cNvSpPr txBox="1"/>
          <p:nvPr/>
        </p:nvSpPr>
        <p:spPr>
          <a:xfrm>
            <a:off x="1501094" y="545149"/>
            <a:ext cx="9230497" cy="1323439"/>
          </a:xfrm>
          <a:prstGeom prst="rect">
            <a:avLst/>
          </a:prstGeom>
          <a:noFill/>
        </p:spPr>
        <p:txBody>
          <a:bodyPr wrap="square" rtlCol="0">
            <a:spAutoFit/>
          </a:bodyPr>
          <a:lstStyle/>
          <a:p>
            <a:pPr algn="ctr"/>
            <a:r>
              <a:rPr lang="en-US" sz="4000" b="1" dirty="0"/>
              <a:t>Capabilities and Communication</a:t>
            </a:r>
            <a:r>
              <a:rPr lang="pl-PL" sz="4000" b="1" dirty="0"/>
              <a:t> </a:t>
            </a:r>
            <a:r>
              <a:rPr lang="pl-PL" sz="4000" b="1" dirty="0" err="1"/>
              <a:t>Group</a:t>
            </a:r>
            <a:r>
              <a:rPr lang="en-US" sz="4000" b="1" dirty="0"/>
              <a:t> </a:t>
            </a:r>
            <a:endParaRPr lang="pl-PL" sz="4000" b="1" dirty="0"/>
          </a:p>
          <a:p>
            <a:endParaRPr lang="pl-PL" sz="4000" dirty="0"/>
          </a:p>
        </p:txBody>
      </p:sp>
      <p:pic>
        <p:nvPicPr>
          <p:cNvPr id="6"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962593" y="1763713"/>
            <a:ext cx="6289039" cy="3464560"/>
          </a:xfrm>
          <a:prstGeom prst="rect">
            <a:avLst/>
          </a:prstGeom>
          <a:noFill/>
          <a:ln>
            <a:noFill/>
          </a:ln>
        </p:spPr>
      </p:pic>
    </p:spTree>
    <p:extLst>
      <p:ext uri="{BB962C8B-B14F-4D97-AF65-F5344CB8AC3E}">
        <p14:creationId xmlns:p14="http://schemas.microsoft.com/office/powerpoint/2010/main" val="540562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D0C273CD-2907-4204-9938-FDA96D02AEC1}"/>
              </a:ext>
            </a:extLst>
          </p:cNvPr>
          <p:cNvSpPr>
            <a:spLocks noGrp="1"/>
          </p:cNvSpPr>
          <p:nvPr>
            <p:ph type="title"/>
          </p:nvPr>
        </p:nvSpPr>
        <p:spPr/>
        <p:txBody>
          <a:bodyPr/>
          <a:lstStyle/>
          <a:p>
            <a:r>
              <a:rPr lang="en-IE" altLang="en-US"/>
              <a:t> </a:t>
            </a:r>
          </a:p>
        </p:txBody>
      </p:sp>
      <p:sp>
        <p:nvSpPr>
          <p:cNvPr id="3" name="Content Placeholder 2">
            <a:extLst>
              <a:ext uri="{FF2B5EF4-FFF2-40B4-BE49-F238E27FC236}">
                <a16:creationId xmlns:a16="http://schemas.microsoft.com/office/drawing/2014/main" id="{D726EE93-3AD4-446D-A214-ADB56E12B8E3}"/>
              </a:ext>
            </a:extLst>
          </p:cNvPr>
          <p:cNvSpPr>
            <a:spLocks noGrp="1"/>
          </p:cNvSpPr>
          <p:nvPr>
            <p:ph sz="half" idx="1"/>
          </p:nvPr>
        </p:nvSpPr>
        <p:spPr/>
        <p:txBody>
          <a:bodyPr>
            <a:noAutofit/>
          </a:bodyPr>
          <a:lstStyle/>
          <a:p>
            <a:pPr marL="0" indent="0">
              <a:spcBef>
                <a:spcPts val="600"/>
              </a:spcBef>
              <a:spcAft>
                <a:spcPts val="4200"/>
              </a:spcAft>
              <a:buNone/>
              <a:defRPr/>
            </a:pPr>
            <a:r>
              <a:rPr lang="en-IE" sz="3600" b="1" dirty="0"/>
              <a:t> </a:t>
            </a:r>
          </a:p>
        </p:txBody>
      </p:sp>
      <p:sp>
        <p:nvSpPr>
          <p:cNvPr id="4" name="Symbol zastępczy zawartości 3"/>
          <p:cNvSpPr>
            <a:spLocks noGrp="1"/>
          </p:cNvSpPr>
          <p:nvPr>
            <p:ph sz="half" idx="2"/>
          </p:nvPr>
        </p:nvSpPr>
        <p:spPr>
          <a:xfrm>
            <a:off x="1397000" y="1148578"/>
            <a:ext cx="10419080" cy="5221741"/>
          </a:xfrm>
        </p:spPr>
        <p:txBody>
          <a:bodyPr>
            <a:normAutofit/>
          </a:bodyPr>
          <a:lstStyle/>
          <a:p>
            <a:r>
              <a:rPr lang="pl-PL" sz="2400" dirty="0"/>
              <a:t>Anna Borowska – Chair (Poland)</a:t>
            </a:r>
          </a:p>
          <a:p>
            <a:r>
              <a:rPr lang="pl-PL" sz="2400" dirty="0"/>
              <a:t>Marie </a:t>
            </a:r>
            <a:r>
              <a:rPr lang="pl-PL" sz="2400" dirty="0" err="1"/>
              <a:t>Creedon</a:t>
            </a:r>
            <a:r>
              <a:rPr lang="pl-PL" sz="2400" dirty="0"/>
              <a:t>, Eilish O'Sullivan  (</a:t>
            </a:r>
            <a:r>
              <a:rPr lang="pl-PL" sz="2400" dirty="0" err="1"/>
              <a:t>Ireland</a:t>
            </a:r>
            <a:r>
              <a:rPr lang="pl-PL" sz="2400" dirty="0"/>
              <a:t>)</a:t>
            </a:r>
          </a:p>
          <a:p>
            <a:r>
              <a:rPr lang="pl-PL" sz="2400" dirty="0"/>
              <a:t>Antonio Ottaiano, Fabrizio Rotundi, Marco Tozzi and Alessandro </a:t>
            </a:r>
            <a:r>
              <a:rPr lang="pl-PL" sz="2400" dirty="0" err="1"/>
              <a:t>Hinna</a:t>
            </a:r>
            <a:r>
              <a:rPr lang="pl-PL" sz="2400" dirty="0"/>
              <a:t> (</a:t>
            </a:r>
            <a:r>
              <a:rPr lang="pl-PL" sz="2400" dirty="0" err="1"/>
              <a:t>Italy</a:t>
            </a:r>
            <a:r>
              <a:rPr lang="pl-PL" sz="2400" dirty="0"/>
              <a:t>)</a:t>
            </a:r>
          </a:p>
          <a:p>
            <a:r>
              <a:rPr lang="pl-PL" sz="2400" dirty="0" err="1"/>
              <a:t>Anne</a:t>
            </a:r>
            <a:r>
              <a:rPr lang="pl-PL" sz="2400" dirty="0"/>
              <a:t> </a:t>
            </a:r>
            <a:r>
              <a:rPr lang="pl-PL" sz="2400" dirty="0" err="1"/>
              <a:t>Trolie</a:t>
            </a:r>
            <a:r>
              <a:rPr lang="pl-PL" sz="2400" dirty="0"/>
              <a:t> (</a:t>
            </a:r>
            <a:r>
              <a:rPr lang="pl-PL" sz="2400" dirty="0" err="1"/>
              <a:t>Norway</a:t>
            </a:r>
            <a:r>
              <a:rPr lang="pl-PL" sz="2400" dirty="0"/>
              <a:t>)</a:t>
            </a:r>
          </a:p>
          <a:p>
            <a:r>
              <a:rPr lang="pl-PL" sz="2400" dirty="0"/>
              <a:t>Heli </a:t>
            </a:r>
            <a:r>
              <a:rPr lang="pl-PL" sz="2400" dirty="0" err="1"/>
              <a:t>Lehtimaki</a:t>
            </a:r>
            <a:r>
              <a:rPr lang="pl-PL" sz="2400" dirty="0"/>
              <a:t>  (Eurostat)</a:t>
            </a:r>
          </a:p>
          <a:p>
            <a:r>
              <a:rPr lang="pl-PL" sz="2400" dirty="0"/>
              <a:t>Gabrielle Beaudoin (Canada)</a:t>
            </a:r>
          </a:p>
          <a:p>
            <a:r>
              <a:rPr lang="pl-PL" sz="2400" dirty="0"/>
              <a:t>Ben Whitestone (UK)</a:t>
            </a:r>
          </a:p>
          <a:p>
            <a:r>
              <a:rPr lang="pl-PL" sz="2400" dirty="0"/>
              <a:t>Alberto Valencia, </a:t>
            </a:r>
            <a:r>
              <a:rPr lang="pl-PL" sz="2400" dirty="0" err="1"/>
              <a:t>Josue</a:t>
            </a:r>
            <a:r>
              <a:rPr lang="pl-PL" sz="2400" dirty="0"/>
              <a:t> </a:t>
            </a:r>
            <a:r>
              <a:rPr lang="pl-PL" sz="2400" dirty="0" err="1"/>
              <a:t>Hiram</a:t>
            </a:r>
            <a:r>
              <a:rPr lang="pl-PL" sz="2400" dirty="0"/>
              <a:t> Suarez (Mexico)</a:t>
            </a:r>
          </a:p>
          <a:p>
            <a:r>
              <a:rPr lang="pl-PL" sz="2400" dirty="0"/>
              <a:t>Tetyana Kolomiyets, </a:t>
            </a:r>
            <a:r>
              <a:rPr lang="pl-PL" sz="2400" dirty="0" err="1"/>
              <a:t>Heini</a:t>
            </a:r>
            <a:r>
              <a:rPr lang="pl-PL" sz="2400" dirty="0"/>
              <a:t> </a:t>
            </a:r>
            <a:r>
              <a:rPr lang="pl-PL" sz="2400" dirty="0" err="1"/>
              <a:t>Salonen</a:t>
            </a:r>
            <a:r>
              <a:rPr lang="pl-PL" sz="2400" dirty="0"/>
              <a:t>, Therese Lalor (UNECE </a:t>
            </a:r>
            <a:r>
              <a:rPr lang="pl-PL" sz="2400" dirty="0" err="1"/>
              <a:t>Secretariat</a:t>
            </a:r>
            <a:r>
              <a:rPr lang="pl-PL" sz="2400" dirty="0"/>
              <a:t>)</a:t>
            </a:r>
          </a:p>
          <a:p>
            <a:endParaRPr lang="pl-PL" dirty="0"/>
          </a:p>
        </p:txBody>
      </p:sp>
      <p:sp>
        <p:nvSpPr>
          <p:cNvPr id="2" name="pole tekstowe 1"/>
          <p:cNvSpPr txBox="1"/>
          <p:nvPr/>
        </p:nvSpPr>
        <p:spPr>
          <a:xfrm>
            <a:off x="1490934" y="303761"/>
            <a:ext cx="9230497" cy="707886"/>
          </a:xfrm>
          <a:prstGeom prst="rect">
            <a:avLst/>
          </a:prstGeom>
          <a:noFill/>
        </p:spPr>
        <p:txBody>
          <a:bodyPr wrap="square" rtlCol="0">
            <a:spAutoFit/>
          </a:bodyPr>
          <a:lstStyle/>
          <a:p>
            <a:pPr algn="ctr"/>
            <a:r>
              <a:rPr lang="en-US" sz="4000" b="1" dirty="0"/>
              <a:t>Capabilities and Communication</a:t>
            </a:r>
            <a:r>
              <a:rPr lang="pl-PL" sz="4000" b="1" dirty="0"/>
              <a:t> </a:t>
            </a:r>
            <a:r>
              <a:rPr lang="pl-PL" sz="4000" b="1" dirty="0" err="1"/>
              <a:t>Group</a:t>
            </a:r>
            <a:r>
              <a:rPr lang="en-US" sz="4000" b="1" dirty="0"/>
              <a:t> </a:t>
            </a:r>
            <a:endParaRPr lang="pl-PL" sz="4000" b="1" dirty="0"/>
          </a:p>
        </p:txBody>
      </p:sp>
    </p:spTree>
    <p:extLst>
      <p:ext uri="{BB962C8B-B14F-4D97-AF65-F5344CB8AC3E}">
        <p14:creationId xmlns:p14="http://schemas.microsoft.com/office/powerpoint/2010/main" val="3802178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E8C8190-0C3E-412F-B319-5E987DB52014}"/>
              </a:ext>
            </a:extLst>
          </p:cNvPr>
          <p:cNvSpPr>
            <a:spLocks noGrp="1"/>
          </p:cNvSpPr>
          <p:nvPr>
            <p:ph type="title"/>
          </p:nvPr>
        </p:nvSpPr>
        <p:spPr>
          <a:xfrm>
            <a:off x="1024665" y="476250"/>
            <a:ext cx="10109200" cy="774700"/>
          </a:xfrm>
        </p:spPr>
        <p:txBody>
          <a:bodyPr>
            <a:noAutofit/>
          </a:bodyPr>
          <a:lstStyle/>
          <a:p>
            <a:pPr algn="ctr"/>
            <a:r>
              <a:rPr lang="en-US" altLang="en-US" sz="4000" b="1" dirty="0">
                <a:latin typeface="Calibri" panose="020F0502020204030204" pitchFamily="34" charset="0"/>
              </a:rPr>
              <a:t>Task Team on Risk Management </a:t>
            </a:r>
            <a:br>
              <a:rPr lang="pl-PL" altLang="en-US" sz="4000" b="1" dirty="0">
                <a:latin typeface="Calibri" panose="020F0502020204030204" pitchFamily="34" charset="0"/>
              </a:rPr>
            </a:br>
            <a:r>
              <a:rPr lang="en-US" altLang="en-US" sz="4000" b="1" dirty="0">
                <a:latin typeface="Calibri" panose="020F0502020204030204" pitchFamily="34" charset="0"/>
              </a:rPr>
              <a:t>in the context of Agile development </a:t>
            </a:r>
            <a:endParaRPr lang="en-GB" altLang="en-US" sz="4000" b="1" dirty="0">
              <a:latin typeface="Calibri" panose="020F0502020204030204" pitchFamily="34" charset="0"/>
            </a:endParaRPr>
          </a:p>
        </p:txBody>
      </p:sp>
      <p:sp>
        <p:nvSpPr>
          <p:cNvPr id="19459" name="Content Placeholder 2">
            <a:extLst>
              <a:ext uri="{FF2B5EF4-FFF2-40B4-BE49-F238E27FC236}">
                <a16:creationId xmlns:a16="http://schemas.microsoft.com/office/drawing/2014/main" id="{37032B3E-2062-4DDC-BD0A-D12EC5657C80}"/>
              </a:ext>
            </a:extLst>
          </p:cNvPr>
          <p:cNvSpPr>
            <a:spLocks noGrp="1"/>
          </p:cNvSpPr>
          <p:nvPr>
            <p:ph idx="1"/>
          </p:nvPr>
        </p:nvSpPr>
        <p:spPr>
          <a:xfrm>
            <a:off x="1298941" y="1657945"/>
            <a:ext cx="9641025" cy="4230215"/>
          </a:xfrm>
          <a:extLst/>
        </p:spPr>
        <p:txBody>
          <a:bodyPr numCol="1">
            <a:normAutofit fontScale="92500" lnSpcReduction="20000"/>
          </a:bodyPr>
          <a:lstStyle/>
          <a:p>
            <a:pPr marL="0" indent="0">
              <a:buNone/>
              <a:defRPr/>
            </a:pPr>
            <a:r>
              <a:rPr lang="en-US" altLang="en-US" sz="2600" b="1" dirty="0"/>
              <a:t>The Task Team on Risk Management aims to:</a:t>
            </a:r>
            <a:endParaRPr lang="pl-PL" altLang="en-US" sz="2600" b="1" dirty="0"/>
          </a:p>
          <a:p>
            <a:pPr marL="0" indent="0">
              <a:buNone/>
              <a:defRPr/>
            </a:pPr>
            <a:endParaRPr lang="pl-PL" altLang="en-US" sz="2200" dirty="0"/>
          </a:p>
          <a:p>
            <a:pPr>
              <a:defRPr/>
            </a:pPr>
            <a:r>
              <a:rPr lang="en-US" altLang="en-US" sz="3600" dirty="0"/>
              <a:t>Help </a:t>
            </a:r>
            <a:r>
              <a:rPr lang="en-US" altLang="en-US" sz="3600" dirty="0" err="1"/>
              <a:t>organisations</a:t>
            </a:r>
            <a:r>
              <a:rPr lang="en-US" altLang="en-US" sz="3600" dirty="0"/>
              <a:t> </a:t>
            </a:r>
            <a:r>
              <a:rPr lang="en-US" altLang="en-US" sz="3600" b="1" dirty="0">
                <a:solidFill>
                  <a:srgbClr val="FF0000"/>
                </a:solidFill>
              </a:rPr>
              <a:t>implement</a:t>
            </a:r>
            <a:r>
              <a:rPr lang="en-US" altLang="en-US" sz="3600" dirty="0"/>
              <a:t> the new Risk Management guidelines </a:t>
            </a:r>
            <a:endParaRPr lang="pl-PL" altLang="en-US" sz="3600" dirty="0"/>
          </a:p>
          <a:p>
            <a:pPr>
              <a:defRPr/>
            </a:pPr>
            <a:endParaRPr lang="pl-PL" altLang="en-US" sz="3600" dirty="0"/>
          </a:p>
          <a:p>
            <a:pPr lvl="1"/>
            <a:r>
              <a:rPr lang="en-GB" sz="3200" dirty="0"/>
              <a:t>On-line publication of the UNECE Guidelines on Risk Management  in Statistical Organisations (</a:t>
            </a:r>
            <a:r>
              <a:rPr lang="pl-PL" sz="3200" dirty="0"/>
              <a:t>January 2017</a:t>
            </a:r>
            <a:r>
              <a:rPr lang="en-GB" sz="3200" dirty="0"/>
              <a:t>)</a:t>
            </a:r>
          </a:p>
          <a:p>
            <a:pPr lvl="1"/>
            <a:r>
              <a:rPr lang="en-GB" sz="1600" dirty="0">
                <a:hlinkClick r:id="rId2"/>
              </a:rPr>
              <a:t>https://statswiki.unece.org/display/GORM/Guidelines+on+Risk+Management</a:t>
            </a:r>
            <a:endParaRPr lang="en-GB" sz="2000" dirty="0"/>
          </a:p>
          <a:p>
            <a:pPr lvl="1"/>
            <a:r>
              <a:rPr lang="en-GB" sz="3200" dirty="0"/>
              <a:t>On-line publication of the Russian version of the Guidelines in 2017</a:t>
            </a:r>
          </a:p>
          <a:p>
            <a:pPr lvl="1"/>
            <a:r>
              <a:rPr lang="en-GB" sz="1600" dirty="0">
                <a:hlinkClick r:id="rId3"/>
              </a:rPr>
              <a:t>https://statswiki.unece.org/pages/viewpage.action?pageId=132908007</a:t>
            </a:r>
            <a:endParaRPr lang="en-GB" sz="1600" dirty="0"/>
          </a:p>
          <a:p>
            <a:pPr>
              <a:defRPr/>
            </a:pPr>
            <a:endParaRPr lang="en-US" altLang="en-US" sz="2200" b="1" dirty="0">
              <a:solidFill>
                <a:srgbClr val="FF0000"/>
              </a:solidFill>
            </a:endParaRPr>
          </a:p>
          <a:p>
            <a:pPr>
              <a:defRPr/>
            </a:pPr>
            <a:endParaRPr lang="en-US" altLang="en-US" sz="2200" b="1" dirty="0">
              <a:solidFill>
                <a:srgbClr val="FF0000"/>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8110" y="1563864"/>
            <a:ext cx="2775007" cy="1845380"/>
          </a:xfrm>
          <a:prstGeom prst="rect">
            <a:avLst/>
          </a:prstGeom>
        </p:spPr>
      </p:pic>
    </p:spTree>
    <p:extLst>
      <p:ext uri="{BB962C8B-B14F-4D97-AF65-F5344CB8AC3E}">
        <p14:creationId xmlns:p14="http://schemas.microsoft.com/office/powerpoint/2010/main" val="1961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GB" dirty="0">
              <a:hlinkClick r:id="rId3"/>
            </a:endParaRPr>
          </a:p>
          <a:p>
            <a:pPr algn="ctr"/>
            <a:endParaRPr lang="en-GB" dirty="0">
              <a:hlinkClick r:id="rId3"/>
            </a:endParaRPr>
          </a:p>
          <a:p>
            <a:pPr algn="ctr"/>
            <a:endParaRPr lang="en-GB" dirty="0">
              <a:hlinkClick r:id="rId3"/>
            </a:endParaRPr>
          </a:p>
          <a:p>
            <a:pPr algn="ctr"/>
            <a:endParaRPr lang="en-GB" dirty="0">
              <a:hlinkClick r:id="rId3"/>
            </a:endParaRPr>
          </a:p>
          <a:p>
            <a:pPr algn="ctr"/>
            <a:endParaRPr lang="en-GB" dirty="0">
              <a:hlinkClick r:id="rId3"/>
            </a:endParaRPr>
          </a:p>
          <a:p>
            <a:pPr algn="ctr"/>
            <a:endParaRPr lang="en-GB" dirty="0">
              <a:hlinkClick r:id="rId3"/>
            </a:endParaRPr>
          </a:p>
          <a:p>
            <a:pPr algn="ctr"/>
            <a:endParaRPr lang="en-GB" dirty="0">
              <a:hlinkClick r:id="rId3"/>
            </a:endParaRPr>
          </a:p>
          <a:p>
            <a:pPr algn="ctr"/>
            <a:r>
              <a:rPr lang="en-GB" dirty="0">
                <a:hlinkClick r:id="rId3"/>
              </a:rPr>
              <a:t>https://youtu.be/IPhH6UN_3oo </a:t>
            </a:r>
            <a:endParaRPr lang="en-GB" dirty="0"/>
          </a:p>
        </p:txBody>
      </p:sp>
      <p:pic>
        <p:nvPicPr>
          <p:cNvPr id="4" name="IPhH6UN_3oo"/>
          <p:cNvPicPr>
            <a:picLocks noRot="1" noChangeAspect="1"/>
          </p:cNvPicPr>
          <p:nvPr>
            <a:videoFile r:link="rId1"/>
          </p:nvPr>
        </p:nvPicPr>
        <p:blipFill>
          <a:blip r:embed="rId4"/>
          <a:stretch>
            <a:fillRect/>
          </a:stretch>
        </p:blipFill>
        <p:spPr>
          <a:xfrm>
            <a:off x="2114550" y="689498"/>
            <a:ext cx="7848600" cy="4414838"/>
          </a:xfrm>
          <a:prstGeom prst="rect">
            <a:avLst/>
          </a:prstGeom>
        </p:spPr>
      </p:pic>
    </p:spTree>
    <p:extLst>
      <p:ext uri="{BB962C8B-B14F-4D97-AF65-F5344CB8AC3E}">
        <p14:creationId xmlns:p14="http://schemas.microsoft.com/office/powerpoint/2010/main" val="1701498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4000" b="1" dirty="0">
                <a:latin typeface="+mn-lt"/>
              </a:rPr>
              <a:t>Risk Management in the context of Agile development  (cont’d)</a:t>
            </a:r>
            <a:endParaRPr lang="en-GB" sz="4000" dirty="0">
              <a:latin typeface="+mn-lt"/>
            </a:endParaRPr>
          </a:p>
        </p:txBody>
      </p:sp>
      <p:sp>
        <p:nvSpPr>
          <p:cNvPr id="3" name="Content Placeholder 2"/>
          <p:cNvSpPr>
            <a:spLocks noGrp="1"/>
          </p:cNvSpPr>
          <p:nvPr>
            <p:ph idx="1"/>
          </p:nvPr>
        </p:nvSpPr>
        <p:spPr/>
        <p:txBody>
          <a:bodyPr/>
          <a:lstStyle/>
          <a:p>
            <a:pPr>
              <a:defRPr/>
            </a:pPr>
            <a:r>
              <a:rPr lang="en-US" altLang="en-US" sz="2200" b="1" dirty="0">
                <a:solidFill>
                  <a:srgbClr val="FF0000"/>
                </a:solidFill>
              </a:rPr>
              <a:t>Developed</a:t>
            </a:r>
            <a:r>
              <a:rPr lang="en-US" altLang="en-US" sz="2200" dirty="0"/>
              <a:t> a training program (basic, intermediate and advance levels) based on global best practices to help statistical </a:t>
            </a:r>
            <a:r>
              <a:rPr lang="en-US" altLang="en-US" sz="2200" dirty="0" err="1"/>
              <a:t>organisations</a:t>
            </a:r>
            <a:r>
              <a:rPr lang="en-US" altLang="en-US" sz="2200" dirty="0"/>
              <a:t> increase their experience in risk management. </a:t>
            </a:r>
            <a:endParaRPr lang="pl-PL" altLang="en-US" sz="2200" dirty="0"/>
          </a:p>
          <a:p>
            <a:pPr>
              <a:defRPr/>
            </a:pPr>
            <a:endParaRPr lang="pl-PL" altLang="en-US" sz="2200" dirty="0"/>
          </a:p>
          <a:p>
            <a:pPr lvl="1">
              <a:defRPr/>
            </a:pPr>
            <a:r>
              <a:rPr lang="en-GB" altLang="en-US" sz="1800" dirty="0"/>
              <a:t>A short demonstration of the training was provided in Geneva in September 2017</a:t>
            </a:r>
          </a:p>
          <a:p>
            <a:pPr lvl="1">
              <a:defRPr/>
            </a:pPr>
            <a:r>
              <a:rPr lang="en-GB" altLang="en-US" sz="1800" dirty="0"/>
              <a:t>Fuller pilot training was conducted in Georgia in October 2017</a:t>
            </a:r>
            <a:endParaRPr lang="pl-PL" altLang="en-US" sz="1800" dirty="0"/>
          </a:p>
          <a:p>
            <a:pPr lvl="1">
              <a:defRPr/>
            </a:pPr>
            <a:endParaRPr lang="pl-PL" altLang="en-US" sz="1800" dirty="0"/>
          </a:p>
          <a:p>
            <a:pPr>
              <a:defRPr/>
            </a:pPr>
            <a:r>
              <a:rPr lang="en-GB" altLang="en-US" sz="2200" dirty="0"/>
              <a:t>Overall feedback from the training was very positive</a:t>
            </a:r>
          </a:p>
          <a:p>
            <a:pPr>
              <a:defRPr/>
            </a:pPr>
            <a:endParaRPr lang="en-GB" altLang="en-US" sz="1800" dirty="0"/>
          </a:p>
        </p:txBody>
      </p:sp>
    </p:spTree>
    <p:extLst>
      <p:ext uri="{BB962C8B-B14F-4D97-AF65-F5344CB8AC3E}">
        <p14:creationId xmlns:p14="http://schemas.microsoft.com/office/powerpoint/2010/main" val="3283128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E8C8190-0C3E-412F-B319-5E987DB52014}"/>
              </a:ext>
            </a:extLst>
          </p:cNvPr>
          <p:cNvSpPr>
            <a:spLocks noGrp="1"/>
          </p:cNvSpPr>
          <p:nvPr>
            <p:ph type="title"/>
          </p:nvPr>
        </p:nvSpPr>
        <p:spPr>
          <a:xfrm>
            <a:off x="838200" y="62095"/>
            <a:ext cx="10515600" cy="1325563"/>
          </a:xfrm>
        </p:spPr>
        <p:txBody>
          <a:bodyPr>
            <a:normAutofit/>
          </a:bodyPr>
          <a:lstStyle/>
          <a:p>
            <a:pPr algn="ctr"/>
            <a:r>
              <a:rPr lang="en-US" altLang="en-US" sz="4000" b="1" dirty="0">
                <a:latin typeface="+mn-lt"/>
              </a:rPr>
              <a:t>Task Team on Capabilities Training </a:t>
            </a:r>
            <a:endParaRPr lang="en-GB" altLang="en-US" sz="4000" b="1" dirty="0">
              <a:latin typeface="+mn-lt"/>
            </a:endParaRPr>
          </a:p>
        </p:txBody>
      </p:sp>
      <p:sp>
        <p:nvSpPr>
          <p:cNvPr id="19459" name="Content Placeholder 2">
            <a:extLst>
              <a:ext uri="{FF2B5EF4-FFF2-40B4-BE49-F238E27FC236}">
                <a16:creationId xmlns:a16="http://schemas.microsoft.com/office/drawing/2014/main" id="{37032B3E-2062-4DDC-BD0A-D12EC5657C80}"/>
              </a:ext>
            </a:extLst>
          </p:cNvPr>
          <p:cNvSpPr>
            <a:spLocks noGrp="1"/>
          </p:cNvSpPr>
          <p:nvPr>
            <p:ph idx="1"/>
          </p:nvPr>
        </p:nvSpPr>
        <p:spPr>
          <a:xfrm>
            <a:off x="838200" y="952499"/>
            <a:ext cx="10515600" cy="5391151"/>
          </a:xfrm>
          <a:extLst/>
        </p:spPr>
        <p:txBody>
          <a:bodyPr numCol="1">
            <a:normAutofit/>
          </a:bodyPr>
          <a:lstStyle/>
          <a:p>
            <a:pPr marL="0" indent="0" algn="just">
              <a:buNone/>
              <a:defRPr/>
            </a:pPr>
            <a:r>
              <a:rPr lang="en-US" altLang="en-US" sz="1800" dirty="0"/>
              <a:t>This Task Team has developed </a:t>
            </a:r>
            <a:r>
              <a:rPr lang="en-US" altLang="en-US" sz="1800" b="1" dirty="0"/>
              <a:t>a Capabilities Development and Training Framework</a:t>
            </a:r>
            <a:r>
              <a:rPr lang="en-US" altLang="en-US" sz="1800" dirty="0"/>
              <a:t> based on the phases of the GSBPM. </a:t>
            </a:r>
          </a:p>
          <a:p>
            <a:pPr marL="0" indent="0" algn="just">
              <a:buNone/>
              <a:defRPr/>
            </a:pPr>
            <a:r>
              <a:rPr lang="en-US" altLang="en-US" sz="1800" dirty="0"/>
              <a:t>The Framework </a:t>
            </a:r>
            <a:r>
              <a:rPr lang="en-US" altLang="en-US" sz="1800" b="1" dirty="0">
                <a:solidFill>
                  <a:srgbClr val="000000"/>
                </a:solidFill>
              </a:rPr>
              <a:t>includes 13 important statistical skills.</a:t>
            </a:r>
          </a:p>
          <a:p>
            <a:pPr marL="0" indent="0" algn="just">
              <a:buNone/>
              <a:defRPr/>
            </a:pPr>
            <a:r>
              <a:rPr lang="en-IE" sz="2000" dirty="0"/>
              <a:t> </a:t>
            </a:r>
            <a:endParaRPr lang="en-GB" altLang="en-US" sz="2000" dirty="0"/>
          </a:p>
        </p:txBody>
      </p:sp>
      <p:pic>
        <p:nvPicPr>
          <p:cNvPr id="5"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3016885" y="2169795"/>
            <a:ext cx="5731510" cy="4448810"/>
          </a:xfrm>
          <a:prstGeom prst="rect">
            <a:avLst/>
          </a:prstGeom>
          <a:noFill/>
          <a:ln>
            <a:noFill/>
          </a:ln>
        </p:spPr>
      </p:pic>
    </p:spTree>
    <p:extLst>
      <p:ext uri="{BB962C8B-B14F-4D97-AF65-F5344CB8AC3E}">
        <p14:creationId xmlns:p14="http://schemas.microsoft.com/office/powerpoint/2010/main" val="2614628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mn-lt"/>
              </a:rPr>
              <a:t>Example of training framework – Index Numbers</a:t>
            </a:r>
            <a:endParaRPr lang="en-GB" sz="4000" b="1" dirty="0">
              <a:latin typeface="+mn-lt"/>
            </a:endParaRPr>
          </a:p>
        </p:txBody>
      </p:sp>
      <p:sp>
        <p:nvSpPr>
          <p:cNvPr id="3" name="Content Placeholder 2"/>
          <p:cNvSpPr>
            <a:spLocks noGrp="1"/>
          </p:cNvSpPr>
          <p:nvPr>
            <p:ph idx="1"/>
          </p:nvPr>
        </p:nvSpPr>
        <p:spPr/>
        <p:txBody>
          <a:bodyPr>
            <a:normAutofit fontScale="92500"/>
          </a:bodyPr>
          <a:lstStyle/>
          <a:p>
            <a:pPr marL="0" indent="0">
              <a:buNone/>
            </a:pPr>
            <a:r>
              <a:rPr lang="en-US" altLang="en-US" sz="3000" b="1" dirty="0">
                <a:latin typeface="Calibri" panose="020F0502020204030204" pitchFamily="34" charset="0"/>
              </a:rPr>
              <a:t>Basic level:</a:t>
            </a:r>
          </a:p>
          <a:p>
            <a:pPr lvl="0"/>
            <a:r>
              <a:rPr lang="en-IE" dirty="0"/>
              <a:t>I am aware of “the index numbers problem”, that arises when comparing prices (or quantities) between different time periods, and some practical solutions </a:t>
            </a:r>
          </a:p>
          <a:p>
            <a:pPr lvl="0"/>
            <a:r>
              <a:rPr lang="en-IE" dirty="0"/>
              <a:t>I understand how index number theory is used in official statistics in the production of some common indices e.g. the Consumer Price Index.</a:t>
            </a:r>
          </a:p>
          <a:p>
            <a:pPr lvl="0"/>
            <a:r>
              <a:rPr lang="en-IE" dirty="0"/>
              <a:t>I understand the concepts of base year, reference year, rebasing and </a:t>
            </a:r>
            <a:r>
              <a:rPr lang="en-IE" dirty="0" err="1"/>
              <a:t>chainlinking</a:t>
            </a:r>
            <a:r>
              <a:rPr lang="en-IE" dirty="0"/>
              <a:t> for indices</a:t>
            </a:r>
          </a:p>
          <a:p>
            <a:pPr lvl="0"/>
            <a:r>
              <a:rPr lang="en-IE" dirty="0"/>
              <a:t>I can compare common algebraic methods of index number calculation including </a:t>
            </a:r>
            <a:r>
              <a:rPr lang="en-IE" dirty="0" err="1"/>
              <a:t>Laspeyres</a:t>
            </a:r>
            <a:r>
              <a:rPr lang="en-IE" dirty="0"/>
              <a:t> and </a:t>
            </a:r>
            <a:r>
              <a:rPr lang="en-IE" dirty="0" err="1"/>
              <a:t>Paasche</a:t>
            </a:r>
            <a:r>
              <a:rPr lang="en-IE" dirty="0"/>
              <a:t> indices.</a:t>
            </a:r>
          </a:p>
          <a:p>
            <a:endParaRPr lang="en-US" altLang="en-US" dirty="0"/>
          </a:p>
        </p:txBody>
      </p:sp>
    </p:spTree>
    <p:extLst>
      <p:ext uri="{BB962C8B-B14F-4D97-AF65-F5344CB8AC3E}">
        <p14:creationId xmlns:p14="http://schemas.microsoft.com/office/powerpoint/2010/main" val="220113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6584</TotalTime>
  <Words>1037</Words>
  <Application>Microsoft Office PowerPoint</Application>
  <PresentationFormat>Widescreen</PresentationFormat>
  <Paragraphs>138</Paragraphs>
  <Slides>21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맑은 고딕</vt:lpstr>
      <vt:lpstr>Arial</vt:lpstr>
      <vt:lpstr>Calibri</vt:lpstr>
      <vt:lpstr>Calibri Light</vt:lpstr>
      <vt:lpstr>Office Theme</vt:lpstr>
      <vt:lpstr>PowerPoint Presentation</vt:lpstr>
      <vt:lpstr> </vt:lpstr>
      <vt:lpstr> </vt:lpstr>
      <vt:lpstr> </vt:lpstr>
      <vt:lpstr>Task Team on Risk Management  in the context of Agile development </vt:lpstr>
      <vt:lpstr>PowerPoint Presentation</vt:lpstr>
      <vt:lpstr>Risk Management in the context of Agile development  (cont’d)</vt:lpstr>
      <vt:lpstr>Task Team on Capabilities Training </vt:lpstr>
      <vt:lpstr>Example of training framework – Index Numbers</vt:lpstr>
      <vt:lpstr>Intermediate level:</vt:lpstr>
      <vt:lpstr>Advanced level:</vt:lpstr>
      <vt:lpstr>Task Team on Capabilities Training  (cont’d)</vt:lpstr>
      <vt:lpstr>Workshop on Implementing Efficiencies  and Quality of Output </vt:lpstr>
      <vt:lpstr>PowerPoint Presentation</vt:lpstr>
      <vt:lpstr>Task Team on Communication </vt:lpstr>
      <vt:lpstr>Task Team on Communication  (cont’d)</vt:lpstr>
      <vt:lpstr>Next steps – activity proposals for 2018</vt:lpstr>
      <vt:lpstr>Activity proposals 2018 (cont’d)</vt:lpstr>
      <vt:lpstr>Activity proposals 2018 (cont’d)</vt:lpstr>
      <vt:lpstr>Workshop in 2018:</vt:lpstr>
      <vt:lpstr>PowerPoint Presentation</vt:lpstr>
    </vt:vector>
  </TitlesOfParts>
  <Company>UNECE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HLG</dc:title>
  <dc:creator>Therese Lalor</dc:creator>
  <cp:lastModifiedBy>Therese Lalor</cp:lastModifiedBy>
  <cp:revision>120</cp:revision>
  <cp:lastPrinted>2017-09-25T06:55:03Z</cp:lastPrinted>
  <dcterms:created xsi:type="dcterms:W3CDTF">2017-06-01T09:54:46Z</dcterms:created>
  <dcterms:modified xsi:type="dcterms:W3CDTF">2017-11-21T20:13:02Z</dcterms:modified>
</cp:coreProperties>
</file>