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324" r:id="rId3"/>
    <p:sldId id="322" r:id="rId4"/>
    <p:sldId id="313" r:id="rId5"/>
    <p:sldId id="323" r:id="rId6"/>
    <p:sldId id="325" r:id="rId7"/>
    <p:sldId id="315" r:id="rId8"/>
    <p:sldId id="326" r:id="rId9"/>
    <p:sldId id="328" r:id="rId10"/>
    <p:sldId id="321" r:id="rId11"/>
    <p:sldId id="329" r:id="rId12"/>
    <p:sldId id="331"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02" autoAdjust="0"/>
    <p:restoredTop sz="94683" autoAdjust="0"/>
  </p:normalViewPr>
  <p:slideViewPr>
    <p:cSldViewPr snapToGrid="0">
      <p:cViewPr varScale="1">
        <p:scale>
          <a:sx n="64" d="100"/>
          <a:sy n="64" d="100"/>
        </p:scale>
        <p:origin x="560" y="3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6404"/>
    </p:cViewPr>
  </p:sorterViewPr>
  <p:notesViewPr>
    <p:cSldViewPr snapToGrid="0">
      <p:cViewPr varScale="1">
        <p:scale>
          <a:sx n="55" d="100"/>
          <a:sy n="55" d="100"/>
        </p:scale>
        <p:origin x="310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1"/>
            <a:ext cx="2945072" cy="496412"/>
          </a:xfrm>
          <a:prstGeom prst="rect">
            <a:avLst/>
          </a:prstGeom>
        </p:spPr>
        <p:txBody>
          <a:bodyPr vert="horz" lIns="92171" tIns="46086" rIns="92171" bIns="46086" rtlCol="0"/>
          <a:lstStyle>
            <a:lvl1pPr algn="l">
              <a:defRPr sz="1200"/>
            </a:lvl1pPr>
          </a:lstStyle>
          <a:p>
            <a:endParaRPr lang="ko-KR" altLang="en-US"/>
          </a:p>
        </p:txBody>
      </p:sp>
      <p:sp>
        <p:nvSpPr>
          <p:cNvPr id="3" name="날짜 개체 틀 2"/>
          <p:cNvSpPr>
            <a:spLocks noGrp="1"/>
          </p:cNvSpPr>
          <p:nvPr>
            <p:ph type="dt" sz="quarter" idx="1"/>
          </p:nvPr>
        </p:nvSpPr>
        <p:spPr>
          <a:xfrm>
            <a:off x="3851003" y="1"/>
            <a:ext cx="2945072" cy="496412"/>
          </a:xfrm>
          <a:prstGeom prst="rect">
            <a:avLst/>
          </a:prstGeom>
        </p:spPr>
        <p:txBody>
          <a:bodyPr vert="horz" lIns="92171" tIns="46086" rIns="92171" bIns="46086" rtlCol="0"/>
          <a:lstStyle>
            <a:lvl1pPr algn="r">
              <a:defRPr sz="1200"/>
            </a:lvl1pPr>
          </a:lstStyle>
          <a:p>
            <a:fld id="{610D008C-2BA4-43D3-9BE3-6EF972200766}" type="datetimeFigureOut">
              <a:rPr lang="ko-KR" altLang="en-US" smtClean="0"/>
              <a:t>2017-11-22</a:t>
            </a:fld>
            <a:endParaRPr lang="ko-KR" altLang="en-US"/>
          </a:p>
        </p:txBody>
      </p:sp>
      <p:sp>
        <p:nvSpPr>
          <p:cNvPr id="4" name="바닥글 개체 틀 3"/>
          <p:cNvSpPr>
            <a:spLocks noGrp="1"/>
          </p:cNvSpPr>
          <p:nvPr>
            <p:ph type="ftr" sz="quarter" idx="2"/>
          </p:nvPr>
        </p:nvSpPr>
        <p:spPr>
          <a:xfrm>
            <a:off x="0" y="9428633"/>
            <a:ext cx="2945072" cy="496411"/>
          </a:xfrm>
          <a:prstGeom prst="rect">
            <a:avLst/>
          </a:prstGeom>
        </p:spPr>
        <p:txBody>
          <a:bodyPr vert="horz" lIns="92171" tIns="46086" rIns="92171" bIns="46086"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1003" y="9428633"/>
            <a:ext cx="2945072" cy="496411"/>
          </a:xfrm>
          <a:prstGeom prst="rect">
            <a:avLst/>
          </a:prstGeom>
        </p:spPr>
        <p:txBody>
          <a:bodyPr vert="horz" lIns="92171" tIns="46086" rIns="92171" bIns="46086" rtlCol="0" anchor="b"/>
          <a:lstStyle>
            <a:lvl1pPr algn="r">
              <a:defRPr sz="1200"/>
            </a:lvl1pPr>
          </a:lstStyle>
          <a:p>
            <a:fld id="{F736846D-44DE-4E66-8694-B3D615640E56}" type="slidenum">
              <a:rPr lang="ko-KR" altLang="en-US" smtClean="0"/>
              <a:t>‹#›</a:t>
            </a:fld>
            <a:endParaRPr lang="ko-KR" altLang="en-US"/>
          </a:p>
        </p:txBody>
      </p:sp>
    </p:spTree>
    <p:extLst>
      <p:ext uri="{BB962C8B-B14F-4D97-AF65-F5344CB8AC3E}">
        <p14:creationId xmlns:p14="http://schemas.microsoft.com/office/powerpoint/2010/main" val="280990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056"/>
          </a:xfrm>
          <a:prstGeom prst="rect">
            <a:avLst/>
          </a:prstGeom>
        </p:spPr>
        <p:txBody>
          <a:bodyPr vert="horz" lIns="91563" tIns="45782" rIns="91563" bIns="45782" rtlCol="0"/>
          <a:lstStyle>
            <a:lvl1pPr algn="l">
              <a:defRPr sz="1200"/>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563" tIns="45782" rIns="91563" bIns="45782" rtlCol="0"/>
          <a:lstStyle>
            <a:lvl1pPr algn="r">
              <a:defRPr sz="1200"/>
            </a:lvl1pPr>
          </a:lstStyle>
          <a:p>
            <a:fld id="{254748FB-6935-439F-8717-0C7FD8A40E02}" type="datetimeFigureOut">
              <a:rPr lang="en-GB" smtClean="0"/>
              <a:pPr/>
              <a:t>22/11/2017</a:t>
            </a:fld>
            <a:endParaRPr lang="en-GB" dirty="0"/>
          </a:p>
        </p:txBody>
      </p:sp>
      <p:sp>
        <p:nvSpPr>
          <p:cNvPr id="4" name="Slide Image Placeholder 3"/>
          <p:cNvSpPr>
            <a:spLocks noGrp="1" noRot="1" noChangeAspect="1"/>
          </p:cNvSpPr>
          <p:nvPr>
            <p:ph type="sldImg" idx="2"/>
          </p:nvPr>
        </p:nvSpPr>
        <p:spPr>
          <a:xfrm>
            <a:off x="423863" y="1241425"/>
            <a:ext cx="5951537" cy="3348038"/>
          </a:xfrm>
          <a:prstGeom prst="rect">
            <a:avLst/>
          </a:prstGeom>
          <a:noFill/>
          <a:ln w="12700">
            <a:solidFill>
              <a:prstClr val="black"/>
            </a:solidFill>
          </a:ln>
        </p:spPr>
        <p:txBody>
          <a:bodyPr vert="horz" lIns="91563" tIns="45782" rIns="91563" bIns="45782" rtlCol="0" anchor="ctr"/>
          <a:lstStyle/>
          <a:p>
            <a:endParaRPr lang="en-GB" dirty="0"/>
          </a:p>
        </p:txBody>
      </p:sp>
      <p:sp>
        <p:nvSpPr>
          <p:cNvPr id="5" name="Notes Placeholder 4"/>
          <p:cNvSpPr>
            <a:spLocks noGrp="1"/>
          </p:cNvSpPr>
          <p:nvPr>
            <p:ph type="body" sz="quarter" idx="3"/>
          </p:nvPr>
        </p:nvSpPr>
        <p:spPr>
          <a:xfrm>
            <a:off x="679768" y="4777196"/>
            <a:ext cx="5438140" cy="3908613"/>
          </a:xfrm>
          <a:prstGeom prst="rect">
            <a:avLst/>
          </a:prstGeom>
        </p:spPr>
        <p:txBody>
          <a:bodyPr vert="horz" lIns="91563" tIns="45782" rIns="91563" bIns="457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28587"/>
            <a:ext cx="2945659" cy="498055"/>
          </a:xfrm>
          <a:prstGeom prst="rect">
            <a:avLst/>
          </a:prstGeom>
        </p:spPr>
        <p:txBody>
          <a:bodyPr vert="horz" lIns="91563" tIns="45782" rIns="91563" bIns="45782"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428587"/>
            <a:ext cx="2945659" cy="498055"/>
          </a:xfrm>
          <a:prstGeom prst="rect">
            <a:avLst/>
          </a:prstGeom>
        </p:spPr>
        <p:txBody>
          <a:bodyPr vert="horz" lIns="91563" tIns="45782" rIns="91563" bIns="45782" rtlCol="0" anchor="b"/>
          <a:lstStyle>
            <a:lvl1pPr algn="r">
              <a:defRPr sz="1200"/>
            </a:lvl1pPr>
          </a:lstStyle>
          <a:p>
            <a:fld id="{00ABEB55-22DE-4A3D-91F3-683E137BE0EB}" type="slidenum">
              <a:rPr lang="en-GB" smtClean="0"/>
              <a:pPr/>
              <a:t>‹#›</a:t>
            </a:fld>
            <a:endParaRPr lang="en-GB" dirty="0"/>
          </a:p>
        </p:txBody>
      </p:sp>
    </p:spTree>
    <p:extLst>
      <p:ext uri="{BB962C8B-B14F-4D97-AF65-F5344CB8AC3E}">
        <p14:creationId xmlns:p14="http://schemas.microsoft.com/office/powerpoint/2010/main" val="120419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1</a:t>
            </a:fld>
            <a:endParaRPr lang="en-GB" dirty="0"/>
          </a:p>
        </p:txBody>
      </p:sp>
    </p:spTree>
    <p:extLst>
      <p:ext uri="{BB962C8B-B14F-4D97-AF65-F5344CB8AC3E}">
        <p14:creationId xmlns:p14="http://schemas.microsoft.com/office/powerpoint/2010/main" val="2833748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10</a:t>
            </a:fld>
            <a:endParaRPr lang="en-GB" dirty="0"/>
          </a:p>
        </p:txBody>
      </p:sp>
    </p:spTree>
    <p:extLst>
      <p:ext uri="{BB962C8B-B14F-4D97-AF65-F5344CB8AC3E}">
        <p14:creationId xmlns:p14="http://schemas.microsoft.com/office/powerpoint/2010/main" val="2400984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11</a:t>
            </a:fld>
            <a:endParaRPr lang="en-GB" dirty="0"/>
          </a:p>
        </p:txBody>
      </p:sp>
    </p:spTree>
    <p:extLst>
      <p:ext uri="{BB962C8B-B14F-4D97-AF65-F5344CB8AC3E}">
        <p14:creationId xmlns:p14="http://schemas.microsoft.com/office/powerpoint/2010/main" val="3843549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12</a:t>
            </a:fld>
            <a:endParaRPr lang="en-GB" dirty="0"/>
          </a:p>
        </p:txBody>
      </p:sp>
    </p:spTree>
    <p:extLst>
      <p:ext uri="{BB962C8B-B14F-4D97-AF65-F5344CB8AC3E}">
        <p14:creationId xmlns:p14="http://schemas.microsoft.com/office/powerpoint/2010/main" val="4004144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2</a:t>
            </a:fld>
            <a:endParaRPr lang="en-GB" dirty="0"/>
          </a:p>
        </p:txBody>
      </p:sp>
    </p:spTree>
    <p:extLst>
      <p:ext uri="{BB962C8B-B14F-4D97-AF65-F5344CB8AC3E}">
        <p14:creationId xmlns:p14="http://schemas.microsoft.com/office/powerpoint/2010/main" val="259388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3</a:t>
            </a:fld>
            <a:endParaRPr lang="en-GB" dirty="0"/>
          </a:p>
        </p:txBody>
      </p:sp>
    </p:spTree>
    <p:extLst>
      <p:ext uri="{BB962C8B-B14F-4D97-AF65-F5344CB8AC3E}">
        <p14:creationId xmlns:p14="http://schemas.microsoft.com/office/powerpoint/2010/main" val="25943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4</a:t>
            </a:fld>
            <a:endParaRPr lang="en-GB" dirty="0"/>
          </a:p>
        </p:txBody>
      </p:sp>
    </p:spTree>
    <p:extLst>
      <p:ext uri="{BB962C8B-B14F-4D97-AF65-F5344CB8AC3E}">
        <p14:creationId xmlns:p14="http://schemas.microsoft.com/office/powerpoint/2010/main" val="491148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5</a:t>
            </a:fld>
            <a:endParaRPr lang="en-GB" dirty="0"/>
          </a:p>
        </p:txBody>
      </p:sp>
    </p:spTree>
    <p:extLst>
      <p:ext uri="{BB962C8B-B14F-4D97-AF65-F5344CB8AC3E}">
        <p14:creationId xmlns:p14="http://schemas.microsoft.com/office/powerpoint/2010/main" val="264548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6</a:t>
            </a:fld>
            <a:endParaRPr lang="en-GB" dirty="0"/>
          </a:p>
        </p:txBody>
      </p:sp>
    </p:spTree>
    <p:extLst>
      <p:ext uri="{BB962C8B-B14F-4D97-AF65-F5344CB8AC3E}">
        <p14:creationId xmlns:p14="http://schemas.microsoft.com/office/powerpoint/2010/main" val="616314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7</a:t>
            </a:fld>
            <a:endParaRPr lang="en-GB" dirty="0"/>
          </a:p>
        </p:txBody>
      </p:sp>
    </p:spTree>
    <p:extLst>
      <p:ext uri="{BB962C8B-B14F-4D97-AF65-F5344CB8AC3E}">
        <p14:creationId xmlns:p14="http://schemas.microsoft.com/office/powerpoint/2010/main" val="1267377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8</a:t>
            </a:fld>
            <a:endParaRPr lang="en-GB" dirty="0"/>
          </a:p>
        </p:txBody>
      </p:sp>
    </p:spTree>
    <p:extLst>
      <p:ext uri="{BB962C8B-B14F-4D97-AF65-F5344CB8AC3E}">
        <p14:creationId xmlns:p14="http://schemas.microsoft.com/office/powerpoint/2010/main" val="3826917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0ABEB55-22DE-4A3D-91F3-683E137BE0EB}" type="slidenum">
              <a:rPr lang="en-GB" smtClean="0"/>
              <a:pPr/>
              <a:t>9</a:t>
            </a:fld>
            <a:endParaRPr lang="en-GB" dirty="0"/>
          </a:p>
        </p:txBody>
      </p:sp>
    </p:spTree>
    <p:extLst>
      <p:ext uri="{BB962C8B-B14F-4D97-AF65-F5344CB8AC3E}">
        <p14:creationId xmlns:p14="http://schemas.microsoft.com/office/powerpoint/2010/main" val="3990215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2098207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203673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903402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C15CE5-930B-4306-8C26-E7A1780783BA}" type="slidenum">
              <a:rPr lang="en-GB" smtClean="0"/>
              <a:pPr/>
              <a:t>‹#›</a:t>
            </a:fld>
            <a:endParaRPr lang="en-GB"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3480" y="6302831"/>
            <a:ext cx="2151162" cy="418643"/>
          </a:xfrm>
          <a:prstGeom prst="rect">
            <a:avLst/>
          </a:prstGeom>
        </p:spPr>
      </p:pic>
    </p:spTree>
    <p:extLst>
      <p:ext uri="{BB962C8B-B14F-4D97-AF65-F5344CB8AC3E}">
        <p14:creationId xmlns:p14="http://schemas.microsoft.com/office/powerpoint/2010/main" val="3456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0C15CE5-930B-4306-8C26-E7A1780783BA}" type="slidenum">
              <a:rPr lang="en-GB" smtClean="0"/>
              <a:pPr/>
              <a:t>‹#›</a:t>
            </a:fld>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3480" y="6302831"/>
            <a:ext cx="2151162" cy="418643"/>
          </a:xfrm>
          <a:prstGeom prst="rect">
            <a:avLst/>
          </a:prstGeom>
        </p:spPr>
      </p:pic>
    </p:spTree>
    <p:extLst>
      <p:ext uri="{BB962C8B-B14F-4D97-AF65-F5344CB8AC3E}">
        <p14:creationId xmlns:p14="http://schemas.microsoft.com/office/powerpoint/2010/main" val="299219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0C15CE5-930B-4306-8C26-E7A1780783BA}" type="slidenum">
              <a:rPr lang="en-GB" smtClean="0"/>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93480" y="6302831"/>
            <a:ext cx="2151162" cy="418643"/>
          </a:xfrm>
          <a:prstGeom prst="rect">
            <a:avLst/>
          </a:prstGeom>
        </p:spPr>
      </p:pic>
    </p:spTree>
    <p:extLst>
      <p:ext uri="{BB962C8B-B14F-4D97-AF65-F5344CB8AC3E}">
        <p14:creationId xmlns:p14="http://schemas.microsoft.com/office/powerpoint/2010/main" val="189862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2940070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134563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268631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5936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FC75769-57F5-45E7-8DA9-D13798A95C43}" type="datetimeFigureOut">
              <a:rPr lang="en-GB" smtClean="0"/>
              <a:pPr/>
              <a:t>22/11/2017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361840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75769-57F5-45E7-8DA9-D13798A95C43}" type="datetimeFigureOut">
              <a:rPr lang="en-GB" smtClean="0"/>
              <a:pPr/>
              <a:t>22/11/2017</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5CE5-930B-4306-8C26-E7A1780783BA}" type="slidenum">
              <a:rPr lang="en-GB" smtClean="0"/>
              <a:pPr/>
              <a:t>‹#›</a:t>
            </a:fld>
            <a:endParaRPr lang="en-GB" dirty="0"/>
          </a:p>
        </p:txBody>
      </p:sp>
    </p:spTree>
    <p:extLst>
      <p:ext uri="{BB962C8B-B14F-4D97-AF65-F5344CB8AC3E}">
        <p14:creationId xmlns:p14="http://schemas.microsoft.com/office/powerpoint/2010/main" val="631272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617980" y="4805680"/>
            <a:ext cx="9144000" cy="45719"/>
          </a:xfrm>
        </p:spPr>
        <p:txBody>
          <a:bodyPr>
            <a:normAutofit fontScale="25000" lnSpcReduction="20000"/>
          </a:bodyPr>
          <a:lstStyle/>
          <a:p>
            <a:r>
              <a:rPr lang="pl-PL" sz="8000" b="1" dirty="0"/>
              <a:t>Anna Borowska</a:t>
            </a:r>
          </a:p>
          <a:p>
            <a:r>
              <a:rPr lang="pl-PL" sz="8000" dirty="0"/>
              <a:t>Chair of the </a:t>
            </a:r>
            <a:r>
              <a:rPr lang="pl-PL" sz="8000" dirty="0" err="1"/>
              <a:t>Capabilities</a:t>
            </a:r>
            <a:r>
              <a:rPr lang="pl-PL" sz="8000" dirty="0"/>
              <a:t> and </a:t>
            </a:r>
            <a:r>
              <a:rPr lang="pl-PL" sz="8000" dirty="0" err="1"/>
              <a:t>Communication</a:t>
            </a:r>
            <a:r>
              <a:rPr lang="pl-PL" sz="8000" dirty="0"/>
              <a:t> </a:t>
            </a:r>
            <a:r>
              <a:rPr lang="pl-PL" sz="8000" dirty="0" err="1"/>
              <a:t>Group</a:t>
            </a:r>
            <a:endParaRPr lang="en-GB" sz="8000" dirty="0"/>
          </a:p>
          <a:p>
            <a:r>
              <a:rPr lang="pl-PL" sz="8000" dirty="0"/>
              <a:t>Central Statistical Office of Poland</a:t>
            </a:r>
          </a:p>
          <a:p>
            <a:r>
              <a:rPr lang="pl-PL" sz="8000" b="1" dirty="0"/>
              <a:t>Ben Whitestone</a:t>
            </a:r>
          </a:p>
          <a:p>
            <a:r>
              <a:rPr lang="pl-PL" sz="8000" dirty="0"/>
              <a:t>Office for National Statistics</a:t>
            </a:r>
            <a:r>
              <a:rPr lang="en-GB" sz="8000" dirty="0"/>
              <a:t>, </a:t>
            </a:r>
            <a:r>
              <a:rPr lang="pl-PL" sz="8000" dirty="0"/>
              <a:t>United Kingdom</a:t>
            </a:r>
            <a:r>
              <a:rPr lang="en-GB" sz="8000" dirty="0"/>
              <a:t> of Great Britain and</a:t>
            </a:r>
          </a:p>
          <a:p>
            <a:r>
              <a:rPr lang="en-GB" sz="8000" dirty="0"/>
              <a:t> Northern Ireland</a:t>
            </a:r>
            <a:endParaRPr lang="pl-PL" sz="8000" dirty="0"/>
          </a:p>
          <a:p>
            <a:endParaRPr lang="en-GB" sz="96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6429" y="349795"/>
            <a:ext cx="5354873" cy="1042125"/>
          </a:xfrm>
          <a:prstGeom prst="rect">
            <a:avLst/>
          </a:prstGeom>
        </p:spPr>
      </p:pic>
      <p:pic>
        <p:nvPicPr>
          <p:cNvPr id="2" name="Obraz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37672" y="1849120"/>
            <a:ext cx="3533775" cy="2687320"/>
          </a:xfrm>
          <a:prstGeom prst="rect">
            <a:avLst/>
          </a:prstGeom>
        </p:spPr>
      </p:pic>
    </p:spTree>
    <p:extLst>
      <p:ext uri="{BB962C8B-B14F-4D97-AF65-F5344CB8AC3E}">
        <p14:creationId xmlns:p14="http://schemas.microsoft.com/office/powerpoint/2010/main" val="164464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2018</a:t>
            </a:r>
            <a:r>
              <a:rPr lang="pl-PL" sz="4000" b="1" dirty="0">
                <a:latin typeface="Calibri" panose="020F0502020204030204" pitchFamily="34" charset="0"/>
              </a:rPr>
              <a:t> </a:t>
            </a:r>
            <a:r>
              <a:rPr lang="en-US" sz="4000" b="1" dirty="0">
                <a:latin typeface="Calibri" panose="020F0502020204030204" pitchFamily="34" charset="0"/>
              </a:rPr>
              <a:t>(cont’d)</a:t>
            </a:r>
            <a:endParaRPr lang="en-GB" sz="4000" b="1" dirty="0">
              <a:latin typeface="Calibri" panose="020F0502020204030204" pitchFamily="34" charset="0"/>
            </a:endParaRPr>
          </a:p>
        </p:txBody>
      </p:sp>
      <p:sp>
        <p:nvSpPr>
          <p:cNvPr id="3" name="Content Placeholder 2"/>
          <p:cNvSpPr>
            <a:spLocks noGrp="1"/>
          </p:cNvSpPr>
          <p:nvPr>
            <p:ph idx="1"/>
          </p:nvPr>
        </p:nvSpPr>
        <p:spPr>
          <a:xfrm>
            <a:off x="838200" y="1490133"/>
            <a:ext cx="10515600" cy="4686830"/>
          </a:xfrm>
        </p:spPr>
        <p:txBody>
          <a:bodyPr>
            <a:normAutofit/>
          </a:bodyPr>
          <a:lstStyle/>
          <a:p>
            <a:pPr marL="0" indent="0">
              <a:buNone/>
            </a:pPr>
            <a:r>
              <a:rPr lang="en-GB" b="1" dirty="0">
                <a:solidFill>
                  <a:srgbClr val="FF0000"/>
                </a:solidFill>
              </a:rPr>
              <a:t>Capability Development framework in line with GAMSO</a:t>
            </a:r>
          </a:p>
          <a:p>
            <a:pPr marL="0" indent="0">
              <a:buNone/>
            </a:pPr>
            <a:endParaRPr lang="en-GB" sz="1600" b="1" dirty="0">
              <a:solidFill>
                <a:srgbClr val="FF0000"/>
              </a:solidFill>
            </a:endParaRPr>
          </a:p>
          <a:p>
            <a:pPr marL="0" indent="0">
              <a:buNone/>
            </a:pPr>
            <a:r>
              <a:rPr lang="en-GB" b="1" dirty="0"/>
              <a:t>Purpose:</a:t>
            </a:r>
          </a:p>
          <a:p>
            <a:pPr marL="0" indent="0">
              <a:buNone/>
            </a:pPr>
            <a:r>
              <a:rPr lang="en-GB" dirty="0"/>
              <a:t>It is proposed to extend existing Statistical Training Framework in line with the GSBPM, to include the skills that need to evolve with organisations that are modernising, such as how to innovate, solve problems, and interact with partners/stakeholders. Often these skills are referred to as “soft” skills.</a:t>
            </a:r>
          </a:p>
        </p:txBody>
      </p:sp>
    </p:spTree>
    <p:extLst>
      <p:ext uri="{BB962C8B-B14F-4D97-AF65-F5344CB8AC3E}">
        <p14:creationId xmlns:p14="http://schemas.microsoft.com/office/powerpoint/2010/main" val="1854442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2018</a:t>
            </a:r>
            <a:r>
              <a:rPr lang="pl-PL" sz="4000" b="1" dirty="0">
                <a:latin typeface="Calibri" panose="020F0502020204030204" pitchFamily="34" charset="0"/>
              </a:rPr>
              <a:t> </a:t>
            </a:r>
            <a:r>
              <a:rPr lang="en-US" sz="4000" b="1" dirty="0">
                <a:latin typeface="Calibri" panose="020F0502020204030204" pitchFamily="34" charset="0"/>
              </a:rPr>
              <a:t>(cont’d)</a:t>
            </a:r>
            <a:endParaRPr lang="en-GB" sz="4000" b="1" dirty="0">
              <a:latin typeface="Calibri" panose="020F0502020204030204" pitchFamily="34" charset="0"/>
            </a:endParaRPr>
          </a:p>
        </p:txBody>
      </p:sp>
      <p:sp>
        <p:nvSpPr>
          <p:cNvPr id="3" name="Content Placeholder 2"/>
          <p:cNvSpPr>
            <a:spLocks noGrp="1"/>
          </p:cNvSpPr>
          <p:nvPr>
            <p:ph idx="1"/>
          </p:nvPr>
        </p:nvSpPr>
        <p:spPr>
          <a:xfrm>
            <a:off x="838200" y="1490133"/>
            <a:ext cx="10515600" cy="4686830"/>
          </a:xfrm>
        </p:spPr>
        <p:txBody>
          <a:bodyPr>
            <a:normAutofit/>
          </a:bodyPr>
          <a:lstStyle/>
          <a:p>
            <a:pPr marL="0" indent="0">
              <a:buNone/>
            </a:pPr>
            <a:r>
              <a:rPr lang="en-GB" b="1" dirty="0">
                <a:solidFill>
                  <a:srgbClr val="FF0000"/>
                </a:solidFill>
              </a:rPr>
              <a:t>Capability Development framework in line with GAMSO – activities:</a:t>
            </a:r>
          </a:p>
          <a:p>
            <a:pPr marL="0" indent="0">
              <a:buNone/>
            </a:pPr>
            <a:endParaRPr lang="en-GB" sz="1600" b="1" dirty="0">
              <a:solidFill>
                <a:srgbClr val="FF0000"/>
              </a:solidFill>
            </a:endParaRPr>
          </a:p>
          <a:p>
            <a:pPr lvl="1"/>
            <a:r>
              <a:rPr lang="en-US" sz="2800" dirty="0"/>
              <a:t>Identify the skills/capability requirements using GAMSO as a framework. </a:t>
            </a:r>
          </a:p>
          <a:p>
            <a:pPr lvl="1"/>
            <a:r>
              <a:rPr lang="en-US" sz="2800" dirty="0"/>
              <a:t>Design descriptions of these skills at the basic, intermediate and advanced levels. This will provide common vocabulary and framework to support international collaboration activities</a:t>
            </a:r>
          </a:p>
          <a:p>
            <a:pPr lvl="1"/>
            <a:endParaRPr lang="en-GB" sz="2800" dirty="0"/>
          </a:p>
        </p:txBody>
      </p:sp>
    </p:spTree>
    <p:extLst>
      <p:ext uri="{BB962C8B-B14F-4D97-AF65-F5344CB8AC3E}">
        <p14:creationId xmlns:p14="http://schemas.microsoft.com/office/powerpoint/2010/main" val="217682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a:xfrm>
            <a:off x="838200" y="1591733"/>
            <a:ext cx="10515600" cy="4585230"/>
          </a:xfrm>
        </p:spPr>
        <p:txBody>
          <a:bodyPr>
            <a:normAutofit/>
          </a:bodyPr>
          <a:lstStyle/>
          <a:p>
            <a:pPr marL="0" indent="0">
              <a:buNone/>
            </a:pPr>
            <a:r>
              <a:rPr lang="en-GB" b="1" dirty="0">
                <a:solidFill>
                  <a:srgbClr val="FF0000"/>
                </a:solidFill>
              </a:rPr>
              <a:t>Capability Development framework in line with GAMSO:</a:t>
            </a:r>
          </a:p>
          <a:p>
            <a:pPr marL="0" indent="0">
              <a:buNone/>
            </a:pPr>
            <a:endParaRPr lang="en-GB" b="1" dirty="0">
              <a:solidFill>
                <a:srgbClr val="FF0000"/>
              </a:solidFill>
            </a:endParaRPr>
          </a:p>
          <a:p>
            <a:pPr lvl="1"/>
            <a:r>
              <a:rPr lang="en-GB" b="1" dirty="0"/>
              <a:t>Type of activity:</a:t>
            </a:r>
          </a:p>
          <a:p>
            <a:pPr lvl="2"/>
            <a:r>
              <a:rPr lang="en-GB" dirty="0"/>
              <a:t>Extension of existing activity</a:t>
            </a:r>
          </a:p>
          <a:p>
            <a:pPr lvl="2"/>
            <a:endParaRPr lang="en-GB" dirty="0"/>
          </a:p>
          <a:p>
            <a:pPr lvl="1"/>
            <a:r>
              <a:rPr lang="en-GB" b="1" dirty="0"/>
              <a:t>Time–frame:</a:t>
            </a:r>
          </a:p>
          <a:p>
            <a:pPr lvl="2"/>
            <a:r>
              <a:rPr lang="en-GB" dirty="0"/>
              <a:t>Start: January 2018</a:t>
            </a:r>
          </a:p>
          <a:p>
            <a:pPr lvl="2"/>
            <a:r>
              <a:rPr lang="en-GB" dirty="0"/>
              <a:t>End: December 2018</a:t>
            </a:r>
          </a:p>
          <a:p>
            <a:pPr lvl="2"/>
            <a:endParaRPr lang="en-GB" dirty="0"/>
          </a:p>
          <a:p>
            <a:pPr lvl="1"/>
            <a:r>
              <a:rPr lang="en-GB" b="1" dirty="0"/>
              <a:t>Expected costs:</a:t>
            </a:r>
          </a:p>
          <a:p>
            <a:pPr lvl="2"/>
            <a:r>
              <a:rPr lang="en-GB" dirty="0"/>
              <a:t>Task Team of experts working virtually</a:t>
            </a:r>
            <a:endParaRPr lang="en-GB" b="1" dirty="0"/>
          </a:p>
        </p:txBody>
      </p:sp>
    </p:spTree>
    <p:extLst>
      <p:ext uri="{BB962C8B-B14F-4D97-AF65-F5344CB8AC3E}">
        <p14:creationId xmlns:p14="http://schemas.microsoft.com/office/powerpoint/2010/main" val="2167996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rPr>
              <a:t>Activity proposals for 2018</a:t>
            </a:r>
            <a:endParaRPr lang="en-GB" dirty="0"/>
          </a:p>
        </p:txBody>
      </p:sp>
      <p:sp>
        <p:nvSpPr>
          <p:cNvPr id="3" name="Content Placeholder 2"/>
          <p:cNvSpPr>
            <a:spLocks noGrp="1"/>
          </p:cNvSpPr>
          <p:nvPr>
            <p:ph idx="1"/>
          </p:nvPr>
        </p:nvSpPr>
        <p:spPr/>
        <p:txBody>
          <a:bodyPr>
            <a:normAutofit/>
          </a:bodyPr>
          <a:lstStyle/>
          <a:p>
            <a:endParaRPr lang="en-GB" sz="3200" dirty="0"/>
          </a:p>
          <a:p>
            <a:pPr marL="0" indent="0">
              <a:buNone/>
            </a:pPr>
            <a:r>
              <a:rPr lang="en-GB" sz="3200" dirty="0"/>
              <a:t>1. Risk Management Task Team Phase 2</a:t>
            </a:r>
          </a:p>
          <a:p>
            <a:pPr marL="0" indent="0">
              <a:buNone/>
            </a:pPr>
            <a:endParaRPr lang="en-GB" sz="3200" dirty="0"/>
          </a:p>
          <a:p>
            <a:pPr marL="0" indent="0">
              <a:buNone/>
            </a:pPr>
            <a:r>
              <a:rPr lang="en-GB" sz="3200" dirty="0"/>
              <a:t>2. Organisational Resilience</a:t>
            </a:r>
          </a:p>
          <a:p>
            <a:pPr marL="0" indent="0">
              <a:buNone/>
            </a:pPr>
            <a:endParaRPr lang="en-GB" sz="3200" dirty="0"/>
          </a:p>
          <a:p>
            <a:pPr marL="0" indent="0">
              <a:buNone/>
            </a:pPr>
            <a:r>
              <a:rPr lang="en-GB" sz="3200" dirty="0"/>
              <a:t>3. Capability Development Framework in line with GAMSO</a:t>
            </a:r>
          </a:p>
        </p:txBody>
      </p:sp>
    </p:spTree>
    <p:extLst>
      <p:ext uri="{BB962C8B-B14F-4D97-AF65-F5344CB8AC3E}">
        <p14:creationId xmlns:p14="http://schemas.microsoft.com/office/powerpoint/2010/main" val="1609132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GB" b="1" dirty="0">
                <a:solidFill>
                  <a:srgbClr val="FF0000"/>
                </a:solidFill>
              </a:rPr>
              <a:t>Risk Management Task Team phase 2</a:t>
            </a:r>
            <a:r>
              <a:rPr lang="en-GB" dirty="0">
                <a:solidFill>
                  <a:srgbClr val="FF0000"/>
                </a:solidFill>
              </a:rPr>
              <a:t>:</a:t>
            </a:r>
          </a:p>
          <a:p>
            <a:pPr marL="0" indent="0">
              <a:buNone/>
            </a:pPr>
            <a:endParaRPr lang="en-GB" dirty="0"/>
          </a:p>
          <a:p>
            <a:pPr marL="0" indent="0">
              <a:buNone/>
            </a:pPr>
            <a:r>
              <a:rPr lang="en-GB" b="1" dirty="0"/>
              <a:t>Purpose:</a:t>
            </a:r>
          </a:p>
          <a:p>
            <a:pPr marL="0" indent="0">
              <a:buNone/>
            </a:pPr>
            <a:r>
              <a:rPr lang="en-GB" dirty="0"/>
              <a:t>This proposal seeks to build on the progress which has been made with international collaboration in risk management, including guidelines, training and the identification of common and cross-cutting risks.</a:t>
            </a:r>
          </a:p>
        </p:txBody>
      </p:sp>
    </p:spTree>
    <p:extLst>
      <p:ext uri="{BB962C8B-B14F-4D97-AF65-F5344CB8AC3E}">
        <p14:creationId xmlns:p14="http://schemas.microsoft.com/office/powerpoint/2010/main" val="2595683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GB" b="1" dirty="0">
                <a:solidFill>
                  <a:srgbClr val="FF0000"/>
                </a:solidFill>
              </a:rPr>
              <a:t>Risk Management phase 2 Activities</a:t>
            </a:r>
            <a:r>
              <a:rPr lang="en-GB" dirty="0"/>
              <a:t>:</a:t>
            </a:r>
          </a:p>
          <a:p>
            <a:pPr marL="0" indent="0">
              <a:buNone/>
            </a:pPr>
            <a:endParaRPr lang="en-GB" dirty="0"/>
          </a:p>
          <a:p>
            <a:pPr lvl="1"/>
            <a:r>
              <a:rPr lang="en-AU" dirty="0"/>
              <a:t>Develop a course book to complement the training</a:t>
            </a:r>
          </a:p>
          <a:p>
            <a:pPr lvl="2"/>
            <a:r>
              <a:rPr lang="en-AU" dirty="0"/>
              <a:t>course-book  for the participants and manual for trainers, available via wiki platform to the NSI’s</a:t>
            </a:r>
          </a:p>
          <a:p>
            <a:pPr lvl="2"/>
            <a:endParaRPr lang="en-AU" dirty="0"/>
          </a:p>
          <a:p>
            <a:pPr lvl="1"/>
            <a:r>
              <a:rPr lang="en-AU" dirty="0"/>
              <a:t>Repackage training into a modular format</a:t>
            </a:r>
          </a:p>
          <a:p>
            <a:pPr lvl="2"/>
            <a:r>
              <a:rPr lang="en-AU" dirty="0"/>
              <a:t>Re-design training outside the three levels originally developed</a:t>
            </a:r>
          </a:p>
          <a:p>
            <a:pPr lvl="2"/>
            <a:endParaRPr lang="en-GB" dirty="0"/>
          </a:p>
          <a:p>
            <a:pPr lvl="1"/>
            <a:r>
              <a:rPr lang="en-AU" dirty="0"/>
              <a:t>Explore opportunities to share and reuse risk management tools </a:t>
            </a:r>
          </a:p>
          <a:p>
            <a:pPr lvl="2"/>
            <a:r>
              <a:rPr lang="en-GB" dirty="0"/>
              <a:t>Consider options for the provision of a generic risk management tool to NSI’s</a:t>
            </a:r>
          </a:p>
        </p:txBody>
      </p:sp>
    </p:spTree>
    <p:extLst>
      <p:ext uri="{BB962C8B-B14F-4D97-AF65-F5344CB8AC3E}">
        <p14:creationId xmlns:p14="http://schemas.microsoft.com/office/powerpoint/2010/main" val="318152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GB" b="1" dirty="0">
                <a:solidFill>
                  <a:srgbClr val="FF0000"/>
                </a:solidFill>
              </a:rPr>
              <a:t>Risk Management phase 2 Activities</a:t>
            </a:r>
            <a:r>
              <a:rPr lang="en-GB" dirty="0"/>
              <a:t>:</a:t>
            </a:r>
          </a:p>
          <a:p>
            <a:pPr lvl="2"/>
            <a:endParaRPr lang="en-GB" dirty="0"/>
          </a:p>
          <a:p>
            <a:pPr lvl="1"/>
            <a:r>
              <a:rPr lang="en-AU" dirty="0"/>
              <a:t>Share knowledge and best practice on common/cross-cutting risks</a:t>
            </a:r>
          </a:p>
          <a:p>
            <a:pPr lvl="2"/>
            <a:r>
              <a:rPr lang="en-AU" dirty="0"/>
              <a:t>Will explore how to enable sharing of best practices across NSI’s on identified common and cross-cutting risks</a:t>
            </a:r>
          </a:p>
          <a:p>
            <a:pPr lvl="1"/>
            <a:r>
              <a:rPr lang="en-AU" dirty="0"/>
              <a:t>Share practices related to the integration of Risk and Quality management </a:t>
            </a:r>
          </a:p>
          <a:p>
            <a:pPr lvl="2"/>
            <a:r>
              <a:rPr lang="en-GB" dirty="0"/>
              <a:t>Sharing of most advanced practices in this area among NSI’s</a:t>
            </a:r>
          </a:p>
          <a:p>
            <a:pPr lvl="1"/>
            <a:r>
              <a:rPr lang="en-GB" dirty="0"/>
              <a:t>Ad-hoc activity - Deliver Risk management training if requested and as resources allow</a:t>
            </a:r>
          </a:p>
          <a:p>
            <a:pPr lvl="2"/>
            <a:r>
              <a:rPr lang="en-GB" dirty="0"/>
              <a:t>Provide training to the countries if requested</a:t>
            </a:r>
          </a:p>
        </p:txBody>
      </p:sp>
    </p:spTree>
    <p:extLst>
      <p:ext uri="{BB962C8B-B14F-4D97-AF65-F5344CB8AC3E}">
        <p14:creationId xmlns:p14="http://schemas.microsoft.com/office/powerpoint/2010/main" val="27162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GB" b="1" dirty="0">
                <a:solidFill>
                  <a:srgbClr val="FF0000"/>
                </a:solidFill>
              </a:rPr>
              <a:t>Risk Management phase 2  - time frame and costs</a:t>
            </a:r>
            <a:r>
              <a:rPr lang="en-GB" dirty="0"/>
              <a:t>:</a:t>
            </a:r>
          </a:p>
          <a:p>
            <a:pPr lvl="1"/>
            <a:r>
              <a:rPr lang="en-GB" b="1" dirty="0"/>
              <a:t>Type of activity:</a:t>
            </a:r>
          </a:p>
          <a:p>
            <a:pPr lvl="2"/>
            <a:r>
              <a:rPr lang="en-GB" dirty="0"/>
              <a:t>Extension of existing activity</a:t>
            </a:r>
          </a:p>
          <a:p>
            <a:pPr lvl="2"/>
            <a:endParaRPr lang="en-GB" dirty="0"/>
          </a:p>
          <a:p>
            <a:pPr lvl="1"/>
            <a:r>
              <a:rPr lang="en-GB" b="1" dirty="0"/>
              <a:t>Time–frame:</a:t>
            </a:r>
          </a:p>
          <a:p>
            <a:pPr lvl="2"/>
            <a:r>
              <a:rPr lang="en-GB" dirty="0"/>
              <a:t>Start: January 2018</a:t>
            </a:r>
          </a:p>
          <a:p>
            <a:pPr lvl="2"/>
            <a:r>
              <a:rPr lang="en-GB" dirty="0"/>
              <a:t>End: December 2018</a:t>
            </a:r>
          </a:p>
          <a:p>
            <a:pPr lvl="2"/>
            <a:endParaRPr lang="en-GB" dirty="0"/>
          </a:p>
          <a:p>
            <a:pPr lvl="1"/>
            <a:r>
              <a:rPr lang="en-GB" b="1" dirty="0"/>
              <a:t>Expected costs:</a:t>
            </a:r>
          </a:p>
          <a:p>
            <a:pPr lvl="1"/>
            <a:endParaRPr lang="en-GB" b="1" dirty="0"/>
          </a:p>
          <a:p>
            <a:pPr lvl="2"/>
            <a:r>
              <a:rPr lang="en-GB" dirty="0"/>
              <a:t>Task Team of experts working virtually</a:t>
            </a:r>
            <a:endParaRPr lang="en-GB" b="1" dirty="0"/>
          </a:p>
        </p:txBody>
      </p:sp>
    </p:spTree>
    <p:extLst>
      <p:ext uri="{BB962C8B-B14F-4D97-AF65-F5344CB8AC3E}">
        <p14:creationId xmlns:p14="http://schemas.microsoft.com/office/powerpoint/2010/main" val="2890316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Activity proposals 2018</a:t>
            </a:r>
            <a:r>
              <a:rPr lang="pl-PL" sz="4000" b="1" dirty="0">
                <a:latin typeface="+mn-lt"/>
              </a:rPr>
              <a:t> </a:t>
            </a:r>
            <a:r>
              <a:rPr lang="en-US" sz="4000" b="1" dirty="0">
                <a:latin typeface="+mn-lt"/>
              </a:rPr>
              <a:t>(cont’d)</a:t>
            </a:r>
            <a:endParaRPr lang="en-GB" sz="4000" b="1" dirty="0">
              <a:latin typeface="+mn-lt"/>
            </a:endParaRPr>
          </a:p>
        </p:txBody>
      </p:sp>
      <p:sp>
        <p:nvSpPr>
          <p:cNvPr id="3" name="Content Placeholder 2"/>
          <p:cNvSpPr>
            <a:spLocks noGrp="1"/>
          </p:cNvSpPr>
          <p:nvPr>
            <p:ph idx="1"/>
          </p:nvPr>
        </p:nvSpPr>
        <p:spPr>
          <a:xfrm>
            <a:off x="725311" y="1613634"/>
            <a:ext cx="10515600" cy="4585907"/>
          </a:xfrm>
        </p:spPr>
        <p:txBody>
          <a:bodyPr>
            <a:normAutofit/>
          </a:bodyPr>
          <a:lstStyle/>
          <a:p>
            <a:pPr marL="0" indent="0">
              <a:buNone/>
            </a:pPr>
            <a:r>
              <a:rPr lang="en-GB" b="1" dirty="0">
                <a:solidFill>
                  <a:srgbClr val="FF0000"/>
                </a:solidFill>
              </a:rPr>
              <a:t>Organisational Resilience</a:t>
            </a:r>
          </a:p>
          <a:p>
            <a:pPr marL="0" indent="0">
              <a:buNone/>
            </a:pPr>
            <a:endParaRPr lang="en-GB" sz="1200" dirty="0"/>
          </a:p>
          <a:p>
            <a:pPr marL="0" indent="0">
              <a:buNone/>
            </a:pPr>
            <a:r>
              <a:rPr lang="en-GB" b="1" dirty="0"/>
              <a:t>Purpose:</a:t>
            </a:r>
          </a:p>
          <a:p>
            <a:pPr marL="0" indent="0">
              <a:buNone/>
            </a:pPr>
            <a:r>
              <a:rPr lang="en-GB" dirty="0"/>
              <a:t>The concept of organisational resilience represents a holistic view of the statistical offices health and success as a business. It will help the offices become more agile – thinking not just to face current risks but to face risks we don’t know are coming. </a:t>
            </a:r>
          </a:p>
          <a:p>
            <a:pPr marL="0" indent="0">
              <a:buNone/>
            </a:pPr>
            <a:r>
              <a:rPr lang="en-GB" dirty="0"/>
              <a:t>Becoming a more resilient organisation will help instil a culture of discipline around devilry whilst allowing the ability to flex and change in response to demand and expectation.</a:t>
            </a:r>
          </a:p>
          <a:p>
            <a:pPr marL="0" indent="0">
              <a:buNone/>
            </a:pPr>
            <a:endParaRPr lang="en-GB" dirty="0"/>
          </a:p>
        </p:txBody>
      </p:sp>
    </p:spTree>
    <p:extLst>
      <p:ext uri="{BB962C8B-B14F-4D97-AF65-F5344CB8AC3E}">
        <p14:creationId xmlns:p14="http://schemas.microsoft.com/office/powerpoint/2010/main" val="304109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Activity proposals 2018</a:t>
            </a:r>
            <a:r>
              <a:rPr lang="pl-PL" sz="4000" b="1" dirty="0">
                <a:latin typeface="+mn-lt"/>
              </a:rPr>
              <a:t> </a:t>
            </a:r>
            <a:r>
              <a:rPr lang="en-US" sz="4000" b="1" dirty="0">
                <a:latin typeface="+mn-lt"/>
              </a:rPr>
              <a:t>(cont’d)</a:t>
            </a:r>
            <a:endParaRPr lang="en-GB" sz="4000" b="1" dirty="0">
              <a:latin typeface="+mn-lt"/>
            </a:endParaRPr>
          </a:p>
        </p:txBody>
      </p:sp>
      <p:sp>
        <p:nvSpPr>
          <p:cNvPr id="3" name="Content Placeholder 2"/>
          <p:cNvSpPr>
            <a:spLocks noGrp="1"/>
          </p:cNvSpPr>
          <p:nvPr>
            <p:ph idx="1"/>
          </p:nvPr>
        </p:nvSpPr>
        <p:spPr>
          <a:xfrm>
            <a:off x="826911" y="1624923"/>
            <a:ext cx="10515600" cy="4585907"/>
          </a:xfrm>
        </p:spPr>
        <p:txBody>
          <a:bodyPr>
            <a:normAutofit/>
          </a:bodyPr>
          <a:lstStyle/>
          <a:p>
            <a:pPr marL="0" indent="0">
              <a:buNone/>
            </a:pPr>
            <a:r>
              <a:rPr lang="en-GB" b="1" dirty="0">
                <a:solidFill>
                  <a:srgbClr val="FF0000"/>
                </a:solidFill>
              </a:rPr>
              <a:t>Organisational Resilience activities:</a:t>
            </a:r>
          </a:p>
          <a:p>
            <a:pPr marL="0" indent="0">
              <a:buNone/>
            </a:pPr>
            <a:endParaRPr lang="en-GB" dirty="0"/>
          </a:p>
          <a:p>
            <a:pPr lvl="1"/>
            <a:r>
              <a:rPr lang="en-AU" sz="2800" dirty="0"/>
              <a:t>A discovery ‘green’ paper on what organisational resilience means in the context of statistical offices</a:t>
            </a:r>
          </a:p>
          <a:p>
            <a:pPr marL="457200" lvl="1" indent="0">
              <a:buNone/>
            </a:pPr>
            <a:endParaRPr lang="en-GB" sz="2800" dirty="0"/>
          </a:p>
          <a:p>
            <a:pPr lvl="1"/>
            <a:r>
              <a:rPr lang="en-GB" sz="2800" dirty="0"/>
              <a:t>Collection of case studies on how statistical offices have developed target operating models</a:t>
            </a:r>
          </a:p>
          <a:p>
            <a:pPr marL="457200" lvl="1" indent="0">
              <a:buNone/>
            </a:pPr>
            <a:endParaRPr lang="en-GB" sz="2800" dirty="0"/>
          </a:p>
          <a:p>
            <a:pPr lvl="1"/>
            <a:endParaRPr lang="en-GB" sz="2800" dirty="0"/>
          </a:p>
        </p:txBody>
      </p:sp>
    </p:spTree>
    <p:extLst>
      <p:ext uri="{BB962C8B-B14F-4D97-AF65-F5344CB8AC3E}">
        <p14:creationId xmlns:p14="http://schemas.microsoft.com/office/powerpoint/2010/main" val="313153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Calibri" panose="020F0502020204030204" pitchFamily="34" charset="0"/>
              </a:rPr>
              <a:t>Activity proposals for 2018</a:t>
            </a:r>
            <a:endParaRPr lang="en-GB" sz="4000" b="1" dirty="0">
              <a:latin typeface="Calibri" panose="020F0502020204030204" pitchFamily="34" charset="0"/>
            </a:endParaRPr>
          </a:p>
        </p:txBody>
      </p:sp>
      <p:sp>
        <p:nvSpPr>
          <p:cNvPr id="3" name="Content Placeholder 2"/>
          <p:cNvSpPr>
            <a:spLocks noGrp="1"/>
          </p:cNvSpPr>
          <p:nvPr>
            <p:ph idx="1"/>
          </p:nvPr>
        </p:nvSpPr>
        <p:spPr>
          <a:xfrm>
            <a:off x="838200" y="1524000"/>
            <a:ext cx="10515600" cy="4652963"/>
          </a:xfrm>
        </p:spPr>
        <p:txBody>
          <a:bodyPr>
            <a:normAutofit/>
          </a:bodyPr>
          <a:lstStyle/>
          <a:p>
            <a:pPr marL="0" indent="0">
              <a:buNone/>
            </a:pPr>
            <a:r>
              <a:rPr lang="en-GB" b="1" dirty="0">
                <a:solidFill>
                  <a:srgbClr val="FF0000"/>
                </a:solidFill>
              </a:rPr>
              <a:t>Organisational resilience- time frame and costs</a:t>
            </a:r>
            <a:r>
              <a:rPr lang="en-GB" dirty="0"/>
              <a:t>:</a:t>
            </a:r>
          </a:p>
          <a:p>
            <a:pPr marL="0" indent="0">
              <a:buNone/>
            </a:pPr>
            <a:endParaRPr lang="en-GB" dirty="0"/>
          </a:p>
          <a:p>
            <a:pPr lvl="1"/>
            <a:r>
              <a:rPr lang="en-GB" b="1" dirty="0"/>
              <a:t>Type of activity:</a:t>
            </a:r>
          </a:p>
          <a:p>
            <a:pPr lvl="2"/>
            <a:r>
              <a:rPr lang="en-GB" dirty="0"/>
              <a:t>New activity</a:t>
            </a:r>
          </a:p>
          <a:p>
            <a:pPr lvl="2"/>
            <a:endParaRPr lang="en-GB" dirty="0"/>
          </a:p>
          <a:p>
            <a:pPr lvl="1"/>
            <a:r>
              <a:rPr lang="en-GB" b="1" dirty="0"/>
              <a:t>Time–frame:</a:t>
            </a:r>
          </a:p>
          <a:p>
            <a:pPr lvl="2"/>
            <a:r>
              <a:rPr lang="en-GB" dirty="0"/>
              <a:t>Start: January 2018</a:t>
            </a:r>
          </a:p>
          <a:p>
            <a:pPr lvl="2"/>
            <a:r>
              <a:rPr lang="en-GB" dirty="0"/>
              <a:t>End: December 2018</a:t>
            </a:r>
          </a:p>
          <a:p>
            <a:pPr lvl="2"/>
            <a:endParaRPr lang="en-GB" dirty="0"/>
          </a:p>
          <a:p>
            <a:pPr lvl="1"/>
            <a:r>
              <a:rPr lang="en-GB" b="1" dirty="0"/>
              <a:t>Expected costs:</a:t>
            </a:r>
          </a:p>
          <a:p>
            <a:pPr lvl="2"/>
            <a:r>
              <a:rPr lang="en-GB" dirty="0"/>
              <a:t>Task Team of experts working virtually</a:t>
            </a:r>
            <a:endParaRPr lang="en-GB" b="1" dirty="0"/>
          </a:p>
        </p:txBody>
      </p:sp>
    </p:spTree>
    <p:extLst>
      <p:ext uri="{BB962C8B-B14F-4D97-AF65-F5344CB8AC3E}">
        <p14:creationId xmlns:p14="http://schemas.microsoft.com/office/powerpoint/2010/main" val="1273055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6639</TotalTime>
  <Words>590</Words>
  <Application>Microsoft Office PowerPoint</Application>
  <PresentationFormat>Widescreen</PresentationFormat>
  <Paragraphs>108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맑은 고딕</vt:lpstr>
      <vt:lpstr>Arial</vt:lpstr>
      <vt:lpstr>Calibri</vt:lpstr>
      <vt:lpstr>Calibri Light</vt:lpstr>
      <vt:lpstr>Office Theme</vt:lpstr>
      <vt:lpstr>PowerPoint Presentation</vt:lpstr>
      <vt:lpstr>Activity proposals for 2018</vt:lpstr>
      <vt:lpstr>Activity proposals for 2018</vt:lpstr>
      <vt:lpstr>Activity proposals for 2018</vt:lpstr>
      <vt:lpstr>Activity proposals for 2018</vt:lpstr>
      <vt:lpstr>Activity proposals for 2018</vt:lpstr>
      <vt:lpstr>Activity proposals 2018 (cont’d)</vt:lpstr>
      <vt:lpstr>Activity proposals 2018 (cont’d)</vt:lpstr>
      <vt:lpstr>Activity proposals for 2018</vt:lpstr>
      <vt:lpstr>Activity proposals 2018 (cont’d)</vt:lpstr>
      <vt:lpstr>Activity proposals 2018 (cont’d)</vt:lpstr>
      <vt:lpstr>Activity proposals for 2018</vt:lpstr>
    </vt:vector>
  </TitlesOfParts>
  <Company>UNECE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HLG</dc:title>
  <dc:creator>Therese Lalor</dc:creator>
  <cp:lastModifiedBy>Therese Lalor</cp:lastModifiedBy>
  <cp:revision>132</cp:revision>
  <cp:lastPrinted>2017-09-25T06:55:03Z</cp:lastPrinted>
  <dcterms:created xsi:type="dcterms:W3CDTF">2017-06-01T09:54:46Z</dcterms:created>
  <dcterms:modified xsi:type="dcterms:W3CDTF">2017-11-21T20:12:20Z</dcterms:modified>
</cp:coreProperties>
</file>