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20" r:id="rId2"/>
    <p:sldId id="334" r:id="rId3"/>
    <p:sldId id="257" r:id="rId4"/>
    <p:sldId id="321" r:id="rId5"/>
    <p:sldId id="287" r:id="rId6"/>
    <p:sldId id="288" r:id="rId7"/>
    <p:sldId id="289" r:id="rId8"/>
    <p:sldId id="293" r:id="rId9"/>
    <p:sldId id="332" r:id="rId10"/>
    <p:sldId id="327" r:id="rId11"/>
    <p:sldId id="328" r:id="rId12"/>
    <p:sldId id="329" r:id="rId13"/>
    <p:sldId id="330" r:id="rId14"/>
    <p:sldId id="331" r:id="rId15"/>
    <p:sldId id="333" r:id="rId16"/>
    <p:sldId id="297" r:id="rId17"/>
    <p:sldId id="324" r:id="rId18"/>
    <p:sldId id="298" r:id="rId19"/>
    <p:sldId id="312" r:id="rId20"/>
    <p:sldId id="313" r:id="rId21"/>
    <p:sldId id="314" r:id="rId22"/>
    <p:sldId id="315" r:id="rId23"/>
    <p:sldId id="317" r:id="rId24"/>
    <p:sldId id="318" r:id="rId25"/>
    <p:sldId id="306" r:id="rId26"/>
    <p:sldId id="307" r:id="rId27"/>
    <p:sldId id="308" r:id="rId28"/>
    <p:sldId id="309" r:id="rId29"/>
    <p:sldId id="310" r:id="rId30"/>
    <p:sldId id="311" r:id="rId31"/>
    <p:sldId id="325" r:id="rId32"/>
    <p:sldId id="335" r:id="rId33"/>
    <p:sldId id="336" r:id="rId34"/>
    <p:sldId id="319" r:id="rId35"/>
    <p:sldId id="269"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83740" autoAdjust="0"/>
  </p:normalViewPr>
  <p:slideViewPr>
    <p:cSldViewPr snapToGrid="0">
      <p:cViewPr varScale="1">
        <p:scale>
          <a:sx n="65" d="100"/>
          <a:sy n="65" d="100"/>
        </p:scale>
        <p:origin x="134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AFB26D-474D-4335-8187-E01489DCFA9D}" type="datetimeFigureOut">
              <a:rPr lang="en-GB" smtClean="0"/>
              <a:t>22/11/2016</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D5D1382-9D64-419E-B4C4-BDBF11CB2987}" type="slidenum">
              <a:rPr lang="en-GB" smtClean="0"/>
              <a:t>‹#›</a:t>
            </a:fld>
            <a:endParaRPr lang="en-GB"/>
          </a:p>
        </p:txBody>
      </p:sp>
    </p:spTree>
    <p:extLst>
      <p:ext uri="{BB962C8B-B14F-4D97-AF65-F5344CB8AC3E}">
        <p14:creationId xmlns:p14="http://schemas.microsoft.com/office/powerpoint/2010/main" val="386097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778FA9-83ED-411E-90C8-17E3E25D7B4D}" type="datetimeFigureOut">
              <a:rPr lang="en-US" smtClean="0"/>
              <a:t>11/22/2016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E21DDA-CF29-4349-ADB1-C3DD3DC5C497}" type="slidenum">
              <a:rPr lang="en-US" smtClean="0"/>
              <a:t>‹#›</a:t>
            </a:fld>
            <a:endParaRPr lang="en-US"/>
          </a:p>
        </p:txBody>
      </p:sp>
    </p:spTree>
    <p:extLst>
      <p:ext uri="{BB962C8B-B14F-4D97-AF65-F5344CB8AC3E}">
        <p14:creationId xmlns:p14="http://schemas.microsoft.com/office/powerpoint/2010/main" val="249421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F8F93B44-77CA-48A8-AC02-21D34509C59B}" type="slidenum">
              <a:rPr lang="en-GB" altLang="en-US" sz="1200"/>
              <a:pPr/>
              <a:t>1</a:t>
            </a:fld>
            <a:endParaRPr lang="en-GB" altLang="en-US" sz="1200"/>
          </a:p>
        </p:txBody>
      </p:sp>
    </p:spTree>
    <p:extLst>
      <p:ext uri="{BB962C8B-B14F-4D97-AF65-F5344CB8AC3E}">
        <p14:creationId xmlns:p14="http://schemas.microsoft.com/office/powerpoint/2010/main" val="89896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err="1" smtClean="0"/>
              <a:t>Specifically</a:t>
            </a:r>
            <a:r>
              <a:rPr lang="sv-SE" dirty="0" smtClean="0"/>
              <a:t> </a:t>
            </a:r>
            <a:r>
              <a:rPr lang="sv-SE" dirty="0" err="1" smtClean="0"/>
              <a:t>regarding</a:t>
            </a:r>
            <a:r>
              <a:rPr lang="sv-SE" dirty="0" smtClean="0"/>
              <a:t> </a:t>
            </a:r>
            <a:r>
              <a:rPr lang="sv-SE" dirty="0" err="1" smtClean="0"/>
              <a:t>granularity</a:t>
            </a:r>
            <a:r>
              <a:rPr lang="sv-SE" dirty="0" smtClean="0"/>
              <a:t> in</a:t>
            </a:r>
            <a:r>
              <a:rPr lang="sv-SE" baseline="0" dirty="0" smtClean="0"/>
              <a:t> </a:t>
            </a:r>
            <a:r>
              <a:rPr lang="sv-SE" baseline="0" dirty="0" err="1" smtClean="0"/>
              <a:t>connection</a:t>
            </a:r>
            <a:r>
              <a:rPr lang="sv-SE" baseline="0" dirty="0" smtClean="0"/>
              <a:t> </a:t>
            </a:r>
            <a:r>
              <a:rPr lang="sv-SE" baseline="0" dirty="0" err="1" smtClean="0"/>
              <a:t>to</a:t>
            </a:r>
            <a:r>
              <a:rPr lang="sv-SE" baseline="0" dirty="0" smtClean="0"/>
              <a:t> the GSBPM, the </a:t>
            </a:r>
            <a:r>
              <a:rPr lang="sv-SE" baseline="0" dirty="0" err="1" smtClean="0"/>
              <a:t>patterns</a:t>
            </a:r>
            <a:r>
              <a:rPr lang="sv-SE" baseline="0" dirty="0" smtClean="0"/>
              <a:t> </a:t>
            </a:r>
            <a:r>
              <a:rPr lang="sv-SE" baseline="0" dirty="0" err="1" smtClean="0"/>
              <a:t>sub-group</a:t>
            </a:r>
            <a:r>
              <a:rPr lang="sv-SE" baseline="0" dirty="0" smtClean="0"/>
              <a:t> </a:t>
            </a:r>
            <a:r>
              <a:rPr lang="sv-SE" baseline="0" dirty="0" err="1" smtClean="0"/>
              <a:t>received</a:t>
            </a:r>
            <a:r>
              <a:rPr lang="sv-SE" baseline="0" dirty="0" smtClean="0"/>
              <a:t> input from the </a:t>
            </a:r>
            <a:r>
              <a:rPr lang="sv-SE" baseline="0" dirty="0" err="1" smtClean="0"/>
              <a:t>ESS.vip-project</a:t>
            </a:r>
            <a:r>
              <a:rPr lang="sv-SE" baseline="0" dirty="0" smtClean="0"/>
              <a:t> on ”</a:t>
            </a:r>
            <a:r>
              <a:rPr lang="sv-SE" baseline="0" dirty="0" err="1" smtClean="0"/>
              <a:t>sharing</a:t>
            </a:r>
            <a:r>
              <a:rPr lang="sv-SE" baseline="0" dirty="0" smtClean="0"/>
              <a:t> common </a:t>
            </a:r>
            <a:r>
              <a:rPr lang="sv-SE" baseline="0" dirty="0" err="1" smtClean="0"/>
              <a:t>functionality</a:t>
            </a:r>
            <a:r>
              <a:rPr lang="sv-SE" baseline="0" dirty="0" smtClean="0"/>
              <a:t>” </a:t>
            </a:r>
            <a:r>
              <a:rPr lang="sv-SE" baseline="0" dirty="0" err="1" smtClean="0"/>
              <a:t>connected</a:t>
            </a:r>
            <a:r>
              <a:rPr lang="sv-SE" baseline="0" dirty="0" smtClean="0"/>
              <a:t> </a:t>
            </a:r>
            <a:r>
              <a:rPr lang="sv-SE" baseline="0" dirty="0" err="1" smtClean="0"/>
              <a:t>to</a:t>
            </a:r>
            <a:r>
              <a:rPr lang="sv-SE" baseline="0" dirty="0" smtClean="0"/>
              <a:t> the SERV-</a:t>
            </a:r>
            <a:r>
              <a:rPr lang="sv-SE" baseline="0" dirty="0" err="1" smtClean="0"/>
              <a:t>project</a:t>
            </a:r>
            <a:r>
              <a:rPr lang="sv-SE" baseline="0" dirty="0" smtClean="0"/>
              <a:t>. </a:t>
            </a:r>
            <a:r>
              <a:rPr lang="sv-SE" baseline="0" dirty="0" err="1" smtClean="0"/>
              <a:t>One</a:t>
            </a:r>
            <a:r>
              <a:rPr lang="sv-SE" baseline="0" dirty="0" smtClean="0"/>
              <a:t> dimension </a:t>
            </a:r>
            <a:r>
              <a:rPr lang="sv-SE" baseline="0" dirty="0" err="1" smtClean="0"/>
              <a:t>could</a:t>
            </a:r>
            <a:r>
              <a:rPr lang="sv-SE" baseline="0" dirty="0" smtClean="0"/>
              <a:t> be </a:t>
            </a:r>
            <a:r>
              <a:rPr lang="sv-SE" baseline="0" dirty="0" err="1" smtClean="0"/>
              <a:t>regarding</a:t>
            </a:r>
            <a:r>
              <a:rPr lang="sv-SE" baseline="0" dirty="0" smtClean="0"/>
              <a:t> </a:t>
            </a:r>
            <a:r>
              <a:rPr lang="sv-SE" baseline="0" dirty="0" err="1" smtClean="0"/>
              <a:t>how</a:t>
            </a:r>
            <a:r>
              <a:rPr lang="sv-SE" baseline="0" dirty="0" smtClean="0"/>
              <a:t> </a:t>
            </a:r>
            <a:r>
              <a:rPr lang="sv-SE" baseline="0" dirty="0" err="1" smtClean="0"/>
              <a:t>large</a:t>
            </a:r>
            <a:r>
              <a:rPr lang="sv-SE" baseline="0" dirty="0" smtClean="0"/>
              <a:t> part </a:t>
            </a:r>
            <a:r>
              <a:rPr lang="sv-SE" baseline="0" dirty="0" err="1" smtClean="0"/>
              <a:t>of</a:t>
            </a:r>
            <a:r>
              <a:rPr lang="sv-SE" baseline="0" dirty="0" smtClean="0"/>
              <a:t> the GSBPM-process a service covers </a:t>
            </a:r>
            <a:r>
              <a:rPr lang="sv-SE" baseline="0" dirty="0" err="1" smtClean="0"/>
              <a:t>but</a:t>
            </a:r>
            <a:r>
              <a:rPr lang="sv-SE" baseline="0" dirty="0" smtClean="0"/>
              <a:t> </a:t>
            </a:r>
            <a:r>
              <a:rPr lang="sv-SE" baseline="0" dirty="0" err="1" smtClean="0"/>
              <a:t>some</a:t>
            </a:r>
            <a:r>
              <a:rPr lang="sv-SE" baseline="0" dirty="0" smtClean="0"/>
              <a:t> services </a:t>
            </a:r>
            <a:r>
              <a:rPr lang="sv-SE" baseline="0" dirty="0" err="1" smtClean="0"/>
              <a:t>also</a:t>
            </a:r>
            <a:r>
              <a:rPr lang="sv-SE" baseline="0" dirty="0" smtClean="0"/>
              <a:t> cover </a:t>
            </a:r>
            <a:r>
              <a:rPr lang="sv-SE" baseline="0" dirty="0" err="1" smtClean="0"/>
              <a:t>other</a:t>
            </a:r>
            <a:r>
              <a:rPr lang="sv-SE" baseline="0" dirty="0" smtClean="0"/>
              <a:t> parts </a:t>
            </a:r>
            <a:r>
              <a:rPr lang="sv-SE" baseline="0" dirty="0" err="1" smtClean="0"/>
              <a:t>of</a:t>
            </a:r>
            <a:r>
              <a:rPr lang="sv-SE" baseline="0" dirty="0" smtClean="0"/>
              <a:t> the GSBPM like the design-</a:t>
            </a:r>
            <a:r>
              <a:rPr lang="sv-SE" baseline="0" dirty="0" err="1" smtClean="0"/>
              <a:t>phaze</a:t>
            </a:r>
            <a:r>
              <a:rPr lang="sv-SE" baseline="0" dirty="0" smtClean="0"/>
              <a:t> </a:t>
            </a:r>
            <a:r>
              <a:rPr lang="sv-SE" baseline="0" dirty="0" err="1" smtClean="0"/>
              <a:t>of</a:t>
            </a:r>
            <a:r>
              <a:rPr lang="sv-SE" baseline="0" dirty="0" smtClean="0"/>
              <a:t> the </a:t>
            </a:r>
            <a:r>
              <a:rPr lang="sv-SE" baseline="0" dirty="0" err="1" smtClean="0"/>
              <a:t>corresponding</a:t>
            </a:r>
            <a:r>
              <a:rPr lang="sv-SE" baseline="0" dirty="0" smtClean="0"/>
              <a:t> </a:t>
            </a:r>
            <a:r>
              <a:rPr lang="sv-SE" baseline="0" dirty="0" err="1" smtClean="0"/>
              <a:t>production</a:t>
            </a:r>
            <a:r>
              <a:rPr lang="sv-SE" baseline="0" dirty="0" smtClean="0"/>
              <a:t> </a:t>
            </a:r>
            <a:r>
              <a:rPr lang="sv-SE" baseline="0" dirty="0" err="1" smtClean="0"/>
              <a:t>phaze</a:t>
            </a:r>
            <a:r>
              <a:rPr lang="sv-SE" baseline="0" dirty="0" smtClean="0"/>
              <a:t> </a:t>
            </a:r>
            <a:r>
              <a:rPr lang="sv-SE" baseline="0" dirty="0" err="1" smtClean="0"/>
              <a:t>that</a:t>
            </a:r>
            <a:r>
              <a:rPr lang="sv-SE" baseline="0" dirty="0" smtClean="0"/>
              <a:t> the service supports. </a:t>
            </a:r>
          </a:p>
          <a:p>
            <a:endParaRPr lang="sv-SE" baseline="0" dirty="0" smtClean="0"/>
          </a:p>
          <a:p>
            <a:pPr lvl="0"/>
            <a:r>
              <a:rPr lang="sv-SE" baseline="0" dirty="0" err="1" smtClean="0"/>
              <a:t>Within</a:t>
            </a:r>
            <a:r>
              <a:rPr lang="sv-SE" baseline="0" dirty="0" smtClean="0"/>
              <a:t> the CSPA-</a:t>
            </a:r>
            <a:r>
              <a:rPr lang="sv-SE" baseline="0" dirty="0" err="1" smtClean="0"/>
              <a:t>community</a:t>
            </a:r>
            <a:r>
              <a:rPr lang="sv-SE" baseline="0" dirty="0" smtClean="0"/>
              <a:t>, </a:t>
            </a:r>
            <a:r>
              <a:rPr lang="sv-SE" baseline="0" dirty="0" err="1" smtClean="0"/>
              <a:t>granularity</a:t>
            </a:r>
            <a:r>
              <a:rPr lang="sv-SE" baseline="0" dirty="0" smtClean="0"/>
              <a:t> </a:t>
            </a:r>
            <a:r>
              <a:rPr lang="sv-SE" baseline="0" dirty="0" err="1" smtClean="0"/>
              <a:t>comes</a:t>
            </a:r>
            <a:r>
              <a:rPr lang="sv-SE" baseline="0" dirty="0" smtClean="0"/>
              <a:t> down </a:t>
            </a:r>
            <a:r>
              <a:rPr lang="sv-SE" baseline="0" dirty="0" err="1" smtClean="0"/>
              <a:t>to</a:t>
            </a:r>
            <a:r>
              <a:rPr lang="sv-SE" baseline="0" dirty="0" smtClean="0"/>
              <a:t> </a:t>
            </a:r>
            <a:r>
              <a:rPr lang="sv-SE" baseline="0" dirty="0" err="1" smtClean="0"/>
              <a:t>being</a:t>
            </a:r>
            <a:r>
              <a:rPr lang="sv-SE" baseline="0" dirty="0" smtClean="0"/>
              <a:t> </a:t>
            </a:r>
            <a:r>
              <a:rPr lang="sv-SE" baseline="0" dirty="0" err="1" smtClean="0"/>
              <a:t>able</a:t>
            </a:r>
            <a:r>
              <a:rPr lang="sv-SE" baseline="0" dirty="0" smtClean="0"/>
              <a:t> </a:t>
            </a:r>
            <a:r>
              <a:rPr lang="sv-SE" baseline="0" dirty="0" err="1" smtClean="0"/>
              <a:t>to</a:t>
            </a:r>
            <a:r>
              <a:rPr lang="sv-SE" baseline="0" dirty="0" smtClean="0"/>
              <a:t> </a:t>
            </a:r>
            <a:r>
              <a:rPr lang="sv-SE" baseline="0" dirty="0" err="1" smtClean="0"/>
              <a:t>communicate</a:t>
            </a:r>
            <a:r>
              <a:rPr lang="sv-SE" baseline="0" dirty="0" smtClean="0"/>
              <a:t> </a:t>
            </a:r>
            <a:r>
              <a:rPr lang="sv-SE" baseline="0" dirty="0" err="1" smtClean="0"/>
              <a:t>between</a:t>
            </a:r>
            <a:r>
              <a:rPr lang="sv-SE" baseline="0" dirty="0" smtClean="0"/>
              <a:t> organisations </a:t>
            </a:r>
            <a:r>
              <a:rPr lang="sv-SE" baseline="0" dirty="0" err="1" smtClean="0"/>
              <a:t>about</a:t>
            </a:r>
            <a:r>
              <a:rPr lang="sv-SE" baseline="0" dirty="0" smtClean="0"/>
              <a:t> </a:t>
            </a:r>
            <a:r>
              <a:rPr lang="sv-SE" baseline="0" dirty="0" err="1" smtClean="0"/>
              <a:t>what</a:t>
            </a:r>
            <a:r>
              <a:rPr lang="sv-SE" baseline="0" dirty="0" smtClean="0"/>
              <a:t> the service is and </a:t>
            </a:r>
            <a:r>
              <a:rPr lang="sv-SE" baseline="0" dirty="0" err="1" smtClean="0"/>
              <a:t>isn’t</a:t>
            </a:r>
            <a:r>
              <a:rPr lang="sv-SE" baseline="0" dirty="0" smtClean="0"/>
              <a:t>. The </a:t>
            </a:r>
            <a:r>
              <a:rPr lang="sv-SE" baseline="0" dirty="0" err="1" smtClean="0"/>
              <a:t>sub-group</a:t>
            </a:r>
            <a:r>
              <a:rPr lang="sv-SE" baseline="0" dirty="0" smtClean="0"/>
              <a:t> </a:t>
            </a:r>
            <a:r>
              <a:rPr lang="sv-SE" baseline="0" dirty="0" err="1" smtClean="0"/>
              <a:t>working</a:t>
            </a:r>
            <a:r>
              <a:rPr lang="sv-SE" baseline="0" dirty="0" smtClean="0"/>
              <a:t> </a:t>
            </a:r>
            <a:r>
              <a:rPr lang="sv-SE" baseline="0" dirty="0" err="1" smtClean="0"/>
              <a:t>with</a:t>
            </a:r>
            <a:r>
              <a:rPr lang="sv-SE" baseline="0" dirty="0" smtClean="0"/>
              <a:t> </a:t>
            </a:r>
            <a:r>
              <a:rPr lang="sv-SE" baseline="0" dirty="0" err="1" smtClean="0"/>
              <a:t>patterns</a:t>
            </a:r>
            <a:r>
              <a:rPr lang="sv-SE" baseline="0" dirty="0" smtClean="0"/>
              <a:t> </a:t>
            </a:r>
            <a:r>
              <a:rPr lang="sv-SE" baseline="0" dirty="0" err="1" smtClean="0"/>
              <a:t>also</a:t>
            </a:r>
            <a:r>
              <a:rPr lang="sv-SE" baseline="0" dirty="0" smtClean="0"/>
              <a:t> </a:t>
            </a:r>
            <a:r>
              <a:rPr lang="sv-SE" baseline="0" dirty="0" err="1" smtClean="0"/>
              <a:t>aim</a:t>
            </a:r>
            <a:r>
              <a:rPr lang="sv-SE" baseline="0" dirty="0" smtClean="0"/>
              <a:t> </a:t>
            </a:r>
            <a:r>
              <a:rPr lang="sv-SE" baseline="0" dirty="0" err="1" smtClean="0"/>
              <a:t>to</a:t>
            </a:r>
            <a:r>
              <a:rPr lang="sv-SE" baseline="0" dirty="0" smtClean="0"/>
              <a:t> </a:t>
            </a:r>
            <a:r>
              <a:rPr lang="sv-SE" baseline="0" dirty="0" err="1" smtClean="0"/>
              <a:t>provide</a:t>
            </a:r>
            <a:r>
              <a:rPr lang="sv-SE" baseline="0" dirty="0" smtClean="0"/>
              <a:t> </a:t>
            </a:r>
            <a:r>
              <a:rPr lang="sv-SE" baseline="0" dirty="0" err="1" smtClean="0"/>
              <a:t>guidance</a:t>
            </a:r>
            <a:r>
              <a:rPr lang="sv-SE" baseline="0" dirty="0" smtClean="0"/>
              <a:t> on </a:t>
            </a:r>
            <a:r>
              <a:rPr lang="sv-SE" baseline="0" dirty="0" err="1" smtClean="0"/>
              <a:t>what</a:t>
            </a:r>
            <a:r>
              <a:rPr lang="sv-SE" baseline="0" dirty="0" smtClean="0"/>
              <a:t> </a:t>
            </a:r>
            <a:r>
              <a:rPr lang="sv-SE" baseline="0" dirty="0" err="1" smtClean="0"/>
              <a:t>could</a:t>
            </a:r>
            <a:r>
              <a:rPr lang="sv-SE" baseline="0" dirty="0" smtClean="0"/>
              <a:t> be </a:t>
            </a:r>
            <a:r>
              <a:rPr lang="sv-SE" baseline="0" dirty="0" err="1" smtClean="0"/>
              <a:t>good</a:t>
            </a:r>
            <a:r>
              <a:rPr lang="sv-SE" baseline="0" dirty="0" smtClean="0"/>
              <a:t> </a:t>
            </a:r>
            <a:r>
              <a:rPr lang="sv-SE" baseline="0" dirty="0" err="1" smtClean="0"/>
              <a:t>practices</a:t>
            </a:r>
            <a:r>
              <a:rPr lang="sv-SE" baseline="0" dirty="0" smtClean="0"/>
              <a:t> </a:t>
            </a:r>
            <a:r>
              <a:rPr lang="sv-SE" baseline="0" dirty="0" err="1" smtClean="0"/>
              <a:t>regarding</a:t>
            </a:r>
            <a:r>
              <a:rPr lang="sv-SE" baseline="0" dirty="0" smtClean="0"/>
              <a:t> </a:t>
            </a:r>
            <a:r>
              <a:rPr lang="sv-SE" baseline="0" dirty="0" err="1" smtClean="0"/>
              <a:t>development</a:t>
            </a:r>
            <a:r>
              <a:rPr lang="sv-SE" baseline="0" dirty="0" smtClean="0"/>
              <a:t> </a:t>
            </a:r>
            <a:r>
              <a:rPr lang="sv-SE" baseline="0" dirty="0" err="1" smtClean="0"/>
              <a:t>of</a:t>
            </a:r>
            <a:r>
              <a:rPr lang="sv-SE" baseline="0" dirty="0" smtClean="0"/>
              <a:t> new services.</a:t>
            </a:r>
          </a:p>
          <a:p>
            <a:pPr lvl="0"/>
            <a:endParaRPr lang="sv-SE" baseline="0" dirty="0" smtClean="0"/>
          </a:p>
          <a:p>
            <a:pPr lvl="0"/>
            <a:r>
              <a:rPr lang="sv-SE" baseline="0" dirty="0" err="1" smtClean="0"/>
              <a:t>Locally</a:t>
            </a:r>
            <a:r>
              <a:rPr lang="sv-SE" baseline="0" dirty="0" smtClean="0"/>
              <a:t> at a NSO, </a:t>
            </a:r>
            <a:r>
              <a:rPr lang="sv-SE" baseline="0" dirty="0" err="1" smtClean="0"/>
              <a:t>granularity</a:t>
            </a:r>
            <a:r>
              <a:rPr lang="sv-SE" baseline="0" dirty="0" smtClean="0"/>
              <a:t> is </a:t>
            </a:r>
            <a:r>
              <a:rPr lang="sv-SE" baseline="0" dirty="0" err="1" smtClean="0"/>
              <a:t>about</a:t>
            </a:r>
            <a:r>
              <a:rPr lang="sv-SE" baseline="0" dirty="0" smtClean="0"/>
              <a:t> </a:t>
            </a:r>
            <a:r>
              <a:rPr lang="sv-SE" baseline="0" dirty="0" err="1" smtClean="0"/>
              <a:t>finding</a:t>
            </a:r>
            <a:r>
              <a:rPr lang="sv-SE" baseline="0" dirty="0" smtClean="0"/>
              <a:t> services </a:t>
            </a:r>
            <a:r>
              <a:rPr lang="sv-SE" baseline="0" dirty="0" err="1" smtClean="0"/>
              <a:t>that</a:t>
            </a:r>
            <a:r>
              <a:rPr lang="sv-SE" baseline="0" dirty="0" smtClean="0"/>
              <a:t> fit </a:t>
            </a:r>
            <a:r>
              <a:rPr lang="sv-SE" baseline="0" dirty="0" err="1" smtClean="0"/>
              <a:t>what</a:t>
            </a:r>
            <a:r>
              <a:rPr lang="sv-SE" baseline="0" dirty="0" smtClean="0"/>
              <a:t> </a:t>
            </a:r>
            <a:r>
              <a:rPr lang="sv-SE" baseline="0" dirty="0" err="1" smtClean="0"/>
              <a:t>you</a:t>
            </a:r>
            <a:r>
              <a:rPr lang="sv-SE" baseline="0" dirty="0" smtClean="0"/>
              <a:t> </a:t>
            </a:r>
            <a:r>
              <a:rPr lang="sv-SE" baseline="0" dirty="0" err="1" smtClean="0"/>
              <a:t>are</a:t>
            </a:r>
            <a:r>
              <a:rPr lang="sv-SE" baseline="0" dirty="0" smtClean="0"/>
              <a:t> </a:t>
            </a:r>
            <a:r>
              <a:rPr lang="sv-SE" baseline="0" dirty="0" err="1" smtClean="0"/>
              <a:t>looking</a:t>
            </a:r>
            <a:r>
              <a:rPr lang="sv-SE" baseline="0" dirty="0" smtClean="0"/>
              <a:t> </a:t>
            </a:r>
            <a:r>
              <a:rPr lang="sv-SE" baseline="0" dirty="0" err="1" smtClean="0"/>
              <a:t>to</a:t>
            </a:r>
            <a:r>
              <a:rPr lang="sv-SE" baseline="0" dirty="0" smtClean="0"/>
              <a:t> </a:t>
            </a:r>
            <a:r>
              <a:rPr lang="sv-SE" baseline="0" dirty="0" err="1" smtClean="0"/>
              <a:t>invest</a:t>
            </a:r>
            <a:r>
              <a:rPr lang="sv-SE" baseline="0" dirty="0" smtClean="0"/>
              <a:t> </a:t>
            </a:r>
            <a:r>
              <a:rPr lang="sv-SE" baseline="0" dirty="0" err="1" smtClean="0"/>
              <a:t>into</a:t>
            </a:r>
            <a:r>
              <a:rPr lang="sv-SE" baseline="0" dirty="0" smtClean="0"/>
              <a:t> and </a:t>
            </a:r>
            <a:r>
              <a:rPr lang="sv-SE" baseline="0" dirty="0" err="1" smtClean="0"/>
              <a:t>your</a:t>
            </a:r>
            <a:r>
              <a:rPr lang="sv-SE" baseline="0" dirty="0" smtClean="0"/>
              <a:t> organisations </a:t>
            </a:r>
            <a:r>
              <a:rPr lang="sv-SE" baseline="0" dirty="0" err="1" smtClean="0"/>
              <a:t>capability</a:t>
            </a:r>
            <a:r>
              <a:rPr lang="sv-SE" baseline="0" dirty="0" smtClean="0"/>
              <a:t> </a:t>
            </a:r>
            <a:r>
              <a:rPr lang="sv-SE" baseline="0" dirty="0" err="1" smtClean="0"/>
              <a:t>of</a:t>
            </a:r>
            <a:r>
              <a:rPr lang="sv-SE" baseline="0" dirty="0" smtClean="0"/>
              <a:t> </a:t>
            </a:r>
            <a:r>
              <a:rPr lang="sv-SE" baseline="0" dirty="0" err="1" smtClean="0"/>
              <a:t>integrating</a:t>
            </a:r>
            <a:r>
              <a:rPr lang="sv-SE" baseline="0" dirty="0" smtClean="0"/>
              <a:t> a service </a:t>
            </a:r>
            <a:r>
              <a:rPr lang="sv-SE" baseline="0" dirty="0" err="1" smtClean="0"/>
              <a:t>of</a:t>
            </a:r>
            <a:r>
              <a:rPr lang="sv-SE" baseline="0" dirty="0" smtClean="0"/>
              <a:t> a </a:t>
            </a:r>
            <a:r>
              <a:rPr lang="sv-SE" baseline="0" dirty="0" err="1" smtClean="0"/>
              <a:t>specific</a:t>
            </a:r>
            <a:r>
              <a:rPr lang="sv-SE" baseline="0" dirty="0" smtClean="0"/>
              <a:t> </a:t>
            </a:r>
            <a:r>
              <a:rPr lang="sv-SE" baseline="0" dirty="0" err="1" smtClean="0"/>
              <a:t>granularity</a:t>
            </a:r>
            <a:r>
              <a:rPr lang="sv-SE" baseline="0" dirty="0" smtClean="0"/>
              <a:t> </a:t>
            </a:r>
            <a:r>
              <a:rPr lang="sv-SE" baseline="0" dirty="0" err="1" smtClean="0"/>
              <a:t>into</a:t>
            </a:r>
            <a:r>
              <a:rPr lang="sv-SE" baseline="0" dirty="0" smtClean="0"/>
              <a:t> </a:t>
            </a:r>
            <a:r>
              <a:rPr lang="sv-SE" baseline="0" dirty="0" err="1" smtClean="0"/>
              <a:t>your</a:t>
            </a:r>
            <a:r>
              <a:rPr lang="sv-SE" baseline="0" dirty="0" smtClean="0"/>
              <a:t> organisation. </a:t>
            </a:r>
          </a:p>
          <a:p>
            <a:pPr lvl="0"/>
            <a:r>
              <a:rPr lang="sv-SE" baseline="0" dirty="0" smtClean="0"/>
              <a:t>A </a:t>
            </a:r>
            <a:r>
              <a:rPr lang="sv-SE" baseline="0" dirty="0" err="1" smtClean="0"/>
              <a:t>very</a:t>
            </a:r>
            <a:r>
              <a:rPr lang="sv-SE" baseline="0" dirty="0" smtClean="0"/>
              <a:t> </a:t>
            </a:r>
            <a:r>
              <a:rPr lang="sv-SE" baseline="0" dirty="0" err="1" smtClean="0"/>
              <a:t>large</a:t>
            </a:r>
            <a:r>
              <a:rPr lang="sv-SE" baseline="0" dirty="0" smtClean="0"/>
              <a:t> </a:t>
            </a:r>
            <a:r>
              <a:rPr lang="sv-SE" baseline="0" dirty="0" err="1" smtClean="0"/>
              <a:t>brick</a:t>
            </a:r>
            <a:r>
              <a:rPr lang="sv-SE" baseline="0" dirty="0" smtClean="0"/>
              <a:t> – </a:t>
            </a:r>
            <a:r>
              <a:rPr lang="sv-SE" baseline="0" dirty="0" err="1" smtClean="0"/>
              <a:t>duplo-size</a:t>
            </a:r>
            <a:r>
              <a:rPr lang="sv-SE" baseline="0" dirty="0" smtClean="0"/>
              <a:t>, </a:t>
            </a:r>
            <a:r>
              <a:rPr lang="sv-SE" baseline="0" dirty="0" err="1" smtClean="0"/>
              <a:t>might</a:t>
            </a:r>
            <a:r>
              <a:rPr lang="sv-SE" baseline="0" dirty="0" smtClean="0"/>
              <a:t> </a:t>
            </a:r>
            <a:r>
              <a:rPr lang="sv-SE" baseline="0" dirty="0" err="1" smtClean="0"/>
              <a:t>have</a:t>
            </a:r>
            <a:r>
              <a:rPr lang="sv-SE" baseline="0" dirty="0" smtClean="0"/>
              <a:t> the benefit </a:t>
            </a:r>
            <a:r>
              <a:rPr lang="sv-SE" baseline="0" dirty="0" err="1" smtClean="0"/>
              <a:t>of</a:t>
            </a:r>
            <a:r>
              <a:rPr lang="sv-SE" baseline="0" dirty="0" smtClean="0"/>
              <a:t> not </a:t>
            </a:r>
            <a:r>
              <a:rPr lang="sv-SE" baseline="0" dirty="0" err="1" smtClean="0"/>
              <a:t>requireing</a:t>
            </a:r>
            <a:r>
              <a:rPr lang="sv-SE" baseline="0" dirty="0" smtClean="0"/>
              <a:t> </a:t>
            </a:r>
            <a:r>
              <a:rPr lang="sv-SE" baseline="0" dirty="0" err="1" smtClean="0"/>
              <a:t>to</a:t>
            </a:r>
            <a:r>
              <a:rPr lang="sv-SE" baseline="0" dirty="0" smtClean="0"/>
              <a:t> </a:t>
            </a:r>
            <a:r>
              <a:rPr lang="sv-SE" baseline="0" dirty="0" err="1" smtClean="0"/>
              <a:t>many</a:t>
            </a:r>
            <a:r>
              <a:rPr lang="sv-SE" baseline="0" dirty="0" smtClean="0"/>
              <a:t> integration </a:t>
            </a:r>
            <a:r>
              <a:rPr lang="sv-SE" baseline="0" dirty="0" err="1" smtClean="0"/>
              <a:t>points</a:t>
            </a:r>
            <a:r>
              <a:rPr lang="sv-SE" baseline="0" dirty="0" smtClean="0"/>
              <a:t> </a:t>
            </a:r>
            <a:r>
              <a:rPr lang="sv-SE" baseline="0" dirty="0" err="1" smtClean="0"/>
              <a:t>but</a:t>
            </a:r>
            <a:r>
              <a:rPr lang="sv-SE" baseline="0" dirty="0" smtClean="0"/>
              <a:t> the risk is </a:t>
            </a:r>
            <a:r>
              <a:rPr lang="sv-SE" baseline="0" dirty="0" err="1" smtClean="0"/>
              <a:t>also</a:t>
            </a:r>
            <a:r>
              <a:rPr lang="sv-SE" baseline="0" dirty="0" smtClean="0"/>
              <a:t> </a:t>
            </a:r>
            <a:r>
              <a:rPr lang="sv-SE" baseline="0" dirty="0" err="1" smtClean="0"/>
              <a:t>high</a:t>
            </a:r>
            <a:r>
              <a:rPr lang="sv-SE" baseline="0" dirty="0" smtClean="0"/>
              <a:t> </a:t>
            </a:r>
            <a:r>
              <a:rPr lang="sv-SE" baseline="0" dirty="0" err="1" smtClean="0"/>
              <a:t>of</a:t>
            </a:r>
            <a:r>
              <a:rPr lang="sv-SE" baseline="0" dirty="0" smtClean="0"/>
              <a:t> </a:t>
            </a:r>
            <a:r>
              <a:rPr lang="sv-SE" baseline="0" dirty="0" err="1" smtClean="0"/>
              <a:t>ending</a:t>
            </a:r>
            <a:r>
              <a:rPr lang="sv-SE" baseline="0" dirty="0" smtClean="0"/>
              <a:t> </a:t>
            </a:r>
            <a:r>
              <a:rPr lang="sv-SE" baseline="0" dirty="0" err="1" smtClean="0"/>
              <a:t>up</a:t>
            </a:r>
            <a:r>
              <a:rPr lang="sv-SE" baseline="0" dirty="0" smtClean="0"/>
              <a:t> </a:t>
            </a:r>
            <a:r>
              <a:rPr lang="sv-SE" baseline="0" dirty="0" err="1" smtClean="0"/>
              <a:t>with</a:t>
            </a:r>
            <a:r>
              <a:rPr lang="sv-SE" baseline="0" dirty="0" smtClean="0"/>
              <a:t> </a:t>
            </a:r>
            <a:r>
              <a:rPr lang="sv-SE" baseline="0" dirty="0" err="1" smtClean="0"/>
              <a:t>overlap</a:t>
            </a:r>
            <a:r>
              <a:rPr lang="sv-SE" baseline="0" dirty="0" smtClean="0"/>
              <a:t> </a:t>
            </a:r>
            <a:r>
              <a:rPr lang="sv-SE" baseline="0" dirty="0" err="1" smtClean="0"/>
              <a:t>of</a:t>
            </a:r>
            <a:r>
              <a:rPr lang="sv-SE" baseline="0" dirty="0" smtClean="0"/>
              <a:t> existing </a:t>
            </a:r>
            <a:r>
              <a:rPr lang="sv-SE" baseline="0" dirty="0" err="1" smtClean="0"/>
              <a:t>components</a:t>
            </a:r>
            <a:r>
              <a:rPr lang="sv-SE" baseline="0" dirty="0" smtClean="0"/>
              <a:t> or </a:t>
            </a:r>
            <a:r>
              <a:rPr lang="sv-SE" baseline="0" dirty="0" err="1" smtClean="0"/>
              <a:t>you</a:t>
            </a:r>
            <a:r>
              <a:rPr lang="sv-SE" baseline="0" dirty="0" smtClean="0"/>
              <a:t> </a:t>
            </a:r>
            <a:r>
              <a:rPr lang="sv-SE" baseline="0" dirty="0" err="1" smtClean="0"/>
              <a:t>might</a:t>
            </a:r>
            <a:r>
              <a:rPr lang="sv-SE" baseline="0" dirty="0" smtClean="0"/>
              <a:t> </a:t>
            </a:r>
            <a:r>
              <a:rPr lang="sv-SE" baseline="0" dirty="0" err="1" smtClean="0"/>
              <a:t>need</a:t>
            </a:r>
            <a:r>
              <a:rPr lang="sv-SE" baseline="0" dirty="0" smtClean="0"/>
              <a:t> </a:t>
            </a:r>
            <a:r>
              <a:rPr lang="sv-SE" baseline="0" dirty="0" err="1" smtClean="0"/>
              <a:t>to</a:t>
            </a:r>
            <a:r>
              <a:rPr lang="sv-SE" baseline="0" dirty="0" smtClean="0"/>
              <a:t> </a:t>
            </a:r>
            <a:r>
              <a:rPr lang="sv-SE" baseline="0" dirty="0" err="1" smtClean="0"/>
              <a:t>change</a:t>
            </a:r>
            <a:r>
              <a:rPr lang="sv-SE" baseline="0" dirty="0" smtClean="0"/>
              <a:t> </a:t>
            </a:r>
            <a:r>
              <a:rPr lang="sv-SE" baseline="0" dirty="0" err="1" smtClean="0"/>
              <a:t>your</a:t>
            </a:r>
            <a:r>
              <a:rPr lang="sv-SE" baseline="0" dirty="0" smtClean="0"/>
              <a:t> </a:t>
            </a:r>
            <a:r>
              <a:rPr lang="sv-SE" baseline="0" dirty="0" err="1" smtClean="0"/>
              <a:t>way</a:t>
            </a:r>
            <a:r>
              <a:rPr lang="sv-SE" baseline="0" dirty="0" smtClean="0"/>
              <a:t> </a:t>
            </a:r>
            <a:r>
              <a:rPr lang="sv-SE" baseline="0" dirty="0" err="1" smtClean="0"/>
              <a:t>of</a:t>
            </a:r>
            <a:r>
              <a:rPr lang="sv-SE" baseline="0" dirty="0" smtClean="0"/>
              <a:t> </a:t>
            </a:r>
            <a:r>
              <a:rPr lang="sv-SE" baseline="0" dirty="0" err="1" smtClean="0"/>
              <a:t>working</a:t>
            </a:r>
            <a:r>
              <a:rPr lang="sv-SE" baseline="0" dirty="0" smtClean="0"/>
              <a:t> </a:t>
            </a:r>
            <a:r>
              <a:rPr lang="sv-SE" baseline="0" dirty="0" err="1" smtClean="0"/>
              <a:t>which</a:t>
            </a:r>
            <a:r>
              <a:rPr lang="sv-SE" baseline="0" dirty="0" smtClean="0"/>
              <a:t> </a:t>
            </a:r>
            <a:r>
              <a:rPr lang="sv-SE" baseline="0" dirty="0" err="1" smtClean="0"/>
              <a:t>requires</a:t>
            </a:r>
            <a:r>
              <a:rPr lang="sv-SE" baseline="0" dirty="0" smtClean="0"/>
              <a:t> agility from the business </a:t>
            </a:r>
            <a:r>
              <a:rPr lang="sv-SE" baseline="0" dirty="0" err="1" smtClean="0"/>
              <a:t>side</a:t>
            </a:r>
            <a:r>
              <a:rPr lang="sv-SE" baseline="0" dirty="0" smtClean="0"/>
              <a:t>. </a:t>
            </a:r>
          </a:p>
          <a:p>
            <a:pPr lvl="0"/>
            <a:r>
              <a:rPr lang="sv-SE" baseline="0" dirty="0" err="1" smtClean="0"/>
              <a:t>Very</a:t>
            </a:r>
            <a:r>
              <a:rPr lang="sv-SE" baseline="0" dirty="0" smtClean="0"/>
              <a:t> small </a:t>
            </a:r>
            <a:r>
              <a:rPr lang="sv-SE" baseline="0" dirty="0" err="1" smtClean="0"/>
              <a:t>bricks</a:t>
            </a:r>
            <a:r>
              <a:rPr lang="sv-SE" baseline="0" dirty="0" smtClean="0"/>
              <a:t> </a:t>
            </a:r>
            <a:r>
              <a:rPr lang="sv-SE" baseline="0" dirty="0" err="1" smtClean="0"/>
              <a:t>might</a:t>
            </a:r>
            <a:r>
              <a:rPr lang="sv-SE" baseline="0" dirty="0" smtClean="0"/>
              <a:t> </a:t>
            </a:r>
            <a:r>
              <a:rPr lang="sv-SE" baseline="0" dirty="0" err="1" smtClean="0"/>
              <a:t>enable</a:t>
            </a:r>
            <a:r>
              <a:rPr lang="sv-SE" baseline="0" dirty="0" smtClean="0"/>
              <a:t> </a:t>
            </a:r>
            <a:r>
              <a:rPr lang="sv-SE" baseline="0" dirty="0" err="1" smtClean="0"/>
              <a:t>your</a:t>
            </a:r>
            <a:r>
              <a:rPr lang="sv-SE" baseline="0" dirty="0" smtClean="0"/>
              <a:t> NSO </a:t>
            </a:r>
            <a:r>
              <a:rPr lang="sv-SE" baseline="0" dirty="0" err="1" smtClean="0"/>
              <a:t>to</a:t>
            </a:r>
            <a:r>
              <a:rPr lang="sv-SE" baseline="0" dirty="0" smtClean="0"/>
              <a:t> </a:t>
            </a:r>
            <a:r>
              <a:rPr lang="sv-SE" baseline="0" dirty="0" err="1" smtClean="0"/>
              <a:t>invest</a:t>
            </a:r>
            <a:r>
              <a:rPr lang="sv-SE" baseline="0" dirty="0" smtClean="0"/>
              <a:t> in the </a:t>
            </a:r>
            <a:r>
              <a:rPr lang="sv-SE" baseline="0" dirty="0" err="1" smtClean="0"/>
              <a:t>very</a:t>
            </a:r>
            <a:r>
              <a:rPr lang="sv-SE" baseline="0" dirty="0" smtClean="0"/>
              <a:t> </a:t>
            </a:r>
            <a:r>
              <a:rPr lang="sv-SE" baseline="0" dirty="0" err="1" smtClean="0"/>
              <a:t>specific</a:t>
            </a:r>
            <a:r>
              <a:rPr lang="sv-SE" baseline="0" dirty="0" smtClean="0"/>
              <a:t> </a:t>
            </a:r>
            <a:r>
              <a:rPr lang="sv-SE" baseline="0" dirty="0" err="1" smtClean="0"/>
              <a:t>things</a:t>
            </a:r>
            <a:r>
              <a:rPr lang="sv-SE" baseline="0" dirty="0" smtClean="0"/>
              <a:t> </a:t>
            </a:r>
            <a:r>
              <a:rPr lang="sv-SE" baseline="0" dirty="0" err="1" smtClean="0"/>
              <a:t>required</a:t>
            </a:r>
            <a:r>
              <a:rPr lang="sv-SE" baseline="0" dirty="0" smtClean="0"/>
              <a:t> </a:t>
            </a:r>
            <a:r>
              <a:rPr lang="sv-SE" baseline="0" dirty="0" err="1" smtClean="0"/>
              <a:t>but</a:t>
            </a:r>
            <a:r>
              <a:rPr lang="sv-SE" baseline="0" dirty="0" smtClean="0"/>
              <a:t> </a:t>
            </a:r>
            <a:r>
              <a:rPr lang="sv-SE" baseline="0" dirty="0" err="1" smtClean="0"/>
              <a:t>large</a:t>
            </a:r>
            <a:r>
              <a:rPr lang="sv-SE" baseline="0" dirty="0" smtClean="0"/>
              <a:t> sets </a:t>
            </a:r>
            <a:r>
              <a:rPr lang="sv-SE" baseline="0" dirty="0" err="1" smtClean="0"/>
              <a:t>of</a:t>
            </a:r>
            <a:r>
              <a:rPr lang="sv-SE" baseline="0" dirty="0" smtClean="0"/>
              <a:t> </a:t>
            </a:r>
            <a:r>
              <a:rPr lang="sv-SE" baseline="0" dirty="0" err="1" smtClean="0"/>
              <a:t>very</a:t>
            </a:r>
            <a:r>
              <a:rPr lang="sv-SE" baseline="0" dirty="0" smtClean="0"/>
              <a:t> small services (</a:t>
            </a:r>
            <a:r>
              <a:rPr lang="sv-SE" baseline="0" dirty="0" err="1" smtClean="0"/>
              <a:t>microservices</a:t>
            </a:r>
            <a:r>
              <a:rPr lang="sv-SE" baseline="0" dirty="0" smtClean="0"/>
              <a:t>) </a:t>
            </a:r>
            <a:r>
              <a:rPr lang="sv-SE" baseline="0" dirty="0" err="1" smtClean="0"/>
              <a:t>requires</a:t>
            </a:r>
            <a:r>
              <a:rPr lang="sv-SE" baseline="0" dirty="0" smtClean="0"/>
              <a:t> </a:t>
            </a:r>
            <a:r>
              <a:rPr lang="sv-SE" baseline="0" dirty="0" err="1" smtClean="0"/>
              <a:t>your</a:t>
            </a:r>
            <a:r>
              <a:rPr lang="sv-SE" baseline="0" dirty="0" smtClean="0"/>
              <a:t> organisation </a:t>
            </a:r>
            <a:r>
              <a:rPr lang="sv-SE" baseline="0" dirty="0" err="1" smtClean="0"/>
              <a:t>to</a:t>
            </a:r>
            <a:r>
              <a:rPr lang="sv-SE" baseline="0" dirty="0" smtClean="0"/>
              <a:t> </a:t>
            </a:r>
            <a:r>
              <a:rPr lang="sv-SE" baseline="0" dirty="0" err="1" smtClean="0"/>
              <a:t>have</a:t>
            </a:r>
            <a:r>
              <a:rPr lang="sv-SE" baseline="0" dirty="0" smtClean="0"/>
              <a:t> </a:t>
            </a:r>
            <a:r>
              <a:rPr lang="sv-SE" baseline="0" dirty="0" err="1" smtClean="0"/>
              <a:t>very</a:t>
            </a:r>
            <a:r>
              <a:rPr lang="sv-SE" baseline="0" dirty="0" smtClean="0"/>
              <a:t> </a:t>
            </a:r>
            <a:r>
              <a:rPr lang="sv-SE" baseline="0" dirty="0" err="1" smtClean="0"/>
              <a:t>evolved</a:t>
            </a:r>
            <a:r>
              <a:rPr lang="sv-SE" baseline="0" dirty="0" smtClean="0"/>
              <a:t> </a:t>
            </a:r>
            <a:r>
              <a:rPr lang="sv-SE" baseline="0" dirty="0" err="1" smtClean="0"/>
              <a:t>capabilities</a:t>
            </a:r>
            <a:r>
              <a:rPr lang="sv-SE" baseline="0" dirty="0" smtClean="0"/>
              <a:t> for integration and </a:t>
            </a:r>
            <a:r>
              <a:rPr lang="sv-SE" baseline="0" dirty="0" err="1" smtClean="0"/>
              <a:t>requires</a:t>
            </a:r>
            <a:r>
              <a:rPr lang="sv-SE" baseline="0" dirty="0" smtClean="0"/>
              <a:t> the small </a:t>
            </a:r>
            <a:r>
              <a:rPr lang="sv-SE" baseline="0" dirty="0" err="1" smtClean="0"/>
              <a:t>bricks</a:t>
            </a:r>
            <a:r>
              <a:rPr lang="sv-SE" baseline="0" dirty="0" smtClean="0"/>
              <a:t> </a:t>
            </a:r>
            <a:r>
              <a:rPr lang="sv-SE" baseline="0" dirty="0" err="1" smtClean="0"/>
              <a:t>to</a:t>
            </a:r>
            <a:r>
              <a:rPr lang="sv-SE" baseline="0" dirty="0" smtClean="0"/>
              <a:t> be </a:t>
            </a:r>
            <a:r>
              <a:rPr lang="sv-SE" baseline="0" dirty="0" err="1" smtClean="0"/>
              <a:t>built</a:t>
            </a:r>
            <a:r>
              <a:rPr lang="sv-SE" baseline="0" dirty="0" smtClean="0"/>
              <a:t> </a:t>
            </a:r>
            <a:r>
              <a:rPr lang="sv-SE" baseline="0" dirty="0" err="1" smtClean="0"/>
              <a:t>very</a:t>
            </a:r>
            <a:r>
              <a:rPr lang="sv-SE" baseline="0" dirty="0" smtClean="0"/>
              <a:t> </a:t>
            </a:r>
            <a:r>
              <a:rPr lang="sv-SE" baseline="0" dirty="0" err="1" smtClean="0"/>
              <a:t>homogeneous</a:t>
            </a:r>
            <a:r>
              <a:rPr lang="sv-SE" baseline="0" dirty="0" smtClean="0"/>
              <a:t>. </a:t>
            </a:r>
          </a:p>
          <a:p>
            <a:pPr lvl="0"/>
            <a:endParaRPr lang="sv-SE" baseline="0"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978F00F2-3FBC-4E50-B4AC-37B2056E1647}" type="slidenum">
              <a:rPr lang="en-GB" altLang="en-US" sz="1200"/>
              <a:pPr/>
              <a:t>28</a:t>
            </a:fld>
            <a:endParaRPr lang="en-GB" altLang="en-US" sz="1200"/>
          </a:p>
        </p:txBody>
      </p:sp>
    </p:spTree>
    <p:extLst>
      <p:ext uri="{BB962C8B-B14F-4D97-AF65-F5344CB8AC3E}">
        <p14:creationId xmlns:p14="http://schemas.microsoft.com/office/powerpoint/2010/main" val="188676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err="1" smtClean="0"/>
              <a:t>Some</a:t>
            </a:r>
            <a:r>
              <a:rPr lang="sv-SE" dirty="0" smtClean="0"/>
              <a:t> </a:t>
            </a:r>
            <a:r>
              <a:rPr lang="sv-SE" dirty="0" err="1" smtClean="0"/>
              <a:t>possible</a:t>
            </a:r>
            <a:r>
              <a:rPr lang="sv-SE" dirty="0" smtClean="0"/>
              <a:t> </a:t>
            </a:r>
            <a:r>
              <a:rPr lang="sv-SE" dirty="0" err="1" smtClean="0"/>
              <a:t>ways</a:t>
            </a:r>
            <a:r>
              <a:rPr lang="sv-SE" baseline="0" dirty="0" smtClean="0"/>
              <a:t> forward is </a:t>
            </a:r>
            <a:r>
              <a:rPr lang="sv-SE" baseline="0" dirty="0" err="1" smtClean="0"/>
              <a:t>to</a:t>
            </a:r>
            <a:r>
              <a:rPr lang="sv-SE" baseline="0" dirty="0" smtClean="0"/>
              <a:t> </a:t>
            </a:r>
            <a:r>
              <a:rPr lang="sv-SE" baseline="0" dirty="0" err="1" smtClean="0"/>
              <a:t>internally</a:t>
            </a:r>
            <a:r>
              <a:rPr lang="sv-SE" baseline="0" dirty="0" smtClean="0"/>
              <a:t> </a:t>
            </a:r>
            <a:r>
              <a:rPr lang="sv-SE" baseline="0" dirty="0" err="1" smtClean="0"/>
              <a:t>invest</a:t>
            </a:r>
            <a:r>
              <a:rPr lang="sv-SE" baseline="0" dirty="0" smtClean="0"/>
              <a:t> in </a:t>
            </a:r>
            <a:r>
              <a:rPr lang="sv-SE" baseline="0" dirty="0" err="1" smtClean="0"/>
              <a:t>your</a:t>
            </a:r>
            <a:r>
              <a:rPr lang="sv-SE" baseline="0" dirty="0" smtClean="0"/>
              <a:t> NSOs </a:t>
            </a:r>
            <a:r>
              <a:rPr lang="sv-SE" baseline="0" dirty="0" err="1" smtClean="0"/>
              <a:t>capabilities</a:t>
            </a:r>
            <a:r>
              <a:rPr lang="sv-SE" baseline="0" dirty="0" smtClean="0"/>
              <a:t> for </a:t>
            </a:r>
            <a:r>
              <a:rPr lang="sv-SE" baseline="0" dirty="0" err="1" smtClean="0"/>
              <a:t>integrating</a:t>
            </a:r>
            <a:r>
              <a:rPr lang="sv-SE" baseline="0" dirty="0" smtClean="0"/>
              <a:t> </a:t>
            </a:r>
            <a:r>
              <a:rPr lang="sv-SE" baseline="0" dirty="0" err="1" smtClean="0"/>
              <a:t>smaller</a:t>
            </a:r>
            <a:r>
              <a:rPr lang="sv-SE" baseline="0" dirty="0" smtClean="0"/>
              <a:t> services</a:t>
            </a:r>
          </a:p>
          <a:p>
            <a:r>
              <a:rPr lang="sv-SE" baseline="0" dirty="0" smtClean="0"/>
              <a:t>On UNECE-</a:t>
            </a:r>
            <a:r>
              <a:rPr lang="sv-SE" baseline="0" dirty="0" err="1" smtClean="0"/>
              <a:t>level</a:t>
            </a:r>
            <a:r>
              <a:rPr lang="sv-SE" baseline="0" dirty="0" smtClean="0"/>
              <a:t> a </a:t>
            </a:r>
            <a:r>
              <a:rPr lang="sv-SE" baseline="0" dirty="0" err="1" smtClean="0"/>
              <a:t>way</a:t>
            </a:r>
            <a:r>
              <a:rPr lang="sv-SE" baseline="0" dirty="0" smtClean="0"/>
              <a:t> forward is </a:t>
            </a:r>
            <a:r>
              <a:rPr lang="sv-SE" baseline="0" dirty="0" err="1" smtClean="0"/>
              <a:t>to</a:t>
            </a:r>
            <a:r>
              <a:rPr lang="sv-SE" baseline="0" dirty="0" smtClean="0"/>
              <a:t> </a:t>
            </a:r>
            <a:r>
              <a:rPr lang="sv-SE" baseline="0" dirty="0" err="1" smtClean="0"/>
              <a:t>develop</a:t>
            </a:r>
            <a:r>
              <a:rPr lang="sv-SE" baseline="0" dirty="0" smtClean="0"/>
              <a:t> </a:t>
            </a:r>
            <a:r>
              <a:rPr lang="sv-SE" baseline="0" dirty="0" err="1" smtClean="0"/>
              <a:t>architectural</a:t>
            </a:r>
            <a:r>
              <a:rPr lang="sv-SE" baseline="0" dirty="0" smtClean="0"/>
              <a:t> </a:t>
            </a:r>
            <a:r>
              <a:rPr lang="sv-SE" baseline="0" dirty="0" err="1" smtClean="0"/>
              <a:t>patterns</a:t>
            </a:r>
            <a:r>
              <a:rPr lang="sv-SE" baseline="0" dirty="0" smtClean="0"/>
              <a:t> </a:t>
            </a:r>
            <a:r>
              <a:rPr lang="sv-SE" baseline="0" dirty="0" err="1" smtClean="0"/>
              <a:t>that</a:t>
            </a:r>
            <a:r>
              <a:rPr lang="sv-SE" baseline="0" dirty="0" smtClean="0"/>
              <a:t> </a:t>
            </a:r>
            <a:r>
              <a:rPr lang="sv-SE" baseline="0" dirty="0" err="1" smtClean="0"/>
              <a:t>allow</a:t>
            </a:r>
            <a:r>
              <a:rPr lang="sv-SE" baseline="0" dirty="0" smtClean="0"/>
              <a:t> services </a:t>
            </a:r>
            <a:r>
              <a:rPr lang="sv-SE" baseline="0" dirty="0" err="1" smtClean="0"/>
              <a:t>to</a:t>
            </a:r>
            <a:r>
              <a:rPr lang="sv-SE" baseline="0" dirty="0" smtClean="0"/>
              <a:t> be </a:t>
            </a:r>
            <a:r>
              <a:rPr lang="sv-SE" baseline="0" dirty="0" err="1" smtClean="0"/>
              <a:t>composed</a:t>
            </a:r>
            <a:r>
              <a:rPr lang="sv-SE" baseline="0" dirty="0" smtClean="0"/>
              <a:t> </a:t>
            </a:r>
            <a:r>
              <a:rPr lang="sv-SE" baseline="0" dirty="0" err="1" smtClean="0"/>
              <a:t>of</a:t>
            </a:r>
            <a:r>
              <a:rPr lang="sv-SE" baseline="0" dirty="0" smtClean="0"/>
              <a:t> </a:t>
            </a:r>
            <a:r>
              <a:rPr lang="sv-SE" baseline="0" dirty="0" err="1" smtClean="0"/>
              <a:t>smaller</a:t>
            </a:r>
            <a:r>
              <a:rPr lang="sv-SE" baseline="0" dirty="0" smtClean="0"/>
              <a:t> services </a:t>
            </a:r>
            <a:r>
              <a:rPr lang="sv-SE" baseline="0" dirty="0" err="1" smtClean="0"/>
              <a:t>where</a:t>
            </a:r>
            <a:r>
              <a:rPr lang="sv-SE" baseline="0" dirty="0" smtClean="0"/>
              <a:t> an organisation </a:t>
            </a:r>
            <a:r>
              <a:rPr lang="sv-SE" baseline="0" dirty="0" err="1" smtClean="0"/>
              <a:t>can</a:t>
            </a:r>
            <a:r>
              <a:rPr lang="sv-SE" baseline="0" dirty="0" smtClean="0"/>
              <a:t> </a:t>
            </a:r>
            <a:r>
              <a:rPr lang="sv-SE" baseline="0" dirty="0" err="1" smtClean="0"/>
              <a:t>decide</a:t>
            </a:r>
            <a:r>
              <a:rPr lang="sv-SE" baseline="0" dirty="0" smtClean="0"/>
              <a:t> </a:t>
            </a:r>
            <a:r>
              <a:rPr lang="sv-SE" baseline="0" dirty="0" err="1" smtClean="0"/>
              <a:t>if</a:t>
            </a:r>
            <a:r>
              <a:rPr lang="sv-SE" baseline="0" dirty="0" smtClean="0"/>
              <a:t> </a:t>
            </a:r>
            <a:r>
              <a:rPr lang="sv-SE" baseline="0" dirty="0" err="1" smtClean="0"/>
              <a:t>they</a:t>
            </a:r>
            <a:r>
              <a:rPr lang="sv-SE" baseline="0" dirty="0" smtClean="0"/>
              <a:t> </a:t>
            </a:r>
            <a:r>
              <a:rPr lang="sv-SE" baseline="0" dirty="0" err="1" smtClean="0"/>
              <a:t>want</a:t>
            </a:r>
            <a:r>
              <a:rPr lang="sv-SE" baseline="0" dirty="0" smtClean="0"/>
              <a:t> </a:t>
            </a:r>
            <a:r>
              <a:rPr lang="sv-SE" baseline="0" dirty="0" err="1" smtClean="0"/>
              <a:t>to</a:t>
            </a:r>
            <a:r>
              <a:rPr lang="sv-SE" baseline="0" dirty="0" smtClean="0"/>
              <a:t> </a:t>
            </a:r>
            <a:r>
              <a:rPr lang="sv-SE" baseline="0" dirty="0" err="1" smtClean="0"/>
              <a:t>implement</a:t>
            </a:r>
            <a:r>
              <a:rPr lang="sv-SE" baseline="0" dirty="0" smtClean="0"/>
              <a:t> the </a:t>
            </a:r>
            <a:r>
              <a:rPr lang="sv-SE" baseline="0" dirty="0" err="1" smtClean="0"/>
              <a:t>whole</a:t>
            </a:r>
            <a:r>
              <a:rPr lang="sv-SE" baseline="0" dirty="0" smtClean="0"/>
              <a:t> </a:t>
            </a:r>
            <a:r>
              <a:rPr lang="sv-SE" baseline="0" dirty="0" err="1" smtClean="0"/>
              <a:t>bundle</a:t>
            </a:r>
            <a:r>
              <a:rPr lang="sv-SE" baseline="0" dirty="0" smtClean="0"/>
              <a:t> or just make </a:t>
            </a:r>
            <a:r>
              <a:rPr lang="sv-SE" baseline="0" dirty="0" err="1" smtClean="0"/>
              <a:t>use</a:t>
            </a:r>
            <a:r>
              <a:rPr lang="sv-SE" baseline="0" dirty="0" smtClean="0"/>
              <a:t> </a:t>
            </a:r>
            <a:r>
              <a:rPr lang="sv-SE" baseline="0" dirty="0" err="1" smtClean="0"/>
              <a:t>of</a:t>
            </a:r>
            <a:r>
              <a:rPr lang="sv-SE" baseline="0" dirty="0" smtClean="0"/>
              <a:t> </a:t>
            </a:r>
            <a:r>
              <a:rPr lang="sv-SE" baseline="0" dirty="0" err="1" smtClean="0"/>
              <a:t>some</a:t>
            </a:r>
            <a:r>
              <a:rPr lang="sv-SE" baseline="0" dirty="0" smtClean="0"/>
              <a:t> </a:t>
            </a:r>
            <a:r>
              <a:rPr lang="sv-SE" baseline="0" dirty="0" err="1" smtClean="0"/>
              <a:t>of</a:t>
            </a:r>
            <a:r>
              <a:rPr lang="sv-SE" baseline="0" dirty="0" smtClean="0"/>
              <a:t> the </a:t>
            </a:r>
            <a:r>
              <a:rPr lang="sv-SE" baseline="0" dirty="0" err="1" smtClean="0"/>
              <a:t>smaller</a:t>
            </a:r>
            <a:r>
              <a:rPr lang="sv-SE" baseline="0" dirty="0" smtClean="0"/>
              <a:t> services.</a:t>
            </a:r>
          </a:p>
          <a:p>
            <a:endParaRPr lang="sv-SE" dirty="0" smtClean="0"/>
          </a:p>
          <a:p>
            <a:pPr lvl="0"/>
            <a:endParaRPr lang="sv-SE" baseline="0"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978F00F2-3FBC-4E50-B4AC-37B2056E1647}" type="slidenum">
              <a:rPr lang="en-GB" altLang="en-US" sz="1200"/>
              <a:pPr/>
              <a:t>29</a:t>
            </a:fld>
            <a:endParaRPr lang="en-GB" altLang="en-US" sz="1200"/>
          </a:p>
        </p:txBody>
      </p:sp>
    </p:spTree>
    <p:extLst>
      <p:ext uri="{BB962C8B-B14F-4D97-AF65-F5344CB8AC3E}">
        <p14:creationId xmlns:p14="http://schemas.microsoft.com/office/powerpoint/2010/main" val="161415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smtClean="0"/>
              <a:t>If a service is </a:t>
            </a:r>
            <a:r>
              <a:rPr lang="sv-SE" dirty="0" err="1" smtClean="0"/>
              <a:t>available</a:t>
            </a:r>
            <a:r>
              <a:rPr lang="sv-SE" baseline="0" dirty="0" smtClean="0"/>
              <a:t> in the CSPA-</a:t>
            </a:r>
            <a:r>
              <a:rPr lang="sv-SE" baseline="0" dirty="0" err="1" smtClean="0"/>
              <a:t>catalogue</a:t>
            </a:r>
            <a:r>
              <a:rPr lang="sv-SE" baseline="0" dirty="0" smtClean="0"/>
              <a:t> and </a:t>
            </a:r>
            <a:r>
              <a:rPr lang="sv-SE" baseline="0" dirty="0" err="1" smtClean="0"/>
              <a:t>should</a:t>
            </a:r>
            <a:r>
              <a:rPr lang="sv-SE" baseline="0" dirty="0" smtClean="0"/>
              <a:t> be </a:t>
            </a:r>
            <a:r>
              <a:rPr lang="sv-SE" baseline="0" dirty="0" err="1" smtClean="0"/>
              <a:t>implemented</a:t>
            </a:r>
            <a:r>
              <a:rPr lang="sv-SE" baseline="0" dirty="0" smtClean="0"/>
              <a:t> </a:t>
            </a:r>
            <a:r>
              <a:rPr lang="sv-SE" baseline="0" dirty="0" err="1" smtClean="0"/>
              <a:t>into</a:t>
            </a:r>
            <a:r>
              <a:rPr lang="sv-SE" baseline="0" dirty="0" smtClean="0"/>
              <a:t> </a:t>
            </a:r>
            <a:r>
              <a:rPr lang="sv-SE" baseline="0" dirty="0" err="1" smtClean="0"/>
              <a:t>your</a:t>
            </a:r>
            <a:r>
              <a:rPr lang="sv-SE" baseline="0" dirty="0" smtClean="0"/>
              <a:t> NSO…</a:t>
            </a:r>
          </a:p>
          <a:p>
            <a:r>
              <a:rPr lang="sv-SE" baseline="0" dirty="0" smtClean="0"/>
              <a:t>Different NSOs </a:t>
            </a:r>
            <a:r>
              <a:rPr lang="sv-SE" baseline="0" dirty="0" err="1" smtClean="0"/>
              <a:t>have</a:t>
            </a:r>
            <a:r>
              <a:rPr lang="sv-SE" baseline="0" dirty="0" smtClean="0"/>
              <a:t> different </a:t>
            </a:r>
            <a:r>
              <a:rPr lang="sv-SE" baseline="0" dirty="0" err="1" smtClean="0"/>
              <a:t>capabilities</a:t>
            </a:r>
            <a:r>
              <a:rPr lang="sv-SE" baseline="0" dirty="0" smtClean="0"/>
              <a:t> </a:t>
            </a:r>
            <a:r>
              <a:rPr lang="sv-SE" baseline="0" dirty="0" err="1" smtClean="0"/>
              <a:t>internally</a:t>
            </a:r>
            <a:r>
              <a:rPr lang="sv-SE" baseline="0" dirty="0" smtClean="0"/>
              <a:t> so the </a:t>
            </a:r>
            <a:r>
              <a:rPr lang="sv-SE" baseline="0" dirty="0" err="1" smtClean="0"/>
              <a:t>context</a:t>
            </a:r>
            <a:r>
              <a:rPr lang="sv-SE" baseline="0" dirty="0" smtClean="0"/>
              <a:t> </a:t>
            </a:r>
            <a:r>
              <a:rPr lang="sv-SE" baseline="0" dirty="0" err="1" smtClean="0"/>
              <a:t>that</a:t>
            </a:r>
            <a:r>
              <a:rPr lang="sv-SE" baseline="0" dirty="0" smtClean="0"/>
              <a:t> </a:t>
            </a:r>
            <a:r>
              <a:rPr lang="sv-SE" baseline="0" dirty="0" err="1" smtClean="0"/>
              <a:t>this</a:t>
            </a:r>
            <a:r>
              <a:rPr lang="sv-SE" baseline="0" dirty="0" smtClean="0"/>
              <a:t> service </a:t>
            </a:r>
            <a:r>
              <a:rPr lang="sv-SE" baseline="0" dirty="0" err="1" smtClean="0"/>
              <a:t>should</a:t>
            </a:r>
            <a:r>
              <a:rPr lang="sv-SE" baseline="0" dirty="0" smtClean="0"/>
              <a:t> be </a:t>
            </a:r>
            <a:r>
              <a:rPr lang="sv-SE" baseline="0" dirty="0" err="1" smtClean="0"/>
              <a:t>implemented</a:t>
            </a:r>
            <a:r>
              <a:rPr lang="sv-SE" baseline="0" dirty="0" smtClean="0"/>
              <a:t> </a:t>
            </a:r>
            <a:r>
              <a:rPr lang="sv-SE" baseline="0" dirty="0" err="1" smtClean="0"/>
              <a:t>into</a:t>
            </a:r>
            <a:r>
              <a:rPr lang="sv-SE" baseline="0" dirty="0" smtClean="0"/>
              <a:t> </a:t>
            </a:r>
            <a:r>
              <a:rPr lang="sv-SE" baseline="0" dirty="0" err="1" smtClean="0"/>
              <a:t>differes</a:t>
            </a:r>
            <a:r>
              <a:rPr lang="sv-SE" baseline="0" dirty="0" smtClean="0"/>
              <a:t>:</a:t>
            </a:r>
          </a:p>
          <a:p>
            <a:r>
              <a:rPr lang="en-US" dirty="0">
                <a:latin typeface="Times New Roman" pitchFamily="18" charset="0"/>
              </a:rPr>
              <a:t>Context 1 - nothing present</a:t>
            </a:r>
          </a:p>
          <a:p>
            <a:r>
              <a:rPr lang="en-US" dirty="0">
                <a:latin typeface="Times New Roman" pitchFamily="18" charset="0"/>
              </a:rPr>
              <a:t>Context 2 - something existing (systems and </a:t>
            </a:r>
            <a:r>
              <a:rPr lang="en-US" dirty="0" err="1">
                <a:latin typeface="Times New Roman" pitchFamily="18" charset="0"/>
              </a:rPr>
              <a:t>datasources</a:t>
            </a:r>
            <a:r>
              <a:rPr lang="en-US" dirty="0">
                <a:latin typeface="Times New Roman" pitchFamily="18" charset="0"/>
              </a:rPr>
              <a:t> but no CSPA-services and probably not SOA-oriented) but no "infrastructure" (communication platform, ESB, message broker </a:t>
            </a:r>
            <a:r>
              <a:rPr lang="en-US" dirty="0" err="1">
                <a:latin typeface="Times New Roman" pitchFamily="18" charset="0"/>
              </a:rPr>
              <a:t>etc</a:t>
            </a:r>
            <a:r>
              <a:rPr lang="en-US" dirty="0">
                <a:latin typeface="Times New Roman" pitchFamily="18" charset="0"/>
              </a:rPr>
              <a:t>)</a:t>
            </a:r>
          </a:p>
          <a:p>
            <a:pPr lvl="1"/>
            <a:r>
              <a:rPr lang="en-US" dirty="0">
                <a:latin typeface="Times New Roman" pitchFamily="18" charset="0"/>
              </a:rPr>
              <a:t>Provide guidance on (using different main arch patterns):</a:t>
            </a:r>
          </a:p>
          <a:p>
            <a:pPr lvl="1"/>
            <a:r>
              <a:rPr lang="en-US" dirty="0">
                <a:latin typeface="Times New Roman" pitchFamily="18" charset="0"/>
              </a:rPr>
              <a:t>How to make use of existing data sources (relational databases, files)</a:t>
            </a:r>
          </a:p>
          <a:p>
            <a:pPr lvl="1"/>
            <a:r>
              <a:rPr lang="en-US" dirty="0">
                <a:latin typeface="Times New Roman" pitchFamily="18" charset="0"/>
              </a:rPr>
              <a:t>How to make use of existing system</a:t>
            </a:r>
          </a:p>
          <a:p>
            <a:pPr lvl="1"/>
            <a:r>
              <a:rPr lang="en-US" dirty="0">
                <a:latin typeface="Times New Roman" pitchFamily="18" charset="0"/>
              </a:rPr>
              <a:t>How to decide on "main arch pattern"..</a:t>
            </a:r>
          </a:p>
          <a:p>
            <a:r>
              <a:rPr lang="en-US" dirty="0">
                <a:latin typeface="Times New Roman" pitchFamily="18" charset="0"/>
              </a:rPr>
              <a:t>Context 3 - Have pre-existing platform and maybe one or more running CSPA/SOA-services </a:t>
            </a:r>
          </a:p>
          <a:p>
            <a:endParaRPr lang="sv-SE" dirty="0" smtClean="0"/>
          </a:p>
          <a:p>
            <a:r>
              <a:rPr lang="sv-SE" dirty="0" err="1" smtClean="0"/>
              <a:t>This</a:t>
            </a:r>
            <a:r>
              <a:rPr lang="sv-SE" dirty="0" smtClean="0"/>
              <a:t> is </a:t>
            </a:r>
            <a:r>
              <a:rPr lang="sv-SE" dirty="0" err="1" smtClean="0"/>
              <a:t>where</a:t>
            </a:r>
            <a:r>
              <a:rPr lang="sv-SE" baseline="0" dirty="0" smtClean="0"/>
              <a:t> </a:t>
            </a:r>
            <a:r>
              <a:rPr lang="sv-SE" baseline="0" dirty="0" err="1" smtClean="0"/>
              <a:t>we</a:t>
            </a:r>
            <a:r>
              <a:rPr lang="sv-SE" baseline="0" dirty="0" smtClean="0"/>
              <a:t> </a:t>
            </a:r>
            <a:r>
              <a:rPr lang="sv-SE" baseline="0" dirty="0" err="1" smtClean="0"/>
              <a:t>see</a:t>
            </a:r>
            <a:r>
              <a:rPr lang="sv-SE" baseline="0" dirty="0" smtClean="0"/>
              <a:t> the </a:t>
            </a:r>
            <a:r>
              <a:rPr lang="sv-SE" baseline="0" dirty="0" err="1" smtClean="0"/>
              <a:t>guidance</a:t>
            </a:r>
            <a:r>
              <a:rPr lang="sv-SE" baseline="0" dirty="0" smtClean="0"/>
              <a:t> on </a:t>
            </a:r>
            <a:r>
              <a:rPr lang="sv-SE" baseline="0" dirty="0" err="1" smtClean="0"/>
              <a:t>architectural</a:t>
            </a:r>
            <a:r>
              <a:rPr lang="sv-SE" baseline="0" dirty="0" smtClean="0"/>
              <a:t> </a:t>
            </a:r>
            <a:r>
              <a:rPr lang="sv-SE" baseline="0" dirty="0" err="1" smtClean="0"/>
              <a:t>patterns</a:t>
            </a:r>
            <a:r>
              <a:rPr lang="sv-SE" baseline="0" dirty="0" smtClean="0"/>
              <a:t> </a:t>
            </a:r>
            <a:r>
              <a:rPr lang="sv-SE" baseline="0" dirty="0" err="1" smtClean="0"/>
              <a:t>comes</a:t>
            </a:r>
            <a:r>
              <a:rPr lang="sv-SE" baseline="0" dirty="0" smtClean="0"/>
              <a:t> in. The </a:t>
            </a:r>
            <a:r>
              <a:rPr lang="sv-SE" baseline="0" dirty="0" err="1" smtClean="0"/>
              <a:t>guidance</a:t>
            </a:r>
            <a:r>
              <a:rPr lang="sv-SE" baseline="0" dirty="0" smtClean="0"/>
              <a:t> </a:t>
            </a:r>
            <a:r>
              <a:rPr lang="sv-SE" baseline="0" dirty="0" err="1" smtClean="0"/>
              <a:t>aims</a:t>
            </a:r>
            <a:r>
              <a:rPr lang="sv-SE" baseline="0" dirty="0" smtClean="0"/>
              <a:t> </a:t>
            </a:r>
            <a:r>
              <a:rPr lang="sv-SE" baseline="0" dirty="0" err="1" smtClean="0"/>
              <a:t>to</a:t>
            </a:r>
            <a:r>
              <a:rPr lang="sv-SE" baseline="0" dirty="0" smtClean="0"/>
              <a:t> </a:t>
            </a:r>
            <a:r>
              <a:rPr lang="sv-SE" baseline="0" dirty="0" err="1" smtClean="0"/>
              <a:t>describe</a:t>
            </a:r>
            <a:r>
              <a:rPr lang="sv-SE" baseline="0" dirty="0" smtClean="0"/>
              <a:t> realistic scenarios </a:t>
            </a:r>
            <a:r>
              <a:rPr lang="sv-SE" baseline="0" dirty="0" err="1" smtClean="0"/>
              <a:t>keeping</a:t>
            </a:r>
            <a:r>
              <a:rPr lang="sv-SE" baseline="0" dirty="0" smtClean="0"/>
              <a:t> in mind the different </a:t>
            </a:r>
            <a:r>
              <a:rPr lang="sv-SE" baseline="0" dirty="0" err="1" smtClean="0"/>
              <a:t>setups</a:t>
            </a:r>
            <a:r>
              <a:rPr lang="sv-SE" baseline="0" dirty="0" smtClean="0"/>
              <a:t> for different NSOs. The </a:t>
            </a:r>
            <a:r>
              <a:rPr lang="sv-SE" baseline="0" dirty="0" err="1" smtClean="0"/>
              <a:t>guidance</a:t>
            </a:r>
            <a:r>
              <a:rPr lang="sv-SE" baseline="0" dirty="0" smtClean="0"/>
              <a:t> </a:t>
            </a:r>
            <a:r>
              <a:rPr lang="sv-SE" baseline="0" dirty="0" err="1" smtClean="0"/>
              <a:t>could</a:t>
            </a:r>
            <a:r>
              <a:rPr lang="sv-SE" baseline="0" dirty="0" smtClean="0"/>
              <a:t> come in text form </a:t>
            </a:r>
            <a:r>
              <a:rPr lang="sv-SE" baseline="0" dirty="0" err="1" smtClean="0"/>
              <a:t>but</a:t>
            </a:r>
            <a:r>
              <a:rPr lang="sv-SE" baseline="0" dirty="0" smtClean="0"/>
              <a:t> </a:t>
            </a:r>
            <a:r>
              <a:rPr lang="sv-SE" baseline="0" dirty="0" err="1" smtClean="0"/>
              <a:t>also</a:t>
            </a:r>
            <a:r>
              <a:rPr lang="sv-SE" baseline="0" dirty="0" smtClean="0"/>
              <a:t> in </a:t>
            </a:r>
            <a:r>
              <a:rPr lang="sv-SE" baseline="0" dirty="0" err="1" smtClean="0"/>
              <a:t>more</a:t>
            </a:r>
            <a:r>
              <a:rPr lang="sv-SE" baseline="0" dirty="0" smtClean="0"/>
              <a:t> </a:t>
            </a:r>
            <a:r>
              <a:rPr lang="sv-SE" baseline="0" dirty="0" err="1" smtClean="0"/>
              <a:t>interactive</a:t>
            </a:r>
            <a:r>
              <a:rPr lang="sv-SE" baseline="0" dirty="0" smtClean="0"/>
              <a:t> form like demos or a </a:t>
            </a:r>
            <a:r>
              <a:rPr lang="sv-SE" baseline="0" dirty="0" err="1" smtClean="0"/>
              <a:t>supplied</a:t>
            </a:r>
            <a:r>
              <a:rPr lang="sv-SE" baseline="0" dirty="0" smtClean="0"/>
              <a:t> </a:t>
            </a:r>
            <a:r>
              <a:rPr lang="sv-SE" baseline="0" dirty="0" err="1" smtClean="0"/>
              <a:t>reference</a:t>
            </a:r>
            <a:r>
              <a:rPr lang="sv-SE" baseline="0" dirty="0" smtClean="0"/>
              <a:t> </a:t>
            </a:r>
            <a:r>
              <a:rPr lang="sv-SE" baseline="0" dirty="0" err="1" smtClean="0"/>
              <a:t>environment</a:t>
            </a:r>
            <a:r>
              <a:rPr lang="sv-SE" baseline="0" dirty="0" smtClean="0"/>
              <a:t> </a:t>
            </a:r>
            <a:r>
              <a:rPr lang="sv-SE" baseline="0" dirty="0" err="1" smtClean="0"/>
              <a:t>to</a:t>
            </a:r>
            <a:r>
              <a:rPr lang="sv-SE" baseline="0" dirty="0" smtClean="0"/>
              <a:t> try different </a:t>
            </a:r>
            <a:r>
              <a:rPr lang="sv-SE" baseline="0" dirty="0" err="1" smtClean="0"/>
              <a:t>setups</a:t>
            </a:r>
            <a:r>
              <a:rPr lang="sv-SE" baseline="0" dirty="0" smtClean="0"/>
              <a:t>. </a:t>
            </a:r>
            <a:endParaRPr lang="sv-SE" dirty="0" smtClean="0"/>
          </a:p>
          <a:p>
            <a:endParaRPr lang="sv-SE" dirty="0" smtClean="0"/>
          </a:p>
          <a:p>
            <a:endParaRPr lang="sv-SE"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978F00F2-3FBC-4E50-B4AC-37B2056E1647}" type="slidenum">
              <a:rPr lang="en-GB" altLang="en-US" sz="1200"/>
              <a:pPr/>
              <a:t>30</a:t>
            </a:fld>
            <a:endParaRPr lang="en-GB" altLang="en-US" sz="1200"/>
          </a:p>
        </p:txBody>
      </p:sp>
    </p:spTree>
    <p:extLst>
      <p:ext uri="{BB962C8B-B14F-4D97-AF65-F5344CB8AC3E}">
        <p14:creationId xmlns:p14="http://schemas.microsoft.com/office/powerpoint/2010/main" val="158469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4E21DDA-CF29-4349-ADB1-C3DD3DC5C497}" type="slidenum">
              <a:rPr lang="en-US" smtClean="0"/>
              <a:t>33</a:t>
            </a:fld>
            <a:endParaRPr lang="en-US"/>
          </a:p>
        </p:txBody>
      </p:sp>
    </p:spTree>
    <p:extLst>
      <p:ext uri="{BB962C8B-B14F-4D97-AF65-F5344CB8AC3E}">
        <p14:creationId xmlns:p14="http://schemas.microsoft.com/office/powerpoint/2010/main" val="352122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FINISH</a:t>
            </a:r>
          </a:p>
          <a:p>
            <a:r>
              <a:rPr lang="en-NZ" b="1" dirty="0" smtClean="0"/>
              <a:t>Assess Compliance</a:t>
            </a:r>
            <a:r>
              <a:rPr lang="en-NZ" b="0" dirty="0" smtClean="0"/>
              <a:t>:</a:t>
            </a:r>
          </a:p>
          <a:p>
            <a:r>
              <a:rPr lang="en-US" dirty="0" smtClean="0"/>
              <a:t>Finalize all documents</a:t>
            </a:r>
          </a:p>
          <a:p>
            <a:r>
              <a:rPr lang="en-US" dirty="0" smtClean="0"/>
              <a:t>Continue to run new services through the process</a:t>
            </a:r>
          </a:p>
          <a:p>
            <a:r>
              <a:rPr lang="en-US" dirty="0" smtClean="0"/>
              <a:t>Finalize automated workflow for the catalog</a:t>
            </a:r>
          </a:p>
          <a:p>
            <a:r>
              <a:rPr lang="en-US" dirty="0" smtClean="0"/>
              <a:t>Consider the development of a separate but related automated workflow for tracking services in place of the spreadsheet </a:t>
            </a:r>
          </a:p>
          <a:p>
            <a:endParaRPr lang="en-US" dirty="0" smtClean="0"/>
          </a:p>
          <a:p>
            <a:r>
              <a:rPr lang="it-IT" altLang="en-US" sz="2000" b="1" dirty="0" smtClean="0"/>
              <a:t>Technical Implementation</a:t>
            </a:r>
          </a:p>
          <a:p>
            <a:r>
              <a:rPr lang="it-IT" altLang="en-US" sz="2000" dirty="0" smtClean="0"/>
              <a:t>Improve the technical implementation guidance-</a:t>
            </a:r>
          </a:p>
          <a:p>
            <a:pPr lvl="1"/>
            <a:r>
              <a:rPr lang="it-IT" altLang="en-US" sz="1600" dirty="0" smtClean="0"/>
              <a:t> Need more services</a:t>
            </a:r>
          </a:p>
          <a:p>
            <a:r>
              <a:rPr lang="it-IT" altLang="en-US" sz="2000" dirty="0" smtClean="0"/>
              <a:t>Set up recommendations in terms of support material for CSPA implementation</a:t>
            </a:r>
          </a:p>
          <a:p>
            <a:pPr lvl="1"/>
            <a:r>
              <a:rPr lang="it-IT" altLang="en-US" sz="1600" dirty="0" smtClean="0"/>
              <a:t>FAQs, tutorials, webinars, etc)</a:t>
            </a:r>
          </a:p>
          <a:p>
            <a:r>
              <a:rPr lang="it-IT" altLang="en-US" sz="2000" dirty="0" smtClean="0"/>
              <a:t>Start reviewing first available services’ documentation and determine what is missing</a:t>
            </a:r>
          </a:p>
          <a:p>
            <a:pPr lvl="1"/>
            <a:r>
              <a:rPr lang="it-IT" altLang="en-US" sz="1600" dirty="0" smtClean="0"/>
              <a:t>Identify the service owner</a:t>
            </a:r>
          </a:p>
          <a:p>
            <a:pPr lvl="1"/>
            <a:r>
              <a:rPr lang="it-IT" altLang="en-US" sz="1600" dirty="0" smtClean="0"/>
              <a:t>Missing service details,</a:t>
            </a:r>
          </a:p>
          <a:p>
            <a:pPr lvl="1"/>
            <a:r>
              <a:rPr lang="it-IT" altLang="en-US" sz="1600" dirty="0" smtClean="0"/>
              <a:t>Configuration of the service, advice, ask for more complete documentation,</a:t>
            </a:r>
          </a:p>
          <a:p>
            <a:pPr lvl="1"/>
            <a:r>
              <a:rPr lang="it-IT" altLang="en-US" sz="1600" dirty="0" smtClean="0"/>
              <a:t>Transfer/migrate  existing services in CSPA</a:t>
            </a:r>
          </a:p>
          <a:p>
            <a:pPr lvl="1"/>
            <a:r>
              <a:rPr lang="it-IT" altLang="en-US" sz="1600" dirty="0" smtClean="0"/>
              <a:t>Update technical guidance</a:t>
            </a:r>
          </a:p>
          <a:p>
            <a:endParaRPr lang="en-US" dirty="0" smtClean="0"/>
          </a:p>
          <a:p>
            <a:r>
              <a:rPr lang="en-NZ" b="1" dirty="0" smtClean="0"/>
              <a:t>Catalogue</a:t>
            </a:r>
            <a:endParaRPr lang="en-NZ" b="0" dirty="0" smtClean="0"/>
          </a:p>
          <a:p>
            <a:endParaRPr lang="en-NZ" b="1" dirty="0" smtClean="0"/>
          </a:p>
          <a:p>
            <a:endParaRPr lang="en-NZ" b="1" dirty="0"/>
          </a:p>
        </p:txBody>
      </p:sp>
      <p:sp>
        <p:nvSpPr>
          <p:cNvPr id="4" name="Slide Number Placeholder 3"/>
          <p:cNvSpPr>
            <a:spLocks noGrp="1"/>
          </p:cNvSpPr>
          <p:nvPr>
            <p:ph type="sldNum" sz="quarter" idx="10"/>
          </p:nvPr>
        </p:nvSpPr>
        <p:spPr/>
        <p:txBody>
          <a:bodyPr/>
          <a:lstStyle/>
          <a:p>
            <a:fld id="{C4E21DDA-CF29-4349-ADB1-C3DD3DC5C497}" type="slidenum">
              <a:rPr lang="en-US" smtClean="0"/>
              <a:t>34</a:t>
            </a:fld>
            <a:endParaRPr lang="en-US"/>
          </a:p>
        </p:txBody>
      </p:sp>
    </p:spTree>
    <p:extLst>
      <p:ext uri="{BB962C8B-B14F-4D97-AF65-F5344CB8AC3E}">
        <p14:creationId xmlns:p14="http://schemas.microsoft.com/office/powerpoint/2010/main" val="246601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4E21DDA-CF29-4349-ADB1-C3DD3DC5C497}" type="slidenum">
              <a:rPr lang="en-US" smtClean="0"/>
              <a:t>35</a:t>
            </a:fld>
            <a:endParaRPr lang="en-US"/>
          </a:p>
        </p:txBody>
      </p:sp>
    </p:spTree>
    <p:extLst>
      <p:ext uri="{BB962C8B-B14F-4D97-AF65-F5344CB8AC3E}">
        <p14:creationId xmlns:p14="http://schemas.microsoft.com/office/powerpoint/2010/main" val="17652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E21DDA-CF29-4349-ADB1-C3DD3DC5C497}" type="slidenum">
              <a:rPr lang="en-US" smtClean="0"/>
              <a:t>15</a:t>
            </a:fld>
            <a:endParaRPr lang="en-US"/>
          </a:p>
        </p:txBody>
      </p:sp>
    </p:spTree>
    <p:extLst>
      <p:ext uri="{BB962C8B-B14F-4D97-AF65-F5344CB8AC3E}">
        <p14:creationId xmlns:p14="http://schemas.microsoft.com/office/powerpoint/2010/main" val="42404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Actions to achieve goals:</a:t>
            </a:r>
          </a:p>
          <a:p>
            <a:pPr>
              <a:buFontTx/>
              <a:buChar char="-"/>
            </a:pPr>
            <a:r>
              <a:rPr lang="en-GB" altLang="en-US" smtClean="0"/>
              <a:t>Pilot CSPA services for a specific project</a:t>
            </a:r>
          </a:p>
          <a:p>
            <a:pPr>
              <a:buFontTx/>
              <a:buChar char="-"/>
            </a:pPr>
            <a:r>
              <a:rPr lang="en-GB" altLang="en-US" smtClean="0"/>
              <a:t>Work on new services with CSPA implementation group</a:t>
            </a:r>
          </a:p>
          <a:p>
            <a:pPr>
              <a:buFontTx/>
              <a:buChar char="-"/>
            </a:pPr>
            <a:r>
              <a:rPr lang="en-GB" altLang="en-US" smtClean="0"/>
              <a:t>Work with Catalogue group </a:t>
            </a:r>
          </a:p>
          <a:p>
            <a:endParaRPr lang="en-GB"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806161F0-E67C-4045-899D-E2AD4FCC7F40}" type="slidenum">
              <a:rPr lang="en-GB" altLang="en-US" sz="1200"/>
              <a:pPr/>
              <a:t>16</a:t>
            </a:fld>
            <a:endParaRPr lang="en-GB" altLang="en-US" sz="1200"/>
          </a:p>
        </p:txBody>
      </p:sp>
    </p:spTree>
    <p:extLst>
      <p:ext uri="{BB962C8B-B14F-4D97-AF65-F5344CB8AC3E}">
        <p14:creationId xmlns:p14="http://schemas.microsoft.com/office/powerpoint/2010/main" val="142008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General notes, this new support model was presented by Pierre at last SERV meeting in Luxembourg, we could look to introduce and run parallel with CSPA support model, need to develop the services, 2/3 other services are under development.</a:t>
            </a:r>
          </a:p>
          <a:p>
            <a:endParaRPr lang="en-GB" altLang="en-US" smtClean="0"/>
          </a:p>
          <a:p>
            <a:r>
              <a:rPr lang="en-GB" altLang="en-US" smtClean="0"/>
              <a:t>Marco as being part of the TASK Force to provide some further background info on SERV.</a:t>
            </a:r>
          </a:p>
          <a:p>
            <a:endParaRPr lang="en-GB"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BE6B91F7-82F1-4253-97D2-5D64FE2F7649}" type="slidenum">
              <a:rPr lang="en-GB" altLang="en-US" sz="1200"/>
              <a:pPr/>
              <a:t>18</a:t>
            </a:fld>
            <a:endParaRPr lang="en-GB" altLang="en-US" sz="1200"/>
          </a:p>
        </p:txBody>
      </p:sp>
    </p:spTree>
    <p:extLst>
      <p:ext uri="{BB962C8B-B14F-4D97-AF65-F5344CB8AC3E}">
        <p14:creationId xmlns:p14="http://schemas.microsoft.com/office/powerpoint/2010/main" val="59993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C4E21DDA-CF29-4349-ADB1-C3DD3DC5C497}" type="slidenum">
              <a:rPr lang="en-US" smtClean="0"/>
              <a:t>19</a:t>
            </a:fld>
            <a:endParaRPr lang="en-US"/>
          </a:p>
        </p:txBody>
      </p:sp>
    </p:spTree>
    <p:extLst>
      <p:ext uri="{BB962C8B-B14F-4D97-AF65-F5344CB8AC3E}">
        <p14:creationId xmlns:p14="http://schemas.microsoft.com/office/powerpoint/2010/main" val="248292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The Generic Statistical Information Model (GSIM) contains a number of groups. Of these, the Concepts Group is the most established and elaborated. The main reason for this is because the Concepts Group is the area influenced by traditional statistical metadata development in statistical organizations. </a:t>
            </a:r>
            <a:endParaRPr lang="sv-SE" dirty="0" smtClean="0"/>
          </a:p>
          <a:p>
            <a:r>
              <a:rPr lang="en-GB" dirty="0" smtClean="0"/>
              <a:t>These organizations have developed a lot of experience over the years, and several organizations are now using GSIM in development projects. Earlier experiences with models such as ISO 11179 show that the implementation of standards can be quite different due to differences in their interpretation. </a:t>
            </a:r>
            <a:endParaRPr lang="sv-SE" dirty="0" smtClean="0"/>
          </a:p>
          <a:p>
            <a:r>
              <a:rPr lang="en-GB" dirty="0" smtClean="0"/>
              <a:t>There is a risk that the same thing will happen to GSIM unless there is a common understanding on how to interpret and use the model. </a:t>
            </a:r>
            <a:endParaRPr lang="sv-SE" dirty="0" smtClean="0"/>
          </a:p>
          <a:p>
            <a:r>
              <a:rPr lang="en-GB" dirty="0" smtClean="0"/>
              <a:t>Discussions regarding GSIM variables and related concepts (concept systems, concept, variable, represented variable and instance variable) are showing that they can all be interpreted in different ways in different GSIM implementations: If this continues, the potential gain from CSPA and other projects on tools and methods will suffer. The issues may be solved in different ways in the varying uses as a result. </a:t>
            </a:r>
            <a:endParaRPr lang="sv-SE" dirty="0" smtClean="0"/>
          </a:p>
          <a:p>
            <a:endParaRPr lang="sv-SE" dirty="0" smtClean="0"/>
          </a:p>
          <a:p>
            <a:r>
              <a:rPr lang="en-GB" dirty="0" smtClean="0"/>
              <a:t>The Generic Statistical Information Model (GSIM) contains a number of groups. Of these, the Concepts Group is the most established and elaborated. The main reason for this is because the Concepts Group is the area influenced by traditional statistical metadata development in statistical organizations. </a:t>
            </a:r>
            <a:endParaRPr lang="sv-SE" dirty="0" smtClean="0"/>
          </a:p>
          <a:p>
            <a:r>
              <a:rPr lang="en-GB" dirty="0" smtClean="0"/>
              <a:t>These organizations have developed a lot of experience over the years, and several organizations are now using GSIM in development projects. Earlier experiences with models such as ISO 11179 show that the implementation of standards can be quite different due to differences in their interpretation. </a:t>
            </a:r>
            <a:endParaRPr lang="sv-SE" dirty="0" smtClean="0"/>
          </a:p>
          <a:p>
            <a:r>
              <a:rPr lang="en-GB" dirty="0" smtClean="0"/>
              <a:t>There is a risk that the same thing will happen to GSIM unless there is a common understanding on how to interpret and use the model. </a:t>
            </a:r>
            <a:endParaRPr lang="sv-SE" dirty="0" smtClean="0"/>
          </a:p>
          <a:p>
            <a:r>
              <a:rPr lang="en-GB" dirty="0" smtClean="0"/>
              <a:t>Discussions regarding GSIM variables and related concepts (concept systems, concept, variable, represented variable and instance variable) are showing that they can all be interpreted in different ways in different GSIM implementations: If this continues, the potential gain from CSPA and other projects on tools and methods will suffer. The issues may be solved in different ways in the varying uses as a result.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49F70A1-21FD-4E7D-B58D-3A6E112A8F4A}" type="slidenum">
              <a:rPr lang="sv-SE" smtClean="0"/>
              <a:t>20</a:t>
            </a:fld>
            <a:endParaRPr lang="sv-SE"/>
          </a:p>
        </p:txBody>
      </p:sp>
    </p:spTree>
    <p:extLst>
      <p:ext uri="{BB962C8B-B14F-4D97-AF65-F5344CB8AC3E}">
        <p14:creationId xmlns:p14="http://schemas.microsoft.com/office/powerpoint/2010/main" val="287924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Present the </a:t>
            </a:r>
            <a:r>
              <a:rPr lang="sv-SE" dirty="0" err="1" smtClean="0"/>
              <a:t>subgroup</a:t>
            </a:r>
            <a:r>
              <a:rPr lang="sv-SE" dirty="0" smtClean="0"/>
              <a:t> and the </a:t>
            </a:r>
            <a:r>
              <a:rPr lang="sv-SE" dirty="0" err="1" smtClean="0"/>
              <a:t>members</a:t>
            </a:r>
            <a:endParaRPr lang="sv-SE" dirty="0" smtClean="0"/>
          </a:p>
          <a:p>
            <a:r>
              <a:rPr lang="sv-SE" dirty="0" err="1" smtClean="0"/>
              <a:t>France</a:t>
            </a:r>
            <a:r>
              <a:rPr lang="sv-SE" dirty="0" smtClean="0"/>
              <a:t> - </a:t>
            </a:r>
            <a:r>
              <a:rPr lang="sv-SE" dirty="0" err="1" smtClean="0"/>
              <a:t>Romain</a:t>
            </a:r>
            <a:r>
              <a:rPr lang="sv-SE" dirty="0" smtClean="0"/>
              <a:t> </a:t>
            </a:r>
            <a:r>
              <a:rPr lang="sv-SE" dirty="0" err="1" smtClean="0"/>
              <a:t>Tailhurat</a:t>
            </a:r>
            <a:endParaRPr lang="sv-SE" dirty="0" smtClean="0"/>
          </a:p>
          <a:p>
            <a:r>
              <a:rPr lang="sv-SE" dirty="0" err="1" smtClean="0"/>
              <a:t>Norway</a:t>
            </a:r>
            <a:r>
              <a:rPr lang="sv-SE" dirty="0" smtClean="0"/>
              <a:t> - Trygve </a:t>
            </a:r>
            <a:r>
              <a:rPr lang="sv-SE" dirty="0" err="1" smtClean="0"/>
              <a:t>Falch</a:t>
            </a:r>
            <a:endParaRPr lang="sv-SE" dirty="0" smtClean="0"/>
          </a:p>
          <a:p>
            <a:r>
              <a:rPr lang="sv-SE" dirty="0" smtClean="0"/>
              <a:t>Sweden - Jakob Engdahl</a:t>
            </a:r>
          </a:p>
          <a:p>
            <a:r>
              <a:rPr lang="sv-SE" dirty="0" smtClean="0"/>
              <a:t>Eurostat - Jean-Marc </a:t>
            </a:r>
            <a:r>
              <a:rPr lang="sv-SE" dirty="0" err="1" smtClean="0"/>
              <a:t>Museux</a:t>
            </a:r>
            <a:endParaRPr lang="sv-SE" dirty="0" smtClean="0"/>
          </a:p>
          <a:p>
            <a:r>
              <a:rPr lang="sv-SE" dirty="0" smtClean="0"/>
              <a:t>New Zealand - Rosemary </a:t>
            </a:r>
            <a:r>
              <a:rPr lang="sv-SE" dirty="0" err="1" smtClean="0"/>
              <a:t>McGrath</a:t>
            </a:r>
            <a:endParaRPr lang="sv-SE" dirty="0" smtClean="0"/>
          </a:p>
          <a:p>
            <a:r>
              <a:rPr lang="sv-SE" dirty="0" smtClean="0"/>
              <a:t>UNECE - Steven Vale, Alice </a:t>
            </a:r>
            <a:r>
              <a:rPr lang="sv-SE" dirty="0" err="1" smtClean="0"/>
              <a:t>Kovarikova</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E857019-FB32-4D56-8658-D219EF7AEC81}" type="slidenum">
              <a:rPr lang="en-GB" altLang="en-US" smtClean="0"/>
              <a:pPr>
                <a:defRPr/>
              </a:pPr>
              <a:t>25</a:t>
            </a:fld>
            <a:endParaRPr lang="en-GB" altLang="en-US"/>
          </a:p>
        </p:txBody>
      </p:sp>
    </p:spTree>
    <p:extLst>
      <p:ext uri="{BB962C8B-B14F-4D97-AF65-F5344CB8AC3E}">
        <p14:creationId xmlns:p14="http://schemas.microsoft.com/office/powerpoint/2010/main" val="401449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goal for the subgroup</a:t>
            </a:r>
          </a:p>
          <a:p>
            <a:r>
              <a:rPr lang="en-US" altLang="en-US" dirty="0"/>
              <a:t>Supply more specific and helpful guidance on architecture</a:t>
            </a:r>
          </a:p>
          <a:p>
            <a:r>
              <a:rPr lang="en-US" altLang="en-US" dirty="0"/>
              <a:t>Provide guidance to NSOs that are facing difficult decisions when building services or making use of services </a:t>
            </a:r>
          </a:p>
          <a:p>
            <a:r>
              <a:rPr lang="en-US" altLang="en-US" dirty="0"/>
              <a:t>Improve the guidance in the CSPA-standard </a:t>
            </a:r>
          </a:p>
          <a:p>
            <a:endParaRPr lang="en-GB" altLang="en-US" dirty="0" smtClean="0"/>
          </a:p>
          <a:p>
            <a:endParaRPr lang="en-GB" altLang="en-US"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978F00F2-3FBC-4E50-B4AC-37B2056E1647}" type="slidenum">
              <a:rPr lang="en-GB" altLang="en-US" sz="1200"/>
              <a:pPr/>
              <a:t>26</a:t>
            </a:fld>
            <a:endParaRPr lang="en-GB" altLang="en-US" sz="1200"/>
          </a:p>
        </p:txBody>
      </p:sp>
    </p:spTree>
    <p:extLst>
      <p:ext uri="{BB962C8B-B14F-4D97-AF65-F5344CB8AC3E}">
        <p14:creationId xmlns:p14="http://schemas.microsoft.com/office/powerpoint/2010/main" val="249927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err="1" smtClean="0"/>
              <a:t>Either</a:t>
            </a:r>
            <a:r>
              <a:rPr lang="sv-SE" dirty="0" smtClean="0"/>
              <a:t> </a:t>
            </a:r>
            <a:r>
              <a:rPr lang="sv-SE" dirty="0" err="1" smtClean="0"/>
              <a:t>you</a:t>
            </a:r>
            <a:r>
              <a:rPr lang="sv-SE" dirty="0" smtClean="0"/>
              <a:t> </a:t>
            </a:r>
            <a:r>
              <a:rPr lang="sv-SE" dirty="0" err="1" smtClean="0"/>
              <a:t>are</a:t>
            </a:r>
            <a:r>
              <a:rPr lang="sv-SE" dirty="0" smtClean="0"/>
              <a:t> </a:t>
            </a:r>
            <a:r>
              <a:rPr lang="sv-SE" dirty="0" err="1" smtClean="0"/>
              <a:t>building</a:t>
            </a:r>
            <a:r>
              <a:rPr lang="sv-SE" dirty="0" smtClean="0"/>
              <a:t> or </a:t>
            </a:r>
            <a:r>
              <a:rPr lang="sv-SE" dirty="0" err="1" smtClean="0"/>
              <a:t>using</a:t>
            </a:r>
            <a:r>
              <a:rPr lang="sv-SE" baseline="0" dirty="0" smtClean="0"/>
              <a:t> a service </a:t>
            </a:r>
            <a:r>
              <a:rPr lang="sv-SE" baseline="0" dirty="0" err="1" smtClean="0"/>
              <a:t>built</a:t>
            </a:r>
            <a:r>
              <a:rPr lang="sv-SE" baseline="0" dirty="0" smtClean="0"/>
              <a:t> by </a:t>
            </a:r>
            <a:r>
              <a:rPr lang="sv-SE" baseline="0" dirty="0" err="1" smtClean="0"/>
              <a:t>someone</a:t>
            </a:r>
            <a:r>
              <a:rPr lang="sv-SE" baseline="0" dirty="0" smtClean="0"/>
              <a:t> </a:t>
            </a:r>
            <a:r>
              <a:rPr lang="sv-SE" baseline="0" dirty="0" err="1" smtClean="0"/>
              <a:t>else</a:t>
            </a:r>
            <a:r>
              <a:rPr lang="sv-SE" baseline="0" dirty="0" smtClean="0"/>
              <a:t>, </a:t>
            </a:r>
            <a:r>
              <a:rPr lang="sv-SE" baseline="0" dirty="0" err="1" smtClean="0"/>
              <a:t>there</a:t>
            </a:r>
            <a:r>
              <a:rPr lang="sv-SE" baseline="0" dirty="0" smtClean="0"/>
              <a:t> is </a:t>
            </a:r>
            <a:r>
              <a:rPr lang="sv-SE" baseline="0" dirty="0" err="1" smtClean="0"/>
              <a:t>always</a:t>
            </a:r>
            <a:r>
              <a:rPr lang="sv-SE" baseline="0" dirty="0" smtClean="0"/>
              <a:t> a </a:t>
            </a:r>
            <a:r>
              <a:rPr lang="sv-SE" baseline="0" dirty="0" err="1" smtClean="0"/>
              <a:t>question</a:t>
            </a:r>
            <a:r>
              <a:rPr lang="sv-SE" baseline="0" dirty="0" smtClean="0"/>
              <a:t> </a:t>
            </a:r>
            <a:r>
              <a:rPr lang="sv-SE" baseline="0" dirty="0" err="1" smtClean="0"/>
              <a:t>about</a:t>
            </a:r>
            <a:r>
              <a:rPr lang="sv-SE" baseline="0" dirty="0" smtClean="0"/>
              <a:t> ”</a:t>
            </a:r>
            <a:r>
              <a:rPr lang="sv-SE" baseline="0" dirty="0" err="1" smtClean="0"/>
              <a:t>size</a:t>
            </a:r>
            <a:r>
              <a:rPr lang="sv-SE" baseline="0" dirty="0" smtClean="0"/>
              <a:t>” </a:t>
            </a:r>
            <a:r>
              <a:rPr lang="sv-SE" baseline="0" dirty="0" err="1" smtClean="0"/>
              <a:t>when</a:t>
            </a:r>
            <a:r>
              <a:rPr lang="sv-SE" baseline="0" dirty="0" smtClean="0"/>
              <a:t> </a:t>
            </a:r>
            <a:r>
              <a:rPr lang="sv-SE" baseline="0" dirty="0" err="1" smtClean="0"/>
              <a:t>you’re</a:t>
            </a:r>
            <a:r>
              <a:rPr lang="sv-SE" baseline="0" dirty="0" smtClean="0"/>
              <a:t> </a:t>
            </a:r>
            <a:r>
              <a:rPr lang="sv-SE" baseline="0" dirty="0" err="1" smtClean="0"/>
              <a:t>looking</a:t>
            </a:r>
            <a:r>
              <a:rPr lang="sv-SE" baseline="0" dirty="0" smtClean="0"/>
              <a:t> </a:t>
            </a:r>
            <a:r>
              <a:rPr lang="sv-SE" baseline="0" dirty="0" err="1" smtClean="0"/>
              <a:t>to</a:t>
            </a:r>
            <a:r>
              <a:rPr lang="sv-SE" baseline="0" dirty="0" smtClean="0"/>
              <a:t> </a:t>
            </a:r>
            <a:r>
              <a:rPr lang="sv-SE" baseline="0" dirty="0" err="1" smtClean="0"/>
              <a:t>establish</a:t>
            </a:r>
            <a:r>
              <a:rPr lang="sv-SE" baseline="0" dirty="0" smtClean="0"/>
              <a:t> </a:t>
            </a:r>
            <a:r>
              <a:rPr lang="sv-SE" baseline="0" dirty="0" err="1" smtClean="0"/>
              <a:t>some</a:t>
            </a:r>
            <a:r>
              <a:rPr lang="sv-SE" baseline="0" dirty="0" smtClean="0"/>
              <a:t> form </a:t>
            </a:r>
            <a:r>
              <a:rPr lang="sv-SE" baseline="0" dirty="0" err="1" smtClean="0"/>
              <a:t>of</a:t>
            </a:r>
            <a:r>
              <a:rPr lang="sv-SE" baseline="0" dirty="0" smtClean="0"/>
              <a:t> IT-system.</a:t>
            </a:r>
          </a:p>
          <a:p>
            <a:r>
              <a:rPr lang="sv-SE" baseline="0" dirty="0" err="1" smtClean="0"/>
              <a:t>This</a:t>
            </a:r>
            <a:r>
              <a:rPr lang="sv-SE" baseline="0" dirty="0" smtClean="0"/>
              <a:t> </a:t>
            </a:r>
            <a:r>
              <a:rPr lang="sv-SE" baseline="0" dirty="0" err="1" smtClean="0"/>
              <a:t>requires</a:t>
            </a:r>
            <a:r>
              <a:rPr lang="sv-SE" baseline="0" dirty="0" smtClean="0"/>
              <a:t> </a:t>
            </a:r>
            <a:r>
              <a:rPr lang="sv-SE" baseline="0" dirty="0" err="1" smtClean="0"/>
              <a:t>us</a:t>
            </a:r>
            <a:r>
              <a:rPr lang="sv-SE" baseline="0" dirty="0" smtClean="0"/>
              <a:t> </a:t>
            </a:r>
            <a:r>
              <a:rPr lang="sv-SE" baseline="0" dirty="0" err="1" smtClean="0"/>
              <a:t>to</a:t>
            </a:r>
            <a:r>
              <a:rPr lang="sv-SE" baseline="0" dirty="0" smtClean="0"/>
              <a:t> be </a:t>
            </a:r>
            <a:r>
              <a:rPr lang="sv-SE" baseline="0" dirty="0" err="1" smtClean="0"/>
              <a:t>able</a:t>
            </a:r>
            <a:r>
              <a:rPr lang="sv-SE" baseline="0" dirty="0" smtClean="0"/>
              <a:t> </a:t>
            </a:r>
            <a:r>
              <a:rPr lang="sv-SE" baseline="0" dirty="0" err="1" smtClean="0"/>
              <a:t>to</a:t>
            </a:r>
            <a:r>
              <a:rPr lang="sv-SE" baseline="0" dirty="0" smtClean="0"/>
              <a:t> </a:t>
            </a:r>
            <a:r>
              <a:rPr lang="sv-SE" baseline="0" dirty="0" err="1" smtClean="0"/>
              <a:t>define</a:t>
            </a:r>
            <a:r>
              <a:rPr lang="sv-SE" baseline="0" dirty="0" smtClean="0"/>
              <a:t> </a:t>
            </a:r>
            <a:r>
              <a:rPr lang="sv-SE" baseline="0" dirty="0" err="1" smtClean="0"/>
              <a:t>something</a:t>
            </a:r>
            <a:r>
              <a:rPr lang="sv-SE" baseline="0" dirty="0" smtClean="0"/>
              <a:t> from a </a:t>
            </a:r>
            <a:r>
              <a:rPr lang="sv-SE" baseline="0" dirty="0" err="1" smtClean="0"/>
              <a:t>granularity</a:t>
            </a:r>
            <a:r>
              <a:rPr lang="sv-SE" baseline="0" dirty="0" smtClean="0"/>
              <a:t> </a:t>
            </a:r>
            <a:r>
              <a:rPr lang="sv-SE" baseline="0" dirty="0" err="1" smtClean="0"/>
              <a:t>perspective</a:t>
            </a:r>
            <a:r>
              <a:rPr lang="sv-SE" baseline="0" dirty="0" smtClean="0"/>
              <a:t> in order </a:t>
            </a:r>
            <a:r>
              <a:rPr lang="sv-SE" baseline="0" dirty="0" err="1" smtClean="0"/>
              <a:t>to</a:t>
            </a:r>
            <a:r>
              <a:rPr lang="sv-SE" baseline="0" dirty="0" smtClean="0"/>
              <a:t> understand the </a:t>
            </a:r>
            <a:r>
              <a:rPr lang="sv-SE" baseline="0" dirty="0" err="1" smtClean="0"/>
              <a:t>implications</a:t>
            </a:r>
            <a:r>
              <a:rPr lang="sv-SE" baseline="0" dirty="0" smtClean="0"/>
              <a:t> </a:t>
            </a:r>
            <a:r>
              <a:rPr lang="sv-SE" baseline="0" dirty="0" err="1" smtClean="0"/>
              <a:t>of</a:t>
            </a:r>
            <a:r>
              <a:rPr lang="sv-SE" baseline="0" dirty="0" smtClean="0"/>
              <a:t> </a:t>
            </a:r>
            <a:r>
              <a:rPr lang="sv-SE" baseline="0" dirty="0" err="1" smtClean="0"/>
              <a:t>investing</a:t>
            </a:r>
            <a:r>
              <a:rPr lang="sv-SE" baseline="0" dirty="0" smtClean="0"/>
              <a:t> in a </a:t>
            </a:r>
            <a:r>
              <a:rPr lang="sv-SE" baseline="0" dirty="0" err="1" smtClean="0"/>
              <a:t>specific</a:t>
            </a:r>
            <a:r>
              <a:rPr lang="sv-SE" baseline="0" dirty="0" smtClean="0"/>
              <a:t> service.</a:t>
            </a:r>
          </a:p>
          <a:p>
            <a:r>
              <a:rPr lang="sv-SE" baseline="0" dirty="0" smtClean="0"/>
              <a:t>The </a:t>
            </a:r>
            <a:r>
              <a:rPr lang="sv-SE" baseline="0" dirty="0" err="1" smtClean="0"/>
              <a:t>challenges</a:t>
            </a:r>
            <a:r>
              <a:rPr lang="sv-SE" baseline="0" dirty="0" smtClean="0"/>
              <a:t> </a:t>
            </a:r>
            <a:r>
              <a:rPr lang="sv-SE" baseline="0" dirty="0" err="1" smtClean="0"/>
              <a:t>differ</a:t>
            </a:r>
            <a:r>
              <a:rPr lang="sv-SE" baseline="0" dirty="0" smtClean="0"/>
              <a:t> </a:t>
            </a:r>
            <a:r>
              <a:rPr lang="sv-SE" baseline="0" dirty="0" err="1" smtClean="0"/>
              <a:t>if</a:t>
            </a:r>
            <a:r>
              <a:rPr lang="sv-SE" baseline="0" dirty="0" smtClean="0"/>
              <a:t> </a:t>
            </a:r>
            <a:r>
              <a:rPr lang="sv-SE" baseline="0" dirty="0" err="1" smtClean="0"/>
              <a:t>you</a:t>
            </a:r>
            <a:r>
              <a:rPr lang="sv-SE" baseline="0" dirty="0" smtClean="0"/>
              <a:t> </a:t>
            </a:r>
            <a:r>
              <a:rPr lang="sv-SE" baseline="0" dirty="0" err="1" smtClean="0"/>
              <a:t>intent</a:t>
            </a:r>
            <a:r>
              <a:rPr lang="sv-SE" baseline="0" dirty="0" smtClean="0"/>
              <a:t> </a:t>
            </a:r>
            <a:r>
              <a:rPr lang="sv-SE" baseline="0" dirty="0" err="1" smtClean="0"/>
              <a:t>to</a:t>
            </a:r>
            <a:r>
              <a:rPr lang="sv-SE" baseline="0" dirty="0" smtClean="0"/>
              <a:t> </a:t>
            </a:r>
            <a:r>
              <a:rPr lang="sv-SE" baseline="0" dirty="0" err="1" smtClean="0"/>
              <a:t>invest</a:t>
            </a:r>
            <a:r>
              <a:rPr lang="sv-SE" baseline="0" dirty="0" smtClean="0"/>
              <a:t> in a 1x1-lego </a:t>
            </a:r>
            <a:r>
              <a:rPr lang="sv-SE" baseline="0" dirty="0" err="1" smtClean="0"/>
              <a:t>brick</a:t>
            </a:r>
            <a:r>
              <a:rPr lang="sv-SE" baseline="0" dirty="0" smtClean="0"/>
              <a:t> or </a:t>
            </a:r>
            <a:r>
              <a:rPr lang="sv-SE" baseline="0" dirty="0" err="1" smtClean="0"/>
              <a:t>if</a:t>
            </a:r>
            <a:r>
              <a:rPr lang="sv-SE" baseline="0" dirty="0" smtClean="0"/>
              <a:t> </a:t>
            </a:r>
            <a:r>
              <a:rPr lang="sv-SE" baseline="0" dirty="0" err="1" smtClean="0"/>
              <a:t>you</a:t>
            </a:r>
            <a:r>
              <a:rPr lang="sv-SE" baseline="0" dirty="0" smtClean="0"/>
              <a:t> </a:t>
            </a:r>
            <a:r>
              <a:rPr lang="sv-SE" baseline="0" dirty="0" err="1" smtClean="0"/>
              <a:t>are</a:t>
            </a:r>
            <a:r>
              <a:rPr lang="sv-SE" baseline="0" dirty="0" smtClean="0"/>
              <a:t> </a:t>
            </a:r>
            <a:r>
              <a:rPr lang="sv-SE" baseline="0" dirty="0" err="1" smtClean="0"/>
              <a:t>investing</a:t>
            </a:r>
            <a:r>
              <a:rPr lang="sv-SE" baseline="0" dirty="0" smtClean="0"/>
              <a:t> in a 4x2 </a:t>
            </a:r>
            <a:r>
              <a:rPr lang="sv-SE" baseline="0" dirty="0" err="1" smtClean="0"/>
              <a:t>duplo</a:t>
            </a:r>
            <a:r>
              <a:rPr lang="sv-SE" baseline="0" dirty="0" smtClean="0"/>
              <a:t> </a:t>
            </a:r>
            <a:r>
              <a:rPr lang="sv-SE" baseline="0" dirty="0" err="1" smtClean="0"/>
              <a:t>brick</a:t>
            </a:r>
            <a:r>
              <a:rPr lang="sv-SE" baseline="0" dirty="0" smtClean="0"/>
              <a:t>.</a:t>
            </a:r>
          </a:p>
          <a:p>
            <a:r>
              <a:rPr lang="sv-SE" baseline="0" dirty="0" smtClean="0"/>
              <a:t>The </a:t>
            </a:r>
            <a:r>
              <a:rPr lang="sv-SE" baseline="0" dirty="0" err="1" smtClean="0"/>
              <a:t>analogy</a:t>
            </a:r>
            <a:r>
              <a:rPr lang="sv-SE" baseline="0" dirty="0" smtClean="0"/>
              <a:t> </a:t>
            </a:r>
            <a:r>
              <a:rPr lang="sv-SE" baseline="0" dirty="0" err="1" smtClean="0"/>
              <a:t>of</a:t>
            </a:r>
            <a:r>
              <a:rPr lang="sv-SE" baseline="0" dirty="0" smtClean="0"/>
              <a:t> </a:t>
            </a:r>
            <a:r>
              <a:rPr lang="sv-SE" baseline="0" dirty="0" err="1" smtClean="0"/>
              <a:t>these</a:t>
            </a:r>
            <a:r>
              <a:rPr lang="sv-SE" baseline="0" dirty="0" smtClean="0"/>
              <a:t> lego </a:t>
            </a:r>
            <a:r>
              <a:rPr lang="sv-SE" baseline="0" dirty="0" err="1" smtClean="0"/>
              <a:t>bricks</a:t>
            </a:r>
            <a:r>
              <a:rPr lang="sv-SE" baseline="0" dirty="0" smtClean="0"/>
              <a:t> </a:t>
            </a:r>
            <a:r>
              <a:rPr lang="sv-SE" baseline="0" dirty="0" err="1" smtClean="0"/>
              <a:t>indicate</a:t>
            </a:r>
            <a:r>
              <a:rPr lang="sv-SE" baseline="0" dirty="0" smtClean="0"/>
              <a:t> </a:t>
            </a:r>
            <a:r>
              <a:rPr lang="sv-SE" baseline="0" dirty="0" err="1" smtClean="0"/>
              <a:t>that</a:t>
            </a:r>
            <a:r>
              <a:rPr lang="sv-SE" baseline="0" dirty="0" smtClean="0"/>
              <a:t> the </a:t>
            </a:r>
            <a:r>
              <a:rPr lang="sv-SE" baseline="0" dirty="0" err="1" smtClean="0"/>
              <a:t>granularity</a:t>
            </a:r>
            <a:r>
              <a:rPr lang="sv-SE" baseline="0" dirty="0" smtClean="0"/>
              <a:t> </a:t>
            </a:r>
            <a:r>
              <a:rPr lang="sv-SE" baseline="0" dirty="0" err="1" smtClean="0"/>
              <a:t>discussion</a:t>
            </a:r>
            <a:r>
              <a:rPr lang="sv-SE" baseline="0" dirty="0" smtClean="0"/>
              <a:t> </a:t>
            </a:r>
            <a:r>
              <a:rPr lang="sv-SE" baseline="0" dirty="0" err="1" smtClean="0"/>
              <a:t>relates</a:t>
            </a:r>
            <a:r>
              <a:rPr lang="sv-SE" baseline="0" dirty="0" smtClean="0"/>
              <a:t> </a:t>
            </a:r>
            <a:r>
              <a:rPr lang="sv-SE" baseline="0" dirty="0" err="1" smtClean="0"/>
              <a:t>alot</a:t>
            </a:r>
            <a:r>
              <a:rPr lang="sv-SE" baseline="0" dirty="0" smtClean="0"/>
              <a:t> </a:t>
            </a:r>
            <a:r>
              <a:rPr lang="sv-SE" baseline="0" dirty="0" err="1" smtClean="0"/>
              <a:t>to</a:t>
            </a:r>
            <a:r>
              <a:rPr lang="sv-SE" baseline="0" dirty="0" smtClean="0"/>
              <a:t> the </a:t>
            </a:r>
            <a:r>
              <a:rPr lang="sv-SE" baseline="0" dirty="0" err="1" smtClean="0"/>
              <a:t>size</a:t>
            </a:r>
            <a:r>
              <a:rPr lang="sv-SE" baseline="0" dirty="0" smtClean="0"/>
              <a:t> </a:t>
            </a:r>
            <a:r>
              <a:rPr lang="sv-SE" baseline="0" dirty="0" err="1" smtClean="0"/>
              <a:t>of</a:t>
            </a:r>
            <a:r>
              <a:rPr lang="sv-SE" baseline="0" dirty="0" smtClean="0"/>
              <a:t> the service – as in </a:t>
            </a:r>
            <a:r>
              <a:rPr lang="sv-SE" baseline="0" dirty="0" err="1" smtClean="0"/>
              <a:t>how</a:t>
            </a:r>
            <a:r>
              <a:rPr lang="sv-SE" baseline="0" dirty="0" smtClean="0"/>
              <a:t> </a:t>
            </a:r>
            <a:r>
              <a:rPr lang="sv-SE" baseline="0" dirty="0" err="1" smtClean="0"/>
              <a:t>big</a:t>
            </a:r>
            <a:r>
              <a:rPr lang="sv-SE" baseline="0" dirty="0" smtClean="0"/>
              <a:t> is the </a:t>
            </a:r>
            <a:r>
              <a:rPr lang="sv-SE" baseline="0" dirty="0" err="1" smtClean="0"/>
              <a:t>codebase</a:t>
            </a:r>
            <a:r>
              <a:rPr lang="sv-SE" baseline="0" dirty="0" smtClean="0"/>
              <a:t> or </a:t>
            </a:r>
            <a:r>
              <a:rPr lang="sv-SE" baseline="0" dirty="0" err="1" smtClean="0"/>
              <a:t>something</a:t>
            </a:r>
            <a:r>
              <a:rPr lang="sv-SE" baseline="0" dirty="0" smtClean="0"/>
              <a:t> </a:t>
            </a:r>
            <a:r>
              <a:rPr lang="sv-SE" baseline="0" dirty="0" err="1" smtClean="0"/>
              <a:t>similar</a:t>
            </a:r>
            <a:r>
              <a:rPr lang="sv-SE" baseline="0" dirty="0" smtClean="0"/>
              <a:t>. </a:t>
            </a:r>
          </a:p>
          <a:p>
            <a:r>
              <a:rPr lang="sv-SE" baseline="0" dirty="0" err="1" smtClean="0"/>
              <a:t>There</a:t>
            </a:r>
            <a:r>
              <a:rPr lang="sv-SE" baseline="0" dirty="0" smtClean="0"/>
              <a:t> </a:t>
            </a:r>
            <a:r>
              <a:rPr lang="sv-SE" baseline="0" dirty="0" err="1" smtClean="0"/>
              <a:t>are</a:t>
            </a:r>
            <a:r>
              <a:rPr lang="sv-SE" baseline="0" dirty="0" smtClean="0"/>
              <a:t> </a:t>
            </a:r>
            <a:r>
              <a:rPr lang="sv-SE" baseline="0" dirty="0" err="1" smtClean="0"/>
              <a:t>however</a:t>
            </a:r>
            <a:r>
              <a:rPr lang="sv-SE" baseline="0" dirty="0" smtClean="0"/>
              <a:t> </a:t>
            </a:r>
            <a:r>
              <a:rPr lang="sv-SE" baseline="0" dirty="0" err="1" smtClean="0"/>
              <a:t>several</a:t>
            </a:r>
            <a:r>
              <a:rPr lang="sv-SE" baseline="0" dirty="0" smtClean="0"/>
              <a:t> </a:t>
            </a:r>
            <a:r>
              <a:rPr lang="sv-SE" baseline="0" dirty="0" err="1" smtClean="0"/>
              <a:t>important</a:t>
            </a:r>
            <a:r>
              <a:rPr lang="sv-SE" baseline="0" dirty="0" smtClean="0"/>
              <a:t> </a:t>
            </a:r>
            <a:r>
              <a:rPr lang="sv-SE" baseline="0" dirty="0" err="1" smtClean="0"/>
              <a:t>things</a:t>
            </a:r>
            <a:r>
              <a:rPr lang="sv-SE" baseline="0" dirty="0" smtClean="0"/>
              <a:t> </a:t>
            </a:r>
            <a:r>
              <a:rPr lang="sv-SE" baseline="0" dirty="0" err="1" smtClean="0"/>
              <a:t>related</a:t>
            </a:r>
            <a:r>
              <a:rPr lang="sv-SE" baseline="0" dirty="0" smtClean="0"/>
              <a:t> </a:t>
            </a:r>
            <a:r>
              <a:rPr lang="sv-SE" baseline="0" dirty="0" err="1" smtClean="0"/>
              <a:t>to</a:t>
            </a:r>
            <a:r>
              <a:rPr lang="sv-SE" baseline="0" dirty="0" smtClean="0"/>
              <a:t> </a:t>
            </a:r>
            <a:r>
              <a:rPr lang="sv-SE" baseline="0" dirty="0" err="1" smtClean="0"/>
              <a:t>granularity</a:t>
            </a:r>
            <a:r>
              <a:rPr lang="sv-SE" baseline="0" dirty="0" smtClean="0"/>
              <a:t>. </a:t>
            </a:r>
          </a:p>
          <a:p>
            <a:r>
              <a:rPr lang="sv-SE" baseline="0" dirty="0" err="1" smtClean="0"/>
              <a:t>Things</a:t>
            </a:r>
            <a:r>
              <a:rPr lang="sv-SE" baseline="0" dirty="0" smtClean="0"/>
              <a:t> like:</a:t>
            </a:r>
          </a:p>
          <a:p>
            <a:pPr lvl="1"/>
            <a:r>
              <a:rPr lang="sv-SE" baseline="0" dirty="0" err="1" smtClean="0"/>
              <a:t>Gsbpm-coverage</a:t>
            </a:r>
            <a:r>
              <a:rPr lang="sv-SE" baseline="0" dirty="0" smtClean="0"/>
              <a:t> - </a:t>
            </a:r>
            <a:r>
              <a:rPr lang="sv-SE" baseline="0" dirty="0" err="1" smtClean="0"/>
              <a:t>how</a:t>
            </a:r>
            <a:r>
              <a:rPr lang="sv-SE" baseline="0" dirty="0" smtClean="0"/>
              <a:t> </a:t>
            </a:r>
            <a:r>
              <a:rPr lang="sv-SE" baseline="0" dirty="0" err="1" smtClean="0"/>
              <a:t>many</a:t>
            </a:r>
            <a:r>
              <a:rPr lang="sv-SE" baseline="0" dirty="0" smtClean="0"/>
              <a:t> processes/</a:t>
            </a:r>
            <a:r>
              <a:rPr lang="sv-SE" baseline="0" dirty="0" err="1" smtClean="0"/>
              <a:t>subprocesses</a:t>
            </a:r>
            <a:r>
              <a:rPr lang="sv-SE" baseline="0" dirty="0" smtClean="0"/>
              <a:t> </a:t>
            </a:r>
            <a:r>
              <a:rPr lang="sv-SE" baseline="0" dirty="0" err="1" smtClean="0"/>
              <a:t>etc</a:t>
            </a:r>
            <a:r>
              <a:rPr lang="sv-SE" baseline="0" dirty="0" smtClean="0"/>
              <a:t> </a:t>
            </a:r>
            <a:r>
              <a:rPr lang="sv-SE" baseline="0" dirty="0" err="1" smtClean="0"/>
              <a:t>does</a:t>
            </a:r>
            <a:r>
              <a:rPr lang="sv-SE" baseline="0" dirty="0" smtClean="0"/>
              <a:t> the service support</a:t>
            </a:r>
          </a:p>
          <a:p>
            <a:pPr lvl="1"/>
            <a:r>
              <a:rPr lang="sv-SE" baseline="0" dirty="0" smtClean="0"/>
              <a:t>Information - </a:t>
            </a:r>
            <a:r>
              <a:rPr lang="sv-SE" baseline="0" dirty="0" err="1" smtClean="0"/>
              <a:t>how</a:t>
            </a:r>
            <a:r>
              <a:rPr lang="sv-SE" baseline="0" dirty="0" smtClean="0"/>
              <a:t> </a:t>
            </a:r>
            <a:r>
              <a:rPr lang="sv-SE" baseline="0" dirty="0" err="1" smtClean="0"/>
              <a:t>much</a:t>
            </a:r>
            <a:r>
              <a:rPr lang="sv-SE" baseline="0" dirty="0" smtClean="0"/>
              <a:t> </a:t>
            </a:r>
            <a:r>
              <a:rPr lang="sv-SE" baseline="0" dirty="0" err="1" smtClean="0"/>
              <a:t>of</a:t>
            </a:r>
            <a:r>
              <a:rPr lang="sv-SE" baseline="0" dirty="0" smtClean="0"/>
              <a:t> the GSIM is </a:t>
            </a:r>
            <a:r>
              <a:rPr lang="sv-SE" baseline="0" dirty="0" err="1" smtClean="0"/>
              <a:t>involved</a:t>
            </a:r>
            <a:r>
              <a:rPr lang="sv-SE" baseline="0" dirty="0" smtClean="0"/>
              <a:t> in the service</a:t>
            </a:r>
          </a:p>
          <a:p>
            <a:pPr lvl="1"/>
            <a:r>
              <a:rPr lang="sv-SE" baseline="0" dirty="0" smtClean="0"/>
              <a:t>And the </a:t>
            </a:r>
            <a:r>
              <a:rPr lang="sv-SE" baseline="0" dirty="0" err="1" smtClean="0"/>
              <a:t>Technical</a:t>
            </a:r>
            <a:r>
              <a:rPr lang="sv-SE" baseline="0" dirty="0" smtClean="0"/>
              <a:t> </a:t>
            </a:r>
            <a:r>
              <a:rPr lang="sv-SE" baseline="0" dirty="0" err="1" smtClean="0"/>
              <a:t>perspective</a:t>
            </a:r>
            <a:r>
              <a:rPr lang="sv-SE" baseline="0" dirty="0" smtClean="0"/>
              <a:t> - </a:t>
            </a:r>
            <a:r>
              <a:rPr lang="sv-SE" baseline="0" dirty="0" err="1" smtClean="0"/>
              <a:t>does</a:t>
            </a:r>
            <a:r>
              <a:rPr lang="sv-SE" baseline="0" dirty="0" smtClean="0"/>
              <a:t> the service </a:t>
            </a:r>
            <a:r>
              <a:rPr lang="sv-SE" baseline="0" dirty="0" err="1" smtClean="0"/>
              <a:t>contain</a:t>
            </a:r>
            <a:r>
              <a:rPr lang="sv-SE" baseline="0" dirty="0" smtClean="0"/>
              <a:t> GUI-</a:t>
            </a:r>
            <a:r>
              <a:rPr lang="sv-SE" baseline="0" dirty="0" err="1" smtClean="0"/>
              <a:t>components</a:t>
            </a:r>
            <a:r>
              <a:rPr lang="sv-SE" baseline="0" dirty="0" smtClean="0"/>
              <a:t>, </a:t>
            </a:r>
            <a:r>
              <a:rPr lang="sv-SE" baseline="0" dirty="0" err="1" smtClean="0"/>
              <a:t>datastorage</a:t>
            </a:r>
            <a:r>
              <a:rPr lang="sv-SE" baseline="0" dirty="0" smtClean="0"/>
              <a:t>, </a:t>
            </a:r>
            <a:r>
              <a:rPr lang="sv-SE" baseline="0" dirty="0" err="1" smtClean="0"/>
              <a:t>logic</a:t>
            </a:r>
            <a:r>
              <a:rPr lang="sv-SE" baseline="0" dirty="0" smtClean="0"/>
              <a:t> </a:t>
            </a:r>
            <a:r>
              <a:rPr lang="sv-SE" baseline="0" dirty="0" err="1" smtClean="0"/>
              <a:t>etc</a:t>
            </a:r>
            <a:endParaRPr lang="sv-SE" baseline="0" dirty="0" smtClean="0"/>
          </a:p>
          <a:p>
            <a:pPr lvl="0"/>
            <a:endParaRPr lang="sv-SE" baseline="0" dirty="0" smtClean="0"/>
          </a:p>
          <a:p>
            <a:pPr lvl="0"/>
            <a:endParaRPr lang="sv-SE" baseline="0" dirty="0" smtClean="0"/>
          </a:p>
          <a:p>
            <a:endParaRPr lang="en-GB" altLang="en-US"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978F00F2-3FBC-4E50-B4AC-37B2056E1647}" type="slidenum">
              <a:rPr lang="en-GB" altLang="en-US" sz="1200"/>
              <a:pPr/>
              <a:t>27</a:t>
            </a:fld>
            <a:endParaRPr lang="en-GB" altLang="en-US" sz="1200"/>
          </a:p>
        </p:txBody>
      </p:sp>
    </p:spTree>
    <p:extLst>
      <p:ext uri="{BB962C8B-B14F-4D97-AF65-F5344CB8AC3E}">
        <p14:creationId xmlns:p14="http://schemas.microsoft.com/office/powerpoint/2010/main" val="4167316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7214" y="6096000"/>
            <a:ext cx="2681313" cy="520701"/>
          </a:xfrm>
          <a:prstGeom prst="rect">
            <a:avLst/>
          </a:prstGeom>
        </p:spPr>
      </p:pic>
    </p:spTree>
    <p:extLst>
      <p:ext uri="{BB962C8B-B14F-4D97-AF65-F5344CB8AC3E}">
        <p14:creationId xmlns:p14="http://schemas.microsoft.com/office/powerpoint/2010/main" val="428365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221409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263085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788AB76-2FF1-4BD9-A9A8-BFF25301022F}" type="datetimeFigureOut">
              <a:rPr lang="sv-SE" smtClean="0"/>
              <a:t>2016-11-22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2BCB6B9-9F8C-423E-9EA7-F73252A0F367}" type="slidenum">
              <a:rPr lang="sv-SE" smtClean="0"/>
              <a:t>‹#›</a:t>
            </a:fld>
            <a:endParaRPr lang="sv-SE"/>
          </a:p>
        </p:txBody>
      </p:sp>
    </p:spTree>
    <p:extLst>
      <p:ext uri="{BB962C8B-B14F-4D97-AF65-F5344CB8AC3E}">
        <p14:creationId xmlns:p14="http://schemas.microsoft.com/office/powerpoint/2010/main" val="108934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87553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350090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314697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423552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326192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12241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349368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ED03785-B0C6-4876-85ED-73B36280AFB7}" type="datetimeFigureOut">
              <a:rPr lang="en-US" smtClean="0"/>
              <a:t>11/22/2016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32E794-286D-4B5E-8F9E-06F903CB93A8}" type="slidenum">
              <a:rPr lang="en-US" smtClean="0"/>
              <a:t>‹#›</a:t>
            </a:fld>
            <a:endParaRPr lang="en-US"/>
          </a:p>
        </p:txBody>
      </p:sp>
    </p:spTree>
    <p:extLst>
      <p:ext uri="{BB962C8B-B14F-4D97-AF65-F5344CB8AC3E}">
        <p14:creationId xmlns:p14="http://schemas.microsoft.com/office/powerpoint/2010/main" val="361778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089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stretch>
            <a:fillRect/>
          </a:stretch>
        </p:blipFill>
        <p:spPr>
          <a:xfrm>
            <a:off x="6126364" y="6052796"/>
            <a:ext cx="2682472" cy="518205"/>
          </a:xfrm>
          <a:prstGeom prst="rect">
            <a:avLst/>
          </a:prstGeom>
        </p:spPr>
      </p:pic>
    </p:spTree>
    <p:extLst>
      <p:ext uri="{BB962C8B-B14F-4D97-AF65-F5344CB8AC3E}">
        <p14:creationId xmlns:p14="http://schemas.microsoft.com/office/powerpoint/2010/main" val="315559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0.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13.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7593" y="1306360"/>
            <a:ext cx="4176713" cy="1522412"/>
          </a:xfrm>
        </p:spPr>
        <p:txBody>
          <a:bodyPr>
            <a:normAutofit/>
          </a:bodyPr>
          <a:lstStyle/>
          <a:p>
            <a:pPr algn="l">
              <a:defRPr/>
            </a:pPr>
            <a:r>
              <a:rPr lang="en-AU" sz="4800" b="1" dirty="0" smtClean="0"/>
              <a:t>Implementation Group</a:t>
            </a:r>
            <a:endParaRPr lang="sl-SI" sz="4800" b="1" dirty="0"/>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t="38263" b="13109"/>
          <a:stretch>
            <a:fillRect/>
          </a:stretch>
        </p:blipFill>
        <p:spPr bwMode="auto">
          <a:xfrm>
            <a:off x="0" y="2863850"/>
            <a:ext cx="91440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7950" y="1052513"/>
            <a:ext cx="4679950" cy="1939925"/>
          </a:xfrm>
          <a:prstGeom prst="rect">
            <a:avLst/>
          </a:prstGeom>
          <a:noFill/>
        </p:spPr>
        <p:txBody>
          <a:bodyPr>
            <a:spAutoFit/>
          </a:bodyPr>
          <a:lstStyle/>
          <a:p>
            <a:pPr>
              <a:defRPr/>
            </a:pPr>
            <a:r>
              <a:rPr lang="en-AU" sz="12000" b="1" dirty="0">
                <a:latin typeface="+mj-lt"/>
              </a:rPr>
              <a:t>CSPA</a:t>
            </a:r>
          </a:p>
        </p:txBody>
      </p:sp>
    </p:spTree>
    <p:extLst>
      <p:ext uri="{BB962C8B-B14F-4D97-AF65-F5344CB8AC3E}">
        <p14:creationId xmlns:p14="http://schemas.microsoft.com/office/powerpoint/2010/main" val="3494414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5400" b="1" dirty="0" smtClean="0">
                <a:solidFill>
                  <a:srgbClr val="0070C0"/>
                </a:solidFill>
              </a:rPr>
              <a:t>Global Artefacts Catalogue</a:t>
            </a:r>
            <a:endParaRPr lang="en-GB" sz="5400" b="1" dirty="0">
              <a:solidFill>
                <a:srgbClr val="0070C0"/>
              </a:solidFill>
            </a:endParaRPr>
          </a:p>
        </p:txBody>
      </p:sp>
      <p:sp>
        <p:nvSpPr>
          <p:cNvPr id="3" name="Content Placeholder 2"/>
          <p:cNvSpPr>
            <a:spLocks noGrp="1"/>
          </p:cNvSpPr>
          <p:nvPr>
            <p:ph idx="1"/>
          </p:nvPr>
        </p:nvSpPr>
        <p:spPr>
          <a:xfrm>
            <a:off x="467544" y="2276872"/>
            <a:ext cx="3816424" cy="3529013"/>
          </a:xfrm>
        </p:spPr>
        <p:txBody>
          <a:bodyPr/>
          <a:lstStyle/>
          <a:p>
            <a:pPr>
              <a:buClr>
                <a:srgbClr val="0F5494"/>
              </a:buClr>
            </a:pPr>
            <a:r>
              <a:rPr lang="en-GB" sz="2800" i="0" dirty="0" smtClean="0"/>
              <a:t>It is a composite conceptual catalogue representing 5 layers of information</a:t>
            </a:r>
            <a:endParaRPr lang="en-GB" i="0" dirty="0"/>
          </a:p>
          <a:p>
            <a:pPr>
              <a:buClr>
                <a:srgbClr val="0F5494"/>
              </a:buClr>
            </a:pPr>
            <a:r>
              <a:rPr lang="en-GB" sz="2800" i="0" dirty="0" smtClean="0"/>
              <a:t>The groups reviewed these layers</a:t>
            </a:r>
            <a:endParaRPr lang="en-GB" sz="2800" i="0" dirty="0"/>
          </a:p>
        </p:txBody>
      </p:sp>
      <p:pic>
        <p:nvPicPr>
          <p:cNvPr id="89090" name="Picture 2" descr="C:\Users\peyropi\Downloads\cataloguelay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2128" y="2016845"/>
            <a:ext cx="4708294" cy="378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3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Knowledge base</a:t>
            </a:r>
            <a:br>
              <a:rPr lang="en-GB" b="1" dirty="0" smtClean="0">
                <a:solidFill>
                  <a:srgbClr val="0070C0"/>
                </a:solidFill>
              </a:rPr>
            </a:br>
            <a:r>
              <a:rPr lang="en-GB" b="1" dirty="0" smtClean="0">
                <a:solidFill>
                  <a:srgbClr val="0070C0"/>
                </a:solidFill>
              </a:rPr>
              <a:t>Investment </a:t>
            </a:r>
            <a:r>
              <a:rPr lang="en-GB" sz="4800" b="1" dirty="0" smtClean="0">
                <a:solidFill>
                  <a:srgbClr val="0070C0"/>
                </a:solidFill>
              </a:rPr>
              <a:t>catalogue</a:t>
            </a:r>
            <a:endParaRPr lang="en-GB" sz="4800" b="1" dirty="0">
              <a:solidFill>
                <a:srgbClr val="0070C0"/>
              </a:solidFill>
            </a:endParaRPr>
          </a:p>
        </p:txBody>
      </p:sp>
      <p:sp>
        <p:nvSpPr>
          <p:cNvPr id="3" name="Content Placeholder 2"/>
          <p:cNvSpPr>
            <a:spLocks noGrp="1"/>
          </p:cNvSpPr>
          <p:nvPr>
            <p:ph idx="1"/>
          </p:nvPr>
        </p:nvSpPr>
        <p:spPr>
          <a:xfrm>
            <a:off x="467543" y="2276873"/>
            <a:ext cx="8452709" cy="3456384"/>
          </a:xfrm>
        </p:spPr>
        <p:txBody>
          <a:bodyPr/>
          <a:lstStyle/>
          <a:p>
            <a:pPr>
              <a:buClr>
                <a:srgbClr val="0F5494"/>
              </a:buClr>
            </a:pPr>
            <a:r>
              <a:rPr lang="en-GB" sz="2800" i="0" dirty="0" smtClean="0"/>
              <a:t>These layers have been reviewed and no major changes have been identified</a:t>
            </a:r>
          </a:p>
          <a:p>
            <a:pPr lvl="1">
              <a:buClr>
                <a:srgbClr val="0F5494"/>
              </a:buClr>
            </a:pPr>
            <a:r>
              <a:rPr lang="en-GB" dirty="0" smtClean="0"/>
              <a:t>Knowledge base as an entry point</a:t>
            </a:r>
          </a:p>
          <a:p>
            <a:pPr lvl="1">
              <a:buClr>
                <a:srgbClr val="0F5494"/>
              </a:buClr>
            </a:pPr>
            <a:r>
              <a:rPr lang="en-GB" i="0" dirty="0" smtClean="0"/>
              <a:t>Investment catalogue as a forecasting tool</a:t>
            </a:r>
          </a:p>
          <a:p>
            <a:pPr>
              <a:buClr>
                <a:srgbClr val="0F5494"/>
              </a:buClr>
            </a:pPr>
            <a:r>
              <a:rPr lang="en-GB" sz="2800" i="0" dirty="0" smtClean="0"/>
              <a:t>The investment catalogue information needs to be updated on a regular basis to maintain its forecasting ability (being presented day 2)</a:t>
            </a:r>
          </a:p>
        </p:txBody>
      </p:sp>
      <p:pic>
        <p:nvPicPr>
          <p:cNvPr id="89090" name="Picture 2" descr="C:\Users\peyropi\Downloads\cataloguelay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0132" y="282823"/>
            <a:ext cx="2354147" cy="1894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6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800" b="1" dirty="0" err="1" smtClean="0">
                <a:solidFill>
                  <a:srgbClr val="0070C0"/>
                </a:solidFill>
              </a:rPr>
              <a:t>Capability</a:t>
            </a:r>
            <a:r>
              <a:rPr lang="fr-BE" sz="4800" b="1" dirty="0" smtClean="0">
                <a:solidFill>
                  <a:srgbClr val="0070C0"/>
                </a:solidFill>
              </a:rPr>
              <a:t> catalogue</a:t>
            </a:r>
            <a:endParaRPr lang="en-GB" sz="4800" b="1" dirty="0">
              <a:solidFill>
                <a:srgbClr val="0070C0"/>
              </a:solidFill>
            </a:endParaRPr>
          </a:p>
        </p:txBody>
      </p:sp>
      <p:sp>
        <p:nvSpPr>
          <p:cNvPr id="3" name="Content Placeholder 2"/>
          <p:cNvSpPr>
            <a:spLocks noGrp="1"/>
          </p:cNvSpPr>
          <p:nvPr>
            <p:ph idx="1"/>
          </p:nvPr>
        </p:nvSpPr>
        <p:spPr>
          <a:xfrm>
            <a:off x="467543" y="2276873"/>
            <a:ext cx="8452709" cy="3456384"/>
          </a:xfrm>
        </p:spPr>
        <p:txBody>
          <a:bodyPr/>
          <a:lstStyle/>
          <a:p>
            <a:pPr>
              <a:buClr>
                <a:srgbClr val="0F5494"/>
              </a:buClr>
            </a:pPr>
            <a:r>
              <a:rPr lang="en-GB" dirty="0" smtClean="0"/>
              <a:t>This will host the ESS Vision 2020 Capability Model (this is awaiting finalisation of the GAMSO V1.1 - due shortly)</a:t>
            </a:r>
          </a:p>
          <a:p>
            <a:pPr>
              <a:buClr>
                <a:srgbClr val="0F5494"/>
              </a:buClr>
            </a:pPr>
            <a:r>
              <a:rPr lang="en-GB" dirty="0" smtClean="0"/>
              <a:t>We are also assessing how this will link to material related to the capability elements – in particular the methodology architecture work (focus for 2017)</a:t>
            </a:r>
          </a:p>
          <a:p>
            <a:pPr>
              <a:buClr>
                <a:srgbClr val="0F5494"/>
              </a:buClr>
            </a:pPr>
            <a:endParaRPr lang="en-GB" i="0" dirty="0" smtClean="0"/>
          </a:p>
        </p:txBody>
      </p:sp>
      <p:pic>
        <p:nvPicPr>
          <p:cNvPr id="89090" name="Picture 2" descr="C:\Users\peyropi\Downloads\cataloguelay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0802" y="257830"/>
            <a:ext cx="2354147" cy="1894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9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800" b="1" dirty="0" smtClean="0">
                <a:solidFill>
                  <a:srgbClr val="0070C0"/>
                </a:solidFill>
              </a:rPr>
              <a:t>Service Catalogue</a:t>
            </a:r>
            <a:endParaRPr lang="en-GB" sz="4800" b="1" dirty="0">
              <a:solidFill>
                <a:srgbClr val="0070C0"/>
              </a:solidFill>
            </a:endParaRPr>
          </a:p>
        </p:txBody>
      </p:sp>
      <p:sp>
        <p:nvSpPr>
          <p:cNvPr id="3" name="Content Placeholder 2"/>
          <p:cNvSpPr>
            <a:spLocks noGrp="1"/>
          </p:cNvSpPr>
          <p:nvPr>
            <p:ph idx="1"/>
          </p:nvPr>
        </p:nvSpPr>
        <p:spPr>
          <a:xfrm>
            <a:off x="467544" y="2083525"/>
            <a:ext cx="8452710" cy="2448272"/>
          </a:xfrm>
        </p:spPr>
        <p:txBody>
          <a:bodyPr>
            <a:noAutofit/>
          </a:bodyPr>
          <a:lstStyle/>
          <a:p>
            <a:pPr>
              <a:buClr>
                <a:srgbClr val="0F5494"/>
              </a:buClr>
            </a:pPr>
            <a:r>
              <a:rPr lang="en-GB" i="0" dirty="0" smtClean="0"/>
              <a:t>One single system for public and private (editable) sections of the catalogue</a:t>
            </a:r>
          </a:p>
          <a:p>
            <a:pPr>
              <a:buClr>
                <a:srgbClr val="0F5494"/>
              </a:buClr>
            </a:pPr>
            <a:r>
              <a:rPr lang="en-GB" i="0" dirty="0" smtClean="0"/>
              <a:t>Maintained and hosted by European Commission's Eurostat</a:t>
            </a:r>
          </a:p>
          <a:p>
            <a:pPr>
              <a:buClr>
                <a:srgbClr val="0F5494"/>
              </a:buClr>
            </a:pPr>
            <a:r>
              <a:rPr lang="en-GB" i="0" dirty="0" smtClean="0"/>
              <a:t>Business Process workflows are designed, to integrate with assessment workflows</a:t>
            </a:r>
          </a:p>
          <a:p>
            <a:pPr>
              <a:buClr>
                <a:srgbClr val="0F5494"/>
              </a:buClr>
            </a:pPr>
            <a:r>
              <a:rPr lang="en-GB" kern="0" dirty="0"/>
              <a:t>Layout designs and catalogue workflows agreed in the Catalogue subgroup</a:t>
            </a:r>
          </a:p>
          <a:p>
            <a:pPr>
              <a:buClr>
                <a:srgbClr val="0F5494"/>
              </a:buClr>
            </a:pPr>
            <a:r>
              <a:rPr lang="en-GB" kern="0" dirty="0"/>
              <a:t>Iterative development across </a:t>
            </a:r>
            <a:r>
              <a:rPr lang="en-GB" kern="0" dirty="0" smtClean="0"/>
              <a:t>Q4 </a:t>
            </a:r>
            <a:r>
              <a:rPr lang="en-GB" kern="0" dirty="0"/>
              <a:t>2016 and </a:t>
            </a:r>
            <a:r>
              <a:rPr lang="en-GB" kern="0" dirty="0" smtClean="0"/>
              <a:t>2017</a:t>
            </a:r>
            <a:endParaRPr lang="en-GB" kern="0" dirty="0"/>
          </a:p>
        </p:txBody>
      </p:sp>
      <p:pic>
        <p:nvPicPr>
          <p:cNvPr id="5" name="Picture 2" descr="C:\Users\peyropi\Downloads\cataloguelay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454" y="189005"/>
            <a:ext cx="2354147" cy="1894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67544" y="4592284"/>
            <a:ext cx="633670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
                <a:srgbClr val="0F5494"/>
              </a:buClr>
            </a:pPr>
            <a:endParaRPr lang="en-GB" i="0" kern="0" dirty="0"/>
          </a:p>
        </p:txBody>
      </p:sp>
    </p:spTree>
    <p:extLst>
      <p:ext uri="{BB962C8B-B14F-4D97-AF65-F5344CB8AC3E}">
        <p14:creationId xmlns:p14="http://schemas.microsoft.com/office/powerpoint/2010/main" val="669722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solidFill>
                  <a:srgbClr val="0070C0"/>
                </a:solidFill>
              </a:rPr>
              <a:t>Technical repository</a:t>
            </a:r>
            <a:endParaRPr lang="en-GB" sz="4800" b="1" dirty="0">
              <a:solidFill>
                <a:srgbClr val="0070C0"/>
              </a:solidFill>
            </a:endParaRPr>
          </a:p>
        </p:txBody>
      </p:sp>
      <p:sp>
        <p:nvSpPr>
          <p:cNvPr id="3" name="Content Placeholder 2"/>
          <p:cNvSpPr>
            <a:spLocks noGrp="1"/>
          </p:cNvSpPr>
          <p:nvPr>
            <p:ph idx="1"/>
          </p:nvPr>
        </p:nvSpPr>
        <p:spPr>
          <a:xfrm>
            <a:off x="467543" y="2276873"/>
            <a:ext cx="8452709" cy="3456384"/>
          </a:xfrm>
        </p:spPr>
        <p:txBody>
          <a:bodyPr/>
          <a:lstStyle/>
          <a:p>
            <a:pPr>
              <a:buClr>
                <a:srgbClr val="0F5494"/>
              </a:buClr>
            </a:pPr>
            <a:r>
              <a:rPr lang="en-GB" i="0" dirty="0" smtClean="0"/>
              <a:t>Previous CSPA saw it as a central repository (Proof of Concepts used GitHub)</a:t>
            </a:r>
          </a:p>
          <a:p>
            <a:pPr>
              <a:buClr>
                <a:srgbClr val="0F5494"/>
              </a:buClr>
            </a:pPr>
            <a:r>
              <a:rPr lang="en-GB" i="0" dirty="0" smtClean="0"/>
              <a:t>The group sees it as a technical tool needed as best practice in software management</a:t>
            </a:r>
          </a:p>
          <a:p>
            <a:pPr>
              <a:buClr>
                <a:srgbClr val="0F5494"/>
              </a:buClr>
            </a:pPr>
            <a:r>
              <a:rPr lang="en-GB" i="0" dirty="0" smtClean="0"/>
              <a:t>Currently each service has its own repository</a:t>
            </a:r>
          </a:p>
        </p:txBody>
      </p:sp>
      <p:pic>
        <p:nvPicPr>
          <p:cNvPr id="89090" name="Picture 2" descr="C:\Users\peyropi\Downloads\cataloguelay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6105" y="228334"/>
            <a:ext cx="2354147" cy="1894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3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787" y="580103"/>
            <a:ext cx="8839200" cy="3795099"/>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b="1" dirty="0">
                <a:solidFill>
                  <a:schemeClr val="tx2"/>
                </a:solidFill>
              </a:rPr>
              <a:t/>
            </a:r>
            <a:br>
              <a:rPr lang="en-US" b="1" dirty="0">
                <a:solidFill>
                  <a:schemeClr val="tx2"/>
                </a:solidFill>
              </a:rPr>
            </a:br>
            <a:r>
              <a:rPr lang="en-GB" altLang="en-US" b="1" dirty="0" smtClean="0">
                <a:solidFill>
                  <a:schemeClr val="tx2"/>
                </a:solidFill>
              </a:rPr>
              <a:t>Sub-Group</a:t>
            </a:r>
            <a:r>
              <a:rPr lang="en-GB" altLang="en-US" b="1" dirty="0">
                <a:solidFill>
                  <a:schemeClr val="tx2"/>
                </a:solidFill>
              </a:rPr>
              <a:t/>
            </a:r>
            <a:br>
              <a:rPr lang="en-GB" altLang="en-US" b="1" dirty="0">
                <a:solidFill>
                  <a:schemeClr val="tx2"/>
                </a:solidFill>
              </a:rPr>
            </a:br>
            <a:r>
              <a:rPr lang="en-GB" altLang="en-US" b="1" dirty="0">
                <a:solidFill>
                  <a:schemeClr val="tx2"/>
                </a:solidFill>
              </a:rPr>
              <a:t>CSPA Practical Technical Assistance </a:t>
            </a:r>
            <a:br>
              <a:rPr lang="en-GB" altLang="en-US" b="1" dirty="0">
                <a:solidFill>
                  <a:schemeClr val="tx2"/>
                </a:solidFill>
              </a:rPr>
            </a:br>
            <a:r>
              <a:rPr lang="en-GB" altLang="en-US" b="1" dirty="0">
                <a:solidFill>
                  <a:schemeClr val="tx2"/>
                </a:solidFill>
              </a:rPr>
              <a:t>to service implementers</a:t>
            </a:r>
            <a:r>
              <a:rPr lang="en-US" b="1" dirty="0" smtClean="0">
                <a:solidFill>
                  <a:schemeClr val="tx2"/>
                </a:solidFill>
              </a:rPr>
              <a:t/>
            </a:r>
            <a:br>
              <a:rPr lang="en-US" b="1" dirty="0" smtClean="0">
                <a:solidFill>
                  <a:schemeClr val="tx2"/>
                </a:solidFill>
              </a:rPr>
            </a:br>
            <a:endParaRPr lang="en-US" b="1" dirty="0">
              <a:solidFill>
                <a:schemeClr val="tx2"/>
              </a:solidFill>
            </a:endParaRPr>
          </a:p>
        </p:txBody>
      </p:sp>
      <p:sp>
        <p:nvSpPr>
          <p:cNvPr id="3" name="Subtitle 2"/>
          <p:cNvSpPr>
            <a:spLocks noGrp="1"/>
          </p:cNvSpPr>
          <p:nvPr>
            <p:ph type="subTitle" idx="1"/>
          </p:nvPr>
        </p:nvSpPr>
        <p:spPr>
          <a:xfrm>
            <a:off x="1172497" y="4585263"/>
            <a:ext cx="6858000" cy="1655762"/>
          </a:xfrm>
        </p:spPr>
        <p:txBody>
          <a:bodyPr>
            <a:normAutofit/>
          </a:bodyPr>
          <a:lstStyle/>
          <a:p>
            <a:r>
              <a:rPr lang="en-US" dirty="0" smtClean="0"/>
              <a:t>Group Members:</a:t>
            </a:r>
          </a:p>
          <a:p>
            <a:r>
              <a:rPr lang="it-IT" altLang="en-US" dirty="0" smtClean="0"/>
              <a:t>Eric Deeben, Marco Silipo, Marco Silipo, </a:t>
            </a:r>
            <a:r>
              <a:rPr lang="en-US" dirty="0"/>
              <a:t>Rosemary McGrath and UNECE</a:t>
            </a:r>
          </a:p>
          <a:p>
            <a:endParaRPr lang="en-US" dirty="0" smtClean="0"/>
          </a:p>
        </p:txBody>
      </p:sp>
    </p:spTree>
    <p:extLst>
      <p:ext uri="{BB962C8B-B14F-4D97-AF65-F5344CB8AC3E}">
        <p14:creationId xmlns:p14="http://schemas.microsoft.com/office/powerpoint/2010/main" val="1213517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rmAutofit/>
          </a:bodyPr>
          <a:lstStyle/>
          <a:p>
            <a:r>
              <a:rPr lang="it-IT" altLang="en-US" sz="5400" b="1" dirty="0" smtClean="0">
                <a:solidFill>
                  <a:srgbClr val="0070C0"/>
                </a:solidFill>
              </a:rPr>
              <a:t>Goal</a:t>
            </a:r>
          </a:p>
        </p:txBody>
      </p:sp>
      <p:sp>
        <p:nvSpPr>
          <p:cNvPr id="15363" name="Segnaposto contenuto 2"/>
          <p:cNvSpPr>
            <a:spLocks noGrp="1"/>
          </p:cNvSpPr>
          <p:nvPr>
            <p:ph idx="1"/>
          </p:nvPr>
        </p:nvSpPr>
        <p:spPr>
          <a:xfrm>
            <a:off x="533400" y="1752600"/>
            <a:ext cx="7783513" cy="4343400"/>
          </a:xfrm>
        </p:spPr>
        <p:txBody>
          <a:bodyPr/>
          <a:lstStyle/>
          <a:p>
            <a:r>
              <a:rPr lang="en-US" altLang="en-US" sz="2000" smtClean="0"/>
              <a:t>Defining the CSPA support model and Service Level Agreements</a:t>
            </a:r>
          </a:p>
          <a:p>
            <a:r>
              <a:rPr lang="en-US" altLang="en-US" sz="2000" smtClean="0"/>
              <a:t>Providing practical technical assistance to CSPA implementation projects in statistical organizations when requested – either through their own efforts or through a network of developers in the community</a:t>
            </a:r>
          </a:p>
          <a:p>
            <a:r>
              <a:rPr lang="it-IT" altLang="en-US" sz="2000" smtClean="0"/>
              <a:t>Reviewing the CSPA Technical Implementation guidance and other available documentation that could be of use for CSPA service implementation</a:t>
            </a:r>
          </a:p>
          <a:p>
            <a:r>
              <a:rPr lang="it-IT" altLang="en-US" sz="2000" smtClean="0"/>
              <a:t>Work together with Catalogue subgroup to better define support use cases</a:t>
            </a:r>
          </a:p>
          <a:p>
            <a:r>
              <a:rPr lang="it-IT" altLang="en-US" sz="2000" smtClean="0"/>
              <a:t>Agree on a common project and implement CSPA</a:t>
            </a:r>
          </a:p>
        </p:txBody>
      </p:sp>
    </p:spTree>
    <p:extLst>
      <p:ext uri="{BB962C8B-B14F-4D97-AF65-F5344CB8AC3E}">
        <p14:creationId xmlns:p14="http://schemas.microsoft.com/office/powerpoint/2010/main" val="3187307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70" y="857250"/>
            <a:ext cx="8588584" cy="5143500"/>
          </a:xfrm>
          <a:prstGeom prst="rect">
            <a:avLst/>
          </a:prstGeom>
        </p:spPr>
      </p:pic>
      <p:sp>
        <p:nvSpPr>
          <p:cNvPr id="6" name="Title 5"/>
          <p:cNvSpPr>
            <a:spLocks noGrp="1"/>
          </p:cNvSpPr>
          <p:nvPr>
            <p:ph type="title"/>
          </p:nvPr>
        </p:nvSpPr>
        <p:spPr>
          <a:xfrm rot="16200000">
            <a:off x="-2251617" y="3172863"/>
            <a:ext cx="5079506" cy="576270"/>
          </a:xfrm>
        </p:spPr>
        <p:txBody>
          <a:bodyPr>
            <a:normAutofit fontScale="90000"/>
          </a:bodyPr>
          <a:lstStyle/>
          <a:p>
            <a:pPr algn="ctr"/>
            <a:r>
              <a:rPr lang="en-US" dirty="0" smtClean="0"/>
              <a:t>Create CSPA Service</a:t>
            </a:r>
            <a:endParaRPr lang="en-US" dirty="0"/>
          </a:p>
        </p:txBody>
      </p:sp>
    </p:spTree>
    <p:extLst>
      <p:ext uri="{BB962C8B-B14F-4D97-AF65-F5344CB8AC3E}">
        <p14:creationId xmlns:p14="http://schemas.microsoft.com/office/powerpoint/2010/main" val="3171215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3"/>
          <p:cNvSpPr>
            <a:spLocks noGrp="1"/>
          </p:cNvSpPr>
          <p:nvPr>
            <p:ph type="title"/>
          </p:nvPr>
        </p:nvSpPr>
        <p:spPr/>
        <p:txBody>
          <a:bodyPr>
            <a:noAutofit/>
          </a:bodyPr>
          <a:lstStyle/>
          <a:p>
            <a:r>
              <a:rPr lang="it-IT" altLang="en-US" sz="4800" b="1" dirty="0" smtClean="0">
                <a:solidFill>
                  <a:srgbClr val="0070C0"/>
                </a:solidFill>
              </a:rPr>
              <a:t>The Support section in the CSPA Catalogue</a:t>
            </a:r>
          </a:p>
        </p:txBody>
      </p:sp>
      <p:grpSp>
        <p:nvGrpSpPr>
          <p:cNvPr id="16387" name="Gruppo 10"/>
          <p:cNvGrpSpPr>
            <a:grpSpLocks/>
          </p:cNvGrpSpPr>
          <p:nvPr/>
        </p:nvGrpSpPr>
        <p:grpSpPr bwMode="auto">
          <a:xfrm>
            <a:off x="50800" y="2133600"/>
            <a:ext cx="8985250" cy="3927475"/>
            <a:chOff x="51118" y="1916832"/>
            <a:chExt cx="8984337" cy="3927768"/>
          </a:xfrm>
        </p:grpSpPr>
        <p:pic>
          <p:nvPicPr>
            <p:cNvPr id="16388"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8" y="1916832"/>
              <a:ext cx="8984337" cy="392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llout 1 6"/>
            <p:cNvSpPr/>
            <p:nvPr/>
          </p:nvSpPr>
          <p:spPr>
            <a:xfrm>
              <a:off x="5868715" y="3140886"/>
              <a:ext cx="1511146" cy="647748"/>
            </a:xfrm>
            <a:prstGeom prst="borderCallout1">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800" dirty="0">
                  <a:solidFill>
                    <a:srgbClr val="3333FF"/>
                  </a:solidFill>
                </a:rPr>
                <a:t>SLA </a:t>
              </a:r>
              <a:r>
                <a:rPr lang="it-IT" sz="1800" dirty="0" err="1">
                  <a:solidFill>
                    <a:srgbClr val="3333FF"/>
                  </a:solidFill>
                </a:rPr>
                <a:t>section</a:t>
              </a:r>
              <a:endParaRPr lang="it-IT" sz="1800" dirty="0">
                <a:solidFill>
                  <a:srgbClr val="3333FF"/>
                </a:solidFill>
              </a:endParaRPr>
            </a:p>
          </p:txBody>
        </p:sp>
        <p:sp>
          <p:nvSpPr>
            <p:cNvPr id="8" name="Callout 1 7"/>
            <p:cNvSpPr/>
            <p:nvPr/>
          </p:nvSpPr>
          <p:spPr>
            <a:xfrm>
              <a:off x="3492468" y="5196852"/>
              <a:ext cx="1511146" cy="647748"/>
            </a:xfrm>
            <a:prstGeom prst="borderCallout1">
              <a:avLst>
                <a:gd name="adj1" fmla="val 18750"/>
                <a:gd name="adj2" fmla="val -8333"/>
                <a:gd name="adj3" fmla="val -23304"/>
                <a:gd name="adj4" fmla="val -4438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800" dirty="0" err="1">
                  <a:solidFill>
                    <a:srgbClr val="3333FF"/>
                  </a:solidFill>
                </a:rPr>
                <a:t>Licensing</a:t>
              </a:r>
              <a:r>
                <a:rPr lang="it-IT" sz="1800" dirty="0">
                  <a:solidFill>
                    <a:srgbClr val="3333FF"/>
                  </a:solidFill>
                </a:rPr>
                <a:t> </a:t>
              </a:r>
              <a:r>
                <a:rPr lang="it-IT" sz="1800" dirty="0" err="1">
                  <a:solidFill>
                    <a:srgbClr val="3333FF"/>
                  </a:solidFill>
                </a:rPr>
                <a:t>section</a:t>
              </a:r>
              <a:endParaRPr lang="it-IT" sz="1800" dirty="0">
                <a:solidFill>
                  <a:srgbClr val="3333FF"/>
                </a:solidFill>
              </a:endParaRPr>
            </a:p>
          </p:txBody>
        </p:sp>
        <p:sp>
          <p:nvSpPr>
            <p:cNvPr id="9" name="Callout 1 8"/>
            <p:cNvSpPr/>
            <p:nvPr/>
          </p:nvSpPr>
          <p:spPr>
            <a:xfrm>
              <a:off x="6263962" y="5192089"/>
              <a:ext cx="1511146" cy="647748"/>
            </a:xfrm>
            <a:prstGeom prst="borderCallout1">
              <a:avLst>
                <a:gd name="adj1" fmla="val 18750"/>
                <a:gd name="adj2" fmla="val -8333"/>
                <a:gd name="adj3" fmla="val -23304"/>
                <a:gd name="adj4" fmla="val -4438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800" dirty="0" err="1">
                  <a:solidFill>
                    <a:srgbClr val="3333FF"/>
                  </a:solidFill>
                </a:rPr>
                <a:t>Maintenance</a:t>
              </a:r>
              <a:r>
                <a:rPr lang="it-IT" sz="1800" dirty="0">
                  <a:solidFill>
                    <a:srgbClr val="3333FF"/>
                  </a:solidFill>
                </a:rPr>
                <a:t> </a:t>
              </a:r>
              <a:r>
                <a:rPr lang="it-IT" sz="1800" dirty="0" err="1">
                  <a:solidFill>
                    <a:srgbClr val="3333FF"/>
                  </a:solidFill>
                </a:rPr>
                <a:t>section</a:t>
              </a:r>
              <a:endParaRPr lang="it-IT" sz="1800" dirty="0">
                <a:solidFill>
                  <a:srgbClr val="3333FF"/>
                </a:solidFill>
              </a:endParaRPr>
            </a:p>
          </p:txBody>
        </p:sp>
        <p:sp>
          <p:nvSpPr>
            <p:cNvPr id="10" name="Callout 1 9"/>
            <p:cNvSpPr/>
            <p:nvPr/>
          </p:nvSpPr>
          <p:spPr>
            <a:xfrm>
              <a:off x="3492468" y="2585220"/>
              <a:ext cx="1800042" cy="647748"/>
            </a:xfrm>
            <a:prstGeom prst="borderCallout1">
              <a:avLst>
                <a:gd name="adj1" fmla="val 18750"/>
                <a:gd name="adj2" fmla="val -8333"/>
                <a:gd name="adj3" fmla="val 218322"/>
                <a:gd name="adj4" fmla="val -33042"/>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800" dirty="0">
                  <a:solidFill>
                    <a:srgbClr val="3333FF"/>
                  </a:solidFill>
                </a:rPr>
                <a:t>Status </a:t>
              </a:r>
              <a:r>
                <a:rPr lang="it-IT" sz="1800" dirty="0" err="1">
                  <a:solidFill>
                    <a:srgbClr val="3333FF"/>
                  </a:solidFill>
                </a:rPr>
                <a:t>section</a:t>
              </a:r>
              <a:endParaRPr lang="it-IT" sz="1800" dirty="0">
                <a:solidFill>
                  <a:srgbClr val="3333FF"/>
                </a:solidFill>
              </a:endParaRPr>
            </a:p>
          </p:txBody>
        </p:sp>
      </p:grpSp>
    </p:spTree>
    <p:extLst>
      <p:ext uri="{BB962C8B-B14F-4D97-AF65-F5344CB8AC3E}">
        <p14:creationId xmlns:p14="http://schemas.microsoft.com/office/powerpoint/2010/main" val="171083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5968" y="1284851"/>
            <a:ext cx="7772400" cy="2058117"/>
          </a:xfrm>
        </p:spPr>
        <p:txBody>
          <a:bodyPr>
            <a:normAutofit/>
          </a:bodyPr>
          <a:lstStyle/>
          <a:p>
            <a:pPr algn="ctr"/>
            <a:r>
              <a:rPr lang="en-GB" sz="4800" b="1" dirty="0">
                <a:solidFill>
                  <a:schemeClr val="tx2"/>
                </a:solidFill>
              </a:rPr>
              <a:t>Logical Information Model (LIM) variables</a:t>
            </a:r>
            <a:endParaRPr lang="sv-SE" sz="4800" b="1" dirty="0">
              <a:solidFill>
                <a:schemeClr val="tx2"/>
              </a:solidFill>
            </a:endParaRPr>
          </a:p>
        </p:txBody>
      </p:sp>
      <p:sp>
        <p:nvSpPr>
          <p:cNvPr id="3" name="Underrubrik 2"/>
          <p:cNvSpPr>
            <a:spLocks noGrp="1"/>
          </p:cNvSpPr>
          <p:nvPr>
            <p:ph type="subTitle" idx="1"/>
          </p:nvPr>
        </p:nvSpPr>
        <p:spPr>
          <a:xfrm>
            <a:off x="865239" y="3886200"/>
            <a:ext cx="7826477" cy="2209800"/>
          </a:xfrm>
        </p:spPr>
        <p:txBody>
          <a:bodyPr>
            <a:normAutofit/>
          </a:bodyPr>
          <a:lstStyle/>
          <a:p>
            <a:r>
              <a:rPr lang="sv-SE" dirty="0" smtClean="0">
                <a:solidFill>
                  <a:schemeClr val="tx1"/>
                </a:solidFill>
              </a:rPr>
              <a:t>Group members:</a:t>
            </a:r>
          </a:p>
          <a:p>
            <a:r>
              <a:rPr lang="sv-SE" dirty="0">
                <a:solidFill>
                  <a:schemeClr val="tx1"/>
                </a:solidFill>
              </a:rPr>
              <a:t>Flavio Rizzolo, Jenny Linnerud, Eva Holm, Klas Blomqvist, Denis Grofils, David Barraclough, Alice Born, Dan Gillman, Colin Bowler, Mauro Scanu, Jenny Linnerud  Rosemary McGrath and UNECE </a:t>
            </a:r>
          </a:p>
        </p:txBody>
      </p:sp>
    </p:spTree>
    <p:extLst>
      <p:ext uri="{BB962C8B-B14F-4D97-AF65-F5344CB8AC3E}">
        <p14:creationId xmlns:p14="http://schemas.microsoft.com/office/powerpoint/2010/main" val="10983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Members</a:t>
            </a:r>
            <a:r>
              <a:rPr lang="fr-CH" dirty="0" smtClean="0"/>
              <a:t> </a:t>
            </a:r>
            <a:r>
              <a:rPr lang="fr-CH" dirty="0" err="1" smtClean="0"/>
              <a:t>list</a:t>
            </a:r>
            <a:endParaRPr lang="en-GB" dirty="0"/>
          </a:p>
        </p:txBody>
      </p:sp>
      <p:sp>
        <p:nvSpPr>
          <p:cNvPr id="3" name="Content Placeholder 2"/>
          <p:cNvSpPr>
            <a:spLocks noGrp="1"/>
          </p:cNvSpPr>
          <p:nvPr>
            <p:ph idx="1"/>
          </p:nvPr>
        </p:nvSpPr>
        <p:spPr>
          <a:xfrm>
            <a:off x="272746" y="1447819"/>
            <a:ext cx="4030957" cy="4089400"/>
          </a:xfrm>
        </p:spPr>
        <p:txBody>
          <a:bodyPr>
            <a:normAutofit lnSpcReduction="10000"/>
          </a:bodyPr>
          <a:lstStyle/>
          <a:p>
            <a:r>
              <a:rPr lang="en-NZ" sz="1800" b="1" dirty="0"/>
              <a:t>Cambodia</a:t>
            </a:r>
            <a:r>
              <a:rPr lang="en-NZ" sz="1800" dirty="0"/>
              <a:t> - </a:t>
            </a:r>
            <a:r>
              <a:rPr lang="en-NZ" sz="1800" dirty="0" err="1"/>
              <a:t>Kimhor</a:t>
            </a:r>
            <a:r>
              <a:rPr lang="en-NZ" sz="1800" dirty="0"/>
              <a:t> </a:t>
            </a:r>
            <a:r>
              <a:rPr lang="en-NZ" sz="1800" dirty="0" err="1"/>
              <a:t>Meng</a:t>
            </a:r>
            <a:endParaRPr lang="en-NZ" sz="1800" dirty="0"/>
          </a:p>
          <a:p>
            <a:r>
              <a:rPr lang="en-NZ" sz="1800" b="1" dirty="0"/>
              <a:t>Canada</a:t>
            </a:r>
            <a:r>
              <a:rPr lang="en-NZ" sz="1800" dirty="0"/>
              <a:t> - Robert McLellan, Flavio </a:t>
            </a:r>
            <a:r>
              <a:rPr lang="en-NZ" sz="1800" dirty="0" err="1"/>
              <a:t>Rizzolo</a:t>
            </a:r>
            <a:endParaRPr lang="en-NZ" sz="1800" dirty="0"/>
          </a:p>
          <a:p>
            <a:r>
              <a:rPr lang="en-NZ" sz="1800" b="1" dirty="0"/>
              <a:t>Colombia</a:t>
            </a:r>
            <a:r>
              <a:rPr lang="en-NZ" sz="1800" dirty="0"/>
              <a:t> - Luis Edgar Sanchez, Juan Carlos Paz</a:t>
            </a:r>
          </a:p>
          <a:p>
            <a:r>
              <a:rPr lang="en-NZ" sz="1800" b="1" dirty="0"/>
              <a:t>France </a:t>
            </a:r>
            <a:r>
              <a:rPr lang="en-NZ" sz="1800" dirty="0"/>
              <a:t>- Franck Cotton, </a:t>
            </a:r>
            <a:r>
              <a:rPr lang="en-NZ" sz="1800" dirty="0" err="1"/>
              <a:t>Romain</a:t>
            </a:r>
            <a:r>
              <a:rPr lang="en-NZ" sz="1800" dirty="0"/>
              <a:t> </a:t>
            </a:r>
            <a:r>
              <a:rPr lang="en-NZ" sz="1800" dirty="0" err="1"/>
              <a:t>Tailhurat</a:t>
            </a:r>
            <a:endParaRPr lang="en-NZ" sz="1800" dirty="0"/>
          </a:p>
          <a:p>
            <a:r>
              <a:rPr lang="en-NZ" sz="1800" b="1" dirty="0"/>
              <a:t>Italy</a:t>
            </a:r>
            <a:r>
              <a:rPr lang="en-NZ" sz="1800" dirty="0"/>
              <a:t> - Marco </a:t>
            </a:r>
            <a:r>
              <a:rPr lang="en-NZ" sz="1800" dirty="0" err="1"/>
              <a:t>Silipo</a:t>
            </a:r>
            <a:r>
              <a:rPr lang="en-NZ" sz="1800" dirty="0"/>
              <a:t>, Carlo </a:t>
            </a:r>
            <a:r>
              <a:rPr lang="en-NZ" sz="1800" dirty="0" err="1"/>
              <a:t>Vaccari</a:t>
            </a:r>
            <a:endParaRPr lang="en-NZ" sz="1800" dirty="0"/>
          </a:p>
          <a:p>
            <a:r>
              <a:rPr lang="en-NZ" sz="1800" b="1" dirty="0"/>
              <a:t>Mexico</a:t>
            </a:r>
            <a:r>
              <a:rPr lang="en-NZ" sz="1800" dirty="0"/>
              <a:t> - Juan Munoz-Lopez, Lizette </a:t>
            </a:r>
            <a:r>
              <a:rPr lang="en-NZ" sz="1800" dirty="0" err="1"/>
              <a:t>Traconis</a:t>
            </a:r>
            <a:r>
              <a:rPr lang="en-NZ" sz="1800" dirty="0"/>
              <a:t> Lugo</a:t>
            </a:r>
          </a:p>
          <a:p>
            <a:r>
              <a:rPr lang="en-NZ" sz="1800" b="1" dirty="0"/>
              <a:t>Netherlands</a:t>
            </a:r>
            <a:r>
              <a:rPr lang="en-NZ" sz="1800" dirty="0"/>
              <a:t> - </a:t>
            </a:r>
            <a:r>
              <a:rPr lang="en-NZ" sz="1800" dirty="0" err="1"/>
              <a:t>Matjaz</a:t>
            </a:r>
            <a:r>
              <a:rPr lang="en-NZ" sz="1800" dirty="0"/>
              <a:t> Jug</a:t>
            </a:r>
          </a:p>
          <a:p>
            <a:r>
              <a:rPr lang="en-NZ" sz="1800" b="1" dirty="0"/>
              <a:t>New Zealand </a:t>
            </a:r>
            <a:r>
              <a:rPr lang="en-NZ" sz="1800" dirty="0"/>
              <a:t>- Rosemary McGrath (chair)</a:t>
            </a:r>
          </a:p>
          <a:p>
            <a:endParaRPr lang="en-GB" sz="1800" dirty="0"/>
          </a:p>
        </p:txBody>
      </p:sp>
      <p:sp>
        <p:nvSpPr>
          <p:cNvPr id="4" name="Content Placeholder 2"/>
          <p:cNvSpPr txBox="1">
            <a:spLocks/>
          </p:cNvSpPr>
          <p:nvPr/>
        </p:nvSpPr>
        <p:spPr>
          <a:xfrm>
            <a:off x="4780068" y="1447819"/>
            <a:ext cx="4030957" cy="4089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800" b="1" dirty="0" smtClean="0"/>
              <a:t>Norway</a:t>
            </a:r>
            <a:r>
              <a:rPr lang="en-NZ" sz="1800" dirty="0" smtClean="0"/>
              <a:t> - </a:t>
            </a:r>
            <a:r>
              <a:rPr lang="en-NZ" sz="1800" dirty="0" err="1" smtClean="0"/>
              <a:t>Trygve</a:t>
            </a:r>
            <a:r>
              <a:rPr lang="en-NZ" sz="1800" dirty="0" smtClean="0"/>
              <a:t> </a:t>
            </a:r>
            <a:r>
              <a:rPr lang="en-NZ" sz="1800" dirty="0" err="1" smtClean="0"/>
              <a:t>Falch</a:t>
            </a:r>
            <a:r>
              <a:rPr lang="en-NZ" sz="1800" dirty="0" smtClean="0"/>
              <a:t>, Jenny </a:t>
            </a:r>
            <a:r>
              <a:rPr lang="en-NZ" sz="1800" dirty="0" err="1" smtClean="0"/>
              <a:t>Linnerud</a:t>
            </a:r>
            <a:r>
              <a:rPr lang="en-NZ" sz="1800" dirty="0" smtClean="0"/>
              <a:t> (LIM)</a:t>
            </a:r>
          </a:p>
          <a:p>
            <a:r>
              <a:rPr lang="en-NZ" sz="1800" b="1" dirty="0" smtClean="0"/>
              <a:t>Serbia</a:t>
            </a:r>
            <a:r>
              <a:rPr lang="en-NZ" sz="1800" dirty="0" smtClean="0"/>
              <a:t> - Mira </a:t>
            </a:r>
            <a:r>
              <a:rPr lang="en-NZ" sz="1800" dirty="0" err="1" smtClean="0"/>
              <a:t>Nikic</a:t>
            </a:r>
            <a:endParaRPr lang="en-NZ" sz="1800" dirty="0" smtClean="0"/>
          </a:p>
          <a:p>
            <a:r>
              <a:rPr lang="en-NZ" sz="1800" b="1" dirty="0" smtClean="0"/>
              <a:t>Slovenia</a:t>
            </a:r>
            <a:r>
              <a:rPr lang="en-NZ" sz="1800" dirty="0" smtClean="0"/>
              <a:t> - </a:t>
            </a:r>
            <a:r>
              <a:rPr lang="en-NZ" sz="1800" dirty="0" err="1" smtClean="0"/>
              <a:t>Tomaz</a:t>
            </a:r>
            <a:r>
              <a:rPr lang="en-NZ" sz="1800" dirty="0" smtClean="0"/>
              <a:t> </a:t>
            </a:r>
            <a:r>
              <a:rPr lang="en-NZ" sz="1800" dirty="0" err="1" smtClean="0"/>
              <a:t>Speh</a:t>
            </a:r>
            <a:endParaRPr lang="en-NZ" sz="1800" dirty="0" smtClean="0"/>
          </a:p>
          <a:p>
            <a:r>
              <a:rPr lang="en-NZ" sz="1800" b="1" dirty="0" smtClean="0"/>
              <a:t>Sweden</a:t>
            </a:r>
            <a:r>
              <a:rPr lang="en-NZ" sz="1800" dirty="0" smtClean="0"/>
              <a:t> - Eva Holm, </a:t>
            </a:r>
            <a:r>
              <a:rPr lang="en-NZ" sz="1800" dirty="0" err="1" smtClean="0"/>
              <a:t>Jakob</a:t>
            </a:r>
            <a:r>
              <a:rPr lang="en-NZ" sz="1800" dirty="0" smtClean="0"/>
              <a:t> </a:t>
            </a:r>
            <a:r>
              <a:rPr lang="en-NZ" sz="1800" dirty="0" err="1" smtClean="0"/>
              <a:t>Engdahl</a:t>
            </a:r>
            <a:r>
              <a:rPr lang="en-NZ" sz="1800" dirty="0" smtClean="0"/>
              <a:t>, </a:t>
            </a:r>
            <a:r>
              <a:rPr lang="en-NZ" sz="1800" dirty="0" err="1" smtClean="0"/>
              <a:t>Klas</a:t>
            </a:r>
            <a:r>
              <a:rPr lang="en-NZ" sz="1800" dirty="0"/>
              <a:t> </a:t>
            </a:r>
            <a:r>
              <a:rPr lang="en-NZ" sz="1800" dirty="0" err="1" smtClean="0"/>
              <a:t>Blomqvist</a:t>
            </a:r>
            <a:r>
              <a:rPr lang="en-NZ" sz="1800" dirty="0" smtClean="0"/>
              <a:t> (LIM Variables)</a:t>
            </a:r>
          </a:p>
          <a:p>
            <a:r>
              <a:rPr lang="en-NZ" sz="1800" b="1" dirty="0" smtClean="0"/>
              <a:t>United </a:t>
            </a:r>
            <a:r>
              <a:rPr lang="en-NZ" sz="1800" b="1" dirty="0"/>
              <a:t>Kingdom </a:t>
            </a:r>
            <a:r>
              <a:rPr lang="en-NZ" sz="1800" dirty="0"/>
              <a:t>- Eric </a:t>
            </a:r>
            <a:r>
              <a:rPr lang="en-NZ" sz="1800" dirty="0" err="1"/>
              <a:t>Deeben</a:t>
            </a:r>
            <a:endParaRPr lang="en-NZ" sz="1800" dirty="0"/>
          </a:p>
          <a:p>
            <a:r>
              <a:rPr lang="en-NZ" sz="1800" b="1" dirty="0" smtClean="0"/>
              <a:t>United States </a:t>
            </a:r>
            <a:r>
              <a:rPr lang="en-NZ" sz="1800" dirty="0" smtClean="0"/>
              <a:t>- Lorna </a:t>
            </a:r>
            <a:r>
              <a:rPr lang="en-NZ" sz="1800" dirty="0" err="1" smtClean="0"/>
              <a:t>Drennen</a:t>
            </a:r>
            <a:endParaRPr lang="en-NZ" sz="1800" dirty="0" smtClean="0"/>
          </a:p>
          <a:p>
            <a:r>
              <a:rPr lang="en-NZ" sz="1800" b="1" dirty="0" smtClean="0"/>
              <a:t>Eurostat</a:t>
            </a:r>
            <a:r>
              <a:rPr lang="en-NZ" sz="1800" dirty="0" smtClean="0"/>
              <a:t> - Jean-Marc </a:t>
            </a:r>
            <a:r>
              <a:rPr lang="en-NZ" sz="1800" dirty="0" err="1" smtClean="0"/>
              <a:t>Museux</a:t>
            </a:r>
            <a:r>
              <a:rPr lang="en-NZ" sz="1800" dirty="0" smtClean="0"/>
              <a:t>, Hubertus </a:t>
            </a:r>
            <a:r>
              <a:rPr lang="en-NZ" sz="1800" dirty="0" err="1" smtClean="0"/>
              <a:t>Cloodt</a:t>
            </a:r>
            <a:r>
              <a:rPr lang="en-NZ" sz="1800" dirty="0" smtClean="0"/>
              <a:t>, Pierre </a:t>
            </a:r>
            <a:r>
              <a:rPr lang="en-NZ" sz="1800" dirty="0" err="1" smtClean="0"/>
              <a:t>Peyronnel</a:t>
            </a:r>
            <a:r>
              <a:rPr lang="en-NZ" sz="1800" dirty="0"/>
              <a:t>, Denis </a:t>
            </a:r>
            <a:r>
              <a:rPr lang="en-NZ" sz="1800" dirty="0" err="1"/>
              <a:t>Grofils</a:t>
            </a:r>
            <a:endParaRPr lang="en-NZ" sz="1800" dirty="0" smtClean="0"/>
          </a:p>
          <a:p>
            <a:r>
              <a:rPr lang="en-NZ" sz="1800" b="1" dirty="0" smtClean="0"/>
              <a:t>OECD </a:t>
            </a:r>
            <a:r>
              <a:rPr lang="en-NZ" sz="1800" dirty="0" smtClean="0"/>
              <a:t>- David Barraclough</a:t>
            </a:r>
          </a:p>
          <a:p>
            <a:r>
              <a:rPr lang="en-NZ" sz="1800" b="1" dirty="0" smtClean="0"/>
              <a:t>UNEC</a:t>
            </a:r>
            <a:r>
              <a:rPr lang="en-NZ" sz="1800" dirty="0" smtClean="0"/>
              <a:t>E - Steven Vale, Alice </a:t>
            </a:r>
            <a:r>
              <a:rPr lang="en-NZ" sz="1800" dirty="0" err="1" smtClean="0"/>
              <a:t>Kovarikova</a:t>
            </a:r>
            <a:r>
              <a:rPr lang="en-NZ" sz="1800" dirty="0"/>
              <a:t>, </a:t>
            </a:r>
            <a:r>
              <a:rPr lang="en-NZ" sz="1800" dirty="0" err="1"/>
              <a:t>Marlen</a:t>
            </a:r>
            <a:r>
              <a:rPr lang="en-NZ" sz="1800" dirty="0"/>
              <a:t> </a:t>
            </a:r>
            <a:r>
              <a:rPr lang="en-NZ" sz="1800" dirty="0" err="1"/>
              <a:t>Jigitekov</a:t>
            </a:r>
            <a:endParaRPr lang="en-NZ" sz="1800" dirty="0" smtClean="0"/>
          </a:p>
        </p:txBody>
      </p:sp>
      <p:pic>
        <p:nvPicPr>
          <p:cNvPr id="5" name="Picture 4"/>
          <p:cNvPicPr>
            <a:picLocks noChangeAspect="1"/>
          </p:cNvPicPr>
          <p:nvPr/>
        </p:nvPicPr>
        <p:blipFill>
          <a:blip r:embed="rId2"/>
          <a:stretch>
            <a:fillRect/>
          </a:stretch>
        </p:blipFill>
        <p:spPr>
          <a:xfrm>
            <a:off x="1646227" y="5168425"/>
            <a:ext cx="2955947" cy="1451487"/>
          </a:xfrm>
          <a:prstGeom prst="rect">
            <a:avLst/>
          </a:prstGeom>
        </p:spPr>
      </p:pic>
    </p:spTree>
    <p:extLst>
      <p:ext uri="{BB962C8B-B14F-4D97-AF65-F5344CB8AC3E}">
        <p14:creationId xmlns:p14="http://schemas.microsoft.com/office/powerpoint/2010/main" val="2572618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lvl="0"/>
            <a:r>
              <a:rPr lang="en-GB" sz="5400" b="1" dirty="0">
                <a:solidFill>
                  <a:srgbClr val="0070C0"/>
                </a:solidFill>
              </a:rPr>
              <a:t>Background</a:t>
            </a:r>
            <a:endParaRPr lang="sv-SE" sz="5400" b="1" dirty="0">
              <a:solidFill>
                <a:srgbClr val="0070C0"/>
              </a:solidFill>
            </a:endParaRPr>
          </a:p>
        </p:txBody>
      </p:sp>
      <p:sp>
        <p:nvSpPr>
          <p:cNvPr id="3" name="Platshållare för innehåll 2"/>
          <p:cNvSpPr>
            <a:spLocks noGrp="1"/>
          </p:cNvSpPr>
          <p:nvPr>
            <p:ph idx="1"/>
          </p:nvPr>
        </p:nvSpPr>
        <p:spPr/>
        <p:txBody>
          <a:bodyPr>
            <a:normAutofit/>
          </a:bodyPr>
          <a:lstStyle/>
          <a:p>
            <a:r>
              <a:rPr lang="en-GB" dirty="0"/>
              <a:t>The Generic Statistical Information Model (GSIM) </a:t>
            </a:r>
            <a:r>
              <a:rPr lang="en-GB" dirty="0" smtClean="0"/>
              <a:t>Concepts most </a:t>
            </a:r>
            <a:r>
              <a:rPr lang="en-GB" dirty="0"/>
              <a:t>established and </a:t>
            </a:r>
            <a:r>
              <a:rPr lang="en-GB" dirty="0" smtClean="0"/>
              <a:t>elaborated</a:t>
            </a:r>
          </a:p>
          <a:p>
            <a:r>
              <a:rPr lang="en-GB" dirty="0" smtClean="0"/>
              <a:t>Other models can be implemented in different ways</a:t>
            </a:r>
          </a:p>
          <a:p>
            <a:r>
              <a:rPr lang="en-GB" dirty="0" smtClean="0"/>
              <a:t>May happen </a:t>
            </a:r>
            <a:r>
              <a:rPr lang="en-GB" dirty="0"/>
              <a:t>to GSIM unless there is a common understanding on how to interpret and use the </a:t>
            </a:r>
            <a:r>
              <a:rPr lang="en-GB" dirty="0" smtClean="0"/>
              <a:t>model</a:t>
            </a:r>
          </a:p>
          <a:p>
            <a:r>
              <a:rPr lang="en-GB" dirty="0"/>
              <a:t>Risk </a:t>
            </a:r>
            <a:r>
              <a:rPr lang="en-GB" dirty="0" smtClean="0"/>
              <a:t>for use in CSPA</a:t>
            </a:r>
            <a:endParaRPr lang="sv-SE" dirty="0"/>
          </a:p>
        </p:txBody>
      </p:sp>
    </p:spTree>
    <p:extLst>
      <p:ext uri="{BB962C8B-B14F-4D97-AF65-F5344CB8AC3E}">
        <p14:creationId xmlns:p14="http://schemas.microsoft.com/office/powerpoint/2010/main" val="515498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5400" b="1" dirty="0" err="1" smtClean="0">
                <a:solidFill>
                  <a:srgbClr val="0070C0"/>
                </a:solidFill>
              </a:rPr>
              <a:t>What</a:t>
            </a:r>
            <a:r>
              <a:rPr lang="sv-SE" sz="5400" b="1" dirty="0" smtClean="0">
                <a:solidFill>
                  <a:srgbClr val="0070C0"/>
                </a:solidFill>
              </a:rPr>
              <a:t> is a </a:t>
            </a:r>
            <a:r>
              <a:rPr lang="sv-SE" sz="5400" b="1" dirty="0" err="1" smtClean="0">
                <a:solidFill>
                  <a:srgbClr val="0070C0"/>
                </a:solidFill>
              </a:rPr>
              <a:t>variable</a:t>
            </a:r>
            <a:r>
              <a:rPr lang="sv-SE" sz="5400" b="1" dirty="0" smtClean="0">
                <a:solidFill>
                  <a:srgbClr val="0070C0"/>
                </a:solidFill>
              </a:rPr>
              <a:t>?</a:t>
            </a:r>
            <a:endParaRPr lang="sv-SE" sz="5400" b="1" dirty="0">
              <a:solidFill>
                <a:srgbClr val="0070C0"/>
              </a:solidFill>
            </a:endParaRPr>
          </a:p>
        </p:txBody>
      </p:sp>
      <p:sp>
        <p:nvSpPr>
          <p:cNvPr id="3" name="Platshållare för innehåll 2"/>
          <p:cNvSpPr>
            <a:spLocks noGrp="1"/>
          </p:cNvSpPr>
          <p:nvPr>
            <p:ph idx="1"/>
          </p:nvPr>
        </p:nvSpPr>
        <p:spPr/>
        <p:txBody>
          <a:bodyPr/>
          <a:lstStyle/>
          <a:p>
            <a:r>
              <a:rPr lang="sv-SE" dirty="0" smtClean="0"/>
              <a:t>Relation </a:t>
            </a:r>
            <a:r>
              <a:rPr lang="sv-SE" dirty="0" err="1" smtClean="0"/>
              <a:t>to</a:t>
            </a:r>
            <a:r>
              <a:rPr lang="sv-SE" dirty="0" smtClean="0"/>
              <a:t> </a:t>
            </a:r>
            <a:r>
              <a:rPr lang="sv-SE" dirty="0" err="1" smtClean="0"/>
              <a:t>concept</a:t>
            </a:r>
            <a:r>
              <a:rPr lang="sv-SE" dirty="0" smtClean="0"/>
              <a:t>?</a:t>
            </a:r>
          </a:p>
          <a:p>
            <a:pPr lvl="1"/>
            <a:r>
              <a:rPr lang="sv-SE" dirty="0" err="1" smtClean="0"/>
              <a:t>How</a:t>
            </a:r>
            <a:r>
              <a:rPr lang="sv-SE" dirty="0" smtClean="0"/>
              <a:t> </a:t>
            </a:r>
            <a:r>
              <a:rPr lang="sv-SE" dirty="0" err="1" smtClean="0"/>
              <a:t>conceptual</a:t>
            </a:r>
            <a:endParaRPr lang="sv-SE" dirty="0" smtClean="0"/>
          </a:p>
          <a:p>
            <a:pPr lvl="1"/>
            <a:r>
              <a:rPr lang="sv-SE" dirty="0" err="1" smtClean="0"/>
              <a:t>How</a:t>
            </a:r>
            <a:r>
              <a:rPr lang="sv-SE" dirty="0" smtClean="0"/>
              <a:t> </a:t>
            </a:r>
            <a:r>
              <a:rPr lang="sv-SE" dirty="0" err="1" smtClean="0"/>
              <a:t>to</a:t>
            </a:r>
            <a:r>
              <a:rPr lang="sv-SE" dirty="0" smtClean="0"/>
              <a:t> </a:t>
            </a:r>
            <a:r>
              <a:rPr lang="sv-SE" dirty="0" err="1" smtClean="0"/>
              <a:t>handle</a:t>
            </a:r>
            <a:r>
              <a:rPr lang="sv-SE" dirty="0" smtClean="0"/>
              <a:t> </a:t>
            </a:r>
            <a:r>
              <a:rPr lang="sv-SE" dirty="0" err="1" smtClean="0"/>
              <a:t>Unit</a:t>
            </a:r>
            <a:r>
              <a:rPr lang="sv-SE" dirty="0" smtClean="0"/>
              <a:t> </a:t>
            </a:r>
            <a:r>
              <a:rPr lang="sv-SE" dirty="0" err="1" smtClean="0"/>
              <a:t>types</a:t>
            </a:r>
            <a:endParaRPr lang="sv-SE" dirty="0" smtClean="0"/>
          </a:p>
          <a:p>
            <a:r>
              <a:rPr lang="sv-SE" dirty="0" smtClean="0"/>
              <a:t>Micro – </a:t>
            </a:r>
            <a:r>
              <a:rPr lang="sv-SE" dirty="0" err="1" smtClean="0"/>
              <a:t>Macro</a:t>
            </a:r>
            <a:r>
              <a:rPr lang="sv-SE" dirty="0" smtClean="0"/>
              <a:t> </a:t>
            </a:r>
          </a:p>
          <a:p>
            <a:endParaRPr lang="sv-SE" dirty="0"/>
          </a:p>
        </p:txBody>
      </p:sp>
    </p:spTree>
    <p:extLst>
      <p:ext uri="{BB962C8B-B14F-4D97-AF65-F5344CB8AC3E}">
        <p14:creationId xmlns:p14="http://schemas.microsoft.com/office/powerpoint/2010/main" val="2679745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5400" b="1" dirty="0">
                <a:solidFill>
                  <a:srgbClr val="0070C0"/>
                </a:solidFill>
              </a:rPr>
              <a:t>Scope</a:t>
            </a:r>
            <a:r>
              <a:rPr lang="en-US" dirty="0"/>
              <a:t> </a:t>
            </a:r>
            <a:endParaRPr lang="sv-SE" dirty="0"/>
          </a:p>
        </p:txBody>
      </p:sp>
      <p:sp>
        <p:nvSpPr>
          <p:cNvPr id="3" name="Platshållare för innehåll 2"/>
          <p:cNvSpPr>
            <a:spLocks noGrp="1"/>
          </p:cNvSpPr>
          <p:nvPr>
            <p:ph idx="1"/>
          </p:nvPr>
        </p:nvSpPr>
        <p:spPr/>
        <p:txBody>
          <a:bodyPr>
            <a:normAutofit fontScale="92500"/>
          </a:bodyPr>
          <a:lstStyle/>
          <a:p>
            <a:r>
              <a:rPr lang="en-US" dirty="0" smtClean="0"/>
              <a:t>Clarify </a:t>
            </a:r>
            <a:r>
              <a:rPr lang="en-US" dirty="0"/>
              <a:t>the use of statistical variables and their roles within CSPA LIM, based upon the experiences already gained from GSIM implementations and DDI 4 </a:t>
            </a:r>
            <a:r>
              <a:rPr lang="en-US" dirty="0" smtClean="0"/>
              <a:t>development</a:t>
            </a:r>
            <a:endParaRPr lang="en-US" dirty="0"/>
          </a:p>
          <a:p>
            <a:r>
              <a:rPr lang="en-US" dirty="0" smtClean="0"/>
              <a:t>Provide a solid foundation </a:t>
            </a:r>
            <a:r>
              <a:rPr lang="en-US" dirty="0"/>
              <a:t>to facilitate collaborations using CSPA and within other modernization/standardization </a:t>
            </a:r>
            <a:r>
              <a:rPr lang="en-US" dirty="0" smtClean="0"/>
              <a:t>initiatives</a:t>
            </a:r>
            <a:endParaRPr lang="en-US" dirty="0"/>
          </a:p>
          <a:p>
            <a:r>
              <a:rPr lang="en-US" dirty="0"/>
              <a:t>Using examples from previous GSIM implementations would provide a clear framework that </a:t>
            </a:r>
            <a:r>
              <a:rPr lang="en-US" dirty="0" err="1"/>
              <a:t>maximises</a:t>
            </a:r>
            <a:r>
              <a:rPr lang="en-US" dirty="0"/>
              <a:t> interoperability between statistical </a:t>
            </a:r>
            <a:r>
              <a:rPr lang="en-US" dirty="0" smtClean="0"/>
              <a:t>organizations</a:t>
            </a:r>
            <a:endParaRPr lang="en-US" dirty="0"/>
          </a:p>
        </p:txBody>
      </p:sp>
    </p:spTree>
    <p:extLst>
      <p:ext uri="{BB962C8B-B14F-4D97-AF65-F5344CB8AC3E}">
        <p14:creationId xmlns:p14="http://schemas.microsoft.com/office/powerpoint/2010/main" val="1363658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5400" b="1" dirty="0" smtClean="0">
                <a:solidFill>
                  <a:srgbClr val="0070C0"/>
                </a:solidFill>
              </a:rPr>
              <a:t>Output</a:t>
            </a:r>
            <a:endParaRPr lang="sv-SE" sz="5400" b="1" dirty="0">
              <a:solidFill>
                <a:srgbClr val="0070C0"/>
              </a:solidFill>
            </a:endParaRPr>
          </a:p>
        </p:txBody>
      </p:sp>
      <p:sp>
        <p:nvSpPr>
          <p:cNvPr id="3" name="Platshållare för innehåll 2"/>
          <p:cNvSpPr>
            <a:spLocks noGrp="1"/>
          </p:cNvSpPr>
          <p:nvPr>
            <p:ph idx="1"/>
          </p:nvPr>
        </p:nvSpPr>
        <p:spPr/>
        <p:txBody>
          <a:bodyPr>
            <a:normAutofit fontScale="92500" lnSpcReduction="20000"/>
          </a:bodyPr>
          <a:lstStyle/>
          <a:p>
            <a:r>
              <a:rPr lang="en-US" dirty="0" smtClean="0"/>
              <a:t>UML </a:t>
            </a:r>
            <a:r>
              <a:rPr lang="en-US" dirty="0"/>
              <a:t>models for set of LIM classes related to statistical </a:t>
            </a:r>
            <a:r>
              <a:rPr lang="en-US" dirty="0" smtClean="0"/>
              <a:t>variables</a:t>
            </a:r>
          </a:p>
          <a:p>
            <a:pPr lvl="1"/>
            <a:r>
              <a:rPr lang="en-US" dirty="0" smtClean="0"/>
              <a:t>including representations </a:t>
            </a:r>
            <a:r>
              <a:rPr lang="en-US" dirty="0"/>
              <a:t>(value domains) and associated </a:t>
            </a:r>
            <a:r>
              <a:rPr lang="en-US" dirty="0" smtClean="0"/>
              <a:t>concepts, conceptual </a:t>
            </a:r>
            <a:r>
              <a:rPr lang="en-US" dirty="0"/>
              <a:t>domains, unit types, universe, population and any other classes that might be relevant. </a:t>
            </a:r>
          </a:p>
          <a:p>
            <a:r>
              <a:rPr lang="en-US" dirty="0" smtClean="0"/>
              <a:t>Provide </a:t>
            </a:r>
            <a:r>
              <a:rPr lang="en-US" dirty="0"/>
              <a:t>short, preliminary guidance document that covers only the most common use </a:t>
            </a:r>
            <a:r>
              <a:rPr lang="en-US" dirty="0" smtClean="0"/>
              <a:t>cases</a:t>
            </a:r>
          </a:p>
          <a:p>
            <a:r>
              <a:rPr lang="en-US" dirty="0" smtClean="0"/>
              <a:t>Provide </a:t>
            </a:r>
            <a:r>
              <a:rPr lang="en-US" dirty="0"/>
              <a:t>recommendations to extend/amend GSIM based on the activity findings.</a:t>
            </a:r>
          </a:p>
          <a:p>
            <a:r>
              <a:rPr lang="en-US" dirty="0" smtClean="0"/>
              <a:t>Provide </a:t>
            </a:r>
            <a:r>
              <a:rPr lang="en-US" dirty="0"/>
              <a:t>full, detail guidance and use cases on how to use the Variable LIM classes across the </a:t>
            </a:r>
            <a:r>
              <a:rPr lang="en-US" dirty="0" smtClean="0"/>
              <a:t>GSBPM</a:t>
            </a:r>
          </a:p>
          <a:p>
            <a:r>
              <a:rPr lang="en-US" dirty="0" smtClean="0"/>
              <a:t>Develop </a:t>
            </a:r>
            <a:r>
              <a:rPr lang="en-US" dirty="0"/>
              <a:t>a Best Practices </a:t>
            </a:r>
            <a:r>
              <a:rPr lang="en-US" dirty="0" smtClean="0"/>
              <a:t>document </a:t>
            </a:r>
          </a:p>
          <a:p>
            <a:endParaRPr lang="en-US" dirty="0"/>
          </a:p>
        </p:txBody>
      </p:sp>
    </p:spTree>
    <p:extLst>
      <p:ext uri="{BB962C8B-B14F-4D97-AF65-F5344CB8AC3E}">
        <p14:creationId xmlns:p14="http://schemas.microsoft.com/office/powerpoint/2010/main" val="1697034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5400" b="1" dirty="0" smtClean="0">
                <a:solidFill>
                  <a:srgbClr val="0070C0"/>
                </a:solidFill>
              </a:rPr>
              <a:t>Draft Timetable</a:t>
            </a:r>
            <a:endParaRPr lang="sv-SE" sz="5400" b="1" dirty="0">
              <a:solidFill>
                <a:srgbClr val="0070C0"/>
              </a:solidFill>
            </a:endParaRPr>
          </a:p>
        </p:txBody>
      </p:sp>
      <p:sp>
        <p:nvSpPr>
          <p:cNvPr id="3" name="Platshållare för innehåll 2"/>
          <p:cNvSpPr>
            <a:spLocks noGrp="1"/>
          </p:cNvSpPr>
          <p:nvPr>
            <p:ph idx="1"/>
          </p:nvPr>
        </p:nvSpPr>
        <p:spPr/>
        <p:txBody>
          <a:bodyPr>
            <a:normAutofit fontScale="92500" lnSpcReduction="10000"/>
          </a:bodyPr>
          <a:lstStyle/>
          <a:p>
            <a:endParaRPr lang="en-US" dirty="0"/>
          </a:p>
          <a:p>
            <a:pPr marL="0" indent="0">
              <a:buNone/>
            </a:pPr>
            <a:r>
              <a:rPr lang="en-US" dirty="0"/>
              <a:t>June 2017: </a:t>
            </a:r>
            <a:endParaRPr lang="sv-SE" dirty="0"/>
          </a:p>
          <a:p>
            <a:r>
              <a:rPr lang="en-US" dirty="0" smtClean="0"/>
              <a:t>Finalize </a:t>
            </a:r>
            <a:r>
              <a:rPr lang="en-US" dirty="0"/>
              <a:t>the logical </a:t>
            </a:r>
            <a:r>
              <a:rPr lang="en-US" dirty="0" smtClean="0"/>
              <a:t>model</a:t>
            </a:r>
          </a:p>
          <a:p>
            <a:r>
              <a:rPr lang="en-US" dirty="0" smtClean="0"/>
              <a:t>Finalize </a:t>
            </a:r>
            <a:r>
              <a:rPr lang="en-US" dirty="0"/>
              <a:t>the preliminary guidance </a:t>
            </a:r>
            <a:r>
              <a:rPr lang="en-US" dirty="0" smtClean="0"/>
              <a:t>document</a:t>
            </a:r>
            <a:endParaRPr lang="sv-SE" dirty="0"/>
          </a:p>
          <a:p>
            <a:pPr marL="0" indent="0">
              <a:buNone/>
            </a:pPr>
            <a:r>
              <a:rPr lang="en-US" dirty="0"/>
              <a:t>June 2018:  </a:t>
            </a:r>
            <a:endParaRPr lang="sv-SE" dirty="0"/>
          </a:p>
          <a:p>
            <a:r>
              <a:rPr lang="en-US" dirty="0" smtClean="0"/>
              <a:t>Finalize </a:t>
            </a:r>
            <a:r>
              <a:rPr lang="en-US" dirty="0"/>
              <a:t>GSIM </a:t>
            </a:r>
            <a:r>
              <a:rPr lang="en-US" dirty="0" smtClean="0"/>
              <a:t>recommendations</a:t>
            </a:r>
            <a:endParaRPr lang="sv-SE" dirty="0"/>
          </a:p>
          <a:p>
            <a:r>
              <a:rPr lang="en-US" dirty="0" smtClean="0"/>
              <a:t>Provide </a:t>
            </a:r>
            <a:r>
              <a:rPr lang="en-US" dirty="0"/>
              <a:t>a complete guidance of all GSBPM sub-phases deemed to be </a:t>
            </a:r>
            <a:r>
              <a:rPr lang="en-US" dirty="0" smtClean="0"/>
              <a:t>relevant</a:t>
            </a:r>
          </a:p>
          <a:p>
            <a:r>
              <a:rPr lang="en-US" dirty="0" smtClean="0"/>
              <a:t>Develop </a:t>
            </a:r>
            <a:r>
              <a:rPr lang="en-US" dirty="0"/>
              <a:t>a Best Practices </a:t>
            </a:r>
            <a:r>
              <a:rPr lang="en-US" dirty="0" smtClean="0"/>
              <a:t>document</a:t>
            </a:r>
            <a:endParaRPr lang="sv-SE" dirty="0"/>
          </a:p>
        </p:txBody>
      </p:sp>
    </p:spTree>
    <p:extLst>
      <p:ext uri="{BB962C8B-B14F-4D97-AF65-F5344CB8AC3E}">
        <p14:creationId xmlns:p14="http://schemas.microsoft.com/office/powerpoint/2010/main" val="379486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00421" y="963560"/>
            <a:ext cx="8153400" cy="2326657"/>
          </a:xfrm>
        </p:spPr>
        <p:txBody>
          <a:bodyPr/>
          <a:lstStyle/>
          <a:p>
            <a:pPr eaLnBrk="1" hangingPunct="1">
              <a:spcBef>
                <a:spcPts val="600"/>
              </a:spcBef>
            </a:pPr>
            <a:r>
              <a:rPr lang="en-GB" altLang="en-US" sz="5400" b="1" dirty="0" smtClean="0">
                <a:solidFill>
                  <a:schemeClr val="tx2"/>
                </a:solidFill>
              </a:rPr>
              <a:t>Sub-group</a:t>
            </a:r>
            <a:br>
              <a:rPr lang="en-GB" altLang="en-US" sz="5400" b="1" dirty="0" smtClean="0">
                <a:solidFill>
                  <a:schemeClr val="tx2"/>
                </a:solidFill>
              </a:rPr>
            </a:br>
            <a:r>
              <a:rPr lang="en-GB" altLang="en-US" sz="5400" b="1" dirty="0" smtClean="0">
                <a:solidFill>
                  <a:schemeClr val="tx2"/>
                </a:solidFill>
              </a:rPr>
              <a:t>CSPA Architecture Patterns</a:t>
            </a:r>
            <a:r>
              <a:rPr lang="en-GB" altLang="en-US" sz="3200" dirty="0" smtClean="0"/>
              <a:t/>
            </a:r>
            <a:br>
              <a:rPr lang="en-GB" altLang="en-US" sz="3200" dirty="0" smtClean="0"/>
            </a:br>
            <a:endParaRPr lang="en-GB" altLang="en-US" sz="3200" dirty="0" smtClean="0"/>
          </a:p>
        </p:txBody>
      </p:sp>
      <p:sp>
        <p:nvSpPr>
          <p:cNvPr id="3" name="TextBox 2"/>
          <p:cNvSpPr txBox="1"/>
          <p:nvPr/>
        </p:nvSpPr>
        <p:spPr>
          <a:xfrm>
            <a:off x="1278194" y="3811012"/>
            <a:ext cx="7501911" cy="1477328"/>
          </a:xfrm>
          <a:prstGeom prst="rect">
            <a:avLst/>
          </a:prstGeom>
          <a:noFill/>
        </p:spPr>
        <p:txBody>
          <a:bodyPr wrap="square">
            <a:spAutoFit/>
          </a:bodyPr>
          <a:lstStyle/>
          <a:p>
            <a:pPr algn="ctr" eaLnBrk="1" hangingPunct="1">
              <a:defRPr/>
            </a:pPr>
            <a:r>
              <a:rPr lang="en-US" sz="2400" b="1" dirty="0" smtClean="0"/>
              <a:t>Members</a:t>
            </a:r>
            <a:r>
              <a:rPr lang="en-US" sz="2400" dirty="0" smtClean="0"/>
              <a:t>:</a:t>
            </a:r>
          </a:p>
          <a:p>
            <a:pPr algn="ctr"/>
            <a:r>
              <a:rPr lang="sv-SE" sz="2400" dirty="0" smtClean="0"/>
              <a:t>Romain Tailhurat, Trygve Falch, Jakob Engdahl, Jean-Marc Museux,  </a:t>
            </a:r>
            <a:r>
              <a:rPr lang="sv-SE" sz="2400" dirty="0"/>
              <a:t>Rosemary </a:t>
            </a:r>
            <a:r>
              <a:rPr lang="sv-SE" sz="2400" dirty="0" smtClean="0"/>
              <a:t>McGrath and UNECE</a:t>
            </a:r>
            <a:endParaRPr lang="sv-SE" sz="2400" dirty="0"/>
          </a:p>
          <a:p>
            <a:pPr eaLnBrk="1" hangingPunct="1">
              <a:defRPr/>
            </a:pPr>
            <a:endParaRPr lang="en-US" dirty="0">
              <a:latin typeface="+mn-lt"/>
            </a:endParaRPr>
          </a:p>
        </p:txBody>
      </p:sp>
    </p:spTree>
    <p:extLst>
      <p:ext uri="{BB962C8B-B14F-4D97-AF65-F5344CB8AC3E}">
        <p14:creationId xmlns:p14="http://schemas.microsoft.com/office/powerpoint/2010/main" val="2582521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rmAutofit/>
          </a:bodyPr>
          <a:lstStyle/>
          <a:p>
            <a:r>
              <a:rPr lang="it-IT" altLang="en-US" sz="5400" b="1" dirty="0" smtClean="0">
                <a:solidFill>
                  <a:srgbClr val="0070C0"/>
                </a:solidFill>
              </a:rPr>
              <a:t>Goal</a:t>
            </a:r>
          </a:p>
        </p:txBody>
      </p:sp>
      <p:sp>
        <p:nvSpPr>
          <p:cNvPr id="15363" name="Segnaposto contenuto 2"/>
          <p:cNvSpPr>
            <a:spLocks noGrp="1"/>
          </p:cNvSpPr>
          <p:nvPr>
            <p:ph idx="1"/>
          </p:nvPr>
        </p:nvSpPr>
        <p:spPr>
          <a:xfrm>
            <a:off x="533400" y="1752600"/>
            <a:ext cx="7783513" cy="4343400"/>
          </a:xfrm>
        </p:spPr>
        <p:txBody>
          <a:bodyPr/>
          <a:lstStyle/>
          <a:p>
            <a:r>
              <a:rPr lang="en-US" altLang="en-US" sz="2800" dirty="0" smtClean="0"/>
              <a:t>Supply more specific and helpful guidance on architecture</a:t>
            </a:r>
          </a:p>
          <a:p>
            <a:r>
              <a:rPr lang="en-US" altLang="en-US" sz="2800" dirty="0" smtClean="0"/>
              <a:t>Provide guidance to NSOs that are facing difficult decisions when building services or making use of services </a:t>
            </a:r>
          </a:p>
          <a:p>
            <a:r>
              <a:rPr lang="en-US" altLang="en-US" sz="2800" dirty="0" smtClean="0"/>
              <a:t>Improve the guidance in the CSPA-standard </a:t>
            </a:r>
          </a:p>
          <a:p>
            <a:endParaRPr lang="en-US" altLang="en-US" sz="2000" dirty="0" smtClean="0"/>
          </a:p>
        </p:txBody>
      </p:sp>
    </p:spTree>
    <p:extLst>
      <p:ext uri="{BB962C8B-B14F-4D97-AF65-F5344CB8AC3E}">
        <p14:creationId xmlns:p14="http://schemas.microsoft.com/office/powerpoint/2010/main" val="2918187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p:cNvGrpSpPr/>
          <p:nvPr/>
        </p:nvGrpSpPr>
        <p:grpSpPr>
          <a:xfrm>
            <a:off x="1501462" y="1371282"/>
            <a:ext cx="2745222" cy="2032533"/>
            <a:chOff x="3504926" y="2771834"/>
            <a:chExt cx="2745222" cy="2032533"/>
          </a:xfrm>
        </p:grpSpPr>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017753" y="2571972"/>
              <a:ext cx="1719568" cy="27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ruta 8"/>
            <p:cNvSpPr txBox="1"/>
            <p:nvPr/>
          </p:nvSpPr>
          <p:spPr>
            <a:xfrm>
              <a:off x="4391422" y="2771834"/>
              <a:ext cx="1031051" cy="369332"/>
            </a:xfrm>
            <a:prstGeom prst="rect">
              <a:avLst/>
            </a:prstGeom>
            <a:noFill/>
          </p:spPr>
          <p:txBody>
            <a:bodyPr wrap="none" rtlCol="0">
              <a:spAutoFit/>
            </a:bodyPr>
            <a:lstStyle/>
            <a:p>
              <a:r>
                <a:rPr lang="sv-SE" b="1" dirty="0" smtClean="0"/>
                <a:t>GSBPM</a:t>
              </a:r>
              <a:endParaRPr lang="sv-SE" b="1" dirty="0"/>
            </a:p>
          </p:txBody>
        </p:sp>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38" y="2881317"/>
            <a:ext cx="1704674" cy="275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ruta 10"/>
          <p:cNvSpPr txBox="1"/>
          <p:nvPr/>
        </p:nvSpPr>
        <p:spPr>
          <a:xfrm>
            <a:off x="611560" y="1555368"/>
            <a:ext cx="1014206" cy="1569660"/>
          </a:xfrm>
          <a:prstGeom prst="rect">
            <a:avLst/>
          </a:prstGeom>
          <a:noFill/>
        </p:spPr>
        <p:txBody>
          <a:bodyPr wrap="square" rtlCol="0">
            <a:spAutoFit/>
            <a:scene3d>
              <a:camera prst="isometricRightUp">
                <a:rot lat="563170" lon="19344897" rev="21520345"/>
              </a:camera>
              <a:lightRig rig="threePt" dir="t"/>
            </a:scene3d>
            <a:sp3d extrusionH="57150" contourW="12700" prstMaterial="matte">
              <a:bevelT w="38100" h="38100"/>
              <a:extrusionClr>
                <a:schemeClr val="bg1">
                  <a:lumMod val="75000"/>
                </a:schemeClr>
              </a:extrusionClr>
              <a:contourClr>
                <a:schemeClr val="bg1">
                  <a:lumMod val="65000"/>
                </a:schemeClr>
              </a:contourClr>
            </a:sp3d>
          </a:bodyPr>
          <a:lstStyle/>
          <a:p>
            <a:r>
              <a:rPr lang="sv-SE" sz="9600" b="1" dirty="0" smtClean="0">
                <a:solidFill>
                  <a:schemeClr val="bg1">
                    <a:lumMod val="75000"/>
                  </a:schemeClr>
                </a:solidFill>
              </a:rPr>
              <a:t>?</a:t>
            </a:r>
            <a:endParaRPr lang="sv-SE" sz="9600" b="1" dirty="0">
              <a:solidFill>
                <a:schemeClr val="bg1">
                  <a:lumMod val="75000"/>
                </a:schemeClr>
              </a:solidFill>
            </a:endParaRPr>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1953" y="5192869"/>
            <a:ext cx="528122" cy="63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008" y="4923211"/>
            <a:ext cx="1383150" cy="93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1880" y="5035922"/>
            <a:ext cx="915984" cy="82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766" y="5949280"/>
            <a:ext cx="7102731"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upp 15"/>
          <p:cNvGrpSpPr/>
          <p:nvPr/>
        </p:nvGrpSpPr>
        <p:grpSpPr>
          <a:xfrm>
            <a:off x="5264756" y="1247641"/>
            <a:ext cx="3122476" cy="1802664"/>
            <a:chOff x="5177131" y="1255784"/>
            <a:chExt cx="3122476" cy="1802664"/>
          </a:xfrm>
        </p:grpSpPr>
        <p:pic>
          <p:nvPicPr>
            <p:cNvPr id="1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77131" y="1597442"/>
              <a:ext cx="3122476" cy="146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ruta 17"/>
            <p:cNvSpPr txBox="1"/>
            <p:nvPr/>
          </p:nvSpPr>
          <p:spPr>
            <a:xfrm>
              <a:off x="6216781" y="1255784"/>
              <a:ext cx="774571" cy="369332"/>
            </a:xfrm>
            <a:prstGeom prst="rect">
              <a:avLst/>
            </a:prstGeom>
            <a:noFill/>
          </p:spPr>
          <p:txBody>
            <a:bodyPr wrap="none" rtlCol="0">
              <a:spAutoFit/>
            </a:bodyPr>
            <a:lstStyle/>
            <a:p>
              <a:r>
                <a:rPr lang="sv-SE" b="1" dirty="0" smtClean="0"/>
                <a:t>GSIM</a:t>
              </a:r>
              <a:endParaRPr lang="sv-SE" b="1" dirty="0"/>
            </a:p>
          </p:txBody>
        </p:sp>
      </p:grpSp>
      <p:pic>
        <p:nvPicPr>
          <p:cNvPr id="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6176" y="3948224"/>
            <a:ext cx="2824584" cy="191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olo 1"/>
          <p:cNvSpPr txBox="1">
            <a:spLocks/>
          </p:cNvSpPr>
          <p:nvPr/>
        </p:nvSpPr>
        <p:spPr bwMode="auto">
          <a:xfrm>
            <a:off x="323528" y="385550"/>
            <a:ext cx="865332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r>
              <a:rPr lang="sv-SE" sz="4800" dirty="0" err="1" smtClean="0">
                <a:solidFill>
                  <a:srgbClr val="0070C0"/>
                </a:solidFill>
              </a:rPr>
              <a:t>Investing</a:t>
            </a:r>
            <a:r>
              <a:rPr lang="sv-SE" sz="4800" dirty="0" smtClean="0">
                <a:solidFill>
                  <a:srgbClr val="0070C0"/>
                </a:solidFill>
              </a:rPr>
              <a:t> in small or </a:t>
            </a:r>
            <a:r>
              <a:rPr lang="sv-SE" sz="4800" dirty="0" err="1" smtClean="0">
                <a:solidFill>
                  <a:srgbClr val="0070C0"/>
                </a:solidFill>
              </a:rPr>
              <a:t>big</a:t>
            </a:r>
            <a:r>
              <a:rPr lang="sv-SE" sz="4800" dirty="0" smtClean="0">
                <a:solidFill>
                  <a:srgbClr val="0070C0"/>
                </a:solidFill>
              </a:rPr>
              <a:t> services</a:t>
            </a:r>
            <a:endParaRPr lang="it-IT" altLang="en-US" sz="4800" kern="0" dirty="0" smtClean="0">
              <a:solidFill>
                <a:srgbClr val="0070C0"/>
              </a:solidFill>
            </a:endParaRPr>
          </a:p>
        </p:txBody>
      </p:sp>
      <p:grpSp>
        <p:nvGrpSpPr>
          <p:cNvPr id="40" name="Grupp 39"/>
          <p:cNvGrpSpPr/>
          <p:nvPr/>
        </p:nvGrpSpPr>
        <p:grpSpPr>
          <a:xfrm>
            <a:off x="4141300" y="2715160"/>
            <a:ext cx="1231940" cy="1942836"/>
            <a:chOff x="2973297" y="1599700"/>
            <a:chExt cx="1231940" cy="1942836"/>
          </a:xfrm>
        </p:grpSpPr>
        <p:sp>
          <p:nvSpPr>
            <p:cNvPr id="41" name="Rektangel med rundade hörn 40"/>
            <p:cNvSpPr/>
            <p:nvPr/>
          </p:nvSpPr>
          <p:spPr>
            <a:xfrm>
              <a:off x="3024938" y="1934845"/>
              <a:ext cx="1146532" cy="1607691"/>
            </a:xfrm>
            <a:prstGeom prst="roundRect">
              <a:avLst>
                <a:gd name="adj" fmla="val 5369"/>
              </a:avLst>
            </a:prstGeom>
            <a:no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ndParaRPr>
            </a:p>
          </p:txBody>
        </p:sp>
        <p:sp>
          <p:nvSpPr>
            <p:cNvPr id="42" name="Magnetskiva 41"/>
            <p:cNvSpPr/>
            <p:nvPr/>
          </p:nvSpPr>
          <p:spPr>
            <a:xfrm>
              <a:off x="3418184" y="3048484"/>
              <a:ext cx="360040" cy="432048"/>
            </a:xfrm>
            <a:prstGeom prst="flowChartMagneticDisk">
              <a:avLst/>
            </a:prstGeom>
            <a:solidFill>
              <a:sysClr val="window" lastClr="FFFFFF">
                <a:lumMod val="8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ndParaRPr>
            </a:p>
          </p:txBody>
        </p:sp>
        <p:sp>
          <p:nvSpPr>
            <p:cNvPr id="43" name="Rektangel 42"/>
            <p:cNvSpPr/>
            <p:nvPr/>
          </p:nvSpPr>
          <p:spPr>
            <a:xfrm>
              <a:off x="3099657" y="2625521"/>
              <a:ext cx="997097" cy="333237"/>
            </a:xfrm>
            <a:prstGeom prst="rect">
              <a:avLst/>
            </a:prstGeom>
            <a:solidFill>
              <a:srgbClr val="1F497D">
                <a:lumMod val="60000"/>
                <a:lumOff val="40000"/>
              </a:srgbClr>
            </a:solidFill>
            <a:ln w="25400" cap="flat" cmpd="sng" algn="ctr">
              <a:solidFill>
                <a:srgbClr val="1F497D">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err="1" smtClean="0">
                  <a:ln>
                    <a:noFill/>
                  </a:ln>
                  <a:solidFill>
                    <a:prstClr val="white"/>
                  </a:solidFill>
                  <a:effectLst/>
                  <a:uLnTx/>
                  <a:uFillTx/>
                  <a:latin typeface="Arial"/>
                </a:rPr>
                <a:t>Logic</a:t>
              </a:r>
              <a:endParaRPr kumimoji="0" lang="sv-SE" sz="1800" b="0" i="0" u="none" strike="noStrike" kern="0" cap="none" spc="0" normalizeH="0" baseline="0" noProof="0" dirty="0">
                <a:ln>
                  <a:noFill/>
                </a:ln>
                <a:solidFill>
                  <a:prstClr val="white"/>
                </a:solidFill>
                <a:effectLst/>
                <a:uLnTx/>
                <a:uFillTx/>
                <a:latin typeface="Arial"/>
              </a:endParaRPr>
            </a:p>
          </p:txBody>
        </p:sp>
        <p:pic>
          <p:nvPicPr>
            <p:cNvPr id="4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99656" y="1985423"/>
              <a:ext cx="997097" cy="46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descr="\\scb.intra\users\J\SCBJAEN\Mina Dokument\Presentations\Clipart\MC90043155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83056" y="2648381"/>
              <a:ext cx="281781" cy="28178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Rak 45"/>
            <p:cNvCxnSpPr>
              <a:stCxn id="44" idx="2"/>
              <a:endCxn id="43" idx="0"/>
            </p:cNvCxnSpPr>
            <p:nvPr/>
          </p:nvCxnSpPr>
          <p:spPr>
            <a:xfrm>
              <a:off x="3598205" y="2449046"/>
              <a:ext cx="1" cy="176475"/>
            </a:xfrm>
            <a:prstGeom prst="line">
              <a:avLst/>
            </a:prstGeom>
            <a:noFill/>
            <a:ln w="19050" cap="flat" cmpd="sng" algn="ctr">
              <a:solidFill>
                <a:sysClr val="windowText" lastClr="000000"/>
              </a:solidFill>
              <a:prstDash val="solid"/>
            </a:ln>
            <a:effectLst/>
          </p:spPr>
        </p:cxnSp>
        <p:cxnSp>
          <p:nvCxnSpPr>
            <p:cNvPr id="47" name="Rak 46"/>
            <p:cNvCxnSpPr>
              <a:stCxn id="43" idx="2"/>
              <a:endCxn id="42" idx="1"/>
            </p:cNvCxnSpPr>
            <p:nvPr/>
          </p:nvCxnSpPr>
          <p:spPr>
            <a:xfrm flipH="1">
              <a:off x="3598204" y="2958758"/>
              <a:ext cx="2" cy="89726"/>
            </a:xfrm>
            <a:prstGeom prst="line">
              <a:avLst/>
            </a:prstGeom>
            <a:noFill/>
            <a:ln w="19050" cap="flat" cmpd="sng" algn="ctr">
              <a:solidFill>
                <a:sysClr val="windowText" lastClr="000000"/>
              </a:solidFill>
              <a:prstDash val="solid"/>
            </a:ln>
            <a:effectLst/>
          </p:spPr>
        </p:cxnSp>
        <p:sp>
          <p:nvSpPr>
            <p:cNvPr id="48" name="textruta 47"/>
            <p:cNvSpPr txBox="1"/>
            <p:nvPr/>
          </p:nvSpPr>
          <p:spPr>
            <a:xfrm>
              <a:off x="2973297" y="1599700"/>
              <a:ext cx="12319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dirty="0" err="1" smtClean="0">
                  <a:ln>
                    <a:noFill/>
                  </a:ln>
                  <a:solidFill>
                    <a:prstClr val="black"/>
                  </a:solidFill>
                  <a:effectLst/>
                  <a:uLnTx/>
                  <a:uFillTx/>
                  <a:latin typeface="Arial"/>
                </a:rPr>
                <a:t>Technical</a:t>
              </a:r>
              <a:endParaRPr kumimoji="0" lang="sv-SE" sz="1800" b="1" i="0" u="none" strike="noStrike" kern="0" cap="none" spc="0" normalizeH="0" baseline="0" noProof="0" dirty="0">
                <a:ln>
                  <a:noFill/>
                </a:ln>
                <a:solidFill>
                  <a:prstClr val="black"/>
                </a:solidFill>
                <a:effectLst/>
                <a:uLnTx/>
                <a:uFillTx/>
                <a:latin typeface="Arial"/>
              </a:endParaRPr>
            </a:p>
          </p:txBody>
        </p:sp>
      </p:grpSp>
    </p:spTree>
    <p:extLst>
      <p:ext uri="{BB962C8B-B14F-4D97-AF65-F5344CB8AC3E}">
        <p14:creationId xmlns:p14="http://schemas.microsoft.com/office/powerpoint/2010/main" val="7809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500"/>
                            </p:stCondLst>
                            <p:childTnLst>
                              <p:par>
                                <p:cTn id="34" presetID="10" presetClass="entr" presetSubtype="0" fill="hold" nodeType="afterEffect">
                                  <p:stCondLst>
                                    <p:cond delay="20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0" presetClass="entr" presetSubtype="0" fill="hold" nodeType="afterEffect">
                                  <p:stCondLst>
                                    <p:cond delay="20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323528" y="385550"/>
            <a:ext cx="7427168" cy="990600"/>
          </a:xfrm>
        </p:spPr>
        <p:txBody>
          <a:bodyPr>
            <a:normAutofit/>
          </a:bodyPr>
          <a:lstStyle/>
          <a:p>
            <a:r>
              <a:rPr lang="sv-SE" sz="4800" b="1" dirty="0" smtClean="0">
                <a:solidFill>
                  <a:srgbClr val="0070C0"/>
                </a:solidFill>
              </a:rPr>
              <a:t>GSBPM and </a:t>
            </a:r>
            <a:r>
              <a:rPr lang="sv-SE" sz="4800" b="1" dirty="0" err="1" smtClean="0">
                <a:solidFill>
                  <a:srgbClr val="0070C0"/>
                </a:solidFill>
              </a:rPr>
              <a:t>granularity</a:t>
            </a:r>
            <a:endParaRPr lang="it-IT" altLang="en-US" sz="4800" b="1" dirty="0" smtClean="0">
              <a:solidFill>
                <a:srgbClr val="0070C0"/>
              </a:solidFill>
            </a:endParaRPr>
          </a:p>
        </p:txBody>
      </p:sp>
      <p:grpSp>
        <p:nvGrpSpPr>
          <p:cNvPr id="29" name="Grupp 28"/>
          <p:cNvGrpSpPr/>
          <p:nvPr/>
        </p:nvGrpSpPr>
        <p:grpSpPr>
          <a:xfrm>
            <a:off x="1501462" y="1371282"/>
            <a:ext cx="2745222" cy="2032533"/>
            <a:chOff x="3504926" y="2771834"/>
            <a:chExt cx="2745222" cy="2032533"/>
          </a:xfrm>
        </p:grpSpPr>
        <p:pic>
          <p:nvPicPr>
            <p:cNvPr id="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017753" y="2571972"/>
              <a:ext cx="1719568" cy="27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ruta 30"/>
            <p:cNvSpPr txBox="1"/>
            <p:nvPr/>
          </p:nvSpPr>
          <p:spPr>
            <a:xfrm>
              <a:off x="4391422" y="2771834"/>
              <a:ext cx="1031051" cy="369332"/>
            </a:xfrm>
            <a:prstGeom prst="rect">
              <a:avLst/>
            </a:prstGeom>
            <a:noFill/>
          </p:spPr>
          <p:txBody>
            <a:bodyPr wrap="none" rtlCol="0">
              <a:spAutoFit/>
            </a:bodyPr>
            <a:lstStyle/>
            <a:p>
              <a:r>
                <a:rPr lang="sv-SE" b="1" dirty="0" smtClean="0"/>
                <a:t>GSBPM</a:t>
              </a:r>
              <a:endParaRPr lang="sv-SE" b="1" dirty="0"/>
            </a:p>
          </p:txBody>
        </p:sp>
      </p:grpSp>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1953" y="5192869"/>
            <a:ext cx="528122" cy="63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008" y="4923211"/>
            <a:ext cx="1383150" cy="93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1880" y="5035922"/>
            <a:ext cx="915984" cy="82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766" y="5949280"/>
            <a:ext cx="7102731"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591568" y="3851489"/>
            <a:ext cx="421682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6176" y="3948224"/>
            <a:ext cx="2824584" cy="191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3786" y="1409060"/>
            <a:ext cx="3893553" cy="235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3785" y="1413586"/>
            <a:ext cx="3893553" cy="234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89531" y="1389714"/>
            <a:ext cx="3970455" cy="239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89531" y="1371282"/>
            <a:ext cx="3970455" cy="247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238" y="2881317"/>
            <a:ext cx="1704674" cy="275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ruta 42"/>
          <p:cNvSpPr txBox="1"/>
          <p:nvPr/>
        </p:nvSpPr>
        <p:spPr>
          <a:xfrm>
            <a:off x="611560" y="1555368"/>
            <a:ext cx="1014206" cy="1569660"/>
          </a:xfrm>
          <a:prstGeom prst="rect">
            <a:avLst/>
          </a:prstGeom>
          <a:noFill/>
        </p:spPr>
        <p:txBody>
          <a:bodyPr wrap="square" rtlCol="0">
            <a:spAutoFit/>
            <a:scene3d>
              <a:camera prst="isometricRightUp">
                <a:rot lat="563170" lon="19344897" rev="21520345"/>
              </a:camera>
              <a:lightRig rig="threePt" dir="t"/>
            </a:scene3d>
            <a:sp3d extrusionH="57150" contourW="12700" prstMaterial="matte">
              <a:bevelT w="38100" h="38100"/>
              <a:extrusionClr>
                <a:schemeClr val="bg1">
                  <a:lumMod val="75000"/>
                </a:schemeClr>
              </a:extrusionClr>
              <a:contourClr>
                <a:schemeClr val="bg1">
                  <a:lumMod val="65000"/>
                </a:schemeClr>
              </a:contourClr>
            </a:sp3d>
          </a:bodyPr>
          <a:lstStyle/>
          <a:p>
            <a:r>
              <a:rPr lang="sv-SE" sz="9600" b="1" dirty="0" smtClean="0">
                <a:solidFill>
                  <a:schemeClr val="bg1">
                    <a:lumMod val="75000"/>
                  </a:schemeClr>
                </a:solidFill>
              </a:rPr>
              <a:t>?</a:t>
            </a:r>
            <a:endParaRPr lang="sv-SE" sz="9600" b="1" dirty="0">
              <a:solidFill>
                <a:schemeClr val="bg1">
                  <a:lumMod val="75000"/>
                </a:schemeClr>
              </a:solidFill>
            </a:endParaRPr>
          </a:p>
        </p:txBody>
      </p:sp>
    </p:spTree>
    <p:extLst>
      <p:ext uri="{BB962C8B-B14F-4D97-AF65-F5344CB8AC3E}">
        <p14:creationId xmlns:p14="http://schemas.microsoft.com/office/powerpoint/2010/main" val="36029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323528" y="385550"/>
            <a:ext cx="7427168" cy="990600"/>
          </a:xfrm>
        </p:spPr>
        <p:txBody>
          <a:bodyPr>
            <a:normAutofit/>
          </a:bodyPr>
          <a:lstStyle/>
          <a:p>
            <a:r>
              <a:rPr lang="sv-SE" sz="4800" b="1" dirty="0" err="1" smtClean="0">
                <a:solidFill>
                  <a:srgbClr val="0070C0"/>
                </a:solidFill>
              </a:rPr>
              <a:t>Possible</a:t>
            </a:r>
            <a:r>
              <a:rPr lang="sv-SE" sz="4800" b="1" dirty="0" smtClean="0">
                <a:solidFill>
                  <a:srgbClr val="0070C0"/>
                </a:solidFill>
              </a:rPr>
              <a:t> </a:t>
            </a:r>
            <a:r>
              <a:rPr lang="sv-SE" sz="4800" b="1" dirty="0" err="1" smtClean="0">
                <a:solidFill>
                  <a:srgbClr val="0070C0"/>
                </a:solidFill>
              </a:rPr>
              <a:t>ways</a:t>
            </a:r>
            <a:r>
              <a:rPr lang="sv-SE" sz="4800" b="1" dirty="0" smtClean="0">
                <a:solidFill>
                  <a:srgbClr val="0070C0"/>
                </a:solidFill>
              </a:rPr>
              <a:t> forward</a:t>
            </a:r>
            <a:endParaRPr lang="it-IT" altLang="en-US" sz="4800" b="1" dirty="0" smtClean="0">
              <a:solidFill>
                <a:srgbClr val="0070C0"/>
              </a:solidFill>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138" y="4925956"/>
            <a:ext cx="528122" cy="63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p 18"/>
          <p:cNvGrpSpPr/>
          <p:nvPr/>
        </p:nvGrpSpPr>
        <p:grpSpPr>
          <a:xfrm>
            <a:off x="4511652" y="4705908"/>
            <a:ext cx="963538" cy="1028083"/>
            <a:chOff x="4702492" y="4214896"/>
            <a:chExt cx="963538" cy="1028083"/>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7106" y="4478343"/>
              <a:ext cx="576064" cy="62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698" y="4214896"/>
              <a:ext cx="583332" cy="5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3897" y="4605049"/>
              <a:ext cx="528122" cy="63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2492" y="4302339"/>
              <a:ext cx="603885" cy="63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upp 23"/>
          <p:cNvGrpSpPr/>
          <p:nvPr/>
        </p:nvGrpSpPr>
        <p:grpSpPr>
          <a:xfrm>
            <a:off x="6114899" y="4301269"/>
            <a:ext cx="1862143" cy="1410717"/>
            <a:chOff x="6061318" y="2015490"/>
            <a:chExt cx="1862143" cy="1410717"/>
          </a:xfrm>
        </p:grpSpPr>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2026" y="2015490"/>
              <a:ext cx="916554" cy="90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1318" y="2172388"/>
              <a:ext cx="963613"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4930" y="2174746"/>
              <a:ext cx="898531" cy="95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9226" y="2356485"/>
              <a:ext cx="1072159" cy="106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182" y="2881317"/>
            <a:ext cx="1695885" cy="274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undad rektangulär 44"/>
          <p:cNvSpPr/>
          <p:nvPr/>
        </p:nvSpPr>
        <p:spPr>
          <a:xfrm>
            <a:off x="2531164" y="2798407"/>
            <a:ext cx="2282430" cy="1383659"/>
          </a:xfrm>
          <a:prstGeom prst="wedgeRoundRectCallout">
            <a:avLst>
              <a:gd name="adj1" fmla="val -26129"/>
              <a:gd name="adj2" fmla="val 93179"/>
              <a:gd name="adj3" fmla="val 16667"/>
            </a:avLst>
          </a:prstGeom>
          <a:solidFill>
            <a:schemeClr val="bg1">
              <a:lumMod val="8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Invest</a:t>
            </a:r>
            <a:r>
              <a:rPr lang="sv-SE" dirty="0">
                <a:solidFill>
                  <a:schemeClr val="tx1"/>
                </a:solidFill>
              </a:rPr>
              <a:t> in integration </a:t>
            </a:r>
            <a:r>
              <a:rPr lang="sv-SE" dirty="0" err="1">
                <a:solidFill>
                  <a:schemeClr val="tx1"/>
                </a:solidFill>
              </a:rPr>
              <a:t>capabilities</a:t>
            </a:r>
            <a:endParaRPr lang="sv-SE" dirty="0">
              <a:solidFill>
                <a:schemeClr val="tx1"/>
              </a:solidFill>
            </a:endParaRPr>
          </a:p>
        </p:txBody>
      </p:sp>
      <p:sp>
        <p:nvSpPr>
          <p:cNvPr id="46" name="Rundad rektangulär 45"/>
          <p:cNvSpPr/>
          <p:nvPr/>
        </p:nvSpPr>
        <p:spPr>
          <a:xfrm>
            <a:off x="5149324" y="2492896"/>
            <a:ext cx="1929188" cy="1241615"/>
          </a:xfrm>
          <a:prstGeom prst="wedgeRoundRectCallout">
            <a:avLst>
              <a:gd name="adj1" fmla="val 40530"/>
              <a:gd name="adj2" fmla="val 113623"/>
              <a:gd name="adj3" fmla="val 16667"/>
            </a:avLst>
          </a:prstGeom>
          <a:solidFill>
            <a:schemeClr val="bg1">
              <a:lumMod val="8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Bundle</a:t>
            </a:r>
            <a:r>
              <a:rPr lang="sv-SE" dirty="0">
                <a:solidFill>
                  <a:schemeClr val="tx1"/>
                </a:solidFill>
              </a:rPr>
              <a:t> </a:t>
            </a:r>
            <a:r>
              <a:rPr lang="sv-SE" dirty="0" err="1">
                <a:solidFill>
                  <a:schemeClr val="tx1"/>
                </a:solidFill>
              </a:rPr>
              <a:t>smaller</a:t>
            </a:r>
            <a:r>
              <a:rPr lang="sv-SE" dirty="0">
                <a:solidFill>
                  <a:schemeClr val="tx1"/>
                </a:solidFill>
              </a:rPr>
              <a:t> services</a:t>
            </a:r>
          </a:p>
        </p:txBody>
      </p:sp>
      <p:pic>
        <p:nvPicPr>
          <p:cNvPr id="4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5766" y="5949280"/>
            <a:ext cx="7102731"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4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2"/>
                </a:solidFill>
              </a:rPr>
              <a:t>What will we cover</a:t>
            </a:r>
            <a:endParaRPr lang="en-US" sz="5400" b="1" dirty="0">
              <a:solidFill>
                <a:schemeClr val="tx2"/>
              </a:solidFill>
            </a:endParaRPr>
          </a:p>
        </p:txBody>
      </p:sp>
      <p:sp>
        <p:nvSpPr>
          <p:cNvPr id="3" name="Content Placeholder 2"/>
          <p:cNvSpPr>
            <a:spLocks noGrp="1"/>
          </p:cNvSpPr>
          <p:nvPr>
            <p:ph idx="1"/>
          </p:nvPr>
        </p:nvSpPr>
        <p:spPr/>
        <p:txBody>
          <a:bodyPr>
            <a:normAutofit/>
          </a:bodyPr>
          <a:lstStyle/>
          <a:p>
            <a:r>
              <a:rPr lang="en-US" sz="3200" dirty="0" smtClean="0"/>
              <a:t>Administrating CSPA Supporting implementation projects</a:t>
            </a:r>
          </a:p>
          <a:p>
            <a:r>
              <a:rPr lang="en-US" sz="3200" dirty="0" smtClean="0"/>
              <a:t>Filling the gaps</a:t>
            </a:r>
          </a:p>
          <a:p>
            <a:r>
              <a:rPr lang="en-US" sz="3200" dirty="0" smtClean="0"/>
              <a:t>Practical Implementation</a:t>
            </a:r>
          </a:p>
          <a:p>
            <a:r>
              <a:rPr lang="en-US" sz="3200" dirty="0" smtClean="0"/>
              <a:t>Next steps</a:t>
            </a:r>
            <a:endParaRPr lang="en-US" sz="3200" dirty="0"/>
          </a:p>
        </p:txBody>
      </p:sp>
    </p:spTree>
    <p:extLst>
      <p:ext uri="{BB962C8B-B14F-4D97-AF65-F5344CB8AC3E}">
        <p14:creationId xmlns:p14="http://schemas.microsoft.com/office/powerpoint/2010/main" val="1208112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323528" y="385550"/>
            <a:ext cx="7427168" cy="990600"/>
          </a:xfrm>
        </p:spPr>
        <p:txBody>
          <a:bodyPr>
            <a:normAutofit/>
          </a:bodyPr>
          <a:lstStyle/>
          <a:p>
            <a:r>
              <a:rPr lang="sv-SE" sz="4800" b="1" dirty="0" smtClean="0">
                <a:solidFill>
                  <a:srgbClr val="0070C0"/>
                </a:solidFill>
              </a:rPr>
              <a:t>Scenario – </a:t>
            </a:r>
            <a:r>
              <a:rPr lang="sv-SE" sz="4800" b="1" dirty="0" err="1" smtClean="0">
                <a:solidFill>
                  <a:srgbClr val="0070C0"/>
                </a:solidFill>
              </a:rPr>
              <a:t>Add</a:t>
            </a:r>
            <a:r>
              <a:rPr lang="sv-SE" sz="4800" b="1" dirty="0" smtClean="0">
                <a:solidFill>
                  <a:srgbClr val="0070C0"/>
                </a:solidFill>
              </a:rPr>
              <a:t> a service </a:t>
            </a:r>
            <a:endParaRPr lang="it-IT" altLang="en-US" sz="4800" b="1" dirty="0" smtClean="0">
              <a:solidFill>
                <a:srgbClr val="0070C0"/>
              </a:solidFill>
            </a:endParaRPr>
          </a:p>
        </p:txBody>
      </p:sp>
      <p:pic>
        <p:nvPicPr>
          <p:cNvPr id="3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129074"/>
            <a:ext cx="915984" cy="82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38" y="2881317"/>
            <a:ext cx="1704674" cy="275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ruta 36"/>
          <p:cNvSpPr txBox="1"/>
          <p:nvPr/>
        </p:nvSpPr>
        <p:spPr>
          <a:xfrm>
            <a:off x="611560" y="1555368"/>
            <a:ext cx="1014206" cy="1569660"/>
          </a:xfrm>
          <a:prstGeom prst="rect">
            <a:avLst/>
          </a:prstGeom>
          <a:noFill/>
        </p:spPr>
        <p:txBody>
          <a:bodyPr wrap="square" rtlCol="0">
            <a:spAutoFit/>
            <a:scene3d>
              <a:camera prst="isometricRightUp">
                <a:rot lat="563170" lon="19344897" rev="21520345"/>
              </a:camera>
              <a:lightRig rig="threePt" dir="t"/>
            </a:scene3d>
            <a:sp3d extrusionH="57150" contourW="12700" prstMaterial="matte">
              <a:bevelT w="38100" h="38100"/>
              <a:extrusionClr>
                <a:schemeClr val="bg1">
                  <a:lumMod val="75000"/>
                </a:schemeClr>
              </a:extrusionClr>
              <a:contourClr>
                <a:schemeClr val="bg1">
                  <a:lumMod val="65000"/>
                </a:schemeClr>
              </a:contourClr>
            </a:sp3d>
          </a:bodyPr>
          <a:lstStyle/>
          <a:p>
            <a:pPr eaLnBrk="1" fontAlgn="auto" hangingPunct="1">
              <a:spcBef>
                <a:spcPts val="0"/>
              </a:spcBef>
              <a:spcAft>
                <a:spcPts val="0"/>
              </a:spcAft>
            </a:pPr>
            <a:r>
              <a:rPr lang="sv-SE" sz="9600" b="1" dirty="0">
                <a:solidFill>
                  <a:prstClr val="white">
                    <a:lumMod val="75000"/>
                  </a:prstClr>
                </a:solidFill>
                <a:latin typeface="Arial"/>
              </a:rPr>
              <a:t>?</a:t>
            </a:r>
          </a:p>
        </p:txBody>
      </p:sp>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6851" y="2754276"/>
            <a:ext cx="2554650" cy="307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ruta 38"/>
          <p:cNvSpPr txBox="1"/>
          <p:nvPr/>
        </p:nvSpPr>
        <p:spPr>
          <a:xfrm>
            <a:off x="6660232" y="2140143"/>
            <a:ext cx="2182329" cy="400110"/>
          </a:xfrm>
          <a:prstGeom prst="rect">
            <a:avLst/>
          </a:prstGeom>
          <a:noFill/>
        </p:spPr>
        <p:txBody>
          <a:bodyPr wrap="none" rtlCol="0">
            <a:spAutoFit/>
          </a:bodyPr>
          <a:lstStyle/>
          <a:p>
            <a:pPr eaLnBrk="1" fontAlgn="auto" hangingPunct="1">
              <a:spcBef>
                <a:spcPts val="0"/>
              </a:spcBef>
              <a:spcAft>
                <a:spcPts val="0"/>
              </a:spcAft>
            </a:pPr>
            <a:r>
              <a:rPr lang="sv-SE" sz="2000" b="1" dirty="0" smtClean="0">
                <a:solidFill>
                  <a:prstClr val="black"/>
                </a:solidFill>
                <a:latin typeface="Arial"/>
              </a:rPr>
              <a:t>CSPA </a:t>
            </a:r>
            <a:r>
              <a:rPr lang="sv-SE" sz="2000" b="1" dirty="0" err="1" smtClean="0">
                <a:solidFill>
                  <a:prstClr val="black"/>
                </a:solidFill>
                <a:latin typeface="Arial"/>
              </a:rPr>
              <a:t>Catalogue</a:t>
            </a:r>
            <a:endParaRPr lang="sv-SE" sz="2000" b="1" dirty="0">
              <a:solidFill>
                <a:prstClr val="black"/>
              </a:solidFill>
              <a:latin typeface="Arial"/>
            </a:endParaRPr>
          </a:p>
        </p:txBody>
      </p:sp>
      <p:sp>
        <p:nvSpPr>
          <p:cNvPr id="40" name="Nedåtböjd 39"/>
          <p:cNvSpPr/>
          <p:nvPr/>
        </p:nvSpPr>
        <p:spPr>
          <a:xfrm rot="153344" flipH="1">
            <a:off x="5119596" y="2385457"/>
            <a:ext cx="1900184" cy="831601"/>
          </a:xfrm>
          <a:prstGeom prst="curvedDownArrow">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Arial"/>
            </a:endParaRPr>
          </a:p>
        </p:txBody>
      </p:sp>
      <p:pic>
        <p:nvPicPr>
          <p:cNvPr id="368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33874">
            <a:off x="2195736" y="4693652"/>
            <a:ext cx="2232248" cy="189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2860" y="3880058"/>
            <a:ext cx="584994" cy="81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6886" y="4369673"/>
            <a:ext cx="584994" cy="81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Magnetskiva 79"/>
          <p:cNvSpPr/>
          <p:nvPr/>
        </p:nvSpPr>
        <p:spPr>
          <a:xfrm>
            <a:off x="2265337" y="4760889"/>
            <a:ext cx="360040" cy="432048"/>
          </a:xfrm>
          <a:prstGeom prst="flowChartMagneticDisk">
            <a:avLst/>
          </a:prstGeom>
          <a:solidFill>
            <a:sysClr val="window" lastClr="FFFFFF">
              <a:lumMod val="8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ndParaRPr>
          </a:p>
        </p:txBody>
      </p:sp>
      <p:pic>
        <p:nvPicPr>
          <p:cNvPr id="8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0854" y="3259010"/>
            <a:ext cx="997097" cy="46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Magnetskiva 86"/>
          <p:cNvSpPr/>
          <p:nvPr/>
        </p:nvSpPr>
        <p:spPr>
          <a:xfrm>
            <a:off x="3019363" y="3861174"/>
            <a:ext cx="360040" cy="432048"/>
          </a:xfrm>
          <a:prstGeom prst="flowChartMagneticDisk">
            <a:avLst/>
          </a:prstGeom>
          <a:solidFill>
            <a:sysClr val="window" lastClr="FFFFFF">
              <a:lumMod val="8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ndParaRPr>
          </a:p>
        </p:txBody>
      </p:sp>
      <p:pic>
        <p:nvPicPr>
          <p:cNvPr id="8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8147" y="4760889"/>
            <a:ext cx="614455" cy="41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7051" y="4891103"/>
            <a:ext cx="691575" cy="46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Magnetskiva 89"/>
          <p:cNvSpPr/>
          <p:nvPr/>
        </p:nvSpPr>
        <p:spPr>
          <a:xfrm>
            <a:off x="3633509" y="3880058"/>
            <a:ext cx="360040" cy="432048"/>
          </a:xfrm>
          <a:prstGeom prst="flowChartMagneticDisk">
            <a:avLst/>
          </a:prstGeom>
          <a:solidFill>
            <a:sysClr val="window" lastClr="FFFFFF">
              <a:lumMod val="8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ndParaRPr>
          </a:p>
        </p:txBody>
      </p:sp>
      <p:pic>
        <p:nvPicPr>
          <p:cNvPr id="9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632" y="2881317"/>
            <a:ext cx="1695885" cy="274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ruta 91"/>
          <p:cNvSpPr txBox="1"/>
          <p:nvPr/>
        </p:nvSpPr>
        <p:spPr>
          <a:xfrm>
            <a:off x="827584" y="1544812"/>
            <a:ext cx="1014206" cy="1569660"/>
          </a:xfrm>
          <a:prstGeom prst="rect">
            <a:avLst/>
          </a:prstGeom>
          <a:noFill/>
        </p:spPr>
        <p:txBody>
          <a:bodyPr wrap="square" rtlCol="0">
            <a:spAutoFit/>
            <a:scene3d>
              <a:camera prst="isometricRightUp">
                <a:rot lat="563170" lon="19344897" rev="21520345"/>
              </a:camera>
              <a:lightRig rig="threePt" dir="t"/>
            </a:scene3d>
            <a:sp3d extrusionH="57150" contourW="12700" prstMaterial="matte">
              <a:bevelT w="38100" h="38100"/>
              <a:extrusionClr>
                <a:schemeClr val="bg1">
                  <a:lumMod val="75000"/>
                </a:schemeClr>
              </a:extrusionClr>
              <a:contourClr>
                <a:schemeClr val="bg1">
                  <a:lumMod val="65000"/>
                </a:schemeClr>
              </a:contourClr>
            </a:sp3d>
          </a:bodyPr>
          <a:lstStyle/>
          <a:p>
            <a:pPr eaLnBrk="1" fontAlgn="auto" hangingPunct="1">
              <a:spcBef>
                <a:spcPts val="0"/>
              </a:spcBef>
              <a:spcAft>
                <a:spcPts val="0"/>
              </a:spcAft>
            </a:pPr>
            <a:r>
              <a:rPr lang="sv-SE" sz="9600" b="1" dirty="0" smtClean="0">
                <a:solidFill>
                  <a:prstClr val="white">
                    <a:lumMod val="75000"/>
                  </a:prstClr>
                </a:solidFill>
                <a:latin typeface="Arial"/>
              </a:rPr>
              <a:t>!</a:t>
            </a:r>
            <a:endParaRPr lang="sv-SE" sz="9600" b="1" dirty="0">
              <a:solidFill>
                <a:prstClr val="white">
                  <a:lumMod val="75000"/>
                </a:prstClr>
              </a:solidFill>
              <a:latin typeface="Arial"/>
            </a:endParaRPr>
          </a:p>
        </p:txBody>
      </p:sp>
      <p:pic>
        <p:nvPicPr>
          <p:cNvPr id="3686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324391" flipH="1">
            <a:off x="1686974" y="2896274"/>
            <a:ext cx="1050477" cy="99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ruta 92"/>
          <p:cNvSpPr txBox="1"/>
          <p:nvPr/>
        </p:nvSpPr>
        <p:spPr>
          <a:xfrm>
            <a:off x="1768729" y="2485914"/>
            <a:ext cx="1353256" cy="400110"/>
          </a:xfrm>
          <a:prstGeom prst="rect">
            <a:avLst/>
          </a:prstGeom>
          <a:noFill/>
        </p:spPr>
        <p:txBody>
          <a:bodyPr wrap="none" rtlCol="0">
            <a:spAutoFit/>
          </a:bodyPr>
          <a:lstStyle/>
          <a:p>
            <a:pPr eaLnBrk="1" fontAlgn="auto" hangingPunct="1">
              <a:spcBef>
                <a:spcPts val="0"/>
              </a:spcBef>
              <a:spcAft>
                <a:spcPts val="0"/>
              </a:spcAft>
            </a:pPr>
            <a:r>
              <a:rPr lang="sv-SE" sz="2000" b="1" dirty="0" err="1" smtClean="0">
                <a:solidFill>
                  <a:prstClr val="black"/>
                </a:solidFill>
                <a:latin typeface="Arial"/>
              </a:rPr>
              <a:t>Guidance</a:t>
            </a:r>
            <a:endParaRPr lang="sv-SE" sz="2000" b="1" dirty="0">
              <a:solidFill>
                <a:prstClr val="black"/>
              </a:solidFill>
              <a:latin typeface="Arial"/>
            </a:endParaRPr>
          </a:p>
        </p:txBody>
      </p:sp>
    </p:spTree>
    <p:extLst>
      <p:ext uri="{BB962C8B-B14F-4D97-AF65-F5344CB8AC3E}">
        <p14:creationId xmlns:p14="http://schemas.microsoft.com/office/powerpoint/2010/main" val="75079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866"/>
                                        </p:tgtEl>
                                        <p:attrNameLst>
                                          <p:attrName>style.visibility</p:attrName>
                                        </p:attrNameLst>
                                      </p:cBhvr>
                                      <p:to>
                                        <p:strVal val="visible"/>
                                      </p:to>
                                    </p:set>
                                    <p:animEffect transition="in" filter="fade">
                                      <p:cBhvr>
                                        <p:cTn id="20" dur="500"/>
                                        <p:tgtEl>
                                          <p:spTgt spid="368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6868"/>
                                        </p:tgtEl>
                                        <p:attrNameLst>
                                          <p:attrName>style.visibility</p:attrName>
                                        </p:attrNameLst>
                                      </p:cBhvr>
                                      <p:to>
                                        <p:strVal val="visible"/>
                                      </p:to>
                                    </p:set>
                                    <p:animEffect transition="in" filter="fade">
                                      <p:cBhvr>
                                        <p:cTn id="50" dur="500"/>
                                        <p:tgtEl>
                                          <p:spTgt spid="36868"/>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500"/>
                                        <p:tgtEl>
                                          <p:spTgt spid="93"/>
                                        </p:tgtEl>
                                      </p:cBhvr>
                                    </p:animEffect>
                                  </p:childTnLst>
                                </p:cTn>
                              </p:par>
                              <p:par>
                                <p:cTn id="60" presetID="10" presetClass="entr" presetSubtype="0" fill="hold" nodeType="withEffect">
                                  <p:stCondLst>
                                    <p:cond delay="0"/>
                                  </p:stCondLst>
                                  <p:childTnLst>
                                    <p:set>
                                      <p:cBhvr>
                                        <p:cTn id="61" dur="1" fill="hold">
                                          <p:stCondLst>
                                            <p:cond delay="0"/>
                                          </p:stCondLst>
                                        </p:cTn>
                                        <p:tgtEl>
                                          <p:spTgt spid="36869"/>
                                        </p:tgtEl>
                                        <p:attrNameLst>
                                          <p:attrName>style.visibility</p:attrName>
                                        </p:attrNameLst>
                                      </p:cBhvr>
                                      <p:to>
                                        <p:strVal val="visible"/>
                                      </p:to>
                                    </p:set>
                                    <p:animEffect transition="in" filter="fade">
                                      <p:cBhvr>
                                        <p:cTn id="62" dur="500"/>
                                        <p:tgtEl>
                                          <p:spTgt spid="36869"/>
                                        </p:tgtEl>
                                      </p:cBhvr>
                                    </p:animEffect>
                                  </p:childTnLst>
                                </p:cTn>
                              </p:par>
                            </p:childTnLst>
                          </p:cTn>
                        </p:par>
                        <p:par>
                          <p:cTn id="63" fill="hold">
                            <p:stCondLst>
                              <p:cond delay="500"/>
                            </p:stCondLst>
                            <p:childTnLst>
                              <p:par>
                                <p:cTn id="64" presetID="10" presetClass="exit" presetSubtype="0" fill="hold" grpId="1" nodeType="afterEffect">
                                  <p:stCondLst>
                                    <p:cond delay="0"/>
                                  </p:stCondLst>
                                  <p:childTnLst>
                                    <p:animEffect transition="out" filter="fade">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fade">
                                      <p:cBhvr>
                                        <p:cTn id="70" dur="500"/>
                                        <p:tgtEl>
                                          <p:spTgt spid="91"/>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40" grpId="0" animBg="1"/>
      <p:bldP spid="80" grpId="0" animBg="1"/>
      <p:bldP spid="87" grpId="0" animBg="1"/>
      <p:bldP spid="90" grpId="0" animBg="1"/>
      <p:bldP spid="92" grpId="0"/>
      <p:bldP spid="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Practical</a:t>
            </a:r>
            <a:r>
              <a:rPr lang="fr-CH" b="1" dirty="0" smtClean="0">
                <a:solidFill>
                  <a:schemeClr val="tx2"/>
                </a:solidFill>
              </a:rPr>
              <a:t> </a:t>
            </a:r>
            <a:r>
              <a:rPr lang="en-US" b="1" dirty="0" smtClean="0">
                <a:solidFill>
                  <a:schemeClr val="tx2"/>
                </a:solidFill>
              </a:rPr>
              <a:t>Implementation</a:t>
            </a:r>
            <a:endParaRPr lang="en-US" b="1" dirty="0">
              <a:solidFill>
                <a:schemeClr val="tx2"/>
              </a:solidFill>
            </a:endParaRPr>
          </a:p>
        </p:txBody>
      </p:sp>
      <p:sp>
        <p:nvSpPr>
          <p:cNvPr id="3" name="Content Placeholder 2"/>
          <p:cNvSpPr>
            <a:spLocks noGrp="1"/>
          </p:cNvSpPr>
          <p:nvPr>
            <p:ph idx="1"/>
          </p:nvPr>
        </p:nvSpPr>
        <p:spPr/>
        <p:txBody>
          <a:bodyPr>
            <a:normAutofit/>
          </a:bodyPr>
          <a:lstStyle/>
          <a:p>
            <a:r>
              <a:rPr lang="fr-CH" dirty="0" err="1" smtClean="0"/>
              <a:t>Confidentialised</a:t>
            </a:r>
            <a:r>
              <a:rPr lang="fr-CH" dirty="0" smtClean="0"/>
              <a:t> </a:t>
            </a:r>
            <a:r>
              <a:rPr lang="fr-CH" dirty="0" err="1" smtClean="0"/>
              <a:t>Analysis</a:t>
            </a:r>
            <a:r>
              <a:rPr lang="fr-CH" dirty="0" smtClean="0"/>
              <a:t> - </a:t>
            </a:r>
            <a:r>
              <a:rPr lang="en-US" dirty="0" smtClean="0"/>
              <a:t>continued</a:t>
            </a:r>
            <a:endParaRPr lang="fr-CH" dirty="0"/>
          </a:p>
          <a:p>
            <a:r>
              <a:rPr lang="en-US" dirty="0" smtClean="0"/>
              <a:t>2 x Classification services (Retrieve and List)</a:t>
            </a:r>
          </a:p>
          <a:p>
            <a:r>
              <a:rPr lang="en-US" dirty="0" smtClean="0"/>
              <a:t>4 x Eurostat – in delivery</a:t>
            </a:r>
          </a:p>
          <a:p>
            <a:r>
              <a:rPr lang="en-US" dirty="0" smtClean="0"/>
              <a:t>3 x </a:t>
            </a:r>
            <a:r>
              <a:rPr lang="en-US" dirty="0" err="1" smtClean="0"/>
              <a:t>ESSNet</a:t>
            </a:r>
            <a:r>
              <a:rPr lang="en-US" dirty="0" smtClean="0"/>
              <a:t> - </a:t>
            </a:r>
          </a:p>
          <a:p>
            <a:endParaRPr lang="en-US" dirty="0"/>
          </a:p>
          <a:p>
            <a:r>
              <a:rPr lang="en-US" dirty="0" smtClean="0"/>
              <a:t>Hackathon concept – and the feedback from the w/shop</a:t>
            </a:r>
            <a:endParaRPr lang="en-GB" dirty="0"/>
          </a:p>
        </p:txBody>
      </p:sp>
    </p:spTree>
    <p:extLst>
      <p:ext uri="{BB962C8B-B14F-4D97-AF65-F5344CB8AC3E}">
        <p14:creationId xmlns:p14="http://schemas.microsoft.com/office/powerpoint/2010/main" val="880365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Challenges:</a:t>
            </a:r>
            <a:endParaRPr lang="en-NZ" dirty="0"/>
          </a:p>
        </p:txBody>
      </p:sp>
      <p:sp>
        <p:nvSpPr>
          <p:cNvPr id="3" name="TextBox 2"/>
          <p:cNvSpPr txBox="1"/>
          <p:nvPr/>
        </p:nvSpPr>
        <p:spPr>
          <a:xfrm>
            <a:off x="832268" y="1483847"/>
            <a:ext cx="7419234" cy="1477328"/>
          </a:xfrm>
          <a:prstGeom prst="rect">
            <a:avLst/>
          </a:prstGeom>
          <a:noFill/>
        </p:spPr>
        <p:txBody>
          <a:bodyPr wrap="square" rtlCol="0">
            <a:spAutoFit/>
          </a:bodyPr>
          <a:lstStyle/>
          <a:p>
            <a:pPr marL="342900" indent="-342900">
              <a:buFont typeface="+mj-lt"/>
              <a:buAutoNum type="arabicPeriod"/>
            </a:pPr>
            <a:r>
              <a:rPr lang="en-NZ" dirty="0" smtClean="0"/>
              <a:t>Moving from the project framework to a ‘group’ format</a:t>
            </a:r>
          </a:p>
          <a:p>
            <a:pPr marL="342900" indent="-342900">
              <a:buFont typeface="+mj-lt"/>
              <a:buAutoNum type="arabicPeriod"/>
            </a:pPr>
            <a:r>
              <a:rPr lang="en-NZ" dirty="0" smtClean="0"/>
              <a:t>The size and breadth of the group – sub-group format</a:t>
            </a:r>
          </a:p>
          <a:p>
            <a:pPr marL="342900" indent="-342900">
              <a:buFont typeface="+mj-lt"/>
              <a:buAutoNum type="arabicPeriod"/>
            </a:pPr>
            <a:endParaRPr lang="en-NZ" dirty="0" smtClean="0"/>
          </a:p>
          <a:p>
            <a:pPr marL="342900" indent="-342900">
              <a:buFont typeface="+mj-lt"/>
              <a:buAutoNum type="arabicPeriod"/>
            </a:pPr>
            <a:r>
              <a:rPr lang="en-NZ" dirty="0" smtClean="0"/>
              <a:t>Communication and Promotion</a:t>
            </a:r>
          </a:p>
          <a:p>
            <a:pPr marL="342900" indent="-342900">
              <a:buFont typeface="+mj-lt"/>
              <a:buAutoNum type="arabicPeriod"/>
            </a:pPr>
            <a:endParaRPr lang="en-NZ" dirty="0" smtClean="0"/>
          </a:p>
        </p:txBody>
      </p:sp>
    </p:spTree>
    <p:extLst>
      <p:ext uri="{BB962C8B-B14F-4D97-AF65-F5344CB8AC3E}">
        <p14:creationId xmlns:p14="http://schemas.microsoft.com/office/powerpoint/2010/main" val="1394571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solidFill>
                  <a:schemeClr val="tx2"/>
                </a:solidFill>
              </a:rPr>
              <a:t>Next steps (the challenging areas)</a:t>
            </a:r>
            <a:endParaRPr lang="en-US" sz="5400" b="1"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sz="3200" b="1" dirty="0" smtClean="0"/>
              <a:t>Communication and Promotion</a:t>
            </a:r>
          </a:p>
          <a:p>
            <a:endParaRPr lang="en-US" sz="3200" b="1" dirty="0"/>
          </a:p>
          <a:p>
            <a:r>
              <a:rPr lang="en-US" sz="3200" b="1" dirty="0" smtClean="0"/>
              <a:t>Clarifying the role of CSPA in the commercial (technology, data and analytics) environment </a:t>
            </a:r>
          </a:p>
          <a:p>
            <a:endParaRPr lang="en-US" sz="3200" b="1" dirty="0" smtClean="0"/>
          </a:p>
          <a:p>
            <a:r>
              <a:rPr lang="en-US" sz="3200" b="1" dirty="0" smtClean="0"/>
              <a:t>Video Franck!! – this is the start of ‘what we can do’</a:t>
            </a:r>
            <a:endParaRPr lang="en-US" sz="3200" dirty="0" smtClean="0"/>
          </a:p>
          <a:p>
            <a:endParaRPr lang="en-US" sz="3200" b="1" dirty="0" smtClean="0"/>
          </a:p>
        </p:txBody>
      </p:sp>
    </p:spTree>
    <p:extLst>
      <p:ext uri="{BB962C8B-B14F-4D97-AF65-F5344CB8AC3E}">
        <p14:creationId xmlns:p14="http://schemas.microsoft.com/office/powerpoint/2010/main" val="2344093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2"/>
                </a:solidFill>
              </a:rPr>
              <a:t>Next steps</a:t>
            </a:r>
            <a:endParaRPr lang="en-US" sz="5400" b="1"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sz="3200" b="1" dirty="0" smtClean="0"/>
              <a:t>Key focus </a:t>
            </a:r>
            <a:r>
              <a:rPr lang="en-US" sz="3200" dirty="0" smtClean="0"/>
              <a:t>- CSPA Workshop, 3-5 July 2017, Wiesbaden, back to back with </a:t>
            </a:r>
            <a:r>
              <a:rPr lang="en-US" sz="3200" dirty="0" err="1" smtClean="0"/>
              <a:t>ESSNet</a:t>
            </a:r>
            <a:r>
              <a:rPr lang="en-US" sz="3200" dirty="0" smtClean="0"/>
              <a:t> project on Sharing Common Functionalities – 3 primary audiences:  architecture and IT, investors/decision makers, methodologists – highly practical and interactive</a:t>
            </a:r>
          </a:p>
          <a:p>
            <a:r>
              <a:rPr lang="en-US" sz="3200" b="1" dirty="0" smtClean="0"/>
              <a:t>Finish </a:t>
            </a:r>
            <a:r>
              <a:rPr lang="en-US" sz="3200" dirty="0" smtClean="0"/>
              <a:t>– transitioning – no one asks “what does it mean to be CSPA compliant”, the resources have no significant gaps and are easy to access and use</a:t>
            </a:r>
            <a:endParaRPr lang="en-US" sz="3200" b="1" dirty="0" smtClean="0"/>
          </a:p>
        </p:txBody>
      </p:sp>
    </p:spTree>
    <p:extLst>
      <p:ext uri="{BB962C8B-B14F-4D97-AF65-F5344CB8AC3E}">
        <p14:creationId xmlns:p14="http://schemas.microsoft.com/office/powerpoint/2010/main" val="600384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988" y="683733"/>
            <a:ext cx="7886700" cy="3927596"/>
          </a:xfrm>
        </p:spPr>
        <p:txBody>
          <a:bodyPr>
            <a:normAutofit/>
          </a:bodyPr>
          <a:lstStyle/>
          <a:p>
            <a:pPr algn="ctr"/>
            <a:r>
              <a:rPr lang="en-US" sz="5400" b="1" dirty="0" smtClean="0">
                <a:solidFill>
                  <a:schemeClr val="tx2"/>
                </a:solidFill>
              </a:rPr>
              <a:t>Thank you for your attention!</a:t>
            </a:r>
            <a:br>
              <a:rPr lang="en-US" sz="5400" b="1" dirty="0" smtClean="0">
                <a:solidFill>
                  <a:schemeClr val="tx2"/>
                </a:solidFill>
              </a:rPr>
            </a:br>
            <a:r>
              <a:rPr lang="en-US" sz="5400" b="1" dirty="0" smtClean="0">
                <a:solidFill>
                  <a:schemeClr val="tx2"/>
                </a:solidFill>
              </a:rPr>
              <a:t/>
            </a:r>
            <a:br>
              <a:rPr lang="en-US" sz="5400" b="1" dirty="0" smtClean="0">
                <a:solidFill>
                  <a:schemeClr val="tx2"/>
                </a:solidFill>
              </a:rPr>
            </a:br>
            <a:r>
              <a:rPr lang="en-US" sz="5400" b="1" dirty="0" smtClean="0">
                <a:solidFill>
                  <a:schemeClr val="tx2"/>
                </a:solidFill>
              </a:rPr>
              <a:t>Comments and Questions?</a:t>
            </a:r>
            <a:endParaRPr lang="en-US" sz="5400" b="1" dirty="0">
              <a:solidFill>
                <a:schemeClr val="tx2"/>
              </a:solidFill>
            </a:endParaRPr>
          </a:p>
        </p:txBody>
      </p:sp>
    </p:spTree>
    <p:extLst>
      <p:ext uri="{BB962C8B-B14F-4D97-AF65-F5344CB8AC3E}">
        <p14:creationId xmlns:p14="http://schemas.microsoft.com/office/powerpoint/2010/main" val="1516313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2"/>
                </a:solidFill>
              </a:rPr>
              <a:t>CSPA Implementation Group</a:t>
            </a:r>
            <a:endParaRPr lang="en-US" sz="5400" b="1" dirty="0">
              <a:solidFill>
                <a:schemeClr val="tx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Assess compliance of candidate CSPA </a:t>
            </a:r>
            <a:r>
              <a:rPr lang="en-GB" dirty="0" smtClean="0"/>
              <a:t>services</a:t>
            </a:r>
          </a:p>
          <a:p>
            <a:pPr marL="514350" indent="-514350">
              <a:buFont typeface="+mj-lt"/>
              <a:buAutoNum type="arabicPeriod"/>
            </a:pPr>
            <a:r>
              <a:rPr lang="en-GB" dirty="0" smtClean="0"/>
              <a:t>Maintain </a:t>
            </a:r>
            <a:r>
              <a:rPr lang="en-GB" dirty="0"/>
              <a:t>/ develop the layers of the CSPA </a:t>
            </a:r>
            <a:r>
              <a:rPr lang="en-GB" dirty="0" smtClean="0"/>
              <a:t>catalogue</a:t>
            </a:r>
          </a:p>
          <a:p>
            <a:pPr marL="514350" indent="-514350">
              <a:buFont typeface="+mj-lt"/>
              <a:buAutoNum type="arabicPeriod"/>
            </a:pPr>
            <a:r>
              <a:rPr lang="en-GB" dirty="0" smtClean="0"/>
              <a:t>Practical </a:t>
            </a:r>
            <a:r>
              <a:rPr lang="en-GB" dirty="0"/>
              <a:t>technical assistance to CSPA </a:t>
            </a:r>
            <a:r>
              <a:rPr lang="en-GB" dirty="0" smtClean="0"/>
              <a:t>implementers</a:t>
            </a:r>
            <a:endParaRPr lang="en-GB" dirty="0"/>
          </a:p>
          <a:p>
            <a:pPr marL="514350" indent="-514350">
              <a:buFont typeface="+mj-lt"/>
              <a:buAutoNum type="arabicPeriod"/>
            </a:pPr>
            <a:r>
              <a:rPr lang="en-GB" dirty="0" smtClean="0"/>
              <a:t>Maintain </a:t>
            </a:r>
            <a:r>
              <a:rPr lang="en-GB" dirty="0"/>
              <a:t>/ develop the CSPA LIM</a:t>
            </a:r>
          </a:p>
          <a:p>
            <a:pPr marL="514350" indent="-514350">
              <a:buFont typeface="+mj-lt"/>
              <a:buAutoNum type="arabicPeriod"/>
            </a:pPr>
            <a:r>
              <a:rPr lang="en-GB" dirty="0" smtClean="0"/>
              <a:t>Maintain/develop </a:t>
            </a:r>
            <a:r>
              <a:rPr lang="en-GB" dirty="0"/>
              <a:t>the CSPA application </a:t>
            </a:r>
            <a:r>
              <a:rPr lang="en-GB" dirty="0" smtClean="0"/>
              <a:t>patterns</a:t>
            </a:r>
          </a:p>
          <a:p>
            <a:pPr marL="514350" indent="-514350">
              <a:buFont typeface="+mj-lt"/>
              <a:buAutoNum type="arabicPeriod"/>
            </a:pPr>
            <a:r>
              <a:rPr lang="en-GB" dirty="0"/>
              <a:t>CSPA promotion and communication</a:t>
            </a:r>
          </a:p>
          <a:p>
            <a:pPr marL="0" indent="0">
              <a:buNone/>
            </a:pPr>
            <a:endParaRPr lang="en-GB" dirty="0"/>
          </a:p>
        </p:txBody>
      </p:sp>
    </p:spTree>
    <p:extLst>
      <p:ext uri="{BB962C8B-B14F-4D97-AF65-F5344CB8AC3E}">
        <p14:creationId xmlns:p14="http://schemas.microsoft.com/office/powerpoint/2010/main" val="3748469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accent1">
                    <a:lumMod val="50000"/>
                  </a:schemeClr>
                </a:solidFill>
              </a:rPr>
              <a:t>Sub-Group Access Compliance - </a:t>
            </a:r>
            <a:r>
              <a:rPr lang="en-US" b="1" dirty="0">
                <a:solidFill>
                  <a:schemeClr val="tx2"/>
                </a:solidFill>
              </a:rPr>
              <a:t>Lead Lorna </a:t>
            </a:r>
            <a:r>
              <a:rPr lang="en-US" b="1" dirty="0" err="1" smtClean="0">
                <a:solidFill>
                  <a:schemeClr val="tx2"/>
                </a:solidFill>
              </a:rPr>
              <a:t>Drennen</a:t>
            </a:r>
            <a:r>
              <a:rPr lang="en-US" b="1" dirty="0" smtClean="0">
                <a:solidFill>
                  <a:schemeClr val="tx2"/>
                </a:solidFill>
              </a:rPr>
              <a:t> </a:t>
            </a:r>
            <a:endParaRPr lang="en-US" b="1" dirty="0">
              <a:solidFill>
                <a:schemeClr val="accent1">
                  <a:lumMod val="50000"/>
                </a:schemeClr>
              </a:solidFill>
            </a:endParaRPr>
          </a:p>
        </p:txBody>
      </p:sp>
      <p:sp>
        <p:nvSpPr>
          <p:cNvPr id="3" name="Subtitle 2"/>
          <p:cNvSpPr>
            <a:spLocks noGrp="1"/>
          </p:cNvSpPr>
          <p:nvPr>
            <p:ph type="subTitle" idx="1"/>
          </p:nvPr>
        </p:nvSpPr>
        <p:spPr/>
        <p:txBody>
          <a:bodyPr/>
          <a:lstStyle/>
          <a:p>
            <a:r>
              <a:rPr lang="en-US" dirty="0" smtClean="0"/>
              <a:t>Group Members:</a:t>
            </a:r>
          </a:p>
          <a:p>
            <a:r>
              <a:rPr lang="en-US" dirty="0" smtClean="0"/>
              <a:t>Lorna Drennen, </a:t>
            </a:r>
            <a:r>
              <a:rPr lang="en-US" dirty="0" err="1" smtClean="0"/>
              <a:t>Tomaz</a:t>
            </a:r>
            <a:r>
              <a:rPr lang="en-US" dirty="0" smtClean="0"/>
              <a:t> </a:t>
            </a:r>
            <a:r>
              <a:rPr lang="en-US" dirty="0" err="1" smtClean="0"/>
              <a:t>Speh</a:t>
            </a:r>
            <a:r>
              <a:rPr lang="en-US" dirty="0" smtClean="0"/>
              <a:t>, Pierre </a:t>
            </a:r>
            <a:r>
              <a:rPr lang="en-US" dirty="0" err="1" smtClean="0"/>
              <a:t>Peyronnel</a:t>
            </a:r>
            <a:r>
              <a:rPr lang="en-US" dirty="0" smtClean="0"/>
              <a:t>, Flavio </a:t>
            </a:r>
            <a:r>
              <a:rPr lang="en-US" dirty="0" err="1" smtClean="0"/>
              <a:t>Rizzolo</a:t>
            </a:r>
            <a:r>
              <a:rPr lang="en-US" dirty="0" smtClean="0"/>
              <a:t>, </a:t>
            </a:r>
            <a:r>
              <a:rPr lang="en-US" dirty="0" err="1" smtClean="0"/>
              <a:t>Jakob</a:t>
            </a:r>
            <a:r>
              <a:rPr lang="en-US" dirty="0" smtClean="0"/>
              <a:t> </a:t>
            </a:r>
            <a:r>
              <a:rPr lang="en-US" dirty="0" err="1" smtClean="0"/>
              <a:t>Engdahl</a:t>
            </a:r>
            <a:r>
              <a:rPr lang="en-US" dirty="0" smtClean="0"/>
              <a:t>, Mira </a:t>
            </a:r>
            <a:r>
              <a:rPr lang="en-US" dirty="0" err="1" smtClean="0"/>
              <a:t>Nikic</a:t>
            </a:r>
            <a:r>
              <a:rPr lang="en-US" dirty="0" smtClean="0"/>
              <a:t>, </a:t>
            </a:r>
            <a:r>
              <a:rPr lang="en-US" dirty="0" err="1" smtClean="0"/>
              <a:t>Jelena</a:t>
            </a:r>
            <a:r>
              <a:rPr lang="en-US" dirty="0" smtClean="0"/>
              <a:t> </a:t>
            </a:r>
            <a:r>
              <a:rPr lang="en-US" dirty="0" err="1" smtClean="0"/>
              <a:t>Milojkovic</a:t>
            </a:r>
            <a:r>
              <a:rPr lang="en-US" dirty="0" smtClean="0"/>
              <a:t>, Juan Munoz,  Rosemary McGrath and UNECE</a:t>
            </a:r>
          </a:p>
        </p:txBody>
      </p:sp>
      <p:pic>
        <p:nvPicPr>
          <p:cNvPr id="4" name="Picture 3"/>
          <p:cNvPicPr>
            <a:picLocks noChangeAspect="1"/>
          </p:cNvPicPr>
          <p:nvPr/>
        </p:nvPicPr>
        <p:blipFill>
          <a:blip r:embed="rId2"/>
          <a:stretch>
            <a:fillRect/>
          </a:stretch>
        </p:blipFill>
        <p:spPr>
          <a:xfrm>
            <a:off x="602960" y="5257800"/>
            <a:ext cx="1306231" cy="1354461"/>
          </a:xfrm>
          <a:prstGeom prst="rect">
            <a:avLst/>
          </a:prstGeom>
        </p:spPr>
      </p:pic>
    </p:spTree>
    <p:extLst>
      <p:ext uri="{BB962C8B-B14F-4D97-AF65-F5344CB8AC3E}">
        <p14:creationId xmlns:p14="http://schemas.microsoft.com/office/powerpoint/2010/main" val="16802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CSPA transition</a:t>
            </a:r>
            <a:endParaRPr lang="en-US" sz="5400" b="1" dirty="0">
              <a:solidFill>
                <a:srgbClr val="0070C0"/>
              </a:solidFill>
            </a:endParaRPr>
          </a:p>
        </p:txBody>
      </p:sp>
      <p:sp>
        <p:nvSpPr>
          <p:cNvPr id="3" name="Content Placeholder 2"/>
          <p:cNvSpPr>
            <a:spLocks noGrp="1"/>
          </p:cNvSpPr>
          <p:nvPr>
            <p:ph idx="1"/>
          </p:nvPr>
        </p:nvSpPr>
        <p:spPr/>
        <p:txBody>
          <a:bodyPr/>
          <a:lstStyle/>
          <a:p>
            <a:r>
              <a:rPr lang="en-US" dirty="0" smtClean="0"/>
              <a:t>Developed a Governance process workflow</a:t>
            </a:r>
          </a:p>
          <a:p>
            <a:pPr lvl="1"/>
            <a:r>
              <a:rPr lang="en-US" dirty="0" smtClean="0"/>
              <a:t>Created a temporary tacking spreadsheet while an automated workflow is developed</a:t>
            </a:r>
          </a:p>
          <a:p>
            <a:r>
              <a:rPr lang="en-US" dirty="0" smtClean="0"/>
              <a:t>Developed a Draft – Governance Review Document</a:t>
            </a:r>
          </a:p>
          <a:p>
            <a:r>
              <a:rPr lang="en-US" dirty="0" smtClean="0"/>
              <a:t>Reviewing Supporting/Acceptance Documents for the need for additional information </a:t>
            </a:r>
          </a:p>
          <a:p>
            <a:r>
              <a:rPr lang="en-US" dirty="0" smtClean="0"/>
              <a:t>Next Steps</a:t>
            </a:r>
            <a:endParaRPr lang="en-US" dirty="0"/>
          </a:p>
        </p:txBody>
      </p:sp>
    </p:spTree>
    <p:extLst>
      <p:ext uri="{BB962C8B-B14F-4D97-AF65-F5344CB8AC3E}">
        <p14:creationId xmlns:p14="http://schemas.microsoft.com/office/powerpoint/2010/main" val="638830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41" y="383016"/>
            <a:ext cx="7886700" cy="994172"/>
          </a:xfrm>
        </p:spPr>
        <p:txBody>
          <a:bodyPr>
            <a:normAutofit fontScale="90000"/>
          </a:bodyPr>
          <a:lstStyle/>
          <a:p>
            <a:r>
              <a:rPr lang="en-US" dirty="0" smtClean="0"/>
              <a:t>Governance </a:t>
            </a:r>
            <a:br>
              <a:rPr lang="en-US" dirty="0" smtClean="0"/>
            </a:br>
            <a:r>
              <a:rPr lang="en-US" dirty="0" smtClean="0"/>
              <a:t>Process </a:t>
            </a:r>
            <a:br>
              <a:rPr lang="en-US" dirty="0" smtClean="0"/>
            </a:br>
            <a:r>
              <a:rPr lang="en-US" dirty="0" smtClean="0"/>
              <a:t>Flow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06" y="880102"/>
            <a:ext cx="6794193" cy="5120648"/>
          </a:xfrm>
          <a:prstGeom prst="rect">
            <a:avLst/>
          </a:prstGeom>
        </p:spPr>
      </p:pic>
    </p:spTree>
    <p:extLst>
      <p:ext uri="{BB962C8B-B14F-4D97-AF65-F5344CB8AC3E}">
        <p14:creationId xmlns:p14="http://schemas.microsoft.com/office/powerpoint/2010/main" val="2837775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Brace 5"/>
          <p:cNvSpPr/>
          <p:nvPr/>
        </p:nvSpPr>
        <p:spPr>
          <a:xfrm>
            <a:off x="4171950" y="1343025"/>
            <a:ext cx="1533525" cy="4507142"/>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 name="Title 1"/>
          <p:cNvSpPr>
            <a:spLocks noGrp="1"/>
          </p:cNvSpPr>
          <p:nvPr>
            <p:ph type="title"/>
          </p:nvPr>
        </p:nvSpPr>
        <p:spPr>
          <a:xfrm>
            <a:off x="481012" y="301228"/>
            <a:ext cx="7886700" cy="994172"/>
          </a:xfrm>
        </p:spPr>
        <p:txBody>
          <a:bodyPr>
            <a:noAutofit/>
          </a:bodyPr>
          <a:lstStyle/>
          <a:p>
            <a:r>
              <a:rPr lang="en-US" sz="4800" b="1" dirty="0" smtClean="0">
                <a:solidFill>
                  <a:srgbClr val="0070C0"/>
                </a:solidFill>
              </a:rPr>
              <a:t>DRAFT – Governance Review</a:t>
            </a:r>
            <a:endParaRPr lang="en-US" sz="4800" dirty="0"/>
          </a:p>
        </p:txBody>
      </p:sp>
      <p:pic>
        <p:nvPicPr>
          <p:cNvPr id="3" name="Picture 2"/>
          <p:cNvPicPr>
            <a:picLocks noChangeAspect="1"/>
          </p:cNvPicPr>
          <p:nvPr/>
        </p:nvPicPr>
        <p:blipFill>
          <a:blip r:embed="rId2"/>
          <a:stretch>
            <a:fillRect/>
          </a:stretch>
        </p:blipFill>
        <p:spPr>
          <a:xfrm>
            <a:off x="533400" y="1247775"/>
            <a:ext cx="4817612" cy="4602392"/>
          </a:xfrm>
          <a:prstGeom prst="rect">
            <a:avLst/>
          </a:prstGeom>
        </p:spPr>
      </p:pic>
      <p:sp>
        <p:nvSpPr>
          <p:cNvPr id="7" name="TextBox 6"/>
          <p:cNvSpPr txBox="1"/>
          <p:nvPr/>
        </p:nvSpPr>
        <p:spPr>
          <a:xfrm>
            <a:off x="6062662" y="1247775"/>
            <a:ext cx="2305050" cy="4708981"/>
          </a:xfrm>
          <a:prstGeom prst="rect">
            <a:avLst/>
          </a:prstGeom>
          <a:noFill/>
        </p:spPr>
        <p:txBody>
          <a:bodyPr wrap="square" rtlCol="0">
            <a:spAutoFit/>
          </a:bodyPr>
          <a:lstStyle/>
          <a:p>
            <a:r>
              <a:rPr lang="en-US" sz="2000" dirty="0"/>
              <a:t>This is a draft of what would be a document to direct the governance review process and observations.  The document is  completed by each of the governance areas and then saved for future reference of the review process and findings for each service. </a:t>
            </a:r>
          </a:p>
        </p:txBody>
      </p:sp>
    </p:spTree>
    <p:extLst>
      <p:ext uri="{BB962C8B-B14F-4D97-AF65-F5344CB8AC3E}">
        <p14:creationId xmlns:p14="http://schemas.microsoft.com/office/powerpoint/2010/main" val="1543399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accent1">
                    <a:lumMod val="50000"/>
                  </a:schemeClr>
                </a:solidFill>
              </a:rPr>
              <a:t/>
            </a:r>
            <a:br>
              <a:rPr lang="en-US" b="1" dirty="0" smtClean="0">
                <a:solidFill>
                  <a:schemeClr val="accent1">
                    <a:lumMod val="50000"/>
                  </a:schemeClr>
                </a:solidFill>
              </a:rPr>
            </a:br>
            <a:r>
              <a:rPr lang="en-US" b="1" dirty="0" smtClean="0">
                <a:solidFill>
                  <a:schemeClr val="accent1">
                    <a:lumMod val="50000"/>
                  </a:schemeClr>
                </a:solidFill>
              </a:rPr>
              <a:t>CSPA Catalogue Sub-Group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Subtitle 2"/>
          <p:cNvSpPr>
            <a:spLocks noGrp="1"/>
          </p:cNvSpPr>
          <p:nvPr>
            <p:ph type="subTitle" idx="1"/>
          </p:nvPr>
        </p:nvSpPr>
        <p:spPr>
          <a:xfrm>
            <a:off x="1143000" y="3769186"/>
            <a:ext cx="6858000" cy="1655762"/>
          </a:xfrm>
        </p:spPr>
        <p:txBody>
          <a:bodyPr>
            <a:normAutofit/>
          </a:bodyPr>
          <a:lstStyle/>
          <a:p>
            <a:r>
              <a:rPr lang="en-US" dirty="0" smtClean="0"/>
              <a:t>Group Members:</a:t>
            </a:r>
          </a:p>
          <a:p>
            <a:r>
              <a:rPr lang="en-GB" dirty="0" smtClean="0">
                <a:solidFill>
                  <a:srgbClr val="333333"/>
                </a:solidFill>
                <a:latin typeface="Calibri" panose="020F0502020204030204" pitchFamily="34" charset="0"/>
              </a:rPr>
              <a:t>Franck Cotton, </a:t>
            </a:r>
            <a:r>
              <a:rPr lang="en-GB" dirty="0" err="1" smtClean="0">
                <a:solidFill>
                  <a:srgbClr val="333333"/>
                </a:solidFill>
                <a:latin typeface="Calibri" panose="020F0502020204030204" pitchFamily="34" charset="0"/>
              </a:rPr>
              <a:t>Matjaz</a:t>
            </a:r>
            <a:r>
              <a:rPr lang="en-GB" dirty="0" smtClean="0">
                <a:solidFill>
                  <a:srgbClr val="333333"/>
                </a:solidFill>
                <a:latin typeface="Calibri" panose="020F0502020204030204" pitchFamily="34" charset="0"/>
              </a:rPr>
              <a:t> Jug,  </a:t>
            </a:r>
            <a:r>
              <a:rPr lang="en-GB" dirty="0">
                <a:solidFill>
                  <a:srgbClr val="333333"/>
                </a:solidFill>
                <a:latin typeface="Calibri" panose="020F0502020204030204" pitchFamily="34" charset="0"/>
              </a:rPr>
              <a:t>Jean-Marc </a:t>
            </a:r>
            <a:r>
              <a:rPr lang="en-GB" dirty="0" err="1" smtClean="0">
                <a:solidFill>
                  <a:srgbClr val="333333"/>
                </a:solidFill>
                <a:latin typeface="Calibri" panose="020F0502020204030204" pitchFamily="34" charset="0"/>
              </a:rPr>
              <a:t>Museux</a:t>
            </a:r>
            <a:r>
              <a:rPr lang="en-GB" dirty="0" smtClean="0">
                <a:solidFill>
                  <a:srgbClr val="333333"/>
                </a:solidFill>
                <a:latin typeface="Calibri" panose="020F0502020204030204" pitchFamily="34" charset="0"/>
              </a:rPr>
              <a:t>, Pierre </a:t>
            </a:r>
            <a:r>
              <a:rPr lang="en-GB" dirty="0" err="1" smtClean="0">
                <a:solidFill>
                  <a:srgbClr val="333333"/>
                </a:solidFill>
                <a:latin typeface="Calibri" panose="020F0502020204030204" pitchFamily="34" charset="0"/>
              </a:rPr>
              <a:t>Peyronnel</a:t>
            </a:r>
            <a:r>
              <a:rPr lang="en-GB" dirty="0" smtClean="0">
                <a:solidFill>
                  <a:srgbClr val="333333"/>
                </a:solidFill>
                <a:latin typeface="Calibri" panose="020F0502020204030204" pitchFamily="34" charset="0"/>
              </a:rPr>
              <a:t>, </a:t>
            </a:r>
            <a:r>
              <a:rPr lang="en-US" dirty="0" smtClean="0"/>
              <a:t>Rosemary </a:t>
            </a:r>
            <a:r>
              <a:rPr lang="en-US" dirty="0"/>
              <a:t>McGrath and UNECE</a:t>
            </a:r>
          </a:p>
          <a:p>
            <a:pPr algn="l"/>
            <a:endParaRPr lang="en-GB" dirty="0">
              <a:solidFill>
                <a:srgbClr val="333333"/>
              </a:solidFill>
              <a:latin typeface="Calibri" panose="020F0502020204030204" pitchFamily="34" charset="0"/>
            </a:endParaRPr>
          </a:p>
        </p:txBody>
      </p:sp>
    </p:spTree>
    <p:extLst>
      <p:ext uri="{BB962C8B-B14F-4D97-AF65-F5344CB8AC3E}">
        <p14:creationId xmlns:p14="http://schemas.microsoft.com/office/powerpoint/2010/main" val="2854171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1382</TotalTime>
  <Words>2445</Words>
  <Application>Microsoft Office PowerPoint</Application>
  <PresentationFormat>On-screen Show (4:3)</PresentationFormat>
  <Paragraphs>254</Paragraphs>
  <Slides>35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Implementation Group</vt:lpstr>
      <vt:lpstr>Members list</vt:lpstr>
      <vt:lpstr>What will we cover</vt:lpstr>
      <vt:lpstr>CSPA Implementation Group</vt:lpstr>
      <vt:lpstr>Sub-Group Access Compliance - Lead Lorna Drennen </vt:lpstr>
      <vt:lpstr>CSPA transition</vt:lpstr>
      <vt:lpstr>Governance  Process  Flow</vt:lpstr>
      <vt:lpstr>DRAFT – Governance Review</vt:lpstr>
      <vt:lpstr> CSPA Catalogue Sub-Group  </vt:lpstr>
      <vt:lpstr>Global Artefacts Catalogue</vt:lpstr>
      <vt:lpstr>Knowledge base Investment catalogue</vt:lpstr>
      <vt:lpstr>Capability catalogue</vt:lpstr>
      <vt:lpstr>Service Catalogue</vt:lpstr>
      <vt:lpstr>Technical repository</vt:lpstr>
      <vt:lpstr>     Sub-Group CSPA Practical Technical Assistance  to service implementers </vt:lpstr>
      <vt:lpstr>Goal</vt:lpstr>
      <vt:lpstr>Create CSPA Service</vt:lpstr>
      <vt:lpstr>The Support section in the CSPA Catalogue</vt:lpstr>
      <vt:lpstr>Logical Information Model (LIM) variables</vt:lpstr>
      <vt:lpstr>Background</vt:lpstr>
      <vt:lpstr>What is a variable?</vt:lpstr>
      <vt:lpstr>Scope </vt:lpstr>
      <vt:lpstr>Output</vt:lpstr>
      <vt:lpstr>Draft Timetable</vt:lpstr>
      <vt:lpstr>Sub-group CSPA Architecture Patterns </vt:lpstr>
      <vt:lpstr>Goal</vt:lpstr>
      <vt:lpstr>PowerPoint Presentation</vt:lpstr>
      <vt:lpstr>GSBPM and granularity</vt:lpstr>
      <vt:lpstr>Possible ways forward</vt:lpstr>
      <vt:lpstr>Scenario – Add a service </vt:lpstr>
      <vt:lpstr>Practical Implementation</vt:lpstr>
      <vt:lpstr>Challenges:</vt:lpstr>
      <vt:lpstr>Next steps (the challenging areas)</vt:lpstr>
      <vt:lpstr>Next steps</vt:lpstr>
      <vt:lpstr>Thank you for your attention!  Comments and Questions?</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Vale</dc:creator>
  <cp:lastModifiedBy>Alice Kovarikova</cp:lastModifiedBy>
  <cp:revision>70</cp:revision>
  <cp:lastPrinted>2016-11-21T14:27:11Z</cp:lastPrinted>
  <dcterms:created xsi:type="dcterms:W3CDTF">2016-11-14T14:01:22Z</dcterms:created>
  <dcterms:modified xsi:type="dcterms:W3CDTF">2016-11-22T10:57:56Z</dcterms:modified>
</cp:coreProperties>
</file>