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6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43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253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048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48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3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58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78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07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41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9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861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E95E9-2D3E-4267-8B7E-2D32EEA48B02}" type="datetimeFigureOut">
              <a:rPr lang="es-MX" smtClean="0"/>
              <a:t>23/11/2016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65A5-0EAF-4E82-AD3A-A63B08EF81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15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8713" y="2693773"/>
            <a:ext cx="9144000" cy="1928298"/>
          </a:xfrm>
        </p:spPr>
        <p:txBody>
          <a:bodyPr/>
          <a:lstStyle/>
          <a:p>
            <a:r>
              <a:rPr lang="es-MX" dirty="0"/>
              <a:t>CSPA Data </a:t>
            </a:r>
            <a:r>
              <a:rPr lang="es-MX" dirty="0" err="1"/>
              <a:t>Architecture</a:t>
            </a:r>
            <a:r>
              <a:rPr lang="es-MX" dirty="0"/>
              <a:t> </a:t>
            </a:r>
            <a:r>
              <a:rPr lang="es-MX" dirty="0" err="1"/>
              <a:t>Proposal</a:t>
            </a:r>
            <a:endParaRPr lang="es-MX" dirty="0"/>
          </a:p>
        </p:txBody>
      </p:sp>
      <p:pic>
        <p:nvPicPr>
          <p:cNvPr id="4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9" y="518984"/>
            <a:ext cx="2800274" cy="8224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35448" y="6388443"/>
            <a:ext cx="544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Prepared by the Modernization Committee on Standards</a:t>
            </a:r>
          </a:p>
        </p:txBody>
      </p:sp>
    </p:spTree>
    <p:extLst>
      <p:ext uri="{BB962C8B-B14F-4D97-AF65-F5344CB8AC3E}">
        <p14:creationId xmlns:p14="http://schemas.microsoft.com/office/powerpoint/2010/main" val="303370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/>
          <a:srcRect l="3928" t="10624" r="-1" b="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110" y="453643"/>
            <a:ext cx="3759240" cy="856174"/>
          </a:xfrm>
        </p:spPr>
        <p:txBody>
          <a:bodyPr>
            <a:normAutofit/>
          </a:bodyPr>
          <a:lstStyle/>
          <a:p>
            <a:r>
              <a:rPr lang="en-US" sz="4000" dirty="0"/>
              <a:t>Proposal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4110" y="1442284"/>
            <a:ext cx="3764826" cy="445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To develop a reference framework to build data architectures for the official statistics industry, as a part of an Enterprise Architecture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Architecture is being conceived as part of the CSPA</a:t>
            </a:r>
          </a:p>
        </p:txBody>
      </p:sp>
    </p:spTree>
    <p:extLst>
      <p:ext uri="{BB962C8B-B14F-4D97-AF65-F5344CB8AC3E}">
        <p14:creationId xmlns:p14="http://schemas.microsoft.com/office/powerpoint/2010/main" val="55815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sultado de imagen para data archit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information archite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4513"/>
          <a:stretch/>
        </p:blipFill>
        <p:spPr bwMode="auto">
          <a:xfrm>
            <a:off x="7829551" y="306909"/>
            <a:ext cx="40424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514" y="459111"/>
            <a:ext cx="6204984" cy="1344975"/>
          </a:xfrm>
        </p:spPr>
        <p:txBody>
          <a:bodyPr>
            <a:normAutofit/>
          </a:bodyPr>
          <a:lstStyle/>
          <a:p>
            <a:r>
              <a:rPr lang="en-US" sz="3700" dirty="0"/>
              <a:t>Why “Data Architecture” and not “Information Architecture”?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844" y="1705232"/>
            <a:ext cx="6932140" cy="436193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600" dirty="0"/>
              <a:t>Both terms have different meanings:</a:t>
            </a:r>
          </a:p>
          <a:p>
            <a:pPr>
              <a:lnSpc>
                <a:spcPct val="70000"/>
              </a:lnSpc>
            </a:pPr>
            <a:endParaRPr lang="en-US" sz="2600" dirty="0"/>
          </a:p>
          <a:p>
            <a:pPr lvl="1">
              <a:lnSpc>
                <a:spcPct val="7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Information architecture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is a design discipline that is focused on making information findable and understandable in the </a:t>
            </a:r>
            <a:r>
              <a:rPr lang="en-US" sz="2600" b="1" dirty="0"/>
              <a:t>web systems</a:t>
            </a:r>
            <a:r>
              <a:rPr lang="en-US" sz="2600" dirty="0"/>
              <a:t>.</a:t>
            </a:r>
            <a:endParaRPr lang="en-US" sz="2600" b="1" dirty="0"/>
          </a:p>
          <a:p>
            <a:pPr lvl="1">
              <a:lnSpc>
                <a:spcPct val="7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Data architecture </a:t>
            </a:r>
            <a:r>
              <a:rPr lang="en-US" sz="2600" dirty="0"/>
              <a:t>is a description of the structure and interaction of the enterprise’s </a:t>
            </a:r>
            <a:r>
              <a:rPr lang="en-US" sz="2600" b="1" dirty="0"/>
              <a:t>major types and sources of data, logical data assets, physical data assets, and data management resources</a:t>
            </a:r>
            <a:r>
              <a:rPr lang="en-US" sz="2600" dirty="0"/>
              <a:t>.</a:t>
            </a:r>
          </a:p>
          <a:p>
            <a:pPr lvl="1">
              <a:lnSpc>
                <a:spcPct val="70000"/>
              </a:lnSpc>
            </a:pPr>
            <a:endParaRPr lang="en-US" sz="2600" dirty="0"/>
          </a:p>
          <a:p>
            <a:pPr>
              <a:lnSpc>
                <a:spcPct val="70000"/>
              </a:lnSpc>
            </a:pPr>
            <a:r>
              <a:rPr lang="en-US" sz="2600" dirty="0"/>
              <a:t>The proposal aims to establish basis to develop strong data platforms, not only web systems</a:t>
            </a:r>
          </a:p>
        </p:txBody>
      </p:sp>
    </p:spTree>
    <p:extLst>
      <p:ext uri="{BB962C8B-B14F-4D97-AF65-F5344CB8AC3E}">
        <p14:creationId xmlns:p14="http://schemas.microsoft.com/office/powerpoint/2010/main" val="275748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164"/>
          <a:stretch/>
        </p:blipFill>
        <p:spPr>
          <a:xfrm>
            <a:off x="9774196" y="10"/>
            <a:ext cx="2417804" cy="6857990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302" y="110282"/>
            <a:ext cx="10046381" cy="6929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Expected Benefits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302" y="803189"/>
            <a:ext cx="10046381" cy="596432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AU" sz="2000" b="1" dirty="0"/>
              <a:t>Enhanced governance of data inside statistical organizations</a:t>
            </a:r>
          </a:p>
          <a:p>
            <a:pPr lvl="1">
              <a:lnSpc>
                <a:spcPct val="70000"/>
              </a:lnSpc>
            </a:pPr>
            <a:r>
              <a:rPr lang="en-AU" sz="2000" dirty="0"/>
              <a:t>Aligned efforts</a:t>
            </a:r>
          </a:p>
          <a:p>
            <a:pPr lvl="1">
              <a:lnSpc>
                <a:spcPct val="70000"/>
              </a:lnSpc>
            </a:pPr>
            <a:r>
              <a:rPr lang="en-AU" sz="2000" dirty="0"/>
              <a:t>Common understanding</a:t>
            </a:r>
          </a:p>
          <a:p>
            <a:pPr>
              <a:lnSpc>
                <a:spcPct val="70000"/>
              </a:lnSpc>
            </a:pPr>
            <a:r>
              <a:rPr lang="en-GB" sz="2000" b="1" dirty="0"/>
              <a:t>Elimination of internal data silos</a:t>
            </a:r>
          </a:p>
          <a:p>
            <a:pPr lvl="1">
              <a:lnSpc>
                <a:spcPct val="70000"/>
              </a:lnSpc>
            </a:pPr>
            <a:r>
              <a:rPr lang="en-GB" sz="2000" dirty="0"/>
              <a:t>Less redundancy and inconsistency</a:t>
            </a:r>
          </a:p>
          <a:p>
            <a:pPr lvl="1">
              <a:lnSpc>
                <a:spcPct val="70000"/>
              </a:lnSpc>
            </a:pPr>
            <a:r>
              <a:rPr lang="en-GB" sz="2000" dirty="0"/>
              <a:t>More efficient data flows (internal and external)</a:t>
            </a:r>
          </a:p>
          <a:p>
            <a:pPr>
              <a:lnSpc>
                <a:spcPct val="70000"/>
              </a:lnSpc>
            </a:pPr>
            <a:r>
              <a:rPr lang="en-GB" sz="2000" b="1" dirty="0"/>
              <a:t>Easier and faster integration of different kinds of data from different domains</a:t>
            </a:r>
          </a:p>
          <a:p>
            <a:pPr lvl="1">
              <a:lnSpc>
                <a:spcPct val="70000"/>
              </a:lnSpc>
            </a:pPr>
            <a:r>
              <a:rPr lang="en-GB" sz="2000" dirty="0"/>
              <a:t>Data coming from traditional and emergent sources (Big Data, IOT, geodesic and geographical sources, etc.)</a:t>
            </a:r>
          </a:p>
          <a:p>
            <a:pPr lvl="1">
              <a:lnSpc>
                <a:spcPct val="70000"/>
              </a:lnSpc>
            </a:pPr>
            <a:r>
              <a:rPr lang="en-GB" sz="2000" dirty="0"/>
              <a:t>Static and dynamic data</a:t>
            </a:r>
          </a:p>
          <a:p>
            <a:pPr lvl="1">
              <a:lnSpc>
                <a:spcPct val="70000"/>
              </a:lnSpc>
            </a:pPr>
            <a:r>
              <a:rPr lang="en-GB" sz="2000" dirty="0"/>
              <a:t>Capability to fast delivering of new information products and services</a:t>
            </a:r>
          </a:p>
          <a:p>
            <a:pPr>
              <a:lnSpc>
                <a:spcPct val="70000"/>
              </a:lnSpc>
            </a:pPr>
            <a:r>
              <a:rPr lang="en-GB" sz="2000" b="1" dirty="0"/>
              <a:t>Better support for existing standards like GSBPM, GAMSO, GSIM, DDI, SDMX, etc.</a:t>
            </a:r>
          </a:p>
          <a:p>
            <a:pPr lvl="1">
              <a:lnSpc>
                <a:spcPct val="70000"/>
              </a:lnSpc>
            </a:pPr>
            <a:r>
              <a:rPr lang="en-GB" sz="2000" dirty="0"/>
              <a:t>Improved interpretation and knowledge of data and metadata</a:t>
            </a:r>
          </a:p>
          <a:p>
            <a:pPr lvl="1">
              <a:lnSpc>
                <a:spcPct val="70000"/>
              </a:lnSpc>
            </a:pPr>
            <a:r>
              <a:rPr lang="en-GB" sz="2000" dirty="0"/>
              <a:t>Improved comparability and transparency</a:t>
            </a:r>
          </a:p>
          <a:p>
            <a:pPr>
              <a:lnSpc>
                <a:spcPct val="70000"/>
              </a:lnSpc>
            </a:pPr>
            <a:r>
              <a:rPr lang="en-GB" sz="2000" b="1" dirty="0"/>
              <a:t>Common basis to develop and adopt CSPA statistical services</a:t>
            </a:r>
          </a:p>
          <a:p>
            <a:pPr lvl="1">
              <a:lnSpc>
                <a:spcPct val="70000"/>
              </a:lnSpc>
            </a:pPr>
            <a:r>
              <a:rPr lang="en-GB" sz="2000" dirty="0"/>
              <a:t>A common set of information of interest</a:t>
            </a:r>
          </a:p>
          <a:p>
            <a:pPr lvl="1">
              <a:lnSpc>
                <a:spcPct val="70000"/>
              </a:lnSpc>
            </a:pPr>
            <a:r>
              <a:rPr lang="en-GB" sz="2000" dirty="0"/>
              <a:t>Easier to collaborate on common projects</a:t>
            </a:r>
          </a:p>
          <a:p>
            <a:pPr>
              <a:lnSpc>
                <a:spcPct val="70000"/>
              </a:lnSpc>
            </a:pPr>
            <a:r>
              <a:rPr lang="en-AU" sz="2000" b="1" dirty="0"/>
              <a:t>Positioning of statistical organizations to leverage opportunities based on technological developments in linked data and metadata, next generation data storage, analysis, visualisation, new methods and algorithms</a:t>
            </a:r>
            <a:endParaRPr lang="es-MX" sz="2000" b="1" dirty="0"/>
          </a:p>
          <a:p>
            <a:pPr lvl="1">
              <a:lnSpc>
                <a:spcPct val="70000"/>
              </a:lnSpc>
            </a:pPr>
            <a:endParaRPr lang="en-GB" sz="2000" dirty="0"/>
          </a:p>
          <a:p>
            <a:pPr lvl="1">
              <a:lnSpc>
                <a:spcPct val="70000"/>
              </a:lnSpc>
            </a:pPr>
            <a:endParaRPr lang="en-GB" sz="2000" dirty="0"/>
          </a:p>
          <a:p>
            <a:pPr>
              <a:lnSpc>
                <a:spcPct val="70000"/>
              </a:lnSpc>
            </a:pPr>
            <a:endParaRPr lang="en-GB" sz="2000" dirty="0"/>
          </a:p>
          <a:p>
            <a:pPr>
              <a:lnSpc>
                <a:spcPct val="70000"/>
              </a:lnSpc>
            </a:pPr>
            <a:endParaRPr lang="en-GB" sz="2000" dirty="0"/>
          </a:p>
          <a:p>
            <a:pPr lvl="1">
              <a:lnSpc>
                <a:spcPct val="70000"/>
              </a:lnSpc>
            </a:pPr>
            <a:endParaRPr lang="en-GB" sz="2000" dirty="0"/>
          </a:p>
          <a:p>
            <a:pPr>
              <a:lnSpc>
                <a:spcPct val="70000"/>
              </a:lnSpc>
            </a:pPr>
            <a:endParaRPr lang="en-GB" sz="2000" dirty="0"/>
          </a:p>
          <a:p>
            <a:pPr lvl="1">
              <a:lnSpc>
                <a:spcPct val="70000"/>
              </a:lnSpc>
            </a:pPr>
            <a:endParaRPr lang="en-AU" sz="2000" dirty="0"/>
          </a:p>
          <a:p>
            <a:pPr>
              <a:lnSpc>
                <a:spcPct val="70000"/>
              </a:lnSpc>
            </a:pPr>
            <a:endParaRPr lang="es-MX" sz="2000" dirty="0"/>
          </a:p>
          <a:p>
            <a:pPr>
              <a:lnSpc>
                <a:spcPct val="7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545" y="94527"/>
            <a:ext cx="10515600" cy="1325563"/>
          </a:xfrm>
        </p:spPr>
        <p:txBody>
          <a:bodyPr/>
          <a:lstStyle/>
          <a:p>
            <a:r>
              <a:rPr lang="en-US" dirty="0"/>
              <a:t>Relations With Other HLG-MOS Activities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492" y="1825625"/>
            <a:ext cx="8303740" cy="48470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complements and consolidates the CSPA approach, by taking care of the most important assets for statistical organizations, data and metadata.</a:t>
            </a:r>
          </a:p>
          <a:p>
            <a:endParaRPr lang="en-US" dirty="0"/>
          </a:p>
          <a:p>
            <a:r>
              <a:rPr lang="en-US" dirty="0"/>
              <a:t>It applies the business framework provided by GSBPM, and makes concrete use of GSIM and CSPA LIM standards.</a:t>
            </a:r>
          </a:p>
          <a:p>
            <a:endParaRPr lang="en-US" dirty="0"/>
          </a:p>
          <a:p>
            <a:r>
              <a:rPr lang="en-US" dirty="0"/>
              <a:t>It covers the layer between business process and applications defined by an enterprise architecture</a:t>
            </a:r>
          </a:p>
          <a:p>
            <a:endParaRPr lang="en-US" dirty="0"/>
          </a:p>
          <a:p>
            <a:r>
              <a:rPr lang="en-US" dirty="0"/>
              <a:t>It is strongly related with the Next Generation Data Management Vision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8264" y="1816449"/>
            <a:ext cx="1710809" cy="88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DMX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3132" y="6418219"/>
            <a:ext cx="1117304" cy="33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3897" y="6381202"/>
            <a:ext cx="1242130" cy="3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37134" y="1155591"/>
            <a:ext cx="1900811" cy="8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/>
          <p:nvPr/>
        </p:nvPicPr>
        <p:blipFill>
          <a:blip r:embed="rId6"/>
          <a:stretch>
            <a:fillRect/>
          </a:stretch>
        </p:blipFill>
        <p:spPr>
          <a:xfrm>
            <a:off x="8629457" y="3584151"/>
            <a:ext cx="2140688" cy="1405152"/>
          </a:xfrm>
          <a:prstGeom prst="rect">
            <a:avLst/>
          </a:prstGeom>
        </p:spPr>
      </p:pic>
      <p:pic>
        <p:nvPicPr>
          <p:cNvPr id="9" name="Picture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570" y="2453062"/>
            <a:ext cx="2535599" cy="128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227" y="4793161"/>
            <a:ext cx="2828955" cy="16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4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Expected Outputs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7351" y="320040"/>
            <a:ext cx="7113085" cy="6217920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AU" dirty="0"/>
              <a:t>Description of the structure and interaction of the major types and sources of data. </a:t>
            </a:r>
          </a:p>
          <a:p>
            <a:pPr>
              <a:lnSpc>
                <a:spcPct val="70000"/>
              </a:lnSpc>
            </a:pPr>
            <a:r>
              <a:rPr lang="en-AU" dirty="0"/>
              <a:t>Guidelines to describe conceptual artefacts like statistical data dictionaries and data catalogues to drive the definition of data structures and metadata</a:t>
            </a:r>
            <a:endParaRPr lang="es-MX" dirty="0"/>
          </a:p>
          <a:p>
            <a:pPr>
              <a:lnSpc>
                <a:spcPct val="70000"/>
              </a:lnSpc>
            </a:pPr>
            <a:r>
              <a:rPr lang="en-AU" dirty="0"/>
              <a:t>Standardized catalogue of the common logical clusters of data which are relevant to statistical organizations</a:t>
            </a:r>
            <a:endParaRPr lang="es-MX" dirty="0"/>
          </a:p>
          <a:p>
            <a:pPr>
              <a:lnSpc>
                <a:spcPct val="70000"/>
              </a:lnSpc>
            </a:pPr>
            <a:r>
              <a:rPr lang="en-AU" dirty="0"/>
              <a:t>Guidelines and recommended practices for managing data assets</a:t>
            </a:r>
          </a:p>
          <a:p>
            <a:pPr lvl="1">
              <a:lnSpc>
                <a:spcPct val="70000"/>
              </a:lnSpc>
            </a:pPr>
            <a:r>
              <a:rPr lang="en-AU" sz="2800" dirty="0"/>
              <a:t>Ensure sufficient data quality for statistical organizations </a:t>
            </a:r>
          </a:p>
          <a:p>
            <a:pPr lvl="1">
              <a:lnSpc>
                <a:spcPct val="70000"/>
              </a:lnSpc>
            </a:pPr>
            <a:r>
              <a:rPr lang="en-AU" sz="2800" dirty="0"/>
              <a:t>Collaborate and share technical solutions (like the CSPA services), and knowledge</a:t>
            </a:r>
            <a:endParaRPr lang="es-MX" sz="2800" dirty="0"/>
          </a:p>
          <a:p>
            <a:pPr>
              <a:lnSpc>
                <a:spcPct val="70000"/>
              </a:lnSpc>
            </a:pPr>
            <a:r>
              <a:rPr lang="en-AU" dirty="0"/>
              <a:t>Architectural Information Capabilities Guide</a:t>
            </a:r>
          </a:p>
          <a:p>
            <a:pPr lvl="1">
              <a:lnSpc>
                <a:spcPct val="70000"/>
              </a:lnSpc>
            </a:pPr>
            <a:r>
              <a:rPr lang="en-AU" sz="2800" dirty="0"/>
              <a:t>Capabilities to implement future-proof data and metadata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6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47315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458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CSPA Data Architecture Proposal</vt:lpstr>
      <vt:lpstr>Proposal</vt:lpstr>
      <vt:lpstr>Why “Data Architecture” and not “Information Architecture”?</vt:lpstr>
      <vt:lpstr>Expected Benefits</vt:lpstr>
      <vt:lpstr>Relations With Other HLG-MOS Activities</vt:lpstr>
      <vt:lpstr>Expected Outputs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CSPA Data Architecture Proposal</dc:title>
  <dc:creator>MUÑOZ LOPEZ JUAN</dc:creator>
  <cp:lastModifiedBy>Christopher Jones</cp:lastModifiedBy>
  <cp:revision>15</cp:revision>
  <dcterms:created xsi:type="dcterms:W3CDTF">2016-11-18T14:49:44Z</dcterms:created>
  <dcterms:modified xsi:type="dcterms:W3CDTF">2016-11-23T08:01:11Z</dcterms:modified>
</cp:coreProperties>
</file>