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5" r:id="rId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Immagin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Immagine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/>
          <p:cNvPicPr/>
          <p:nvPr/>
        </p:nvPicPr>
        <p:blipFill>
          <a:blip r:embed="rId14"/>
          <a:stretch/>
        </p:blipFill>
        <p:spPr>
          <a:xfrm>
            <a:off x="0" y="-3960"/>
            <a:ext cx="2113560" cy="1486440"/>
          </a:xfrm>
          <a:prstGeom prst="rect">
            <a:avLst/>
          </a:prstGeom>
          <a:ln>
            <a:noFill/>
          </a:ln>
        </p:spPr>
      </p:pic>
      <p:pic>
        <p:nvPicPr>
          <p:cNvPr id="5" name="Picture 5"/>
          <p:cNvPicPr/>
          <p:nvPr/>
        </p:nvPicPr>
        <p:blipFill>
          <a:blip r:embed="rId15"/>
          <a:stretch/>
        </p:blipFill>
        <p:spPr>
          <a:xfrm>
            <a:off x="179640" y="6273000"/>
            <a:ext cx="1942200" cy="3765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85800" y="2130480"/>
            <a:ext cx="7770240" cy="194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CSDA project proposal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Common Statistical Data Architecture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Picture 5"/>
          <p:cNvPicPr/>
          <p:nvPr/>
        </p:nvPicPr>
        <p:blipFill>
          <a:blip r:embed="rId2"/>
          <a:stretch/>
        </p:blipFill>
        <p:spPr>
          <a:xfrm>
            <a:off x="179280" y="5913360"/>
            <a:ext cx="3787200" cy="73620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395640" y="5157000"/>
            <a:ext cx="783324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Carlo Vaccari, on behalf of Data Architecture 2017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F90436C-01A6-4B4A-8508-8A9FA211B168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11640" y="476640"/>
            <a:ext cx="813492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Topics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632160" y="1700640"/>
            <a:ext cx="7846560" cy="40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Complete Data Architecture (DA) 2017 project: missing Guidelines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Exploit contacts and intersections: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 Architecture for new data sources (UN-GWG)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Metadata and Data Integration use-cases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Ontologies to be framed in a Data 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Architecture</a:t>
            </a: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Other initiatives on DA like Central Banks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Survey on Software used: understand how today Data Architecture is implemented in NSIs</a:t>
            </a:r>
          </a:p>
          <a:p>
            <a:pPr>
              <a:lnSpc>
                <a:spcPct val="100000"/>
              </a:lnSpc>
            </a:pPr>
            <a:endParaRPr lang="it-IT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it-IT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</a:t>
            </a:r>
            <a:r>
              <a:rPr lang="it-IT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</a:t>
            </a:r>
            <a:r>
              <a:rPr lang="it-IT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Ps</a:t>
            </a:r>
            <a:r>
              <a:rPr lang="it-I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revised</a:t>
            </a:r>
            <a:r>
              <a:rPr lang="it-I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dirty="0"/>
              <a:t>thanks to the advice of the Executive Board)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A8A3546-0977-4BE8-87B6-C63A18AA9DDC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11640" y="476640"/>
            <a:ext cx="813492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Work-packages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632160" y="1556792"/>
            <a:ext cx="7846560" cy="40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WP1: DA Guidelines</a:t>
            </a:r>
          </a:p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Activity: starting from Data Architecture Reference Architecture and from defined Use-cases, write Guidelines for DA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Output: </a:t>
            </a:r>
            <a:r>
              <a:rPr lang="en-US" sz="2000" dirty="0"/>
              <a:t>Guidelines for the introduction of DA in NSIs including: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Description of data </a:t>
            </a:r>
            <a:r>
              <a:rPr lang="en-US" sz="2000" dirty="0" err="1" smtClean="0"/>
              <a:t>artefacts</a:t>
            </a:r>
            <a:r>
              <a:rPr lang="en-US" sz="2000" dirty="0"/>
              <a:t>, like Statistical Data Dictionaries, to drive the definition of data structures and metadata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Relations of the DA with the data-life cycle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Best practices to ensure data quality and to share technical solutions (like CSPA services)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Maturity Model and Roadmaps for the adoption and implementation of Data </a:t>
            </a:r>
            <a:r>
              <a:rPr lang="en-US" sz="2000" dirty="0" smtClean="0"/>
              <a:t>Architecture</a:t>
            </a:r>
            <a:endParaRPr lang="en-US" sz="2000" dirty="0"/>
          </a:p>
        </p:txBody>
      </p:sp>
      <p:sp>
        <p:nvSpPr>
          <p:cNvPr id="47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9120CBF-FFF1-415B-81DC-FB735CA16420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301208"/>
            <a:ext cx="1584176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11640" y="476640"/>
            <a:ext cx="813492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Work-packages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632160" y="1700640"/>
            <a:ext cx="7846560" cy="40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WP2: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Extended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Data Architecture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Activities: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efine a specific Data Architecture  for new data sources like Big Data, in cooperation with UN-GWG (Capabilities, Principles, 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Integration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Use-cases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 </a:t>
            </a:r>
            <a:r>
              <a:rPr lang="en-US" sz="2000" dirty="0"/>
              <a:t>DA </a:t>
            </a:r>
            <a:r>
              <a:rPr lang="en-US" sz="2000" dirty="0" smtClean="0"/>
              <a:t>with Data </a:t>
            </a:r>
            <a:r>
              <a:rPr lang="en-US" sz="2000" dirty="0"/>
              <a:t>Integration project </a:t>
            </a:r>
            <a:r>
              <a:rPr lang="en-US" sz="2000" dirty="0" smtClean="0"/>
              <a:t>use-cases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Design the integration of DA with standard metadata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Statistical Ontologies inside a global Data </a:t>
            </a:r>
            <a:r>
              <a:rPr lang="en-US" sz="2000" dirty="0" smtClean="0"/>
              <a:t>Architecture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Verify Reference DA with other industrial standards and with other sectors like Central Banks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84F3410-5709-43AA-BE88-ECFCC73D427E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301284"/>
            <a:ext cx="2238670" cy="1368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11640" y="476640"/>
            <a:ext cx="813492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Work-packages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632160" y="1700640"/>
            <a:ext cx="7846560" cy="40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WP2: Revised Data Architecture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Extended </a:t>
            </a:r>
            <a:r>
              <a:rPr lang="en-US" sz="2000" dirty="0"/>
              <a:t>Reference Data Architecture, complete with Capabilities and Building Blocks, with more details about: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the influence of new data sources on DA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the connections between Metadata systems and DA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the relationships between DA and semantic data </a:t>
            </a:r>
            <a:r>
              <a:rPr lang="en-US" sz="2000" dirty="0" smtClean="0"/>
              <a:t>structures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m</a:t>
            </a:r>
            <a:r>
              <a:rPr lang="en-US" sz="2000" dirty="0" smtClean="0"/>
              <a:t>atching with other standards and initiatives</a:t>
            </a:r>
            <a:endParaRPr lang="en-US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84F3410-5709-43AA-BE88-ECFCC73D427E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08030"/>
            <a:ext cx="1745308" cy="174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43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611640" y="476640"/>
            <a:ext cx="813492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Work-packages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632160" y="1700640"/>
            <a:ext cx="7846560" cy="40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WP3: Survey</a:t>
            </a:r>
          </a:p>
          <a:p>
            <a:pPr>
              <a:lnSpc>
                <a:spcPct val="15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Activity: </a:t>
            </a:r>
            <a:r>
              <a:rPr lang="en-US" sz="2000" dirty="0"/>
              <a:t>Survey on Building Blocks in NSIs -  web survey asking NSIs to list the software tools used for each Logical Building Block identified in Data Architecture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Inventory of software solutions used in Statistical Organizations for each DA 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Capability/Building 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Focus on software </a:t>
            </a:r>
            <a:r>
              <a:rPr lang="it-IT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solutions</a:t>
            </a:r>
            <a:r>
              <a:rPr lang="it-IT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Big Data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60560FF-79FE-41EC-B790-EA728D1EDF0F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770" y="5095590"/>
            <a:ext cx="1946590" cy="1501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611640" y="476640"/>
            <a:ext cx="813492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Project summary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648000" y="1484784"/>
            <a:ext cx="7846560" cy="435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it-IT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endParaRPr lang="it-IT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WP1 - </a:t>
            </a:r>
            <a:r>
              <a:rPr lang="it-IT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Guidelines</a:t>
            </a:r>
            <a:endParaRPr lang="it-IT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WP2 - </a:t>
            </a:r>
            <a:r>
              <a:rPr lang="it-IT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Extend</a:t>
            </a: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Data Architecture</a:t>
            </a:r>
          </a:p>
          <a:p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WP3 - </a:t>
            </a:r>
            <a:r>
              <a:rPr lang="it-IT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Survey</a:t>
            </a:r>
            <a:endParaRPr lang="it-IT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endParaRPr lang="it-IT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endParaRPr lang="it-IT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Complete </a:t>
            </a:r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</a:t>
            </a:r>
            <a:r>
              <a:rPr lang="it-IT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activities</a:t>
            </a:r>
            <a:endParaRPr lang="it-IT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Integrate </a:t>
            </a:r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with </a:t>
            </a:r>
            <a:r>
              <a:rPr lang="it-I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other</a:t>
            </a:r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outcomes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Focus: new </a:t>
            </a: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 </a:t>
            </a:r>
            <a:r>
              <a:rPr lang="it-IT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sources</a:t>
            </a: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</a:t>
            </a:r>
            <a:r>
              <a:rPr lang="it-IT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practical</a:t>
            </a:r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implementation</a:t>
            </a:r>
            <a:endParaRPr lang="it-IT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r>
              <a:rPr lang="it-IT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Enrich</a:t>
            </a:r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</a:t>
            </a:r>
            <a:r>
              <a:rPr lang="it-IT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projec</a:t>
            </a:r>
            <a:r>
              <a:rPr lang="en-GB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t: new contacts and </a:t>
            </a: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 </a:t>
            </a: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participants</a:t>
            </a:r>
            <a:endParaRPr lang="en-GB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DD19535-B892-49E7-8440-CFB5E5C2A672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451" y="1268760"/>
            <a:ext cx="3141258" cy="195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7C6955-9F59-1643-9A2A-CDE2617EBBA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68754" y="3517446"/>
            <a:ext cx="8081282" cy="3084889"/>
          </a:xfrm>
        </p:spPr>
        <p:txBody>
          <a:bodyPr/>
          <a:lstStyle/>
          <a:p>
            <a:r>
              <a:rPr lang="en-GB"/>
              <a:t>“</a:t>
            </a:r>
            <a:r>
              <a:rPr lang="en-US"/>
              <a:t>Besides, interesting things happen along borders</a:t>
            </a:r>
            <a:r>
              <a:rPr lang="en-GB"/>
              <a:t> - </a:t>
            </a:r>
            <a:r>
              <a:rPr lang="en-US"/>
              <a:t>transitions</a:t>
            </a:r>
            <a:r>
              <a:rPr lang="en-GB"/>
              <a:t> - </a:t>
            </a:r>
            <a:r>
              <a:rPr lang="en-US"/>
              <a:t>not in the middle where everything is the same.”</a:t>
            </a:r>
            <a:endParaRPr lang="en-GB"/>
          </a:p>
          <a:p>
            <a:endParaRPr lang="en-GB"/>
          </a:p>
          <a:p>
            <a:r>
              <a:rPr lang="en-US"/>
              <a:t>Neal Stephenson, Snow Crash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2D32035-BC55-D045-828C-9D60400C6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31" y="1191499"/>
            <a:ext cx="4028431" cy="272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5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392</Words>
  <Application>Microsoft Office PowerPoint</Application>
  <PresentationFormat>Presentazione su schermo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Integration project June 2017</dc:title>
  <dc:creator>Carlo Vaccari</dc:creator>
  <cp:lastModifiedBy>Carlo Vaccari</cp:lastModifiedBy>
  <cp:revision>64</cp:revision>
  <dcterms:created xsi:type="dcterms:W3CDTF">2017-06-20T08:51:49Z</dcterms:created>
  <dcterms:modified xsi:type="dcterms:W3CDTF">2017-11-23T04:08:39Z</dcterms:modified>
  <dc:language>en-AU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