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304" r:id="rId2"/>
    <p:sldId id="318" r:id="rId3"/>
    <p:sldId id="320" r:id="rId4"/>
    <p:sldId id="262" r:id="rId5"/>
    <p:sldId id="314" r:id="rId6"/>
    <p:sldId id="315" r:id="rId7"/>
    <p:sldId id="316" r:id="rId8"/>
    <p:sldId id="319" r:id="rId9"/>
  </p:sldIdLst>
  <p:sldSz cx="9144000" cy="6858000" type="screen4x3"/>
  <p:notesSz cx="6858000" cy="9144000"/>
  <p:custDataLst>
    <p:tags r:id="rId12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A2E6D"/>
    <a:srgbClr val="0A1F5A"/>
    <a:srgbClr val="0A38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8757" autoAdjust="0"/>
  </p:normalViewPr>
  <p:slideViewPr>
    <p:cSldViewPr>
      <p:cViewPr>
        <p:scale>
          <a:sx n="81" d="100"/>
          <a:sy n="81" d="100"/>
        </p:scale>
        <p:origin x="-984" y="-72"/>
      </p:cViewPr>
      <p:guideLst>
        <p:guide orient="horz" pos="2160"/>
        <p:guide orient="horz" pos="816"/>
        <p:guide orient="horz" pos="3840"/>
        <p:guide orient="horz" pos="1056"/>
        <p:guide pos="2880"/>
        <p:guide pos="288"/>
        <p:guide pos="547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2" d="100"/>
          <a:sy n="92" d="100"/>
        </p:scale>
        <p:origin x="-3780" y="-120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CC02A0-C947-4278-96D1-0DB9C063DF55}" type="datetimeFigureOut">
              <a:rPr lang="en-US" smtClean="0">
                <a:latin typeface="Arial"/>
              </a:rPr>
              <a:t>11/21/2016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533FAA7-9DA0-4163-8828-B20FAF1EB063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381000"/>
            <a:ext cx="3432175" cy="25733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81000" y="3124200"/>
            <a:ext cx="6096000" cy="53340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81000" y="8686800"/>
            <a:ext cx="48768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0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67400" y="8686800"/>
            <a:ext cx="609600" cy="227013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000">
                <a:latin typeface="Arial"/>
              </a:defRPr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Arial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Arial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Arial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Arial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This is a sample </a:t>
            </a:r>
            <a:r>
              <a:rPr lang="en-US" b="1" dirty="0"/>
              <a:t>Title Slide with Picture </a:t>
            </a:r>
            <a:r>
              <a:rPr lang="en-US" dirty="0"/>
              <a:t>ideal for including a dark picture with a brief title and subtitle</a:t>
            </a:r>
            <a:r>
              <a:rPr lang="en-US" dirty="0" smtClean="0"/>
              <a:t>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44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563696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Picture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36512" y="0"/>
            <a:ext cx="9180512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 smtClean="0"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6858000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19600"/>
            <a:ext cx="6858000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copyright"/>
          <p:cNvSpPr txBox="1"/>
          <p:nvPr userDrawn="1"/>
        </p:nvSpPr>
        <p:spPr>
          <a:xfrm>
            <a:off x="457200" y="6482536"/>
            <a:ext cx="2819400" cy="22306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910070"/>
            <a:ext cx="2593853" cy="7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17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60720" y="1295400"/>
            <a:ext cx="2926080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244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4700016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4700016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21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329184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/>
          </p:nvPr>
        </p:nvSpPr>
        <p:spPr>
          <a:xfrm>
            <a:off x="612648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29184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612648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11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8pPr>
              <a:defRPr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858000" cy="1828800"/>
          </a:xfrm>
        </p:spPr>
        <p:txBody>
          <a:bodyPr anchor="t"/>
          <a:lstStyle>
            <a:lvl1pPr algn="l">
              <a:defRPr sz="3200" b="1" cap="none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419600"/>
            <a:ext cx="6858000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441960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52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0A1F5A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49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69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00016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l</a:t>
            </a:r>
          </a:p>
        </p:txBody>
      </p:sp>
    </p:spTree>
    <p:extLst>
      <p:ext uri="{BB962C8B-B14F-4D97-AF65-F5344CB8AC3E}">
        <p14:creationId xmlns:p14="http://schemas.microsoft.com/office/powerpoint/2010/main" val="11299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5715000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2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0" y="1295400"/>
            <a:ext cx="228600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0720" y="1295400"/>
            <a:ext cx="292608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1"/>
            <a:ext cx="8229600" cy="4800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99572"/>
            <a:ext cx="1512168" cy="4622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1" r:id="rId2"/>
    <p:sldLayoutId id="2147483650" r:id="rId3"/>
    <p:sldLayoutId id="2147483663" r:id="rId4"/>
    <p:sldLayoutId id="2147483665" r:id="rId5"/>
    <p:sldLayoutId id="2147483652" r:id="rId6"/>
    <p:sldLayoutId id="2147483666" r:id="rId7"/>
    <p:sldLayoutId id="2147483656" r:id="rId8"/>
    <p:sldLayoutId id="2147483657" r:id="rId9"/>
    <p:sldLayoutId id="2147483670" r:id="rId10"/>
    <p:sldLayoutId id="2147483671" r:id="rId11"/>
    <p:sldLayoutId id="2147483672" r:id="rId12"/>
    <p:sldLayoutId id="214748365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Arial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unece.org/stat/platform/x/ziHuBQ" TargetMode="External"/><Relationship Id="rId7" Type="http://schemas.openxmlformats.org/officeDocument/2006/relationships/image" Target="../media/image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1.unece.org/stat/platform/x/vBQFBw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.jpe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7643192" cy="1554480"/>
          </a:xfrm>
        </p:spPr>
        <p:txBody>
          <a:bodyPr/>
          <a:lstStyle/>
          <a:p>
            <a:r>
              <a:rPr lang="en-US" dirty="0" err="1" smtClean="0"/>
              <a:t>Modernstats</a:t>
            </a:r>
            <a:r>
              <a:rPr lang="en-US" dirty="0" smtClean="0"/>
              <a:t> Task Team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Activities 2016</a:t>
            </a:r>
          </a:p>
        </p:txBody>
      </p:sp>
      <p:pic>
        <p:nvPicPr>
          <p:cNvPr id="1026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16097"/>
            <a:ext cx="3106641" cy="60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717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452" y="892472"/>
            <a:ext cx="6840760" cy="762000"/>
          </a:xfrm>
        </p:spPr>
        <p:txBody>
          <a:bodyPr/>
          <a:lstStyle/>
          <a:p>
            <a:r>
              <a:rPr lang="en-US" dirty="0" err="1" smtClean="0"/>
              <a:t>Modernstats</a:t>
            </a:r>
            <a:r>
              <a:rPr lang="en-US" dirty="0" smtClean="0"/>
              <a:t> </a:t>
            </a:r>
            <a:r>
              <a:rPr lang="en-US" dirty="0" smtClean="0"/>
              <a:t>Task Team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1845073"/>
            <a:ext cx="8075241" cy="4419601"/>
          </a:xfrm>
        </p:spPr>
        <p:txBody>
          <a:bodyPr>
            <a:normAutofit/>
          </a:bodyPr>
          <a:lstStyle/>
          <a:p>
            <a:pPr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Active for ~2.5 years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16 members </a:t>
            </a:r>
          </a:p>
          <a:p>
            <a:pPr>
              <a:lnSpc>
                <a:spcPct val="100000"/>
              </a:lnSpc>
              <a:buFont typeface="Arial" panose="020B0604020202020204" pitchFamily="34" charset="0"/>
              <a:buChar char="•"/>
              <a:defRPr/>
            </a:pPr>
            <a:r>
              <a:rPr lang="en-US" sz="2400" dirty="0" smtClean="0"/>
              <a:t>Goals:</a:t>
            </a:r>
          </a:p>
          <a:p>
            <a:pPr lvl="1">
              <a:lnSpc>
                <a:spcPct val="100000"/>
              </a:lnSpc>
              <a:defRPr/>
            </a:pPr>
            <a:r>
              <a:rPr lang="en-US" sz="2400" dirty="0" smtClean="0"/>
              <a:t>Increase </a:t>
            </a:r>
            <a:r>
              <a:rPr lang="en-US" sz="2400" dirty="0"/>
              <a:t>awareness and understanding of the modernization process related to statistics </a:t>
            </a:r>
            <a:endParaRPr lang="en-US" sz="2400" dirty="0" smtClean="0"/>
          </a:p>
          <a:p>
            <a:pPr lvl="1">
              <a:lnSpc>
                <a:spcPct val="100000"/>
              </a:lnSpc>
              <a:defRPr/>
            </a:pPr>
            <a:r>
              <a:rPr lang="en-US" sz="2400" dirty="0" smtClean="0"/>
              <a:t>Promote the work and outputs of the </a:t>
            </a:r>
            <a:r>
              <a:rPr lang="en-US" sz="2400" dirty="0" err="1" smtClean="0"/>
              <a:t>modernisation</a:t>
            </a:r>
            <a:r>
              <a:rPr lang="en-US" sz="2400" dirty="0" smtClean="0"/>
              <a:t> committees</a:t>
            </a:r>
            <a:endParaRPr lang="fr-CH" sz="2400" dirty="0" smtClean="0"/>
          </a:p>
          <a:p>
            <a:pPr lvl="1">
              <a:lnSpc>
                <a:spcPct val="100000"/>
              </a:lnSpc>
              <a:defRPr/>
            </a:pPr>
            <a:r>
              <a:rPr lang="en-US" sz="2400" dirty="0" smtClean="0"/>
              <a:t>Better inform  </a:t>
            </a:r>
            <a:r>
              <a:rPr lang="en-US" sz="2400" dirty="0"/>
              <a:t>the audience </a:t>
            </a:r>
            <a:r>
              <a:rPr lang="en-US" sz="2400" dirty="0" smtClean="0"/>
              <a:t>about </a:t>
            </a:r>
            <a:r>
              <a:rPr lang="en-US" sz="2400" dirty="0"/>
              <a:t>future </a:t>
            </a:r>
            <a:r>
              <a:rPr lang="en-US" sz="2400" dirty="0" smtClean="0"/>
              <a:t>developments </a:t>
            </a:r>
            <a:endParaRPr lang="fr-CH" sz="2400" dirty="0" smtClean="0"/>
          </a:p>
          <a:p>
            <a:pPr lvl="1">
              <a:lnSpc>
                <a:spcPct val="100000"/>
              </a:lnSpc>
              <a:defRPr/>
            </a:pPr>
            <a:r>
              <a:rPr lang="en-US" sz="2400" dirty="0" smtClean="0"/>
              <a:t>Promote </a:t>
            </a:r>
            <a:r>
              <a:rPr lang="en-US" sz="2400" dirty="0"/>
              <a:t>understanding on how these developments impact on the work of national statistical </a:t>
            </a:r>
            <a:r>
              <a:rPr lang="en-US" sz="2400" dirty="0" err="1"/>
              <a:t>organisations</a:t>
            </a:r>
            <a:r>
              <a:rPr lang="en-US" sz="2400" dirty="0"/>
              <a:t> </a:t>
            </a:r>
          </a:p>
          <a:p>
            <a:endParaRPr lang="en-GB" sz="2400" dirty="0" smtClean="0"/>
          </a:p>
        </p:txBody>
      </p:sp>
      <p:pic>
        <p:nvPicPr>
          <p:cNvPr id="7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196752"/>
            <a:ext cx="2016224" cy="20162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59841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29452" y="892472"/>
            <a:ext cx="6840760" cy="762000"/>
          </a:xfrm>
        </p:spPr>
        <p:txBody>
          <a:bodyPr/>
          <a:lstStyle/>
          <a:p>
            <a:r>
              <a:rPr lang="en-US" dirty="0" smtClean="0"/>
              <a:t>Branding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199" y="2249759"/>
            <a:ext cx="6356418" cy="4419601"/>
          </a:xfrm>
        </p:spPr>
        <p:txBody>
          <a:bodyPr>
            <a:normAutofit/>
          </a:bodyPr>
          <a:lstStyle/>
          <a:p>
            <a:r>
              <a:rPr lang="fr-CH" sz="2400" dirty="0" err="1" smtClean="0"/>
              <a:t>Modernstats</a:t>
            </a:r>
            <a:r>
              <a:rPr lang="fr-CH" sz="2400" dirty="0" smtClean="0"/>
              <a:t> logo and </a:t>
            </a:r>
            <a:r>
              <a:rPr lang="fr-CH" sz="2400" dirty="0"/>
              <a:t>avatars: </a:t>
            </a:r>
            <a:r>
              <a:rPr lang="fr-CH" sz="2400" dirty="0">
                <a:hlinkClick r:id="rId3"/>
              </a:rPr>
              <a:t>http://www1.unece.org/stat/platform/x/ziHuBQ</a:t>
            </a:r>
            <a:endParaRPr lang="fr-CH" sz="2400" dirty="0" smtClean="0"/>
          </a:p>
          <a:p>
            <a:endParaRPr lang="fr-CH" sz="3200" dirty="0" smtClean="0"/>
          </a:p>
          <a:p>
            <a:r>
              <a:rPr lang="fr-CH" sz="2400" dirty="0" smtClean="0"/>
              <a:t>Future </a:t>
            </a:r>
            <a:r>
              <a:rPr lang="fr-CH" sz="2400" dirty="0" err="1" smtClean="0"/>
              <a:t>work</a:t>
            </a:r>
            <a:r>
              <a:rPr lang="fr-CH" sz="2400" dirty="0" smtClean="0"/>
              <a:t>:</a:t>
            </a:r>
          </a:p>
          <a:p>
            <a:pPr lvl="1"/>
            <a:r>
              <a:rPr lang="fr-CH" sz="2400" dirty="0"/>
              <a:t>Consistent </a:t>
            </a:r>
            <a:r>
              <a:rPr lang="fr-CH" sz="2400" dirty="0" err="1"/>
              <a:t>visual</a:t>
            </a:r>
            <a:r>
              <a:rPr lang="fr-CH" sz="2400" dirty="0"/>
              <a:t> </a:t>
            </a:r>
            <a:r>
              <a:rPr lang="en-GB" sz="2400" dirty="0" smtClean="0"/>
              <a:t>theme</a:t>
            </a:r>
            <a:r>
              <a:rPr lang="fr-CH" sz="2400" dirty="0" smtClean="0"/>
              <a:t> </a:t>
            </a:r>
            <a:r>
              <a:rPr lang="fr-CH" sz="2400" dirty="0"/>
              <a:t>in all communications and outputs</a:t>
            </a:r>
          </a:p>
          <a:p>
            <a:pPr lvl="1"/>
            <a:r>
              <a:rPr lang="fr-CH" sz="2400" dirty="0" err="1"/>
              <a:t>Improve</a:t>
            </a:r>
            <a:r>
              <a:rPr lang="fr-CH" sz="2400" dirty="0"/>
              <a:t> </a:t>
            </a:r>
            <a:r>
              <a:rPr lang="fr-CH" sz="2400" dirty="0" err="1"/>
              <a:t>recognizability</a:t>
            </a:r>
            <a:r>
              <a:rPr lang="fr-CH" sz="2400" dirty="0"/>
              <a:t> of </a:t>
            </a:r>
            <a:r>
              <a:rPr lang="fr-CH" sz="2400" dirty="0" err="1"/>
              <a:t>Modernstats</a:t>
            </a:r>
            <a:r>
              <a:rPr lang="fr-CH" sz="2400" dirty="0"/>
              <a:t> </a:t>
            </a:r>
            <a:r>
              <a:rPr lang="fr-CH" sz="2400" dirty="0" smtClean="0"/>
              <a:t>brand</a:t>
            </a:r>
          </a:p>
          <a:p>
            <a:pPr lvl="1"/>
            <a:r>
              <a:rPr lang="fr-CH" sz="2400" dirty="0" err="1" smtClean="0"/>
              <a:t>Develop</a:t>
            </a:r>
            <a:r>
              <a:rPr lang="fr-CH" sz="2400" dirty="0" smtClean="0"/>
              <a:t> logos for the new Groups</a:t>
            </a:r>
            <a:endParaRPr lang="en-GB" sz="2400" dirty="0"/>
          </a:p>
          <a:p>
            <a:endParaRPr lang="en-GB" sz="2400" dirty="0" smtClean="0"/>
          </a:p>
        </p:txBody>
      </p:sp>
      <p:pic>
        <p:nvPicPr>
          <p:cNvPr id="7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Rectangle 8"/>
          <p:cNvSpPr/>
          <p:nvPr/>
        </p:nvSpPr>
        <p:spPr>
          <a:xfrm>
            <a:off x="6225361" y="3215596"/>
            <a:ext cx="2746856" cy="2051076"/>
          </a:xfrm>
          <a:prstGeom prst="rect">
            <a:avLst/>
          </a:prstGeom>
          <a:solidFill>
            <a:srgbClr val="D9EFF9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 rot="1705474">
            <a:off x="7012427" y="2355627"/>
            <a:ext cx="1737807" cy="1275459"/>
          </a:xfrm>
          <a:prstGeom prst="rect">
            <a:avLst/>
          </a:prstGeom>
          <a:solidFill>
            <a:srgbClr val="BFE2CA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TextBox 10"/>
          <p:cNvSpPr txBox="1"/>
          <p:nvPr/>
        </p:nvSpPr>
        <p:spPr>
          <a:xfrm rot="1686476">
            <a:off x="7399119" y="2877940"/>
            <a:ext cx="96442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900" b="1" dirty="0" smtClean="0"/>
              <a:t>Presentation</a:t>
            </a:r>
            <a:endParaRPr lang="en-GB" sz="900" b="1" dirty="0"/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776563">
            <a:off x="7431231" y="2525254"/>
            <a:ext cx="1386530" cy="235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78412" y="4829758"/>
            <a:ext cx="1963655" cy="333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625548" y="4390913"/>
            <a:ext cx="1163335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400" b="1" dirty="0" smtClean="0"/>
              <a:t>Wiki pages</a:t>
            </a:r>
            <a:endParaRPr lang="en-GB" sz="1400" b="1" dirty="0"/>
          </a:p>
        </p:txBody>
      </p:sp>
      <p:sp>
        <p:nvSpPr>
          <p:cNvPr id="15" name="Rectangle 14"/>
          <p:cNvSpPr/>
          <p:nvPr/>
        </p:nvSpPr>
        <p:spPr>
          <a:xfrm rot="20865392">
            <a:off x="5743066" y="3053348"/>
            <a:ext cx="1422678" cy="1644258"/>
          </a:xfrm>
          <a:prstGeom prst="rect">
            <a:avLst/>
          </a:prstGeom>
          <a:solidFill>
            <a:srgbClr val="F7A998"/>
          </a:solidFill>
          <a:ln w="317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/>
          <p:cNvSpPr txBox="1"/>
          <p:nvPr/>
        </p:nvSpPr>
        <p:spPr>
          <a:xfrm rot="20821230">
            <a:off x="5713420" y="3517486"/>
            <a:ext cx="1245077" cy="3145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900" b="1" dirty="0"/>
              <a:t>R</a:t>
            </a:r>
            <a:r>
              <a:rPr lang="en-GB" sz="900" b="1" dirty="0" smtClean="0"/>
              <a:t>eport</a:t>
            </a:r>
            <a:endParaRPr lang="en-GB" sz="900" b="1" dirty="0"/>
          </a:p>
        </p:txBody>
      </p:sp>
      <p:pic>
        <p:nvPicPr>
          <p:cNvPr id="17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826165">
            <a:off x="5747293" y="3205209"/>
            <a:ext cx="1177330" cy="2001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546933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97360" y="866800"/>
            <a:ext cx="5338936" cy="762000"/>
          </a:xfrm>
        </p:spPr>
        <p:txBody>
          <a:bodyPr/>
          <a:lstStyle/>
          <a:p>
            <a:r>
              <a:rPr lang="en-US" dirty="0"/>
              <a:t>YouTube channel progress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759"/>
            <a:ext cx="8229600" cy="4419601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Channel: </a:t>
            </a:r>
            <a:r>
              <a:rPr lang="en-US" sz="2800" b="1" dirty="0" err="1">
                <a:solidFill>
                  <a:srgbClr val="0070C0"/>
                </a:solidFill>
                <a:latin typeface="Arial" charset="0"/>
                <a:cs typeface="Arial" charset="0"/>
              </a:rPr>
              <a:t>Modernstats</a:t>
            </a:r>
            <a:r>
              <a:rPr lang="en-US" sz="2800" b="1" dirty="0">
                <a:solidFill>
                  <a:srgbClr val="0070C0"/>
                </a:solidFill>
                <a:latin typeface="Arial" charset="0"/>
                <a:cs typeface="Arial" charset="0"/>
              </a:rPr>
              <a:t>-HLG</a:t>
            </a:r>
          </a:p>
          <a:p>
            <a:r>
              <a:rPr lang="en-US" sz="2400" dirty="0" smtClean="0"/>
              <a:t>What has already been done</a:t>
            </a:r>
            <a:r>
              <a:rPr lang="en-US" sz="2400" dirty="0"/>
              <a:t>:</a:t>
            </a:r>
          </a:p>
          <a:p>
            <a:pPr lvl="1"/>
            <a:r>
              <a:rPr lang="en-US" sz="2400" dirty="0"/>
              <a:t>Subtitles in English &amp; Russian languages</a:t>
            </a:r>
          </a:p>
          <a:p>
            <a:pPr lvl="1"/>
            <a:r>
              <a:rPr lang="en-US" sz="2400" dirty="0"/>
              <a:t>Instructions on how to add language versions of subtitles</a:t>
            </a:r>
          </a:p>
          <a:p>
            <a:pPr lvl="1"/>
            <a:r>
              <a:rPr lang="en-US" sz="2400" dirty="0"/>
              <a:t>Branding: added watermark, playlist (with webinars) and annotations</a:t>
            </a:r>
          </a:p>
          <a:p>
            <a:r>
              <a:rPr lang="en-US" sz="2400" dirty="0"/>
              <a:t>Future work:</a:t>
            </a:r>
          </a:p>
          <a:p>
            <a:pPr lvl="1"/>
            <a:r>
              <a:rPr lang="en-US" sz="2400" dirty="0"/>
              <a:t>Collaboration with other (NSO &amp; int. organizations) channels</a:t>
            </a:r>
          </a:p>
          <a:p>
            <a:pPr lvl="1"/>
            <a:r>
              <a:rPr lang="en-US" sz="2400" dirty="0"/>
              <a:t>New languages &amp; videos</a:t>
            </a:r>
            <a:endParaRPr lang="ru-RU" sz="2400" dirty="0"/>
          </a:p>
        </p:txBody>
      </p:sp>
      <p:pic>
        <p:nvPicPr>
          <p:cNvPr id="6" name="Picture 2" descr="Image result for YouTube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068956"/>
            <a:ext cx="780288" cy="54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88241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6800"/>
            <a:ext cx="6768752" cy="762000"/>
          </a:xfrm>
        </p:spPr>
        <p:txBody>
          <a:bodyPr/>
          <a:lstStyle/>
          <a:p>
            <a:r>
              <a:rPr lang="en-US" dirty="0"/>
              <a:t>HLG-MOS information materials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242154"/>
            <a:ext cx="6624735" cy="4419601"/>
          </a:xfrm>
        </p:spPr>
        <p:txBody>
          <a:bodyPr>
            <a:normAutofit/>
          </a:bodyPr>
          <a:lstStyle/>
          <a:p>
            <a:r>
              <a:rPr lang="en-US" sz="2400" dirty="0"/>
              <a:t>Materials available at: </a:t>
            </a:r>
            <a:r>
              <a:rPr lang="en-US" sz="2400" dirty="0">
                <a:hlinkClick r:id="rId3"/>
              </a:rPr>
              <a:t>http://www1.unece.org/stat/platform/x/vBQFBw</a:t>
            </a:r>
            <a:endParaRPr lang="en-US" sz="2400" dirty="0"/>
          </a:p>
          <a:p>
            <a:endParaRPr lang="en-US" sz="2400" dirty="0" smtClean="0"/>
          </a:p>
          <a:p>
            <a:r>
              <a:rPr lang="en-US" sz="2400" dirty="0" smtClean="0"/>
              <a:t>What has already been </a:t>
            </a:r>
            <a:r>
              <a:rPr lang="en-US" sz="2400" dirty="0"/>
              <a:t>done:</a:t>
            </a:r>
          </a:p>
          <a:p>
            <a:pPr lvl="1"/>
            <a:r>
              <a:rPr lang="en-US" sz="2400" dirty="0"/>
              <a:t>Russian language version of</a:t>
            </a:r>
            <a:br>
              <a:rPr lang="en-US" sz="2400" dirty="0"/>
            </a:br>
            <a:r>
              <a:rPr lang="en-US" sz="2400" dirty="0"/>
              <a:t>CSPA </a:t>
            </a:r>
            <a:r>
              <a:rPr lang="en-US" sz="2400" dirty="0" smtClean="0"/>
              <a:t>brochure</a:t>
            </a:r>
          </a:p>
          <a:p>
            <a:pPr lvl="1"/>
            <a:r>
              <a:rPr lang="en-US" sz="2400" dirty="0" smtClean="0"/>
              <a:t>Materials available in Spanish</a:t>
            </a:r>
          </a:p>
          <a:p>
            <a:pPr marL="228600" lvl="1" indent="0">
              <a:buNone/>
            </a:pPr>
            <a:endParaRPr lang="en-US" sz="2400" dirty="0"/>
          </a:p>
          <a:p>
            <a:r>
              <a:rPr lang="en-US" sz="2400" dirty="0"/>
              <a:t>Future work:</a:t>
            </a:r>
          </a:p>
          <a:p>
            <a:pPr lvl="1"/>
            <a:r>
              <a:rPr lang="en-US" sz="2400" dirty="0"/>
              <a:t>Translation of other </a:t>
            </a:r>
            <a:r>
              <a:rPr lang="en-US" sz="2400" dirty="0" smtClean="0"/>
              <a:t>materials into Russian</a:t>
            </a:r>
            <a:endParaRPr lang="en-US" sz="2400" dirty="0"/>
          </a:p>
        </p:txBody>
      </p:sp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40968"/>
            <a:ext cx="2107550" cy="2612538"/>
          </a:xfrm>
          <a:prstGeom prst="rect">
            <a:avLst/>
          </a:prstGeom>
          <a:noFill/>
          <a:ln w="952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8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2662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51720" y="866800"/>
            <a:ext cx="5184576" cy="762000"/>
          </a:xfrm>
        </p:spPr>
        <p:txBody>
          <a:bodyPr/>
          <a:lstStyle/>
          <a:p>
            <a:r>
              <a:rPr lang="en-US" dirty="0" smtClean="0"/>
              <a:t>Twitter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759"/>
            <a:ext cx="8435280" cy="4419601"/>
          </a:xfrm>
        </p:spPr>
        <p:txBody>
          <a:bodyPr>
            <a:normAutofit/>
          </a:bodyPr>
          <a:lstStyle/>
          <a:p>
            <a:pPr>
              <a:spcBef>
                <a:spcPts val="0"/>
              </a:spcBef>
              <a:spcAft>
                <a:spcPts val="600"/>
              </a:spcAft>
              <a:defRPr/>
            </a:pPr>
            <a:r>
              <a:rPr lang="es-ES" altLang="en-US" sz="2400" dirty="0" err="1" smtClean="0">
                <a:latin typeface="Arial" charset="0"/>
                <a:cs typeface="Arial" charset="0"/>
              </a:rPr>
              <a:t>Modernstats</a:t>
            </a:r>
            <a:r>
              <a:rPr lang="es-ES" altLang="en-US" sz="2400" dirty="0" smtClean="0">
                <a:latin typeface="Arial" charset="0"/>
                <a:cs typeface="Arial" charset="0"/>
              </a:rPr>
              <a:t> </a:t>
            </a:r>
            <a:r>
              <a:rPr lang="es-ES" altLang="en-US" sz="2400" dirty="0" err="1" smtClean="0">
                <a:latin typeface="Arial" charset="0"/>
                <a:cs typeface="Arial" charset="0"/>
              </a:rPr>
              <a:t>Twitter</a:t>
            </a:r>
            <a:r>
              <a:rPr lang="es-ES" altLang="en-US" sz="2400" dirty="0">
                <a:latin typeface="Arial" charset="0"/>
                <a:cs typeface="Arial" charset="0"/>
              </a:rPr>
              <a:t> </a:t>
            </a:r>
            <a:r>
              <a:rPr lang="es-ES" altLang="en-US" sz="2400" dirty="0" err="1" smtClean="0">
                <a:latin typeface="Arial" charset="0"/>
                <a:cs typeface="Arial" charset="0"/>
              </a:rPr>
              <a:t>account</a:t>
            </a:r>
            <a:r>
              <a:rPr lang="es-ES" altLang="en-US" sz="2400" dirty="0" smtClean="0">
                <a:latin typeface="Arial" charset="0"/>
                <a:cs typeface="Arial" charset="0"/>
              </a:rPr>
              <a:t>: </a:t>
            </a:r>
            <a:r>
              <a:rPr lang="es-ES" altLang="en-US" sz="2800" b="1" dirty="0" smtClean="0">
                <a:solidFill>
                  <a:srgbClr val="0070C0"/>
                </a:solidFill>
                <a:latin typeface="Arial" charset="0"/>
                <a:cs typeface="Arial" charset="0"/>
              </a:rPr>
              <a:t>@</a:t>
            </a:r>
            <a:r>
              <a:rPr lang="es-ES" altLang="en-US" sz="2800" b="1" dirty="0" err="1" smtClean="0">
                <a:solidFill>
                  <a:srgbClr val="0070C0"/>
                </a:solidFill>
                <a:latin typeface="Arial" charset="0"/>
                <a:cs typeface="Arial" charset="0"/>
              </a:rPr>
              <a:t>modernstats</a:t>
            </a:r>
            <a:endParaRPr lang="es-ES" altLang="en-US" sz="2800" b="1" dirty="0" smtClean="0">
              <a:solidFill>
                <a:srgbClr val="0070C0"/>
              </a:solidFill>
              <a:latin typeface="Arial" charset="0"/>
              <a:cs typeface="Arial" charset="0"/>
            </a:endParaRP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en-US" sz="2400" dirty="0"/>
              <a:t>Total Tweets: </a:t>
            </a:r>
            <a:r>
              <a:rPr lang="en-GB" altLang="en-US" sz="2400" dirty="0" smtClean="0"/>
              <a:t>278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en-US" sz="2400" dirty="0" smtClean="0"/>
              <a:t>Accounts reached: 429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en-US" sz="2400" dirty="0" smtClean="0"/>
              <a:t>Following</a:t>
            </a:r>
            <a:r>
              <a:rPr lang="en-GB" altLang="en-US" sz="2400" dirty="0"/>
              <a:t>: </a:t>
            </a:r>
            <a:r>
              <a:rPr lang="en-GB" altLang="en-US" sz="2400" dirty="0" smtClean="0"/>
              <a:t>22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en-US" sz="2400" dirty="0" smtClean="0"/>
              <a:t>Followers</a:t>
            </a:r>
            <a:r>
              <a:rPr lang="en-GB" altLang="en-US" sz="2400" dirty="0"/>
              <a:t>: </a:t>
            </a:r>
            <a:r>
              <a:rPr lang="en-GB" altLang="en-US" sz="2400" dirty="0" smtClean="0"/>
              <a:t>100 (Statistics Netherlands, INEGI Mexico, INE Spain, CSO Ireland, Govt. Statistical Service UK…)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GB" altLang="en-US" sz="2400" dirty="0" smtClean="0"/>
              <a:t>2.3 </a:t>
            </a:r>
            <a:r>
              <a:rPr lang="en-GB" altLang="en-US" sz="2400" dirty="0"/>
              <a:t>tweets per day / 21 tweets per </a:t>
            </a:r>
            <a:r>
              <a:rPr lang="en-GB" altLang="en-US" sz="2400" dirty="0" smtClean="0"/>
              <a:t>months</a:t>
            </a:r>
          </a:p>
          <a:p>
            <a:pPr>
              <a:spcBef>
                <a:spcPts val="0"/>
              </a:spcBef>
              <a:defRPr/>
            </a:pPr>
            <a:endParaRPr lang="en-GB" altLang="en-US" sz="2400" dirty="0"/>
          </a:p>
          <a:p>
            <a:pPr>
              <a:spcBef>
                <a:spcPts val="0"/>
              </a:spcBef>
              <a:defRPr/>
            </a:pPr>
            <a:r>
              <a:rPr lang="en-GB" altLang="en-US" sz="2400" dirty="0" smtClean="0"/>
              <a:t>Content includes: GSBPM, GAMSO, GSIM, CSPA, Big Data, meetings…</a:t>
            </a:r>
            <a:r>
              <a:rPr lang="en-GB" altLang="en-US" sz="2400" dirty="0"/>
              <a:t/>
            </a:r>
            <a:br>
              <a:rPr lang="en-GB" altLang="en-US" sz="2400" dirty="0"/>
            </a:br>
            <a:endParaRPr lang="en-GB" altLang="en-US" sz="2400" dirty="0" smtClean="0"/>
          </a:p>
          <a:p>
            <a:pPr>
              <a:spcBef>
                <a:spcPts val="0"/>
              </a:spcBef>
              <a:defRPr/>
            </a:pPr>
            <a:endParaRPr lang="en-US" sz="2400" b="1" dirty="0">
              <a:solidFill>
                <a:srgbClr val="0070C0"/>
              </a:solidFill>
            </a:endParaRPr>
          </a:p>
          <a:p>
            <a:pPr>
              <a:spcBef>
                <a:spcPts val="0"/>
              </a:spcBef>
              <a:defRPr/>
            </a:pPr>
            <a:endParaRPr lang="en-GB" sz="2400" b="1" dirty="0">
              <a:solidFill>
                <a:srgbClr val="0070C0"/>
              </a:solidFill>
            </a:endParaRPr>
          </a:p>
        </p:txBody>
      </p:sp>
      <p:pic>
        <p:nvPicPr>
          <p:cNvPr id="8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908720"/>
            <a:ext cx="864096" cy="8640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11718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6800"/>
            <a:ext cx="6768752" cy="762000"/>
          </a:xfrm>
        </p:spPr>
        <p:txBody>
          <a:bodyPr/>
          <a:lstStyle/>
          <a:p>
            <a:r>
              <a:rPr lang="en-US" dirty="0" smtClean="0"/>
              <a:t>Twitter strategy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49759"/>
            <a:ext cx="8435280" cy="4419601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US" sz="2400" dirty="0"/>
              <a:t>Share information about </a:t>
            </a:r>
            <a:r>
              <a:rPr lang="en-US" sz="2400" dirty="0"/>
              <a:t>the modernization of official statistics </a:t>
            </a:r>
            <a:r>
              <a:rPr lang="en-US" sz="2400" dirty="0"/>
              <a:t>in line with </a:t>
            </a:r>
            <a:r>
              <a:rPr lang="en-US" sz="2400" dirty="0"/>
              <a:t>the </a:t>
            </a:r>
            <a:r>
              <a:rPr lang="en-US" sz="2400" dirty="0"/>
              <a:t>goals of the Task Team</a:t>
            </a:r>
            <a:r>
              <a:rPr lang="en-US" sz="2400" dirty="0" smtClean="0"/>
              <a:t>.</a:t>
            </a:r>
          </a:p>
          <a:p>
            <a:pPr>
              <a:defRPr/>
            </a:pPr>
            <a:endParaRPr lang="en-US" sz="2400" dirty="0"/>
          </a:p>
          <a:p>
            <a:pPr>
              <a:defRPr/>
            </a:pPr>
            <a:r>
              <a:rPr lang="fr-CH" sz="2400" dirty="0"/>
              <a:t>Future actions:</a:t>
            </a:r>
          </a:p>
          <a:p>
            <a:pPr marL="457200" indent="-457200">
              <a:buFont typeface="Arial" panose="020B0604020202020204" pitchFamily="34" charset="0"/>
              <a:buAutoNum type="arabicParenR"/>
              <a:defRPr/>
            </a:pPr>
            <a:r>
              <a:rPr lang="en-US" sz="2400" dirty="0"/>
              <a:t>Increase the number of followers by encouraging NSOs and members of the HLG to follow the account</a:t>
            </a:r>
          </a:p>
          <a:p>
            <a:pPr marL="457200" indent="-457200">
              <a:buFont typeface="Arial" panose="020B0604020202020204" pitchFamily="34" charset="0"/>
              <a:buAutoNum type="arabicParenR"/>
              <a:defRPr/>
            </a:pPr>
            <a:r>
              <a:rPr lang="en-US" sz="2400" dirty="0"/>
              <a:t>Post more relevant and timely information about HLG events, outputs and activities</a:t>
            </a:r>
          </a:p>
          <a:p>
            <a:pPr>
              <a:buFont typeface="Arial" panose="020B0604020202020204" pitchFamily="34" charset="0"/>
              <a:buChar char="•"/>
              <a:defRPr/>
            </a:pPr>
            <a:endParaRPr lang="hr-HR" sz="2400" dirty="0"/>
          </a:p>
        </p:txBody>
      </p:sp>
      <p:pic>
        <p:nvPicPr>
          <p:cNvPr id="8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6275472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6633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544" y="866800"/>
            <a:ext cx="6768752" cy="762000"/>
          </a:xfrm>
        </p:spPr>
        <p:txBody>
          <a:bodyPr/>
          <a:lstStyle/>
          <a:p>
            <a:r>
              <a:rPr lang="en-US" dirty="0" err="1" smtClean="0"/>
              <a:t>Modernstats</a:t>
            </a:r>
            <a:r>
              <a:rPr lang="en-US" dirty="0" smtClean="0"/>
              <a:t> in the new framework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2104463"/>
            <a:ext cx="4975375" cy="4639065"/>
          </a:xfrm>
        </p:spPr>
        <p:txBody>
          <a:bodyPr>
            <a:normAutofit/>
          </a:bodyPr>
          <a:lstStyle/>
          <a:p>
            <a:pPr marL="0" indent="0">
              <a:buFont typeface="Arial" panose="020B0604020202020204" pitchFamily="34" charset="0"/>
              <a:buNone/>
              <a:defRPr/>
            </a:pPr>
            <a:r>
              <a:rPr lang="en-GB" sz="2400" dirty="0" smtClean="0"/>
              <a:t>Future actions:</a:t>
            </a:r>
          </a:p>
          <a:p>
            <a:pPr>
              <a:defRPr/>
            </a:pPr>
            <a:r>
              <a:rPr lang="en-GB" sz="2400" dirty="0" smtClean="0"/>
              <a:t>Make clear the importance / benefits of communication</a:t>
            </a:r>
          </a:p>
          <a:p>
            <a:pPr>
              <a:defRPr/>
            </a:pPr>
            <a:r>
              <a:rPr lang="en-GB" sz="2400" dirty="0" smtClean="0"/>
              <a:t>Assign a communication focal point for each expert group</a:t>
            </a:r>
          </a:p>
          <a:p>
            <a:r>
              <a:rPr lang="en-GB" sz="2400" dirty="0" smtClean="0"/>
              <a:t>Develop a clear process to improve information flow</a:t>
            </a:r>
          </a:p>
          <a:p>
            <a:r>
              <a:rPr lang="en-GB" sz="2400" dirty="0" smtClean="0"/>
              <a:t>Focus on projects as requested by groups</a:t>
            </a:r>
          </a:p>
          <a:p>
            <a:pPr lvl="1"/>
            <a:r>
              <a:rPr lang="en-GB" dirty="0" smtClean="0"/>
              <a:t>E.g. Editorial calendar: promote a theme, area of work</a:t>
            </a:r>
          </a:p>
          <a:p>
            <a:pPr marL="0" indent="0">
              <a:buNone/>
              <a:defRPr/>
            </a:pPr>
            <a:endParaRPr lang="fr-CH" sz="2400" dirty="0" smtClean="0"/>
          </a:p>
          <a:p>
            <a:pPr marL="0" indent="0">
              <a:buNone/>
              <a:defRPr/>
            </a:pPr>
            <a:endParaRPr lang="fr-CH" sz="2400" dirty="0" smtClean="0"/>
          </a:p>
        </p:txBody>
      </p:sp>
      <p:pic>
        <p:nvPicPr>
          <p:cNvPr id="8" name="Picture 2" descr="http://www1.unece.org/stat/platform/download/attachments/99492302/modernstasts-%20by%20HLG-MOS.jpg?version=3&amp;modificationDate=1454668411262&amp;api=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6349641"/>
            <a:ext cx="2023953" cy="393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Rectangle 3"/>
          <p:cNvSpPr/>
          <p:nvPr/>
        </p:nvSpPr>
        <p:spPr>
          <a:xfrm>
            <a:off x="4778514" y="2038291"/>
            <a:ext cx="1656184" cy="1152128"/>
          </a:xfrm>
          <a:prstGeom prst="rect">
            <a:avLst/>
          </a:prstGeom>
          <a:solidFill>
            <a:srgbClr val="BFE2CA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  <p:sp>
        <p:nvSpPr>
          <p:cNvPr id="11" name="Rectangle 10"/>
          <p:cNvSpPr/>
          <p:nvPr/>
        </p:nvSpPr>
        <p:spPr>
          <a:xfrm>
            <a:off x="7298794" y="2038291"/>
            <a:ext cx="1656184" cy="1152128"/>
          </a:xfrm>
          <a:prstGeom prst="rect">
            <a:avLst/>
          </a:prstGeom>
          <a:solidFill>
            <a:srgbClr val="BFE2CA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  <p:sp>
        <p:nvSpPr>
          <p:cNvPr id="12" name="Right Arrow 11"/>
          <p:cNvSpPr/>
          <p:nvPr/>
        </p:nvSpPr>
        <p:spPr>
          <a:xfrm>
            <a:off x="6650722" y="2254315"/>
            <a:ext cx="504056" cy="360040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  <p:sp>
        <p:nvSpPr>
          <p:cNvPr id="13" name="Right Arrow 12"/>
          <p:cNvSpPr/>
          <p:nvPr/>
        </p:nvSpPr>
        <p:spPr>
          <a:xfrm rot="10800000">
            <a:off x="6607858" y="2627802"/>
            <a:ext cx="504056" cy="360040"/>
          </a:xfrm>
          <a:prstGeom prst="rightArrow">
            <a:avLst/>
          </a:prstGeom>
          <a:solidFill>
            <a:srgbClr val="0070C0"/>
          </a:solidFill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  <p:sp>
        <p:nvSpPr>
          <p:cNvPr id="14" name="TextBox 13"/>
          <p:cNvSpPr txBox="1"/>
          <p:nvPr/>
        </p:nvSpPr>
        <p:spPr>
          <a:xfrm>
            <a:off x="4922530" y="2254315"/>
            <a:ext cx="1368152" cy="864096"/>
          </a:xfrm>
          <a:prstGeom prst="rect">
            <a:avLst/>
          </a:prstGeom>
          <a:noFill/>
        </p:spPr>
        <p:txBody>
          <a:bodyPr wrap="square" lIns="0" tIns="0" rIns="0" bIns="0" rtlCol="0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dirty="0" smtClean="0"/>
              <a:t>Expert group</a:t>
            </a:r>
          </a:p>
          <a:p>
            <a:pPr algn="ctr">
              <a:lnSpc>
                <a:spcPct val="90000"/>
              </a:lnSpc>
            </a:pPr>
            <a:r>
              <a:rPr lang="en-GB" dirty="0" smtClean="0"/>
              <a:t>contact person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442810" y="2195754"/>
            <a:ext cx="1368152" cy="864096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dirty="0" err="1" smtClean="0"/>
              <a:t>Modernstats</a:t>
            </a:r>
            <a:r>
              <a:rPr lang="en-GB" dirty="0" smtClean="0"/>
              <a:t> Task Team</a:t>
            </a:r>
          </a:p>
        </p:txBody>
      </p:sp>
      <p:sp>
        <p:nvSpPr>
          <p:cNvPr id="16" name="Rectangle 15"/>
          <p:cNvSpPr/>
          <p:nvPr/>
        </p:nvSpPr>
        <p:spPr>
          <a:xfrm>
            <a:off x="7298794" y="3478451"/>
            <a:ext cx="1656184" cy="720080"/>
          </a:xfrm>
          <a:prstGeom prst="rect">
            <a:avLst/>
          </a:prstGeom>
          <a:solidFill>
            <a:srgbClr val="BFE2CA"/>
          </a:solidFill>
          <a:ln w="19050">
            <a:noFill/>
            <a:miter lim="800000"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err="1" smtClean="0"/>
          </a:p>
        </p:txBody>
      </p:sp>
      <p:sp>
        <p:nvSpPr>
          <p:cNvPr id="17" name="TextBox 16"/>
          <p:cNvSpPr txBox="1"/>
          <p:nvPr/>
        </p:nvSpPr>
        <p:spPr>
          <a:xfrm>
            <a:off x="7370802" y="3550459"/>
            <a:ext cx="1495182" cy="576064"/>
          </a:xfrm>
          <a:prstGeom prst="rect">
            <a:avLst/>
          </a:prstGeom>
          <a:noFill/>
        </p:spPr>
        <p:txBody>
          <a:bodyPr wrap="square" lIns="0" tIns="0" rIns="0" bIns="0" rtlCol="0" anchor="ctr">
            <a:noAutofit/>
          </a:bodyPr>
          <a:lstStyle/>
          <a:p>
            <a:pPr algn="ctr">
              <a:lnSpc>
                <a:spcPct val="90000"/>
              </a:lnSpc>
            </a:pPr>
            <a:r>
              <a:rPr lang="en-GB" dirty="0" smtClean="0"/>
              <a:t>Strategy, tools</a:t>
            </a:r>
          </a:p>
        </p:txBody>
      </p:sp>
      <p:cxnSp>
        <p:nvCxnSpPr>
          <p:cNvPr id="19" name="Straight Connector 18"/>
          <p:cNvCxnSpPr>
            <a:endCxn id="16" idx="0"/>
          </p:cNvCxnSpPr>
          <p:nvPr/>
        </p:nvCxnSpPr>
        <p:spPr>
          <a:xfrm>
            <a:off x="8126886" y="3190419"/>
            <a:ext cx="0" cy="288032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15422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UNECE_POTX_4x3">
  <a:themeElements>
    <a:clrScheme name="Grayscale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DDDDDD"/>
      </a:accent1>
      <a:accent2>
        <a:srgbClr val="B2B2B2"/>
      </a:accent2>
      <a:accent3>
        <a:srgbClr val="969696"/>
      </a:accent3>
      <a:accent4>
        <a:srgbClr val="808080"/>
      </a:accent4>
      <a:accent5>
        <a:srgbClr val="5F5F5F"/>
      </a:accent5>
      <a:accent6>
        <a:srgbClr val="4D4D4D"/>
      </a:accent6>
      <a:hlink>
        <a:srgbClr val="5F5F5F"/>
      </a:hlink>
      <a:folHlink>
        <a:srgbClr val="919191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noFill/>
          <a:miter lim="800000"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2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3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UNECE_POTX_4x3</Template>
  <TotalTime>766</TotalTime>
  <Words>379</Words>
  <Application>Microsoft Office PowerPoint</Application>
  <PresentationFormat>On-screen Show (4:3)</PresentationFormat>
  <Paragraphs>73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UNECE_POTX_4x3</vt:lpstr>
      <vt:lpstr>Modernstats Task Team</vt:lpstr>
      <vt:lpstr>Modernstats Task Team</vt:lpstr>
      <vt:lpstr>Branding</vt:lpstr>
      <vt:lpstr>YouTube channel progress</vt:lpstr>
      <vt:lpstr>HLG-MOS information materials</vt:lpstr>
      <vt:lpstr>Twitter</vt:lpstr>
      <vt:lpstr>Twitter strategy</vt:lpstr>
      <vt:lpstr>Modernstats in the new framework</vt:lpstr>
    </vt:vector>
  </TitlesOfParts>
  <Company>ECE-ISU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use this template</dc:title>
  <dc:creator>Jean Rodriguez</dc:creator>
  <cp:lastModifiedBy>salonen</cp:lastModifiedBy>
  <cp:revision>38</cp:revision>
  <dcterms:created xsi:type="dcterms:W3CDTF">2015-05-13T14:05:37Z</dcterms:created>
  <dcterms:modified xsi:type="dcterms:W3CDTF">2016-11-21T16:01:51Z</dcterms:modified>
</cp:coreProperties>
</file>