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820" r:id="rId6"/>
    <p:sldMasterId id="2147483837" r:id="rId7"/>
    <p:sldMasterId id="2147483863" r:id="rId8"/>
  </p:sldMasterIdLst>
  <p:notesMasterIdLst>
    <p:notesMasterId r:id="rId12"/>
  </p:notesMasterIdLst>
  <p:sldIdLst>
    <p:sldId id="259" r:id="rId9"/>
    <p:sldId id="1274" r:id="rId10"/>
    <p:sldId id="1270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Krieger" initials="BK" lastIdx="1" clrIdx="0">
    <p:extLst>
      <p:ext uri="{19B8F6BF-5375-455C-9EA6-DF929625EA0E}">
        <p15:presenceInfo xmlns:p15="http://schemas.microsoft.com/office/powerpoint/2012/main" userId="Benjamin Krieg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AC00"/>
    <a:srgbClr val="343A3D"/>
    <a:srgbClr val="FF0066"/>
    <a:srgbClr val="FFCCFF"/>
    <a:srgbClr val="CDCDCD"/>
    <a:srgbClr val="00578E"/>
    <a:srgbClr val="67737A"/>
    <a:srgbClr val="58000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BED8E4-68E2-46A8-9B0F-8D9FCCF27702}" v="2" dt="2022-12-04T15:17:23.7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8"/>
    <p:restoredTop sz="95232" autoAdjust="0"/>
  </p:normalViewPr>
  <p:slideViewPr>
    <p:cSldViewPr snapToGrid="0">
      <p:cViewPr varScale="1">
        <p:scale>
          <a:sx n="71" d="100"/>
          <a:sy n="71" d="100"/>
        </p:scale>
        <p:origin x="6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400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svis01\AppData\Local\Microsoft\Windows\INetCache\Content.Outlook\1XXGNUYD\CLEPA%20-%20JMDA%20CR%20TO%20ROOF-LINING%20TOP%2070-PLUS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DF-486E-92EC-A09F844902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DF-486E-92EC-A09F844902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DF-486E-92EC-A09F844902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DF-486E-92EC-A09F844902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DF-486E-92EC-A09F844902F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9DF-486E-92EC-A09F844902F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9DF-486E-92EC-A09F844902F9}"/>
              </c:ext>
            </c:extLst>
          </c:dPt>
          <c:cat>
            <c:strRef>
              <c:f>Sheet1!$G$4:$G$10</c:f>
              <c:strCache>
                <c:ptCount val="7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MPV</c:v>
                </c:pt>
                <c:pt idx="6">
                  <c:v>C/SUV</c:v>
                </c:pt>
              </c:strCache>
            </c:strRef>
          </c:cat>
          <c:val>
            <c:numRef>
              <c:f>Sheet1!$I$4:$I$10</c:f>
              <c:numCache>
                <c:formatCode>0%</c:formatCode>
                <c:ptCount val="7"/>
                <c:pt idx="0">
                  <c:v>0.12658227848101267</c:v>
                </c:pt>
                <c:pt idx="1">
                  <c:v>0.189873417721519</c:v>
                </c:pt>
                <c:pt idx="2">
                  <c:v>0.24050632911392406</c:v>
                </c:pt>
                <c:pt idx="3">
                  <c:v>0.11392405063291139</c:v>
                </c:pt>
                <c:pt idx="4">
                  <c:v>2.5316455696202531E-2</c:v>
                </c:pt>
                <c:pt idx="5">
                  <c:v>2.5316455696202531E-2</c:v>
                </c:pt>
                <c:pt idx="6">
                  <c:v>0.27848101265822783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DF-486E-92EC-A09F84490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87C4C-05B8-4328-B308-0263D0A84ECE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E2369-6DB4-4B0B-9492-4D0A64C2DB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BCBB1-CDB5-40FF-A9DF-3BFD033E82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168" y="3498744"/>
            <a:ext cx="10697031" cy="14176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lnSpc>
                <a:spcPts val="5200"/>
              </a:lnSpc>
              <a:defRPr sz="4800">
                <a:latin typeface="+mj-lt"/>
              </a:defRPr>
            </a:lvl1pPr>
          </a:lstStyle>
          <a:p>
            <a:r>
              <a:rPr lang="sl-SI"/>
              <a:t>Click to edit the title of the presentation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ED768-FECF-403D-A61E-596817A225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169" y="5011242"/>
            <a:ext cx="10697029" cy="1173163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Click to edit the subtitle of the presentation</a:t>
            </a:r>
          </a:p>
          <a:p>
            <a:r>
              <a:rPr lang="sl-SI" dirty="0"/>
              <a:t>Brussels, 10.</a:t>
            </a:r>
            <a:r>
              <a:rPr lang="nl-NL" dirty="0"/>
              <a:t>01</a:t>
            </a:r>
            <a:r>
              <a:rPr lang="sl-SI" dirty="0"/>
              <a:t>.20</a:t>
            </a:r>
            <a:r>
              <a:rPr lang="nl-NL" dirty="0"/>
              <a:t>20</a:t>
            </a:r>
            <a:r>
              <a:rPr lang="sl-SI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7112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HERE TO EDIT TITLE</a:t>
            </a:r>
            <a:endParaRPr lang="en-GB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Subtitle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61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/>
            </a:lvl1pPr>
            <a:lvl2pPr>
              <a:defRPr sz="1599"/>
            </a:lvl2pPr>
            <a:lvl3pPr>
              <a:defRPr sz="1399"/>
            </a:lvl3pPr>
            <a:lvl4pPr>
              <a:defRPr sz="1299"/>
            </a:lvl4pPr>
            <a:lvl5pPr>
              <a:defRPr sz="1299"/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 dirty="0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80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-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8"/>
          <p:cNvSpPr>
            <a:spLocks noGrp="1"/>
          </p:cNvSpPr>
          <p:nvPr>
            <p:ph type="title" hasCustomPrompt="1"/>
          </p:nvPr>
        </p:nvSpPr>
        <p:spPr>
          <a:xfrm>
            <a:off x="376382" y="2641022"/>
            <a:ext cx="9405793" cy="1359478"/>
          </a:xfrm>
          <a:prstGeom prst="rect">
            <a:avLst/>
          </a:prstGeom>
        </p:spPr>
        <p:txBody>
          <a:bodyPr vert="horz" lIns="360000" tIns="45720" rIns="360000" bIns="45720" rtlCol="0" anchor="b">
            <a:normAutofit/>
          </a:bodyPr>
          <a:lstStyle>
            <a:lvl1pPr algn="l">
              <a:defRPr sz="4000">
                <a:solidFill>
                  <a:schemeClr val="tx2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sl-SI"/>
              <a:t>Click here to edit the section title</a:t>
            </a:r>
            <a:r>
              <a:rPr lang="en-US"/>
              <a:t> longer title </a:t>
            </a:r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D2CF94-D8D5-45C0-99FF-BD2DAF382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27346" y="5080809"/>
            <a:ext cx="2449513" cy="6477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1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For Information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7305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91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3373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74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j-lt"/>
              </a:defRPr>
            </a:lvl1pPr>
            <a:lvl2pPr>
              <a:defRPr sz="1599">
                <a:latin typeface="+mj-lt"/>
              </a:defRPr>
            </a:lvl2pPr>
            <a:lvl3pPr>
              <a:defRPr sz="1399">
                <a:latin typeface="+mj-lt"/>
              </a:defRPr>
            </a:lvl3pPr>
            <a:lvl4pPr>
              <a:defRPr sz="1299">
                <a:latin typeface="+mj-lt"/>
              </a:defRPr>
            </a:lvl4pPr>
            <a:lvl5pPr>
              <a:defRPr sz="1299">
                <a:latin typeface="+mj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00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3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: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09600" y="1423358"/>
            <a:ext cx="11040533" cy="476178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7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  <a:latin typeface="+mn-lt"/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8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229461"/>
            <a:ext cx="9590856" cy="55554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HERE TO EDIT TITLE</a:t>
            </a:r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09600" y="753856"/>
            <a:ext cx="9590088" cy="41679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Subtitle</a:t>
            </a:r>
            <a:endParaRPr lang="en-GB">
              <a:solidFill>
                <a:schemeClr val="accent3"/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33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39630"/>
            <a:ext cx="515912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/>
            </a:lvl6pPr>
            <a:lvl7pPr>
              <a:defRPr sz="1299"/>
            </a:lvl7pPr>
            <a:lvl8pPr>
              <a:defRPr sz="1299" baseline="0"/>
            </a:lvl8pPr>
            <a:lvl9pPr>
              <a:defRPr sz="1299" baseline="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8104" y="1439630"/>
            <a:ext cx="5384799" cy="4630808"/>
          </a:xfrm>
          <a:prstGeom prst="rect">
            <a:avLst/>
          </a:prstGeom>
        </p:spPr>
        <p:txBody>
          <a:bodyPr/>
          <a:lstStyle>
            <a:lvl1pPr>
              <a:defRPr sz="1799">
                <a:latin typeface="+mn-lt"/>
              </a:defRPr>
            </a:lvl1pPr>
            <a:lvl2pPr>
              <a:defRPr sz="1599">
                <a:latin typeface="+mn-lt"/>
              </a:defRPr>
            </a:lvl2pPr>
            <a:lvl3pPr>
              <a:defRPr sz="1399">
                <a:latin typeface="+mn-lt"/>
              </a:defRPr>
            </a:lvl3pPr>
            <a:lvl4pPr>
              <a:defRPr sz="1299">
                <a:latin typeface="+mn-lt"/>
              </a:defRPr>
            </a:lvl4pPr>
            <a:lvl5pPr>
              <a:defRPr sz="1299">
                <a:latin typeface="+mn-lt"/>
              </a:defRPr>
            </a:lvl5pPr>
            <a:lvl6pPr>
              <a:defRPr sz="1299" baseline="0"/>
            </a:lvl6pPr>
            <a:lvl7pPr>
              <a:defRPr sz="1299" baseline="0"/>
            </a:lvl7pPr>
            <a:lvl8pPr>
              <a:defRPr sz="1299" baseline="0"/>
            </a:lvl8pPr>
            <a:lvl9pPr>
              <a:defRPr sz="1299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609600" y="194957"/>
            <a:ext cx="9590856" cy="6796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/>
              <a:t>Click to edit Title</a:t>
            </a:r>
            <a:endParaRPr lang="en-GB"/>
          </a:p>
        </p:txBody>
      </p:sp>
      <p:sp>
        <p:nvSpPr>
          <p:cNvPr id="6" name="Content Placeholder 16"/>
          <p:cNvSpPr>
            <a:spLocks noGrp="1"/>
          </p:cNvSpPr>
          <p:nvPr>
            <p:ph sz="quarter" idx="12" hasCustomPrompt="1"/>
          </p:nvPr>
        </p:nvSpPr>
        <p:spPr>
          <a:xfrm>
            <a:off x="634444" y="874622"/>
            <a:ext cx="9590088" cy="4157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lang="en-GB" sz="2400" b="0">
                <a:solidFill>
                  <a:schemeClr val="accent4"/>
                </a:solidFill>
                <a:latin typeface="+mj-lt"/>
              </a:defRPr>
            </a:lvl1pPr>
          </a:lstStyle>
          <a:p>
            <a:pPr marL="0" marR="0" lvl="0" indent="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</a:pPr>
            <a:r>
              <a:rPr lang="en-GB">
                <a:solidFill>
                  <a:schemeClr val="accent3"/>
                </a:solidFill>
              </a:rPr>
              <a:t>Click to edit Subtitle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184A3C1B-39CB-4A40-B13A-458C07FEE233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24418" y="1196976"/>
            <a:ext cx="11040533" cy="48244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wrap="none" lIns="91440" tIns="45720" rIns="91440" bIns="45720" rtlCol="0" anchor="ctr">
            <a:noAutofit/>
          </a:bodyPr>
          <a:lstStyle>
            <a:lvl1pPr>
              <a:defRPr lang="en-GB" sz="3400" b="1" cap="all" baseline="0">
                <a:gradFill>
                  <a:gsLst>
                    <a:gs pos="0">
                      <a:srgbClr val="011744"/>
                    </a:gs>
                    <a:gs pos="100000">
                      <a:srgbClr val="276F9E"/>
                    </a:gs>
                  </a:gsLst>
                  <a:lin ang="0" scaled="0"/>
                </a:gradFill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>
          <a:xfrm>
            <a:off x="9410700" y="6477000"/>
            <a:ext cx="1714501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96572C32-D564-4742-8BDE-4374C00E82FC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5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70000">
              <a:srgbClr val="006699">
                <a:lumMod val="70000"/>
              </a:srgbClr>
            </a:gs>
            <a:gs pos="10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" t="8328" b="12673"/>
          <a:stretch/>
        </p:blipFill>
        <p:spPr bwMode="auto">
          <a:xfrm>
            <a:off x="-19597" y="0"/>
            <a:ext cx="12231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37FAB4-8DE8-4C3F-BDD7-493684EC8023}"/>
              </a:ext>
            </a:extLst>
          </p:cNvPr>
          <p:cNvSpPr/>
          <p:nvPr userDrawn="1"/>
        </p:nvSpPr>
        <p:spPr>
          <a:xfrm rot="10800000">
            <a:off x="-19598" y="-1"/>
            <a:ext cx="12198531" cy="1538511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4" y="-1157515"/>
            <a:ext cx="5602035" cy="39587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95E8CC-579D-498E-9B71-A9C441EC9E15}"/>
              </a:ext>
            </a:extLst>
          </p:cNvPr>
          <p:cNvSpPr/>
          <p:nvPr userDrawn="1"/>
        </p:nvSpPr>
        <p:spPr>
          <a:xfrm rot="10800000">
            <a:off x="-23229" y="3429004"/>
            <a:ext cx="12231193" cy="38469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690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r: 5 Points 1">
            <a:extLst>
              <a:ext uri="{FF2B5EF4-FFF2-40B4-BE49-F238E27FC236}">
                <a16:creationId xmlns:a16="http://schemas.microsoft.com/office/drawing/2014/main" id="{4B169AF0-1CDF-4C20-8770-4C3B194AFA2F}"/>
              </a:ext>
            </a:extLst>
          </p:cNvPr>
          <p:cNvSpPr/>
          <p:nvPr userDrawn="1"/>
        </p:nvSpPr>
        <p:spPr>
          <a:xfrm rot="20753432">
            <a:off x="6541509" y="-1764862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9" name="Star: 5 Points 1">
            <a:extLst>
              <a:ext uri="{FF2B5EF4-FFF2-40B4-BE49-F238E27FC236}">
                <a16:creationId xmlns:a16="http://schemas.microsoft.com/office/drawing/2014/main" id="{4D0B9B63-1F46-48E4-85B1-22ECF186B667}"/>
              </a:ext>
            </a:extLst>
          </p:cNvPr>
          <p:cNvSpPr/>
          <p:nvPr userDrawn="1"/>
        </p:nvSpPr>
        <p:spPr>
          <a:xfrm rot="20753432">
            <a:off x="6644502" y="3058379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Star: 5 Points 1">
            <a:extLst>
              <a:ext uri="{FF2B5EF4-FFF2-40B4-BE49-F238E27FC236}">
                <a16:creationId xmlns:a16="http://schemas.microsoft.com/office/drawing/2014/main" id="{E4BC2B8A-994F-46FA-84BD-F2ECE6940C02}"/>
              </a:ext>
            </a:extLst>
          </p:cNvPr>
          <p:cNvSpPr/>
          <p:nvPr userDrawn="1"/>
        </p:nvSpPr>
        <p:spPr>
          <a:xfrm rot="20753432">
            <a:off x="9688807" y="600741"/>
            <a:ext cx="3512925" cy="3984275"/>
          </a:xfrm>
          <a:custGeom>
            <a:avLst/>
            <a:gdLst>
              <a:gd name="connsiteX0" fmla="*/ 1 w 932873"/>
              <a:gd name="connsiteY0" fmla="*/ 419828 h 1099127"/>
              <a:gd name="connsiteX1" fmla="*/ 356328 w 932873"/>
              <a:gd name="connsiteY1" fmla="*/ 419831 h 1099127"/>
              <a:gd name="connsiteX2" fmla="*/ 466437 w 932873"/>
              <a:gd name="connsiteY2" fmla="*/ 0 h 1099127"/>
              <a:gd name="connsiteX3" fmla="*/ 576545 w 932873"/>
              <a:gd name="connsiteY3" fmla="*/ 419831 h 1099127"/>
              <a:gd name="connsiteX4" fmla="*/ 932872 w 932873"/>
              <a:gd name="connsiteY4" fmla="*/ 419828 h 1099127"/>
              <a:gd name="connsiteX5" fmla="*/ 644596 w 932873"/>
              <a:gd name="connsiteY5" fmla="*/ 679295 h 1099127"/>
              <a:gd name="connsiteX6" fmla="*/ 754710 w 932873"/>
              <a:gd name="connsiteY6" fmla="*/ 1099124 h 1099127"/>
              <a:gd name="connsiteX7" fmla="*/ 466437 w 932873"/>
              <a:gd name="connsiteY7" fmla="*/ 839653 h 1099127"/>
              <a:gd name="connsiteX8" fmla="*/ 178163 w 932873"/>
              <a:gd name="connsiteY8" fmla="*/ 1099124 h 1099127"/>
              <a:gd name="connsiteX9" fmla="*/ 288277 w 932873"/>
              <a:gd name="connsiteY9" fmla="*/ 679295 h 1099127"/>
              <a:gd name="connsiteX10" fmla="*/ 1 w 932873"/>
              <a:gd name="connsiteY10" fmla="*/ 419828 h 1099127"/>
              <a:gd name="connsiteX0" fmla="*/ 0 w 932871"/>
              <a:gd name="connsiteY0" fmla="*/ 419828 h 1099124"/>
              <a:gd name="connsiteX1" fmla="*/ 356327 w 932871"/>
              <a:gd name="connsiteY1" fmla="*/ 419831 h 1099124"/>
              <a:gd name="connsiteX2" fmla="*/ 466436 w 932871"/>
              <a:gd name="connsiteY2" fmla="*/ 0 h 1099124"/>
              <a:gd name="connsiteX3" fmla="*/ 576544 w 932871"/>
              <a:gd name="connsiteY3" fmla="*/ 419831 h 1099124"/>
              <a:gd name="connsiteX4" fmla="*/ 932871 w 932871"/>
              <a:gd name="connsiteY4" fmla="*/ 419828 h 1099124"/>
              <a:gd name="connsiteX5" fmla="*/ 644595 w 932871"/>
              <a:gd name="connsiteY5" fmla="*/ 679295 h 1099124"/>
              <a:gd name="connsiteX6" fmla="*/ 754709 w 932871"/>
              <a:gd name="connsiteY6" fmla="*/ 1099124 h 1099124"/>
              <a:gd name="connsiteX7" fmla="*/ 466436 w 932871"/>
              <a:gd name="connsiteY7" fmla="*/ 839653 h 1099124"/>
              <a:gd name="connsiteX8" fmla="*/ 178162 w 932871"/>
              <a:gd name="connsiteY8" fmla="*/ 1099124 h 1099124"/>
              <a:gd name="connsiteX9" fmla="*/ 288276 w 932871"/>
              <a:gd name="connsiteY9" fmla="*/ 679295 h 1099124"/>
              <a:gd name="connsiteX10" fmla="*/ 0 w 932871"/>
              <a:gd name="connsiteY10" fmla="*/ 419828 h 109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2871" h="1099124">
                <a:moveTo>
                  <a:pt x="0" y="419828"/>
                </a:moveTo>
                <a:lnTo>
                  <a:pt x="356327" y="419831"/>
                </a:lnTo>
                <a:lnTo>
                  <a:pt x="466436" y="0"/>
                </a:lnTo>
                <a:lnTo>
                  <a:pt x="576544" y="419831"/>
                </a:lnTo>
                <a:lnTo>
                  <a:pt x="932871" y="419828"/>
                </a:lnTo>
                <a:lnTo>
                  <a:pt x="644595" y="679295"/>
                </a:lnTo>
                <a:lnTo>
                  <a:pt x="754709" y="1099124"/>
                </a:lnTo>
                <a:lnTo>
                  <a:pt x="466436" y="839653"/>
                </a:lnTo>
                <a:lnTo>
                  <a:pt x="178162" y="1099124"/>
                </a:lnTo>
                <a:lnTo>
                  <a:pt x="288276" y="679295"/>
                </a:lnTo>
                <a:lnTo>
                  <a:pt x="0" y="419828"/>
                </a:lnTo>
                <a:close/>
              </a:path>
            </a:pathLst>
          </a:custGeom>
          <a:solidFill>
            <a:schemeClr val="bg1">
              <a:lumMod val="9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27749B-716F-47C4-92E1-E3F05EACAE27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66C9B"/>
              </a:gs>
              <a:gs pos="100000">
                <a:srgbClr val="00164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2E2DDD7-C113-462F-B2A1-F8C0596DBB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6" y="863228"/>
            <a:ext cx="3643559" cy="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7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 spc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8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1" r:id="rId2"/>
    <p:sldLayoutId id="2147483823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669911" y="167508"/>
            <a:ext cx="1071239" cy="637802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All rights reserved.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06/12/2022</a:t>
            </a:fld>
            <a:endParaRPr lang="en-GB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84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65" r="57543" b="27063"/>
          <a:stretch/>
        </p:blipFill>
        <p:spPr>
          <a:xfrm>
            <a:off x="10511161" y="188136"/>
            <a:ext cx="1416513" cy="843374"/>
          </a:xfrm>
          <a:prstGeom prst="rect">
            <a:avLst/>
          </a:prstGeom>
        </p:spPr>
      </p:pic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568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0" y="6480174"/>
            <a:ext cx="12192000" cy="37782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0">
                <a:srgbClr val="2871A0"/>
              </a:gs>
              <a:gs pos="100000">
                <a:schemeClr val="accent6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3392" y="6526959"/>
            <a:ext cx="3829228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defRPr/>
            </a:pP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Copyright © 2021 CLEPA.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All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rights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nl-BE" sz="1100" dirty="0" err="1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reserved</a:t>
            </a:r>
            <a:r>
              <a:rPr lang="nl-BE" sz="1100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nl-BE" sz="1100" b="1" dirty="0">
                <a:solidFill>
                  <a:prstClr val="white">
                    <a:alpha val="30000"/>
                  </a:prstClr>
                </a:solidFill>
                <a:latin typeface="+mn-lt"/>
                <a:cs typeface="Arial" panose="020B0604020202020204" pitchFamily="34" charset="0"/>
              </a:rPr>
              <a:t>www.clepa.eu</a:t>
            </a:r>
            <a:endParaRPr lang="nl-BE" sz="1100" dirty="0">
              <a:solidFill>
                <a:prstClr val="white">
                  <a:alpha val="30000"/>
                </a:prst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410700" y="6480175"/>
            <a:ext cx="1714501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fld id="{B6D15CE5-B2E2-487D-84F5-B3A21175D02E}" type="datetime1">
              <a:rPr lang="en-GB" smtClean="0"/>
              <a:pPr>
                <a:defRPr/>
              </a:pPr>
              <a:t>06/12/2022</a:t>
            </a:fld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876800" y="6478588"/>
            <a:ext cx="4332816" cy="365125"/>
          </a:xfrm>
          <a:prstGeom prst="rect">
            <a:avLst/>
          </a:prstGeom>
        </p:spPr>
        <p:txBody>
          <a:bodyPr anchor="ctr"/>
          <a:lstStyle>
            <a:lvl1pPr>
              <a:defRPr sz="1100"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326285" y="6477001"/>
            <a:ext cx="662516" cy="365125"/>
          </a:xfrm>
          <a:prstGeom prst="rect">
            <a:avLst/>
          </a:prstGeom>
        </p:spPr>
        <p:txBody>
          <a:bodyPr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4F4221-3BAC-4B5C-A588-077F685BCB16}"/>
              </a:ext>
            </a:extLst>
          </p:cNvPr>
          <p:cNvSpPr/>
          <p:nvPr userDrawn="1"/>
        </p:nvSpPr>
        <p:spPr>
          <a:xfrm>
            <a:off x="10579100" y="0"/>
            <a:ext cx="1219200" cy="10558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45F34-56E6-4052-871E-B4BAD36C9B97}"/>
              </a:ext>
            </a:extLst>
          </p:cNvPr>
          <p:cNvSpPr/>
          <p:nvPr userDrawn="1"/>
        </p:nvSpPr>
        <p:spPr>
          <a:xfrm>
            <a:off x="609600" y="-243"/>
            <a:ext cx="9969500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562F16-E5CC-4D13-ADE6-FDAE7D7BA9EA}"/>
              </a:ext>
            </a:extLst>
          </p:cNvPr>
          <p:cNvSpPr/>
          <p:nvPr userDrawn="1"/>
        </p:nvSpPr>
        <p:spPr>
          <a:xfrm>
            <a:off x="11798300" y="0"/>
            <a:ext cx="393700" cy="1055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51324F-3438-45FF-BF8F-47BFCD31D366}"/>
              </a:ext>
            </a:extLst>
          </p:cNvPr>
          <p:cNvSpPr/>
          <p:nvPr userDrawn="1"/>
        </p:nvSpPr>
        <p:spPr>
          <a:xfrm>
            <a:off x="0" y="0"/>
            <a:ext cx="623392" cy="1055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595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 spc="0">
          <a:solidFill>
            <a:srgbClr val="00669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67737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14F9C-24DA-4318-8E46-A870BF1C2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80" y="3683160"/>
            <a:ext cx="10814120" cy="1417637"/>
          </a:xfrm>
        </p:spPr>
        <p:txBody>
          <a:bodyPr>
            <a:noAutofit/>
          </a:bodyPr>
          <a:lstStyle/>
          <a:p>
            <a:r>
              <a:rPr lang="en-GB" sz="4000" dirty="0"/>
              <a:t>Explanatory presentation to …/GRSP/2022/25: Section B of Justification - Harmonising UN R129 vertical head excursion limit </a:t>
            </a:r>
            <a:endParaRPr lang="LID4096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08E88B-D60B-3D7C-6CFD-F85CBA329D65}"/>
              </a:ext>
            </a:extLst>
          </p:cNvPr>
          <p:cNvSpPr txBox="1"/>
          <p:nvPr/>
        </p:nvSpPr>
        <p:spPr>
          <a:xfrm>
            <a:off x="8618220" y="366238"/>
            <a:ext cx="3337560" cy="923330"/>
          </a:xfrm>
          <a:prstGeom prst="rect">
            <a:avLst/>
          </a:prstGeom>
          <a:solidFill>
            <a:schemeClr val="bg1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Informal </a:t>
            </a:r>
            <a:r>
              <a:rPr lang="en-GB" b="1">
                <a:solidFill>
                  <a:schemeClr val="bg1"/>
                </a:solidFill>
              </a:rPr>
              <a:t>document GRSP-72-35</a:t>
            </a:r>
            <a:endParaRPr lang="en-GB" b="1" dirty="0">
              <a:solidFill>
                <a:schemeClr val="bg1"/>
              </a:solidFill>
            </a:endParaRP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72</a:t>
            </a:r>
            <a:r>
              <a:rPr lang="en-GB" b="1" baseline="30000" dirty="0">
                <a:solidFill>
                  <a:schemeClr val="bg1"/>
                </a:solidFill>
              </a:rPr>
              <a:t>nd</a:t>
            </a:r>
            <a:r>
              <a:rPr lang="en-GB" b="1" dirty="0">
                <a:solidFill>
                  <a:schemeClr val="bg1"/>
                </a:solidFill>
              </a:rPr>
              <a:t> GRSP, 05-09 Dec. 2022</a:t>
            </a:r>
          </a:p>
          <a:p>
            <a:pPr algn="r"/>
            <a:r>
              <a:rPr lang="en-GB" b="1" dirty="0">
                <a:solidFill>
                  <a:schemeClr val="bg1"/>
                </a:solidFill>
              </a:rPr>
              <a:t>Agenda item 10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424AB85-3A8B-B51A-378A-96E4A79AD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2625" y="5303730"/>
            <a:ext cx="10696575" cy="1173162"/>
          </a:xfrm>
        </p:spPr>
        <p:txBody>
          <a:bodyPr/>
          <a:lstStyle/>
          <a:p>
            <a:r>
              <a:rPr lang="en-GB" sz="4000" dirty="0"/>
              <a:t>Submitted by the experts from CLEPA</a:t>
            </a:r>
          </a:p>
          <a:p>
            <a:r>
              <a:rPr lang="en-GB" dirty="0"/>
              <a:t>72</a:t>
            </a:r>
            <a:r>
              <a:rPr lang="en-GB" baseline="30000" dirty="0"/>
              <a:t>nd</a:t>
            </a:r>
            <a:r>
              <a:rPr lang="en-GB" dirty="0"/>
              <a:t> session of GRSP, 05 – 09</a:t>
            </a:r>
            <a:r>
              <a:rPr lang="en-GB" baseline="30000" dirty="0"/>
              <a:t>th</a:t>
            </a:r>
            <a:r>
              <a:rPr lang="en-GB" dirty="0"/>
              <a:t> December 2022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73003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2D3FA3B-73B0-FCBB-1379-A0853AEFB33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319309578"/>
              </p:ext>
            </p:extLst>
          </p:nvPr>
        </p:nvGraphicFramePr>
        <p:xfrm>
          <a:off x="609600" y="1477776"/>
          <a:ext cx="11041069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55254">
                  <a:extLst>
                    <a:ext uri="{9D8B030D-6E8A-4147-A177-3AD203B41FA5}">
                      <a16:colId xmlns:a16="http://schemas.microsoft.com/office/drawing/2014/main" val="4024919470"/>
                    </a:ext>
                  </a:extLst>
                </a:gridCol>
                <a:gridCol w="1517163">
                  <a:extLst>
                    <a:ext uri="{9D8B030D-6E8A-4147-A177-3AD203B41FA5}">
                      <a16:colId xmlns:a16="http://schemas.microsoft.com/office/drawing/2014/main" val="3277187823"/>
                    </a:ext>
                  </a:extLst>
                </a:gridCol>
                <a:gridCol w="1517163">
                  <a:extLst>
                    <a:ext uri="{9D8B030D-6E8A-4147-A177-3AD203B41FA5}">
                      <a16:colId xmlns:a16="http://schemas.microsoft.com/office/drawing/2014/main" val="3423355805"/>
                    </a:ext>
                  </a:extLst>
                </a:gridCol>
                <a:gridCol w="1517163">
                  <a:extLst>
                    <a:ext uri="{9D8B030D-6E8A-4147-A177-3AD203B41FA5}">
                      <a16:colId xmlns:a16="http://schemas.microsoft.com/office/drawing/2014/main" val="2900350636"/>
                    </a:ext>
                  </a:extLst>
                </a:gridCol>
                <a:gridCol w="1517163">
                  <a:extLst>
                    <a:ext uri="{9D8B030D-6E8A-4147-A177-3AD203B41FA5}">
                      <a16:colId xmlns:a16="http://schemas.microsoft.com/office/drawing/2014/main" val="2238940379"/>
                    </a:ext>
                  </a:extLst>
                </a:gridCol>
                <a:gridCol w="1517163">
                  <a:extLst>
                    <a:ext uri="{9D8B030D-6E8A-4147-A177-3AD203B41FA5}">
                      <a16:colId xmlns:a16="http://schemas.microsoft.com/office/drawing/2014/main" val="301901647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n-GB" sz="2400" dirty="0"/>
                        <a:t>UN R129 Vertical head excursion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Q3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Q6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r>
                        <a:rPr lang="en-GB" dirty="0"/>
                        <a:t>Q6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Q10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45521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chemeClr val="lt1"/>
                          </a:solidFill>
                        </a:rPr>
                        <a:t>RF CRS</a:t>
                      </a:r>
                      <a:endParaRPr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chemeClr val="lt1"/>
                          </a:solidFill>
                        </a:rPr>
                        <a:t>FF CRS</a:t>
                      </a:r>
                      <a:endParaRPr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chemeClr val="lt1"/>
                          </a:solidFill>
                        </a:rPr>
                        <a:t>RF CRS</a:t>
                      </a:r>
                      <a:endParaRPr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b="1" kern="1200" dirty="0">
                          <a:solidFill>
                            <a:schemeClr val="lt1"/>
                          </a:solidFill>
                        </a:rPr>
                        <a:t>FF CRS</a:t>
                      </a:r>
                      <a:endParaRPr lang="en-GB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49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Current limit 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840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840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800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593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CLEPA proposal limit (mm)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840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840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1830325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CFBF216-4703-2C80-6143-8ECC3F34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Harmonising R129 vertical head excursion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9571C-A39F-C92A-B1C4-6E419621A4E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200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E8E751-C60C-3B12-2493-A1BAA62E4B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07F0A4-CD69-5F09-BEC7-177A5304D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60" y="3990331"/>
            <a:ext cx="3813175" cy="2122170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56F3A6-8158-94E4-93B3-EB383D198A35}"/>
              </a:ext>
            </a:extLst>
          </p:cNvPr>
          <p:cNvSpPr txBox="1"/>
          <p:nvPr/>
        </p:nvSpPr>
        <p:spPr>
          <a:xfrm>
            <a:off x="609600" y="3275320"/>
            <a:ext cx="3918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6"/>
                </a:solidFill>
              </a:rPr>
              <a:t>RF = Rear-facing; FF = Forward-facing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7F6FBC-9FFB-C8ED-8EB2-6BCE65372AAD}"/>
              </a:ext>
            </a:extLst>
          </p:cNvPr>
          <p:cNvGrpSpPr/>
          <p:nvPr/>
        </p:nvGrpSpPr>
        <p:grpSpPr>
          <a:xfrm>
            <a:off x="7153271" y="3775124"/>
            <a:ext cx="2736080" cy="2552583"/>
            <a:chOff x="6961171" y="3828912"/>
            <a:chExt cx="2736080" cy="25525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B6E0DC4-C732-C670-4FCD-F2130E042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1171" y="3828912"/>
              <a:ext cx="2736080" cy="2552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CDAECD-C799-A155-E28B-71EC77EE124B}"/>
                </a:ext>
              </a:extLst>
            </p:cNvPr>
            <p:cNvSpPr txBox="1"/>
            <p:nvPr/>
          </p:nvSpPr>
          <p:spPr>
            <a:xfrm>
              <a:off x="8798218" y="4326111"/>
              <a:ext cx="422622" cy="21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>
                  <a:solidFill>
                    <a:srgbClr val="000000"/>
                  </a:solidFill>
                </a:rPr>
                <a:t>500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64A02D-4AC1-47F9-691B-050B16B812BA}"/>
                </a:ext>
              </a:extLst>
            </p:cNvPr>
            <p:cNvSpPr txBox="1"/>
            <p:nvPr/>
          </p:nvSpPr>
          <p:spPr>
            <a:xfrm>
              <a:off x="7735619" y="4411059"/>
              <a:ext cx="1440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>
                  <a:solidFill>
                    <a:srgbClr val="000000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83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7487D8-ED60-494C-B6D3-F50D0FF5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Harmonising R129 vertical head excursion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374A4-2391-43E2-8C07-84661D6CDD0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200" dirty="0"/>
              <a:t>Space above the CR point in cars</a:t>
            </a:r>
            <a:endParaRPr lang="en-US" sz="3200" dirty="0"/>
          </a:p>
          <a:p>
            <a:endParaRPr lang="en-GB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ECFE8-1950-43F8-BC03-77CC64D5DE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3D8B839-6290-49FC-AD74-F2CFABDC98A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EBFEAF-E269-ADF4-B95A-B2367F6FB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554" y="1210024"/>
            <a:ext cx="7255247" cy="5265411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793BB10-A26A-548E-6A6C-904D985A53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5769" y="1563449"/>
            <a:ext cx="4285114" cy="4761782"/>
          </a:xfrm>
        </p:spPr>
        <p:txBody>
          <a:bodyPr/>
          <a:lstStyle/>
          <a:p>
            <a:pPr lvl="0"/>
            <a:r>
              <a:rPr lang="en-GB" sz="3200" b="1" dirty="0"/>
              <a:t>Cars provide 840 mm</a:t>
            </a:r>
          </a:p>
          <a:p>
            <a:pPr lvl="1"/>
            <a:r>
              <a:rPr lang="en-GB" sz="2800" dirty="0">
                <a:latin typeface="Calibri" panose="020F0502020204030204" pitchFamily="34" charset="0"/>
                <a:ea typeface="Calibri" panose="020F0502020204030204" pitchFamily="34" charset="0"/>
              </a:rPr>
              <a:t>Top 70 by sales (2019) plus 9 new models</a:t>
            </a:r>
          </a:p>
          <a:p>
            <a:pPr lvl="1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 segments included: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20D21ED-0A1E-058F-E57D-E51F50A7BE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100851"/>
              </p:ext>
            </p:extLst>
          </p:nvPr>
        </p:nvGraphicFramePr>
        <p:xfrm>
          <a:off x="76200" y="3623734"/>
          <a:ext cx="4474683" cy="280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274520"/>
      </p:ext>
    </p:extLst>
  </p:cSld>
  <p:clrMapOvr>
    <a:masterClrMapping/>
  </p:clrMapOvr>
</p:sld>
</file>

<file path=ppt/theme/theme1.xml><?xml version="1.0" encoding="utf-8"?>
<a:theme xmlns:a="http://schemas.openxmlformats.org/drawingml/2006/main" name="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2.xml><?xml version="1.0" encoding="utf-8"?>
<a:theme xmlns:a="http://schemas.openxmlformats.org/drawingml/2006/main" name="1_Chapter Slide - Pho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00CA06CC-6FC9-4A48-94D7-62FD76B44F17}" vid="{A6AD0A26-BB3C-4978-8565-550F7BF06F0D}"/>
    </a:ext>
  </a:extLst>
</a:theme>
</file>

<file path=ppt/theme/theme3.xml><?xml version="1.0" encoding="utf-8"?>
<a:theme xmlns:a="http://schemas.openxmlformats.org/drawingml/2006/main" name="1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Default Slide">
  <a:themeElements>
    <a:clrScheme name="CLEPA Colors">
      <a:dk1>
        <a:srgbClr val="67737A"/>
      </a:dk1>
      <a:lt1>
        <a:sysClr val="window" lastClr="FFFFFF"/>
      </a:lt1>
      <a:dk2>
        <a:srgbClr val="67737A"/>
      </a:dk2>
      <a:lt2>
        <a:srgbClr val="EEECE1"/>
      </a:lt2>
      <a:accent1>
        <a:srgbClr val="DBE5F1"/>
      </a:accent1>
      <a:accent2>
        <a:srgbClr val="B8CCE4"/>
      </a:accent2>
      <a:accent3>
        <a:srgbClr val="95B3D7"/>
      </a:accent3>
      <a:accent4>
        <a:srgbClr val="366092"/>
      </a:accent4>
      <a:accent5>
        <a:srgbClr val="244061"/>
      </a:accent5>
      <a:accent6>
        <a:srgbClr val="002060"/>
      </a:accent6>
      <a:hlink>
        <a:srgbClr val="00578E"/>
      </a:hlink>
      <a:folHlink>
        <a:srgbClr val="0057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point template 2018 - Blank" id="{DF1BBAD5-E2EB-4D5F-ABCC-381341D384E7}" vid="{4BD42BF5-4BDD-4CB7-B758-E20434490FC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A13861BC78F42BDCF81B89A084A4C" ma:contentTypeVersion="4" ma:contentTypeDescription="Create a new document." ma:contentTypeScope="" ma:versionID="dd4ae2721cb8296f413e1168350de490">
  <xsd:schema xmlns:xsd="http://www.w3.org/2001/XMLSchema" xmlns:xs="http://www.w3.org/2001/XMLSchema" xmlns:p="http://schemas.microsoft.com/office/2006/metadata/properties" xmlns:ns2="da52e359-d055-4932-9e82-cfc0cc7d07cd" xmlns:ns3="7699816a-00b6-46a7-98c9-d45fd6239de1" targetNamespace="http://schemas.microsoft.com/office/2006/metadata/properties" ma:root="true" ma:fieldsID="5a4fc76cd24400e6d2f4ad744b23f59f" ns2:_="" ns3:_="">
    <xsd:import namespace="da52e359-d055-4932-9e82-cfc0cc7d07cd"/>
    <xsd:import namespace="7699816a-00b6-46a7-98c9-d45fd6239d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52e359-d055-4932-9e82-cfc0cc7d0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99816a-00b6-46a7-98c9-d45fd6239de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A4C59A-E8F0-4936-A5EA-436CE81C15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52e359-d055-4932-9e82-cfc0cc7d07cd"/>
    <ds:schemaRef ds:uri="7699816a-00b6-46a7-98c9-d45fd6239d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E2FA59-3701-4695-AE1B-51DE05A8AC53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da52e359-d055-4932-9e82-cfc0cc7d07cd"/>
    <ds:schemaRef ds:uri="http://purl.org/dc/dcmitype/"/>
    <ds:schemaRef ds:uri="7699816a-00b6-46a7-98c9-d45fd6239de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6026197-59E7-49DC-8A6A-7B1AD0D11F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Chapter Slide - Photo</vt:lpstr>
      <vt:lpstr>1_Chapter Slide - Photo</vt:lpstr>
      <vt:lpstr>1_Default Slide</vt:lpstr>
      <vt:lpstr>3_Default Slide</vt:lpstr>
      <vt:lpstr>5_Default Slide</vt:lpstr>
      <vt:lpstr>Explanatory presentation to …/GRSP/2022/25: Section B of Justification - Harmonising UN R129 vertical head excursion limit </vt:lpstr>
      <vt:lpstr>Harmonising R129 vertical head excursion </vt:lpstr>
      <vt:lpstr>Harmonising R129 vertical head excursion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Mc Millen</dc:creator>
  <cp:lastModifiedBy>Edoardo Gianotti</cp:lastModifiedBy>
  <cp:revision>53</cp:revision>
  <cp:lastPrinted>2018-12-12T12:56:32Z</cp:lastPrinted>
  <dcterms:created xsi:type="dcterms:W3CDTF">2018-10-10T14:59:53Z</dcterms:created>
  <dcterms:modified xsi:type="dcterms:W3CDTF">2022-12-06T07:56:50Z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0x0101008F2A13861BC78F42BDCF81B89A084A4C</vt:lpwstr>
  </property>
</Properties>
</file>