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68" r:id="rId3"/>
    <p:sldId id="269" r:id="rId4"/>
    <p:sldId id="277" r:id="rId5"/>
    <p:sldId id="278" r:id="rId6"/>
    <p:sldId id="275" r:id="rId7"/>
    <p:sldId id="276" r:id="rId8"/>
    <p:sldId id="270" r:id="rId9"/>
    <p:sldId id="282" r:id="rId10"/>
    <p:sldId id="279" r:id="rId11"/>
    <p:sldId id="280" r:id="rId12"/>
    <p:sldId id="281" r:id="rId13"/>
    <p:sldId id="262"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mmers, Hans" initials="LH" lastIdx="1" clrIdx="0">
    <p:extLst>
      <p:ext uri="{19B8F6BF-5375-455C-9EA6-DF929625EA0E}">
        <p15:presenceInfo xmlns:p15="http://schemas.microsoft.com/office/powerpoint/2012/main" userId="S-1-5-21-4018625-230058506-1990678075-29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3" autoAdjust="0"/>
    <p:restoredTop sz="94660"/>
  </p:normalViewPr>
  <p:slideViewPr>
    <p:cSldViewPr snapToGrid="0">
      <p:cViewPr varScale="1">
        <p:scale>
          <a:sx n="67" d="100"/>
          <a:sy n="67" d="100"/>
        </p:scale>
        <p:origin x="6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nl-NL"/>
              <a:t>GRSP-71-XX</a:t>
            </a:r>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B0D6EFA-7437-4D52-92CD-C673BF18DD81}" type="datetimeFigureOut">
              <a:rPr lang="nl-NL" smtClean="0"/>
              <a:t>5-12-2022</a:t>
            </a:fld>
            <a:endParaRPr lang="nl-NL"/>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4BFA5EE-DA12-455A-957B-F1EA6620B870}" type="slidenum">
              <a:rPr lang="nl-NL" smtClean="0"/>
              <a:t>‹#›</a:t>
            </a:fld>
            <a:endParaRPr lang="nl-NL"/>
          </a:p>
        </p:txBody>
      </p:sp>
    </p:spTree>
    <p:extLst>
      <p:ext uri="{BB962C8B-B14F-4D97-AF65-F5344CB8AC3E}">
        <p14:creationId xmlns:p14="http://schemas.microsoft.com/office/powerpoint/2010/main" val="2319856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nl-NL"/>
              <a:t>GRSP-71-XX</a:t>
            </a:r>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604B43-AC39-4F60-9D79-1874BAE57593}" type="datetimeFigureOut">
              <a:rPr lang="nl-NL" smtClean="0"/>
              <a:t>5-12-2022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15EAB5-530F-41B4-BDFB-E7BE53BA929B}" type="slidenum">
              <a:rPr lang="nl-NL" smtClean="0"/>
              <a:t>‹#›</a:t>
            </a:fld>
            <a:endParaRPr lang="nl-NL"/>
          </a:p>
        </p:txBody>
      </p:sp>
    </p:spTree>
    <p:extLst>
      <p:ext uri="{BB962C8B-B14F-4D97-AF65-F5344CB8AC3E}">
        <p14:creationId xmlns:p14="http://schemas.microsoft.com/office/powerpoint/2010/main" val="1252060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E18E1590-86DB-4370-BAFB-C873669718A9}" type="datetimeFigureOut">
              <a:rPr lang="nl-NL" smtClean="0"/>
              <a:t>5-12-2022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C290F-2210-48C5-8F94-BC63CE607ABF}" type="slidenum">
              <a:rPr lang="nl-NL" smtClean="0"/>
              <a:t>‹#›</a:t>
            </a:fld>
            <a:endParaRPr lang="nl-NL"/>
          </a:p>
        </p:txBody>
      </p:sp>
    </p:spTree>
    <p:extLst>
      <p:ext uri="{BB962C8B-B14F-4D97-AF65-F5344CB8AC3E}">
        <p14:creationId xmlns:p14="http://schemas.microsoft.com/office/powerpoint/2010/main" val="814046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18E1590-86DB-4370-BAFB-C873669718A9}" type="datetimeFigureOut">
              <a:rPr lang="nl-NL" smtClean="0"/>
              <a:t>5-12-2022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C290F-2210-48C5-8F94-BC63CE607ABF}" type="slidenum">
              <a:rPr lang="nl-NL" smtClean="0"/>
              <a:t>‹#›</a:t>
            </a:fld>
            <a:endParaRPr lang="nl-NL"/>
          </a:p>
        </p:txBody>
      </p:sp>
    </p:spTree>
    <p:extLst>
      <p:ext uri="{BB962C8B-B14F-4D97-AF65-F5344CB8AC3E}">
        <p14:creationId xmlns:p14="http://schemas.microsoft.com/office/powerpoint/2010/main" val="2635877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18E1590-86DB-4370-BAFB-C873669718A9}" type="datetimeFigureOut">
              <a:rPr lang="nl-NL" smtClean="0"/>
              <a:t>5-12-2022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C290F-2210-48C5-8F94-BC63CE607ABF}" type="slidenum">
              <a:rPr lang="nl-NL" smtClean="0"/>
              <a:t>‹#›</a:t>
            </a:fld>
            <a:endParaRPr lang="nl-NL"/>
          </a:p>
        </p:txBody>
      </p:sp>
    </p:spTree>
    <p:extLst>
      <p:ext uri="{BB962C8B-B14F-4D97-AF65-F5344CB8AC3E}">
        <p14:creationId xmlns:p14="http://schemas.microsoft.com/office/powerpoint/2010/main" val="3100760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18E1590-86DB-4370-BAFB-C873669718A9}" type="datetimeFigureOut">
              <a:rPr lang="nl-NL" smtClean="0"/>
              <a:t>5-12-2022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C290F-2210-48C5-8F94-BC63CE607ABF}" type="slidenum">
              <a:rPr lang="nl-NL" smtClean="0"/>
              <a:t>‹#›</a:t>
            </a:fld>
            <a:endParaRPr lang="nl-NL"/>
          </a:p>
        </p:txBody>
      </p:sp>
    </p:spTree>
    <p:extLst>
      <p:ext uri="{BB962C8B-B14F-4D97-AF65-F5344CB8AC3E}">
        <p14:creationId xmlns:p14="http://schemas.microsoft.com/office/powerpoint/2010/main" val="4030779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E18E1590-86DB-4370-BAFB-C873669718A9}" type="datetimeFigureOut">
              <a:rPr lang="nl-NL" smtClean="0"/>
              <a:t>5-12-2022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C290F-2210-48C5-8F94-BC63CE607ABF}" type="slidenum">
              <a:rPr lang="nl-NL" smtClean="0"/>
              <a:t>‹#›</a:t>
            </a:fld>
            <a:endParaRPr lang="nl-NL"/>
          </a:p>
        </p:txBody>
      </p:sp>
    </p:spTree>
    <p:extLst>
      <p:ext uri="{BB962C8B-B14F-4D97-AF65-F5344CB8AC3E}">
        <p14:creationId xmlns:p14="http://schemas.microsoft.com/office/powerpoint/2010/main" val="123101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E18E1590-86DB-4370-BAFB-C873669718A9}" type="datetimeFigureOut">
              <a:rPr lang="nl-NL" smtClean="0"/>
              <a:t>5-12-2022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BCC290F-2210-48C5-8F94-BC63CE607ABF}" type="slidenum">
              <a:rPr lang="nl-NL" smtClean="0"/>
              <a:t>‹#›</a:t>
            </a:fld>
            <a:endParaRPr lang="nl-NL"/>
          </a:p>
        </p:txBody>
      </p:sp>
    </p:spTree>
    <p:extLst>
      <p:ext uri="{BB962C8B-B14F-4D97-AF65-F5344CB8AC3E}">
        <p14:creationId xmlns:p14="http://schemas.microsoft.com/office/powerpoint/2010/main" val="731234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E18E1590-86DB-4370-BAFB-C873669718A9}" type="datetimeFigureOut">
              <a:rPr lang="nl-NL" smtClean="0"/>
              <a:t>5-12-2022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BCC290F-2210-48C5-8F94-BC63CE607ABF}" type="slidenum">
              <a:rPr lang="nl-NL" smtClean="0"/>
              <a:t>‹#›</a:t>
            </a:fld>
            <a:endParaRPr lang="nl-NL"/>
          </a:p>
        </p:txBody>
      </p:sp>
    </p:spTree>
    <p:extLst>
      <p:ext uri="{BB962C8B-B14F-4D97-AF65-F5344CB8AC3E}">
        <p14:creationId xmlns:p14="http://schemas.microsoft.com/office/powerpoint/2010/main" val="462568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E18E1590-86DB-4370-BAFB-C873669718A9}" type="datetimeFigureOut">
              <a:rPr lang="nl-NL" smtClean="0"/>
              <a:t>5-12-2022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BCC290F-2210-48C5-8F94-BC63CE607ABF}" type="slidenum">
              <a:rPr lang="nl-NL" smtClean="0"/>
              <a:t>‹#›</a:t>
            </a:fld>
            <a:endParaRPr lang="nl-NL"/>
          </a:p>
        </p:txBody>
      </p:sp>
    </p:spTree>
    <p:extLst>
      <p:ext uri="{BB962C8B-B14F-4D97-AF65-F5344CB8AC3E}">
        <p14:creationId xmlns:p14="http://schemas.microsoft.com/office/powerpoint/2010/main" val="1519912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18E1590-86DB-4370-BAFB-C873669718A9}" type="datetimeFigureOut">
              <a:rPr lang="nl-NL" smtClean="0"/>
              <a:t>5-12-2022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BCC290F-2210-48C5-8F94-BC63CE607ABF}" type="slidenum">
              <a:rPr lang="nl-NL" smtClean="0"/>
              <a:t>‹#›</a:t>
            </a:fld>
            <a:endParaRPr lang="nl-NL"/>
          </a:p>
        </p:txBody>
      </p:sp>
    </p:spTree>
    <p:extLst>
      <p:ext uri="{BB962C8B-B14F-4D97-AF65-F5344CB8AC3E}">
        <p14:creationId xmlns:p14="http://schemas.microsoft.com/office/powerpoint/2010/main" val="1919896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E18E1590-86DB-4370-BAFB-C873669718A9}" type="datetimeFigureOut">
              <a:rPr lang="nl-NL" smtClean="0"/>
              <a:t>5-12-2022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BCC290F-2210-48C5-8F94-BC63CE607ABF}" type="slidenum">
              <a:rPr lang="nl-NL" smtClean="0"/>
              <a:t>‹#›</a:t>
            </a:fld>
            <a:endParaRPr lang="nl-NL"/>
          </a:p>
        </p:txBody>
      </p:sp>
    </p:spTree>
    <p:extLst>
      <p:ext uri="{BB962C8B-B14F-4D97-AF65-F5344CB8AC3E}">
        <p14:creationId xmlns:p14="http://schemas.microsoft.com/office/powerpoint/2010/main" val="1490646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E18E1590-86DB-4370-BAFB-C873669718A9}" type="datetimeFigureOut">
              <a:rPr lang="nl-NL" smtClean="0"/>
              <a:t>5-12-2022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BCC290F-2210-48C5-8F94-BC63CE607ABF}" type="slidenum">
              <a:rPr lang="nl-NL" smtClean="0"/>
              <a:t>‹#›</a:t>
            </a:fld>
            <a:endParaRPr lang="nl-NL"/>
          </a:p>
        </p:txBody>
      </p:sp>
    </p:spTree>
    <p:extLst>
      <p:ext uri="{BB962C8B-B14F-4D97-AF65-F5344CB8AC3E}">
        <p14:creationId xmlns:p14="http://schemas.microsoft.com/office/powerpoint/2010/main" val="390990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8E1590-86DB-4370-BAFB-C873669718A9}" type="datetimeFigureOut">
              <a:rPr lang="nl-NL" smtClean="0"/>
              <a:t>5-12-2022</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CC290F-2210-48C5-8F94-BC63CE607ABF}" type="slidenum">
              <a:rPr lang="nl-NL" smtClean="0"/>
              <a:t>‹#›</a:t>
            </a:fld>
            <a:endParaRPr lang="nl-NL"/>
          </a:p>
        </p:txBody>
      </p:sp>
    </p:spTree>
    <p:extLst>
      <p:ext uri="{BB962C8B-B14F-4D97-AF65-F5344CB8AC3E}">
        <p14:creationId xmlns:p14="http://schemas.microsoft.com/office/powerpoint/2010/main" val="1426646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unece.org/sites/default/files/2022-05/GRSP-71-19e.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file:///C:\Users\LAMMERS\Downloads\AdHocCRS-06-01%20-%20Support%20leg%20forces%20in%20UN%20regulatory%20tests.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Shape 1"/>
          <p:cNvSpPr txBox="1"/>
          <p:nvPr/>
        </p:nvSpPr>
        <p:spPr>
          <a:xfrm>
            <a:off x="1660328" y="2698340"/>
            <a:ext cx="8963556" cy="1872208"/>
          </a:xfrm>
          <a:prstGeom prst="rect">
            <a:avLst/>
          </a:prstGeom>
          <a:noFill/>
          <a:ln>
            <a:noFill/>
          </a:ln>
        </p:spPr>
        <p:txBody>
          <a:bodyPr anchor="ctr"/>
          <a:lstStyle/>
          <a:p>
            <a:pPr algn="ctr">
              <a:lnSpc>
                <a:spcPct val="100000"/>
              </a:lnSpc>
            </a:pPr>
            <a:r>
              <a:rPr lang="nl-NL" sz="4000" b="1" spc="-1" dirty="0">
                <a:solidFill>
                  <a:srgbClr val="000000"/>
                </a:solidFill>
                <a:latin typeface="Calibri"/>
              </a:rPr>
              <a:t>Status update </a:t>
            </a:r>
            <a:br>
              <a:rPr lang="nl-NL" sz="4000" b="1" spc="-1" dirty="0">
                <a:solidFill>
                  <a:srgbClr val="000000"/>
                </a:solidFill>
                <a:latin typeface="Calibri"/>
              </a:rPr>
            </a:br>
            <a:r>
              <a:rPr lang="nl-NL" sz="4000" b="1" spc="-1" dirty="0">
                <a:solidFill>
                  <a:srgbClr val="000000"/>
                </a:solidFill>
                <a:latin typeface="Calibri"/>
              </a:rPr>
              <a:t>GRSP-Ad-Hoc-</a:t>
            </a:r>
            <a:r>
              <a:rPr lang="nl-NL" sz="4000" b="1" spc="-1" dirty="0" err="1">
                <a:solidFill>
                  <a:srgbClr val="000000"/>
                </a:solidFill>
                <a:latin typeface="Calibri"/>
              </a:rPr>
              <a:t>group</a:t>
            </a:r>
            <a:r>
              <a:rPr lang="nl-NL" sz="4000" b="1" spc="-1" dirty="0">
                <a:solidFill>
                  <a:srgbClr val="000000"/>
                </a:solidFill>
                <a:latin typeface="Calibri"/>
              </a:rPr>
              <a:t> on CRS</a:t>
            </a:r>
            <a:br>
              <a:rPr lang="en-US" altLang="ja-JP" sz="4000" b="1" strike="noStrike" spc="-1" dirty="0">
                <a:solidFill>
                  <a:srgbClr val="000000"/>
                </a:solidFill>
                <a:latin typeface="Calibri"/>
              </a:rPr>
            </a:br>
            <a:br>
              <a:rPr lang="en-US" altLang="ja-JP" sz="2000" b="1" strike="noStrike" spc="-1" dirty="0">
                <a:solidFill>
                  <a:srgbClr val="000000"/>
                </a:solidFill>
                <a:latin typeface="Calibri"/>
              </a:rPr>
            </a:br>
            <a:r>
              <a:rPr lang="en-US" altLang="ja-JP" sz="2000" b="1" strike="noStrike" spc="-1" dirty="0">
                <a:solidFill>
                  <a:srgbClr val="000000"/>
                </a:solidFill>
                <a:latin typeface="Calibri"/>
              </a:rPr>
              <a:t>December 2022</a:t>
            </a:r>
            <a:endParaRPr lang="nl-NL" sz="2000" b="1" strike="noStrike" spc="-1" dirty="0">
              <a:solidFill>
                <a:srgbClr val="000000"/>
              </a:solidFill>
              <a:latin typeface="Calibri"/>
            </a:endParaRPr>
          </a:p>
        </p:txBody>
      </p:sp>
      <p:sp>
        <p:nvSpPr>
          <p:cNvPr id="5" name="CustomShape 4"/>
          <p:cNvSpPr/>
          <p:nvPr/>
        </p:nvSpPr>
        <p:spPr>
          <a:xfrm>
            <a:off x="467544" y="181835"/>
            <a:ext cx="4265985" cy="79889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b="0" strike="noStrike" spc="-1" dirty="0">
                <a:solidFill>
                  <a:srgbClr val="000000"/>
                </a:solidFill>
                <a:latin typeface="Times New Roman" panose="02020603050405020304" pitchFamily="18" charset="0"/>
                <a:cs typeface="Times New Roman" panose="02020603050405020304" pitchFamily="18" charset="0"/>
              </a:rPr>
              <a:t>Transmitted by the expert of the Netherlands</a:t>
            </a:r>
            <a:endParaRPr lang="en-US" altLang="ja-JP" sz="1200" spc="-1" dirty="0">
              <a:solidFill>
                <a:srgbClr val="000000"/>
              </a:solidFill>
              <a:latin typeface="Times New Roman" panose="02020603050405020304" pitchFamily="18" charset="0"/>
              <a:cs typeface="Times New Roman" panose="02020603050405020304" pitchFamily="18" charset="0"/>
            </a:endParaRPr>
          </a:p>
        </p:txBody>
      </p:sp>
      <p:sp>
        <p:nvSpPr>
          <p:cNvPr id="6" name="CustomShape 3"/>
          <p:cNvSpPr/>
          <p:nvPr/>
        </p:nvSpPr>
        <p:spPr>
          <a:xfrm>
            <a:off x="8775792" y="181835"/>
            <a:ext cx="3099376" cy="51086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lang="en-US" sz="1200" b="1" u="sng" strike="noStrike" spc="-1" dirty="0">
                <a:solidFill>
                  <a:srgbClr val="000000"/>
                </a:solidFill>
                <a:latin typeface="Times New Roman" panose="02020603050405020304" pitchFamily="18" charset="0"/>
                <a:cs typeface="Times New Roman" panose="02020603050405020304" pitchFamily="18" charset="0"/>
              </a:rPr>
              <a:t>Informal document</a:t>
            </a:r>
            <a:r>
              <a:rPr lang="en-US" sz="1200" b="1" strike="noStrike" spc="-1" dirty="0">
                <a:solidFill>
                  <a:srgbClr val="000000"/>
                </a:solidFill>
                <a:latin typeface="Times New Roman" panose="02020603050405020304" pitchFamily="18" charset="0"/>
                <a:cs typeface="Times New Roman" panose="02020603050405020304" pitchFamily="18" charset="0"/>
              </a:rPr>
              <a:t> GRSP-72-28</a:t>
            </a:r>
            <a:br>
              <a:rPr lang="en-US" sz="1200" b="0" strike="noStrike" spc="-1" dirty="0">
                <a:solidFill>
                  <a:srgbClr val="000000"/>
                </a:solidFill>
                <a:latin typeface="Times New Roman" panose="02020603050405020304" pitchFamily="18" charset="0"/>
                <a:cs typeface="Times New Roman" panose="02020603050405020304" pitchFamily="18" charset="0"/>
              </a:rPr>
            </a:br>
            <a:r>
              <a:rPr lang="en-US" sz="1200" b="0" strike="noStrike" spc="-1" dirty="0">
                <a:solidFill>
                  <a:srgbClr val="000000"/>
                </a:solidFill>
                <a:latin typeface="Times New Roman" panose="02020603050405020304" pitchFamily="18" charset="0"/>
                <a:cs typeface="Times New Roman" panose="02020603050405020304" pitchFamily="18" charset="0"/>
              </a:rPr>
              <a:t>GRSP 72</a:t>
            </a:r>
            <a:r>
              <a:rPr lang="en-US" sz="1200" b="0" strike="noStrike" spc="-1" baseline="30000" dirty="0">
                <a:solidFill>
                  <a:srgbClr val="000000"/>
                </a:solidFill>
                <a:latin typeface="Times New Roman" panose="02020603050405020304" pitchFamily="18" charset="0"/>
                <a:cs typeface="Times New Roman" panose="02020603050405020304" pitchFamily="18" charset="0"/>
              </a:rPr>
              <a:t>nd</a:t>
            </a:r>
            <a:r>
              <a:rPr lang="en-US" sz="1200" b="0" strike="noStrike" spc="-1" dirty="0">
                <a:solidFill>
                  <a:srgbClr val="000000"/>
                </a:solidFill>
                <a:latin typeface="Times New Roman" panose="02020603050405020304" pitchFamily="18" charset="0"/>
                <a:cs typeface="Times New Roman" panose="02020603050405020304" pitchFamily="18" charset="0"/>
              </a:rPr>
              <a:t> session, 5 – 9 December 2022</a:t>
            </a:r>
            <a:br>
              <a:rPr lang="en-US" sz="1200" b="0" strike="noStrike" spc="-1" dirty="0">
                <a:solidFill>
                  <a:srgbClr val="000000"/>
                </a:solidFill>
                <a:latin typeface="Times New Roman" panose="02020603050405020304" pitchFamily="18" charset="0"/>
                <a:cs typeface="Times New Roman" panose="02020603050405020304" pitchFamily="18" charset="0"/>
              </a:rPr>
            </a:br>
            <a:r>
              <a:rPr lang="en-US" sz="1200" b="0" strike="noStrike" spc="-1" dirty="0">
                <a:solidFill>
                  <a:srgbClr val="000000"/>
                </a:solidFill>
                <a:latin typeface="Times New Roman" panose="02020603050405020304" pitchFamily="18" charset="0"/>
                <a:cs typeface="Times New Roman" panose="02020603050405020304" pitchFamily="18" charset="0"/>
              </a:rPr>
              <a:t>Agenda Item 10</a:t>
            </a:r>
          </a:p>
        </p:txBody>
      </p:sp>
    </p:spTree>
    <p:extLst>
      <p:ext uri="{BB962C8B-B14F-4D97-AF65-F5344CB8AC3E}">
        <p14:creationId xmlns:p14="http://schemas.microsoft.com/office/powerpoint/2010/main" val="735717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782889" y="1369541"/>
            <a:ext cx="10757801" cy="5262979"/>
          </a:xfrm>
          <a:prstGeom prst="rect">
            <a:avLst/>
          </a:prstGeom>
        </p:spPr>
        <p:txBody>
          <a:bodyPr wrap="square">
            <a:spAutoFit/>
          </a:bodyPr>
          <a:lstStyle/>
          <a:p>
            <a:pPr marL="342900" indent="-342900">
              <a:buFont typeface="Arial" panose="020B0604020202020204" pitchFamily="34" charset="0"/>
              <a:buChar char="•"/>
            </a:pPr>
            <a:r>
              <a:rPr lang="en-US" sz="2400" dirty="0"/>
              <a:t>Development of a </a:t>
            </a:r>
            <a:r>
              <a:rPr lang="en-US" sz="2400" dirty="0" err="1"/>
              <a:t>uniformal</a:t>
            </a:r>
            <a:r>
              <a:rPr lang="en-US" sz="2400" dirty="0"/>
              <a:t> ISOFIX system dates back to the 90’s </a:t>
            </a:r>
            <a:br>
              <a:rPr lang="en-US" sz="2400" dirty="0"/>
            </a:br>
            <a:r>
              <a:rPr lang="en-US" sz="2400" dirty="0"/>
              <a:t>and resulted in ISO 13216-1:1999</a:t>
            </a:r>
            <a:br>
              <a:rPr lang="en-US" sz="2400" dirty="0"/>
            </a:br>
            <a:endParaRPr lang="en-US" sz="2400" dirty="0"/>
          </a:p>
          <a:p>
            <a:pPr marL="342900" indent="-342900">
              <a:buFont typeface="Arial" panose="020B0604020202020204" pitchFamily="34" charset="0"/>
              <a:buChar char="•"/>
            </a:pPr>
            <a:r>
              <a:rPr lang="en-US" sz="2400" dirty="0"/>
              <a:t>As part of the developments in ISO and the UN 1958 Agreement (R44, R129), </a:t>
            </a:r>
            <a:br>
              <a:rPr lang="en-US" sz="2400" dirty="0"/>
            </a:br>
            <a:r>
              <a:rPr lang="en-US" sz="2400" dirty="0"/>
              <a:t>we have seen the introduction of the top tether, support leg …</a:t>
            </a:r>
            <a:br>
              <a:rPr lang="en-US" sz="2400" dirty="0"/>
            </a:br>
            <a:r>
              <a:rPr lang="en-US" sz="2400" dirty="0"/>
              <a:t>… and any other means to prevent rotation, e.g. rebound bar, lower tether</a:t>
            </a:r>
            <a:br>
              <a:rPr lang="en-US" sz="2400" dirty="0"/>
            </a:br>
            <a:r>
              <a:rPr lang="en-US" sz="2400" dirty="0"/>
              <a:t>    anchorages.</a:t>
            </a:r>
            <a:br>
              <a:rPr lang="en-US" sz="2400" dirty="0"/>
            </a:br>
            <a:endParaRPr lang="en-US" sz="2400" dirty="0"/>
          </a:p>
          <a:p>
            <a:pPr marL="342900" indent="-342900">
              <a:buFont typeface="Arial" panose="020B0604020202020204" pitchFamily="34" charset="0"/>
              <a:buChar char="•"/>
            </a:pPr>
            <a:r>
              <a:rPr lang="en-US" sz="2400" dirty="0"/>
              <a:t>This has come with some challenges:</a:t>
            </a:r>
            <a:br>
              <a:rPr lang="en-US" sz="2400" dirty="0"/>
            </a:br>
            <a:r>
              <a:rPr lang="en-US" sz="2400" dirty="0"/>
              <a:t>- complexity</a:t>
            </a:r>
            <a:br>
              <a:rPr lang="en-US" sz="2400" dirty="0"/>
            </a:br>
            <a:r>
              <a:rPr lang="en-US" sz="2400" dirty="0"/>
              <a:t>- chance of misuse</a:t>
            </a:r>
            <a:br>
              <a:rPr lang="en-US" sz="2400" dirty="0"/>
            </a:br>
            <a:r>
              <a:rPr lang="en-US" sz="2400" dirty="0"/>
              <a:t>- limitation on max. mass</a:t>
            </a:r>
            <a:br>
              <a:rPr lang="en-US" sz="2400" dirty="0"/>
            </a:br>
            <a:r>
              <a:rPr lang="en-US" sz="2400" dirty="0"/>
              <a:t>- dependence on vehicle seat design</a:t>
            </a:r>
            <a:br>
              <a:rPr lang="en-US" sz="2400" dirty="0"/>
            </a:br>
            <a:endParaRPr lang="nl-NL" sz="2400" dirty="0"/>
          </a:p>
        </p:txBody>
      </p:sp>
      <p:sp>
        <p:nvSpPr>
          <p:cNvPr id="5" name="Rechthoek 4"/>
          <p:cNvSpPr/>
          <p:nvPr/>
        </p:nvSpPr>
        <p:spPr>
          <a:xfrm>
            <a:off x="782890" y="530010"/>
            <a:ext cx="5124544" cy="523220"/>
          </a:xfrm>
          <a:prstGeom prst="rect">
            <a:avLst/>
          </a:prstGeom>
        </p:spPr>
        <p:txBody>
          <a:bodyPr wrap="none">
            <a:spAutoFit/>
          </a:bodyPr>
          <a:lstStyle/>
          <a:p>
            <a:r>
              <a:rPr lang="nl-NL" sz="2800" b="1" dirty="0">
                <a:latin typeface="Calibri" panose="020F0502020204030204" pitchFamily="34" charset="0"/>
                <a:ea typeface="+mj-ea"/>
                <a:cs typeface="Calibri" panose="020F0502020204030204" pitchFamily="34" charset="0"/>
              </a:rPr>
              <a:t>Longterm solution – ISOFIX 2.0 !?</a:t>
            </a:r>
          </a:p>
        </p:txBody>
      </p:sp>
    </p:spTree>
    <p:extLst>
      <p:ext uri="{BB962C8B-B14F-4D97-AF65-F5344CB8AC3E}">
        <p14:creationId xmlns:p14="http://schemas.microsoft.com/office/powerpoint/2010/main" val="334350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782890" y="1225689"/>
            <a:ext cx="10757801" cy="5632311"/>
          </a:xfrm>
          <a:prstGeom prst="rect">
            <a:avLst/>
          </a:prstGeom>
        </p:spPr>
        <p:txBody>
          <a:bodyPr wrap="square">
            <a:spAutoFit/>
          </a:bodyPr>
          <a:lstStyle/>
          <a:p>
            <a:r>
              <a:rPr lang="en-US" sz="2400" u="sng" dirty="0"/>
              <a:t>What is it we actually need ?</a:t>
            </a:r>
            <a:br>
              <a:rPr lang="en-US" sz="2400" u="sng" dirty="0"/>
            </a:br>
            <a:endParaRPr lang="en-US" sz="2400" u="sng" dirty="0"/>
          </a:p>
          <a:p>
            <a:pPr marL="342900" indent="-342900">
              <a:buFont typeface="Arial" panose="020B0604020202020204" pitchFamily="34" charset="0"/>
              <a:buChar char="•"/>
            </a:pPr>
            <a:r>
              <a:rPr lang="en-US" sz="2400" dirty="0"/>
              <a:t>simple means of attaching a CRS to the vehicle’s</a:t>
            </a:r>
            <a:br>
              <a:rPr lang="en-US" sz="2400" dirty="0"/>
            </a:br>
            <a:r>
              <a:rPr lang="en-US" sz="2400" dirty="0"/>
              <a:t>hard point</a:t>
            </a:r>
            <a:br>
              <a:rPr lang="en-US" sz="2400" dirty="0"/>
            </a:br>
            <a:endParaRPr lang="en-US" sz="2400" dirty="0"/>
          </a:p>
          <a:p>
            <a:pPr marL="342900" indent="-342900">
              <a:buFont typeface="Arial" panose="020B0604020202020204" pitchFamily="34" charset="0"/>
              <a:buChar char="•"/>
            </a:pPr>
            <a:r>
              <a:rPr lang="en-US" sz="2400" dirty="0"/>
              <a:t>ideally consisting of 3 (or 4) fixed points</a:t>
            </a:r>
            <a:br>
              <a:rPr lang="en-US" sz="2400" dirty="0"/>
            </a:br>
            <a:endParaRPr lang="en-US" sz="2400" dirty="0"/>
          </a:p>
          <a:p>
            <a:pPr marL="342900" indent="-342900">
              <a:buFont typeface="Arial" panose="020B0604020202020204" pitchFamily="34" charset="0"/>
              <a:buChar char="•"/>
            </a:pPr>
            <a:r>
              <a:rPr lang="en-US" sz="2400" dirty="0"/>
              <a:t>“click and play”</a:t>
            </a:r>
            <a:br>
              <a:rPr lang="en-US" sz="2400" dirty="0"/>
            </a:br>
            <a:endParaRPr lang="en-US" sz="2400" dirty="0"/>
          </a:p>
          <a:p>
            <a:pPr marL="342900" indent="-342900">
              <a:buFont typeface="Arial" panose="020B0604020202020204" pitchFamily="34" charset="0"/>
              <a:buChar char="•"/>
            </a:pPr>
            <a:r>
              <a:rPr lang="en-US" sz="2400" dirty="0"/>
              <a:t>no rotation possible</a:t>
            </a:r>
            <a:br>
              <a:rPr lang="en-US" sz="2400" dirty="0"/>
            </a:br>
            <a:endParaRPr lang="en-US" sz="2400" dirty="0"/>
          </a:p>
          <a:p>
            <a:pPr marL="342900" indent="-342900">
              <a:buFont typeface="Arial" panose="020B0604020202020204" pitchFamily="34" charset="0"/>
              <a:buChar char="•"/>
            </a:pPr>
            <a:r>
              <a:rPr lang="en-US" sz="2400" dirty="0"/>
              <a:t>no interaction with the vehicle’s seat</a:t>
            </a:r>
            <a:br>
              <a:rPr lang="en-US" sz="2400" dirty="0"/>
            </a:br>
            <a:endParaRPr lang="en-US" sz="2400" dirty="0"/>
          </a:p>
          <a:p>
            <a:pPr marL="342900" indent="-342900">
              <a:buFont typeface="Arial" panose="020B0604020202020204" pitchFamily="34" charset="0"/>
              <a:buChar char="•"/>
            </a:pPr>
            <a:r>
              <a:rPr lang="en-US" sz="2400" dirty="0"/>
              <a:t>worldwide </a:t>
            </a:r>
            <a:r>
              <a:rPr lang="en-US" sz="2400" dirty="0" err="1"/>
              <a:t>harmonised</a:t>
            </a:r>
            <a:br>
              <a:rPr lang="en-US" sz="2400" dirty="0"/>
            </a:br>
            <a:endParaRPr lang="nl-NL" sz="2400" dirty="0"/>
          </a:p>
        </p:txBody>
      </p:sp>
      <p:sp>
        <p:nvSpPr>
          <p:cNvPr id="5" name="Rechthoek 4"/>
          <p:cNvSpPr/>
          <p:nvPr/>
        </p:nvSpPr>
        <p:spPr>
          <a:xfrm>
            <a:off x="782890" y="530010"/>
            <a:ext cx="6182270" cy="523220"/>
          </a:xfrm>
          <a:prstGeom prst="rect">
            <a:avLst/>
          </a:prstGeom>
        </p:spPr>
        <p:txBody>
          <a:bodyPr wrap="none">
            <a:spAutoFit/>
          </a:bodyPr>
          <a:lstStyle/>
          <a:p>
            <a:r>
              <a:rPr lang="nl-NL" sz="2800" b="1" dirty="0">
                <a:latin typeface="Calibri" panose="020F0502020204030204" pitchFamily="34" charset="0"/>
                <a:ea typeface="+mj-ea"/>
                <a:cs typeface="Calibri" panose="020F0502020204030204" pitchFamily="34" charset="0"/>
              </a:rPr>
              <a:t>Longterm solution – ISOFIX 2.0 !? (</a:t>
            </a:r>
            <a:r>
              <a:rPr lang="nl-NL" sz="2800" b="1" dirty="0" err="1">
                <a:latin typeface="Calibri" panose="020F0502020204030204" pitchFamily="34" charset="0"/>
                <a:ea typeface="+mj-ea"/>
                <a:cs typeface="Calibri" panose="020F0502020204030204" pitchFamily="34" charset="0"/>
              </a:rPr>
              <a:t>cont</a:t>
            </a:r>
            <a:r>
              <a:rPr lang="nl-NL" sz="2800" b="1" dirty="0">
                <a:latin typeface="Calibri" panose="020F0502020204030204" pitchFamily="34" charset="0"/>
                <a:ea typeface="+mj-ea"/>
                <a:cs typeface="Calibri" panose="020F0502020204030204" pitchFamily="34" charset="0"/>
              </a:rPr>
              <a:t>.)</a:t>
            </a:r>
          </a:p>
        </p:txBody>
      </p:sp>
      <p:pic>
        <p:nvPicPr>
          <p:cNvPr id="7" name="Afbeelding 6"/>
          <p:cNvPicPr>
            <a:picLocks noChangeAspect="1"/>
          </p:cNvPicPr>
          <p:nvPr/>
        </p:nvPicPr>
        <p:blipFill>
          <a:blip r:embed="rId2"/>
          <a:stretch>
            <a:fillRect/>
          </a:stretch>
        </p:blipFill>
        <p:spPr>
          <a:xfrm>
            <a:off x="7347926" y="1212386"/>
            <a:ext cx="4105275" cy="5086350"/>
          </a:xfrm>
          <a:prstGeom prst="rect">
            <a:avLst/>
          </a:prstGeom>
        </p:spPr>
      </p:pic>
      <p:sp>
        <p:nvSpPr>
          <p:cNvPr id="2" name="Tekstvak 1"/>
          <p:cNvSpPr txBox="1"/>
          <p:nvPr/>
        </p:nvSpPr>
        <p:spPr>
          <a:xfrm>
            <a:off x="8133348" y="5893856"/>
            <a:ext cx="764953" cy="369332"/>
          </a:xfrm>
          <a:prstGeom prst="rect">
            <a:avLst/>
          </a:prstGeom>
          <a:noFill/>
        </p:spPr>
        <p:txBody>
          <a:bodyPr wrap="none" rtlCol="0">
            <a:spAutoFit/>
          </a:bodyPr>
          <a:lstStyle/>
          <a:p>
            <a:r>
              <a:rPr lang="nl-NL" dirty="0"/>
              <a:t>© TRL</a:t>
            </a:r>
          </a:p>
        </p:txBody>
      </p:sp>
    </p:spTree>
    <p:extLst>
      <p:ext uri="{BB962C8B-B14F-4D97-AF65-F5344CB8AC3E}">
        <p14:creationId xmlns:p14="http://schemas.microsoft.com/office/powerpoint/2010/main" val="933530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782890" y="1225689"/>
            <a:ext cx="10757801" cy="2308324"/>
          </a:xfrm>
          <a:prstGeom prst="rect">
            <a:avLst/>
          </a:prstGeom>
        </p:spPr>
        <p:txBody>
          <a:bodyPr wrap="square">
            <a:spAutoFit/>
          </a:bodyPr>
          <a:lstStyle/>
          <a:p>
            <a:r>
              <a:rPr lang="en-US" sz="2400" u="sng" dirty="0"/>
              <a:t>For GRSP to consider:</a:t>
            </a:r>
            <a:endParaRPr lang="en-US" sz="2400" dirty="0"/>
          </a:p>
          <a:p>
            <a:endParaRPr lang="en-US" sz="2400" dirty="0"/>
          </a:p>
          <a:p>
            <a:pPr marL="342900" indent="-342900">
              <a:buFont typeface="Arial" panose="020B0604020202020204" pitchFamily="34" charset="0"/>
              <a:buChar char="•"/>
            </a:pPr>
            <a:r>
              <a:rPr lang="en-US" sz="2400" dirty="0"/>
              <a:t>Is there still interest to develop a GTR on Child Safety ?</a:t>
            </a:r>
            <a:br>
              <a:rPr lang="en-US" sz="2400" dirty="0"/>
            </a:br>
            <a:endParaRPr lang="en-US" sz="2400" dirty="0"/>
          </a:p>
          <a:p>
            <a:pPr marL="342900" indent="-342900">
              <a:buFont typeface="Arial" panose="020B0604020202020204" pitchFamily="34" charset="0"/>
              <a:buChar char="•"/>
            </a:pPr>
            <a:r>
              <a:rPr lang="en-US" sz="2400" dirty="0"/>
              <a:t>In order to take “ISOFIX 2.0” on board, cooperation with ISO would be helpful !?</a:t>
            </a:r>
            <a:br>
              <a:rPr lang="en-US" sz="2400" dirty="0"/>
            </a:br>
            <a:endParaRPr lang="nl-NL" sz="2400" dirty="0"/>
          </a:p>
        </p:txBody>
      </p:sp>
      <p:sp>
        <p:nvSpPr>
          <p:cNvPr id="5" name="Rechthoek 4"/>
          <p:cNvSpPr/>
          <p:nvPr/>
        </p:nvSpPr>
        <p:spPr>
          <a:xfrm>
            <a:off x="782890" y="530010"/>
            <a:ext cx="6182270" cy="523220"/>
          </a:xfrm>
          <a:prstGeom prst="rect">
            <a:avLst/>
          </a:prstGeom>
        </p:spPr>
        <p:txBody>
          <a:bodyPr wrap="none">
            <a:spAutoFit/>
          </a:bodyPr>
          <a:lstStyle/>
          <a:p>
            <a:r>
              <a:rPr lang="nl-NL" sz="2800" b="1" dirty="0">
                <a:latin typeface="Calibri" panose="020F0502020204030204" pitchFamily="34" charset="0"/>
                <a:ea typeface="+mj-ea"/>
                <a:cs typeface="Calibri" panose="020F0502020204030204" pitchFamily="34" charset="0"/>
              </a:rPr>
              <a:t>Longterm solution – ISOFIX 2.0 !? (</a:t>
            </a:r>
            <a:r>
              <a:rPr lang="nl-NL" sz="2800" b="1" dirty="0" err="1">
                <a:latin typeface="Calibri" panose="020F0502020204030204" pitchFamily="34" charset="0"/>
                <a:ea typeface="+mj-ea"/>
                <a:cs typeface="Calibri" panose="020F0502020204030204" pitchFamily="34" charset="0"/>
              </a:rPr>
              <a:t>cont</a:t>
            </a:r>
            <a:r>
              <a:rPr lang="nl-NL" sz="2800" b="1" dirty="0">
                <a:latin typeface="Calibri" panose="020F0502020204030204" pitchFamily="34" charset="0"/>
                <a:ea typeface="+mj-ea"/>
                <a:cs typeface="Calibri" panose="020F0502020204030204" pitchFamily="34" charset="0"/>
              </a:rPr>
              <a:t>.)</a:t>
            </a:r>
          </a:p>
        </p:txBody>
      </p:sp>
    </p:spTree>
    <p:extLst>
      <p:ext uri="{BB962C8B-B14F-4D97-AF65-F5344CB8AC3E}">
        <p14:creationId xmlns:p14="http://schemas.microsoft.com/office/powerpoint/2010/main" val="3930821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p:cNvSpPr>
          <p:nvPr/>
        </p:nvSpPr>
        <p:spPr>
          <a:xfrm>
            <a:off x="3512319" y="2999929"/>
            <a:ext cx="4705250" cy="688661"/>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800" b="1" dirty="0" err="1">
                <a:latin typeface="Calibri" panose="020F0502020204030204" pitchFamily="34" charset="0"/>
                <a:cs typeface="Calibri" panose="020F0502020204030204" pitchFamily="34" charset="0"/>
              </a:rPr>
              <a:t>Thank</a:t>
            </a:r>
            <a:r>
              <a:rPr lang="nl-NL" sz="2800" b="1" dirty="0">
                <a:latin typeface="Calibri" panose="020F0502020204030204" pitchFamily="34" charset="0"/>
                <a:cs typeface="Calibri" panose="020F0502020204030204" pitchFamily="34" charset="0"/>
              </a:rPr>
              <a:t> </a:t>
            </a:r>
            <a:r>
              <a:rPr lang="nl-NL" sz="2800" b="1" dirty="0" err="1">
                <a:latin typeface="Calibri" panose="020F0502020204030204" pitchFamily="34" charset="0"/>
                <a:cs typeface="Calibri" panose="020F0502020204030204" pitchFamily="34" charset="0"/>
              </a:rPr>
              <a:t>you</a:t>
            </a:r>
            <a:r>
              <a:rPr lang="nl-NL" sz="2800" b="1" dirty="0">
                <a:latin typeface="Calibri" panose="020F0502020204030204" pitchFamily="34" charset="0"/>
                <a:cs typeface="Calibri" panose="020F0502020204030204" pitchFamily="34" charset="0"/>
              </a:rPr>
              <a:t> for </a:t>
            </a:r>
            <a:r>
              <a:rPr lang="nl-NL" sz="2800" b="1" dirty="0" err="1">
                <a:latin typeface="Calibri" panose="020F0502020204030204" pitchFamily="34" charset="0"/>
                <a:cs typeface="Calibri" panose="020F0502020204030204" pitchFamily="34" charset="0"/>
              </a:rPr>
              <a:t>your</a:t>
            </a:r>
            <a:r>
              <a:rPr lang="nl-NL" sz="2800" b="1" dirty="0">
                <a:latin typeface="Calibri" panose="020F0502020204030204" pitchFamily="34" charset="0"/>
                <a:cs typeface="Calibri" panose="020F0502020204030204" pitchFamily="34" charset="0"/>
              </a:rPr>
              <a:t> attention !</a:t>
            </a:r>
          </a:p>
        </p:txBody>
      </p:sp>
    </p:spTree>
    <p:extLst>
      <p:ext uri="{BB962C8B-B14F-4D97-AF65-F5344CB8AC3E}">
        <p14:creationId xmlns:p14="http://schemas.microsoft.com/office/powerpoint/2010/main" val="2439126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965771" y="491509"/>
            <a:ext cx="1951625" cy="523220"/>
          </a:xfrm>
          <a:prstGeom prst="rect">
            <a:avLst/>
          </a:prstGeom>
        </p:spPr>
        <p:txBody>
          <a:bodyPr wrap="none">
            <a:spAutoFit/>
          </a:bodyPr>
          <a:lstStyle/>
          <a:p>
            <a:r>
              <a:rPr lang="nl-NL" sz="2800" b="1" dirty="0">
                <a:latin typeface="Calibri" panose="020F0502020204030204" pitchFamily="34" charset="0"/>
                <a:ea typeface="+mj-ea"/>
                <a:cs typeface="Calibri" panose="020F0502020204030204" pitchFamily="34" charset="0"/>
              </a:rPr>
              <a:t>Background</a:t>
            </a:r>
          </a:p>
        </p:txBody>
      </p:sp>
      <p:sp>
        <p:nvSpPr>
          <p:cNvPr id="5" name="Tijdelijke aanduiding voor tekst 2"/>
          <p:cNvSpPr txBox="1">
            <a:spLocks/>
          </p:cNvSpPr>
          <p:nvPr/>
        </p:nvSpPr>
        <p:spPr>
          <a:xfrm>
            <a:off x="965771" y="1192196"/>
            <a:ext cx="10536418" cy="539148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At the 71</a:t>
            </a:r>
            <a:r>
              <a:rPr lang="en-US" sz="2400" baseline="30000" dirty="0"/>
              <a:t>st</a:t>
            </a:r>
            <a:r>
              <a:rPr lang="en-US" sz="2400" dirty="0"/>
              <a:t> meeting of GRSP, the representative of the Netherlands presented informal document </a:t>
            </a:r>
            <a:r>
              <a:rPr lang="en-US" sz="2400" dirty="0">
                <a:hlinkClick r:id="rId2"/>
              </a:rPr>
              <a:t>GRSP-71-19</a:t>
            </a:r>
            <a:endParaRPr lang="en-US" sz="2400" dirty="0"/>
          </a:p>
          <a:p>
            <a:r>
              <a:rPr lang="en-US" sz="2400" dirty="0"/>
              <a:t>In this document, the current situation is explained with regard to the inconsistency in UN R129 and R145 concerning the requirements on </a:t>
            </a:r>
            <a:r>
              <a:rPr lang="en-US" sz="2400" u="sng" dirty="0"/>
              <a:t>lower tether anchorages </a:t>
            </a:r>
            <a:r>
              <a:rPr lang="en-US" sz="2400" dirty="0"/>
              <a:t>and for the use of a </a:t>
            </a:r>
            <a:r>
              <a:rPr lang="en-US" sz="2400" u="sng" dirty="0"/>
              <a:t>support leg for other situations than </a:t>
            </a:r>
            <a:r>
              <a:rPr lang="en-US" sz="2400" u="sng" dirty="0" err="1"/>
              <a:t>i</a:t>
            </a:r>
            <a:r>
              <a:rPr lang="en-US" sz="2400" u="sng" dirty="0"/>
              <a:t>-Size seating positions</a:t>
            </a:r>
            <a:r>
              <a:rPr lang="en-US" sz="2400" dirty="0"/>
              <a:t>.</a:t>
            </a:r>
          </a:p>
          <a:p>
            <a:r>
              <a:rPr lang="en-US" sz="2400" dirty="0"/>
              <a:t>It was decided to start an Ad-Hoc group, to discuss these topics with experts from interested Contracting Parties and NGO’s</a:t>
            </a:r>
          </a:p>
          <a:p>
            <a:r>
              <a:rPr lang="en-US" sz="2400" dirty="0"/>
              <a:t>The Ad-Hoc group with representatives from: NL, DE, FR</a:t>
            </a:r>
            <a:r>
              <a:rPr lang="en-US" sz="2400"/>
              <a:t>, SE, ES</a:t>
            </a:r>
            <a:r>
              <a:rPr lang="en-US" sz="2400" dirty="0"/>
              <a:t>, OICA, CLEPA, ISO, ANEC met on:</a:t>
            </a:r>
            <a:br>
              <a:rPr lang="en-US" sz="2400" dirty="0"/>
            </a:br>
            <a:r>
              <a:rPr lang="en-US" sz="2400" dirty="0"/>
              <a:t>- 29 June 2022 in Paris (hybrid)</a:t>
            </a:r>
            <a:br>
              <a:rPr lang="en-US" sz="2400" dirty="0"/>
            </a:br>
            <a:r>
              <a:rPr lang="en-US" sz="2400" dirty="0"/>
              <a:t>- 11/13 July 2022 (Teams)</a:t>
            </a:r>
            <a:br>
              <a:rPr lang="en-US" sz="2400" dirty="0"/>
            </a:br>
            <a:r>
              <a:rPr lang="en-US" sz="2400" dirty="0"/>
              <a:t>- 9 September 2022 (Teams)</a:t>
            </a:r>
            <a:br>
              <a:rPr lang="en-US" sz="2400" dirty="0"/>
            </a:br>
            <a:r>
              <a:rPr lang="en-US" sz="2400" dirty="0"/>
              <a:t>- 21 October 2022 (Teams)</a:t>
            </a:r>
            <a:br>
              <a:rPr lang="en-US" sz="2400" dirty="0"/>
            </a:br>
            <a:r>
              <a:rPr lang="en-US" sz="2400" dirty="0"/>
              <a:t>- 10 November 2022 (workshop at </a:t>
            </a:r>
            <a:r>
              <a:rPr lang="en-US" sz="2400" dirty="0" err="1"/>
              <a:t>BASt</a:t>
            </a:r>
            <a:r>
              <a:rPr lang="en-US" sz="2400" dirty="0"/>
              <a:t>, </a:t>
            </a:r>
            <a:r>
              <a:rPr lang="en-US" sz="2400" dirty="0" err="1"/>
              <a:t>Bergisch</a:t>
            </a:r>
            <a:r>
              <a:rPr lang="en-US" sz="2400" dirty="0"/>
              <a:t> </a:t>
            </a:r>
            <a:r>
              <a:rPr lang="en-US" sz="2400" dirty="0" err="1"/>
              <a:t>Gladbach</a:t>
            </a:r>
            <a:r>
              <a:rPr lang="en-US" sz="2400" dirty="0"/>
              <a:t>)</a:t>
            </a:r>
          </a:p>
        </p:txBody>
      </p:sp>
    </p:spTree>
    <p:extLst>
      <p:ext uri="{BB962C8B-B14F-4D97-AF65-F5344CB8AC3E}">
        <p14:creationId xmlns:p14="http://schemas.microsoft.com/office/powerpoint/2010/main" val="3054468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863196" y="1058045"/>
            <a:ext cx="10177112" cy="5401479"/>
          </a:xfrm>
          <a:prstGeom prst="rect">
            <a:avLst/>
          </a:prstGeom>
        </p:spPr>
        <p:txBody>
          <a:bodyPr wrap="square">
            <a:spAutoFit/>
          </a:bodyPr>
          <a:lstStyle/>
          <a:p>
            <a:pPr marL="342900" indent="-342900">
              <a:buFont typeface="Arial" panose="020B0604020202020204" pitchFamily="34" charset="0"/>
              <a:buChar char="•"/>
            </a:pPr>
            <a:r>
              <a:rPr lang="en-US" sz="2300" dirty="0"/>
              <a:t>Only vehicle-specific in case non-</a:t>
            </a:r>
            <a:r>
              <a:rPr lang="en-US" sz="2300" dirty="0" err="1"/>
              <a:t>i</a:t>
            </a:r>
            <a:r>
              <a:rPr lang="en-US" sz="2300" dirty="0"/>
              <a:t>-Size seating position; e.g. </a:t>
            </a:r>
            <a:br>
              <a:rPr lang="en-US" sz="2300" dirty="0"/>
            </a:br>
            <a:r>
              <a:rPr lang="en-US" sz="2300" dirty="0"/>
              <a:t>- booster seat with support leg (see GRSP/2021/20 and GRSP-70-03)</a:t>
            </a:r>
            <a:br>
              <a:rPr lang="en-US" sz="2300" dirty="0"/>
            </a:br>
            <a:r>
              <a:rPr lang="en-US" sz="2300" dirty="0"/>
              <a:t>- RWF belted CRS using lower tether anchorages</a:t>
            </a:r>
            <a:br>
              <a:rPr lang="en-US" sz="2300" dirty="0"/>
            </a:br>
            <a:r>
              <a:rPr lang="en-US" sz="2300" dirty="0"/>
              <a:t>manufacturer has to declare the vehicle type to be suitable for a support leg.</a:t>
            </a:r>
            <a:br>
              <a:rPr lang="en-US" sz="2300" dirty="0"/>
            </a:br>
            <a:endParaRPr lang="en-US" sz="2300" dirty="0"/>
          </a:p>
          <a:p>
            <a:pPr marL="342900" indent="-342900">
              <a:buFont typeface="Arial" panose="020B0604020202020204" pitchFamily="34" charset="0"/>
              <a:buChar char="•"/>
            </a:pPr>
            <a:r>
              <a:rPr lang="en-US" sz="2300" dirty="0"/>
              <a:t>CLEPA showed (See </a:t>
            </a:r>
            <a:r>
              <a:rPr lang="en-US" sz="2300" dirty="0">
                <a:hlinkClick r:id="rId2" action="ppaction://hlinkfile"/>
              </a:rPr>
              <a:t>AdHocCRS-06-01</a:t>
            </a:r>
            <a:r>
              <a:rPr lang="en-US" sz="2300" dirty="0"/>
              <a:t>) that loading on the vehicle floor is in line with what’s common for </a:t>
            </a:r>
            <a:r>
              <a:rPr lang="en-US" sz="2300" dirty="0" err="1"/>
              <a:t>i</a:t>
            </a:r>
            <a:r>
              <a:rPr lang="en-US" sz="2300" dirty="0"/>
              <a:t>-Size.</a:t>
            </a:r>
            <a:br>
              <a:rPr lang="en-US" sz="2300" dirty="0"/>
            </a:br>
            <a:endParaRPr lang="en-US" sz="2300" dirty="0"/>
          </a:p>
          <a:p>
            <a:pPr marL="342900" indent="-342900">
              <a:buFont typeface="Arial" panose="020B0604020202020204" pitchFamily="34" charset="0"/>
              <a:buChar char="•"/>
            </a:pPr>
            <a:r>
              <a:rPr lang="en-US" sz="2300" dirty="0"/>
              <a:t>Use of a support leg in combination with ISOFIX attachments may affect the way the seat cushion senses the occupant’s weight (which may be relevant for SBR systems and adaptive load limiters). This is also the case with a booster seat itself</a:t>
            </a:r>
            <a:br>
              <a:rPr lang="en-US" sz="2300" dirty="0"/>
            </a:br>
            <a:endParaRPr lang="en-US" sz="2300" dirty="0"/>
          </a:p>
          <a:p>
            <a:pPr marL="342900" indent="-342900">
              <a:buFont typeface="Arial" panose="020B0604020202020204" pitchFamily="34" charset="0"/>
              <a:buChar char="•"/>
            </a:pPr>
            <a:r>
              <a:rPr lang="en-US" sz="2300" dirty="0"/>
              <a:t>Conclusion: UN R 16 already requires vehicle manufacturers to declare which seating positions in the vehicle are suitable for use in combination with a support leg. This does not seem to introduce any incompatibility issues.</a:t>
            </a:r>
            <a:endParaRPr lang="en-US" sz="2400" dirty="0"/>
          </a:p>
        </p:txBody>
      </p:sp>
      <p:sp>
        <p:nvSpPr>
          <p:cNvPr id="5" name="Rechthoek 4"/>
          <p:cNvSpPr/>
          <p:nvPr/>
        </p:nvSpPr>
        <p:spPr>
          <a:xfrm>
            <a:off x="980208" y="426541"/>
            <a:ext cx="6819559" cy="523220"/>
          </a:xfrm>
          <a:prstGeom prst="rect">
            <a:avLst/>
          </a:prstGeom>
        </p:spPr>
        <p:txBody>
          <a:bodyPr wrap="none">
            <a:spAutoFit/>
          </a:bodyPr>
          <a:lstStyle/>
          <a:p>
            <a:r>
              <a:rPr lang="nl-NL" sz="2800" b="1" dirty="0">
                <a:latin typeface="Calibri" panose="020F0502020204030204" pitchFamily="34" charset="0"/>
                <a:ea typeface="+mj-ea"/>
                <a:cs typeface="Calibri" panose="020F0502020204030204" pitchFamily="34" charset="0"/>
              </a:rPr>
              <a:t>Support leg </a:t>
            </a:r>
            <a:r>
              <a:rPr lang="nl-NL" sz="2800" b="1" dirty="0" err="1">
                <a:latin typeface="Calibri" panose="020F0502020204030204" pitchFamily="34" charset="0"/>
                <a:ea typeface="+mj-ea"/>
                <a:cs typeface="Calibri" panose="020F0502020204030204" pitchFamily="34" charset="0"/>
              </a:rPr>
              <a:t>for</a:t>
            </a:r>
            <a:r>
              <a:rPr lang="nl-NL" sz="2800" b="1" dirty="0">
                <a:latin typeface="Calibri" panose="020F0502020204030204" pitchFamily="34" charset="0"/>
                <a:ea typeface="+mj-ea"/>
                <a:cs typeface="Calibri" panose="020F0502020204030204" pitchFamily="34" charset="0"/>
              </a:rPr>
              <a:t> </a:t>
            </a:r>
            <a:r>
              <a:rPr lang="nl-NL" sz="2800" b="1" dirty="0" err="1">
                <a:latin typeface="Calibri" panose="020F0502020204030204" pitchFamily="34" charset="0"/>
                <a:ea typeface="+mj-ea"/>
                <a:cs typeface="Calibri" panose="020F0502020204030204" pitchFamily="34" charset="0"/>
              </a:rPr>
              <a:t>other</a:t>
            </a:r>
            <a:r>
              <a:rPr lang="nl-NL" sz="2800" b="1" dirty="0">
                <a:latin typeface="Calibri" panose="020F0502020204030204" pitchFamily="34" charset="0"/>
                <a:ea typeface="+mj-ea"/>
                <a:cs typeface="Calibri" panose="020F0502020204030204" pitchFamily="34" charset="0"/>
              </a:rPr>
              <a:t> </a:t>
            </a:r>
            <a:r>
              <a:rPr lang="nl-NL" sz="2800" b="1" dirty="0" err="1">
                <a:latin typeface="Calibri" panose="020F0502020204030204" pitchFamily="34" charset="0"/>
                <a:ea typeface="+mj-ea"/>
                <a:cs typeface="Calibri" panose="020F0502020204030204" pitchFamily="34" charset="0"/>
              </a:rPr>
              <a:t>than</a:t>
            </a:r>
            <a:r>
              <a:rPr lang="nl-NL" sz="2800" b="1" dirty="0">
                <a:latin typeface="Calibri" panose="020F0502020204030204" pitchFamily="34" charset="0"/>
                <a:ea typeface="+mj-ea"/>
                <a:cs typeface="Calibri" panose="020F0502020204030204" pitchFamily="34" charset="0"/>
              </a:rPr>
              <a:t> i-</a:t>
            </a:r>
            <a:r>
              <a:rPr lang="nl-NL" sz="2800" b="1" dirty="0" err="1">
                <a:latin typeface="Calibri" panose="020F0502020204030204" pitchFamily="34" charset="0"/>
                <a:ea typeface="+mj-ea"/>
                <a:cs typeface="Calibri" panose="020F0502020204030204" pitchFamily="34" charset="0"/>
              </a:rPr>
              <a:t>Size</a:t>
            </a:r>
            <a:r>
              <a:rPr lang="nl-NL" sz="2800" b="1" dirty="0">
                <a:latin typeface="Calibri" panose="020F0502020204030204" pitchFamily="34" charset="0"/>
                <a:ea typeface="+mj-ea"/>
                <a:cs typeface="Calibri" panose="020F0502020204030204" pitchFamily="34" charset="0"/>
              </a:rPr>
              <a:t> </a:t>
            </a:r>
            <a:r>
              <a:rPr lang="nl-NL" sz="2800" b="1" dirty="0" err="1">
                <a:latin typeface="Calibri" panose="020F0502020204030204" pitchFamily="34" charset="0"/>
                <a:ea typeface="+mj-ea"/>
                <a:cs typeface="Calibri" panose="020F0502020204030204" pitchFamily="34" charset="0"/>
              </a:rPr>
              <a:t>applications</a:t>
            </a:r>
            <a:endParaRPr lang="nl-NL" sz="2800" b="1" dirty="0">
              <a:latin typeface="Calibri" panose="020F0502020204030204" pitchFamily="34" charset="0"/>
              <a:ea typeface="+mj-ea"/>
              <a:cs typeface="Calibri" panose="020F0502020204030204" pitchFamily="34" charset="0"/>
            </a:endParaRPr>
          </a:p>
        </p:txBody>
      </p:sp>
    </p:spTree>
    <p:extLst>
      <p:ext uri="{BB962C8B-B14F-4D97-AF65-F5344CB8AC3E}">
        <p14:creationId xmlns:p14="http://schemas.microsoft.com/office/powerpoint/2010/main" val="1098376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922254"/>
          </a:xfrm>
        </p:spPr>
        <p:txBody>
          <a:bodyPr>
            <a:normAutofit/>
          </a:bodyPr>
          <a:lstStyle/>
          <a:p>
            <a:r>
              <a:rPr lang="nl-NL" sz="2800" b="1" dirty="0">
                <a:latin typeface="Calibri" panose="020F0502020204030204" pitchFamily="34" charset="0"/>
                <a:cs typeface="Calibri" panose="020F0502020204030204" pitchFamily="34" charset="0"/>
              </a:rPr>
              <a:t>UN R129 </a:t>
            </a:r>
            <a:r>
              <a:rPr lang="nl-NL" sz="2800" b="1" dirty="0" err="1">
                <a:latin typeface="Calibri" panose="020F0502020204030204" pitchFamily="34" charset="0"/>
                <a:cs typeface="Calibri" panose="020F0502020204030204" pitchFamily="34" charset="0"/>
              </a:rPr>
              <a:t>definitions</a:t>
            </a:r>
            <a:endParaRPr lang="nl-NL" sz="2800" b="1" dirty="0">
              <a:latin typeface="Calibri" panose="020F0502020204030204" pitchFamily="34" charset="0"/>
              <a:cs typeface="Calibri" panose="020F0502020204030204" pitchFamily="34" charset="0"/>
            </a:endParaRPr>
          </a:p>
        </p:txBody>
      </p:sp>
      <p:sp>
        <p:nvSpPr>
          <p:cNvPr id="3" name="Tijdelijke aanduiding voor inhoud 2"/>
          <p:cNvSpPr>
            <a:spLocks noGrp="1"/>
          </p:cNvSpPr>
          <p:nvPr>
            <p:ph idx="1"/>
          </p:nvPr>
        </p:nvSpPr>
        <p:spPr>
          <a:xfrm>
            <a:off x="838200" y="1287380"/>
            <a:ext cx="10515600" cy="4351338"/>
          </a:xfrm>
        </p:spPr>
        <p:txBody>
          <a:bodyPr>
            <a:normAutofit/>
          </a:bodyPr>
          <a:lstStyle/>
          <a:p>
            <a:pPr marL="0" indent="0">
              <a:buNone/>
            </a:pPr>
            <a:r>
              <a:rPr lang="en-US" i="1" dirty="0"/>
              <a:t>2.15.2.              </a:t>
            </a:r>
            <a:br>
              <a:rPr lang="en-US" i="1" dirty="0"/>
            </a:br>
            <a:r>
              <a:rPr lang="en-US" i="1" dirty="0"/>
              <a:t>"Support-leg foot contact surface" means the surface of the support-leg foot physically in contact with the vehicle floor contact surface and </a:t>
            </a:r>
            <a:r>
              <a:rPr lang="en-US" b="1" i="1" dirty="0"/>
              <a:t>designed to spread the loads across the vehicle structure</a:t>
            </a:r>
            <a:r>
              <a:rPr lang="en-US" i="1" dirty="0"/>
              <a:t>.</a:t>
            </a:r>
            <a:endParaRPr lang="nl-NL" dirty="0"/>
          </a:p>
          <a:p>
            <a:pPr marL="0" indent="0">
              <a:buNone/>
            </a:pPr>
            <a:r>
              <a:rPr lang="nl-NL" dirty="0" err="1"/>
              <a:t>Some</a:t>
            </a:r>
            <a:r>
              <a:rPr lang="nl-NL" dirty="0"/>
              <a:t> </a:t>
            </a:r>
            <a:r>
              <a:rPr lang="nl-NL" dirty="0" err="1"/>
              <a:t>current</a:t>
            </a:r>
            <a:r>
              <a:rPr lang="nl-NL" dirty="0"/>
              <a:t> designs are </a:t>
            </a:r>
            <a:r>
              <a:rPr lang="nl-NL" dirty="0" err="1"/>
              <a:t>not</a:t>
            </a:r>
            <a:r>
              <a:rPr lang="nl-NL" dirty="0"/>
              <a:t> in line </a:t>
            </a:r>
            <a:r>
              <a:rPr lang="nl-NL" dirty="0" err="1"/>
              <a:t>with</a:t>
            </a:r>
            <a:r>
              <a:rPr lang="nl-NL" dirty="0"/>
              <a:t> </a:t>
            </a:r>
            <a:r>
              <a:rPr lang="nl-NL" dirty="0" err="1"/>
              <a:t>this</a:t>
            </a:r>
            <a:r>
              <a:rPr lang="nl-NL" dirty="0"/>
              <a:t> </a:t>
            </a:r>
            <a:r>
              <a:rPr lang="nl-NL" dirty="0" err="1"/>
              <a:t>definition</a:t>
            </a:r>
            <a:r>
              <a:rPr lang="nl-NL" dirty="0"/>
              <a:t>…</a:t>
            </a:r>
          </a:p>
          <a:p>
            <a:pPr marL="0" indent="0">
              <a:buNone/>
            </a:pPr>
            <a:br>
              <a:rPr lang="nl-NL" dirty="0"/>
            </a:br>
            <a:endParaRPr lang="nl-NL" dirty="0"/>
          </a:p>
          <a:p>
            <a:pPr marL="0" indent="0">
              <a:buNone/>
            </a:pPr>
            <a:endParaRPr lang="nl-NL" dirty="0"/>
          </a:p>
        </p:txBody>
      </p:sp>
      <p:pic>
        <p:nvPicPr>
          <p:cNvPr id="1026" name="Picture 9" descr="image010"/>
          <p:cNvPicPr>
            <a:picLocks noChangeAspect="1" noChangeArrowheads="1"/>
          </p:cNvPicPr>
          <p:nvPr/>
        </p:nvPicPr>
        <p:blipFill rotWithShape="1">
          <a:blip r:embed="rId2">
            <a:extLst>
              <a:ext uri="{28A0092B-C50C-407E-A947-70E740481C1C}">
                <a14:useLocalDpi xmlns:a14="http://schemas.microsoft.com/office/drawing/2010/main" val="0"/>
              </a:ext>
            </a:extLst>
          </a:blip>
          <a:srcRect t="27574"/>
          <a:stretch/>
        </p:blipFill>
        <p:spPr bwMode="auto">
          <a:xfrm>
            <a:off x="901875" y="3551425"/>
            <a:ext cx="3160147" cy="2914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kstvak 3"/>
          <p:cNvSpPr txBox="1"/>
          <p:nvPr/>
        </p:nvSpPr>
        <p:spPr>
          <a:xfrm>
            <a:off x="4062022" y="3527361"/>
            <a:ext cx="7777052" cy="3046988"/>
          </a:xfrm>
          <a:prstGeom prst="rect">
            <a:avLst/>
          </a:prstGeom>
          <a:noFill/>
        </p:spPr>
        <p:txBody>
          <a:bodyPr wrap="square" rtlCol="0">
            <a:spAutoFit/>
          </a:bodyPr>
          <a:lstStyle/>
          <a:p>
            <a:r>
              <a:rPr lang="nl-NL" sz="2400" dirty="0"/>
              <a:t>Foot </a:t>
            </a:r>
            <a:r>
              <a:rPr lang="nl-NL" sz="2400" dirty="0" err="1"/>
              <a:t>dimensions</a:t>
            </a:r>
            <a:r>
              <a:rPr lang="nl-NL" sz="2400" dirty="0"/>
              <a:t> </a:t>
            </a:r>
            <a:r>
              <a:rPr lang="nl-NL" sz="2400" dirty="0" err="1"/>
              <a:t>fulfil</a:t>
            </a:r>
            <a:r>
              <a:rPr lang="nl-NL" sz="2400" dirty="0"/>
              <a:t> </a:t>
            </a:r>
            <a:r>
              <a:rPr lang="nl-NL" sz="2400" dirty="0" err="1"/>
              <a:t>requirements</a:t>
            </a:r>
            <a:r>
              <a:rPr lang="nl-NL" sz="2400" dirty="0"/>
              <a:t> of </a:t>
            </a:r>
            <a:r>
              <a:rPr lang="nl-NL" sz="2400" dirty="0" err="1"/>
              <a:t>paragraph</a:t>
            </a:r>
            <a:r>
              <a:rPr lang="nl-NL" sz="2400" dirty="0"/>
              <a:t> 6.3.5.3. </a:t>
            </a:r>
            <a:br>
              <a:rPr lang="nl-NL" sz="2400" dirty="0"/>
            </a:br>
            <a:r>
              <a:rPr lang="nl-NL" sz="2400" dirty="0"/>
              <a:t>but </a:t>
            </a:r>
            <a:r>
              <a:rPr lang="nl-NL" sz="2400" dirty="0" err="1"/>
              <a:t>effectively</a:t>
            </a:r>
            <a:r>
              <a:rPr lang="nl-NL" sz="2400" dirty="0"/>
              <a:t>, </a:t>
            </a:r>
            <a:r>
              <a:rPr lang="nl-NL" sz="2400" dirty="0" err="1"/>
              <a:t>only</a:t>
            </a:r>
            <a:r>
              <a:rPr lang="nl-NL" sz="2400" dirty="0"/>
              <a:t> </a:t>
            </a:r>
            <a:r>
              <a:rPr lang="nl-NL" sz="2400" dirty="0" err="1"/>
              <a:t>the</a:t>
            </a:r>
            <a:r>
              <a:rPr lang="nl-NL" sz="2400" dirty="0"/>
              <a:t> </a:t>
            </a:r>
            <a:r>
              <a:rPr lang="nl-NL" sz="2400" u="sng" dirty="0"/>
              <a:t>footprint of </a:t>
            </a:r>
            <a:r>
              <a:rPr lang="nl-NL" sz="2400" u="sng" dirty="0" err="1"/>
              <a:t>the</a:t>
            </a:r>
            <a:r>
              <a:rPr lang="nl-NL" sz="2400" u="sng" dirty="0"/>
              <a:t> tube</a:t>
            </a:r>
            <a:r>
              <a:rPr lang="nl-NL" sz="2400" dirty="0"/>
              <a:t> spreads </a:t>
            </a:r>
            <a:r>
              <a:rPr lang="nl-NL" sz="2400" dirty="0" err="1"/>
              <a:t>the</a:t>
            </a:r>
            <a:r>
              <a:rPr lang="nl-NL" sz="2400" dirty="0"/>
              <a:t> loads </a:t>
            </a:r>
            <a:r>
              <a:rPr lang="nl-NL" sz="2400" dirty="0" err="1"/>
              <a:t>accross</a:t>
            </a:r>
            <a:r>
              <a:rPr lang="nl-NL" sz="2400" dirty="0"/>
              <a:t> </a:t>
            </a:r>
            <a:r>
              <a:rPr lang="nl-NL" sz="2400" dirty="0" err="1"/>
              <a:t>the</a:t>
            </a:r>
            <a:r>
              <a:rPr lang="nl-NL" sz="2400" dirty="0"/>
              <a:t> vehicle </a:t>
            </a:r>
            <a:r>
              <a:rPr lang="nl-NL" sz="2400" dirty="0" err="1"/>
              <a:t>structure</a:t>
            </a:r>
            <a:r>
              <a:rPr lang="nl-NL" sz="2400" dirty="0"/>
              <a:t> </a:t>
            </a:r>
            <a:r>
              <a:rPr lang="nl-NL" sz="2400" dirty="0" err="1"/>
              <a:t>creating</a:t>
            </a:r>
            <a:r>
              <a:rPr lang="nl-NL" sz="2400" dirty="0"/>
              <a:t> a “pinpoint load”</a:t>
            </a:r>
          </a:p>
          <a:p>
            <a:endParaRPr lang="nl-NL" sz="2400" dirty="0"/>
          </a:p>
          <a:p>
            <a:pPr marL="342900" indent="-342900">
              <a:buFontTx/>
              <a:buChar char="-"/>
            </a:pPr>
            <a:r>
              <a:rPr lang="nl-NL" sz="2400" dirty="0"/>
              <a:t>Vehicle </a:t>
            </a:r>
            <a:r>
              <a:rPr lang="nl-NL" sz="2400" dirty="0" err="1"/>
              <a:t>manufacturer</a:t>
            </a:r>
            <a:r>
              <a:rPr lang="nl-NL" sz="2400" dirty="0"/>
              <a:t> =&gt; </a:t>
            </a:r>
            <a:r>
              <a:rPr lang="nl-NL" sz="2400" dirty="0" err="1"/>
              <a:t>responsible</a:t>
            </a:r>
            <a:r>
              <a:rPr lang="nl-NL" sz="2400" dirty="0"/>
              <a:t> </a:t>
            </a:r>
            <a:r>
              <a:rPr lang="nl-NL" sz="2400" dirty="0" err="1"/>
              <a:t>for</a:t>
            </a:r>
            <a:r>
              <a:rPr lang="nl-NL" sz="2400" dirty="0"/>
              <a:t> a floor </a:t>
            </a:r>
            <a:r>
              <a:rPr lang="nl-NL" sz="2400" dirty="0" err="1"/>
              <a:t>with</a:t>
            </a:r>
            <a:r>
              <a:rPr lang="nl-NL" sz="2400" dirty="0"/>
              <a:t> </a:t>
            </a:r>
            <a:r>
              <a:rPr lang="nl-NL" sz="2400" dirty="0" err="1"/>
              <a:t>sufficient</a:t>
            </a:r>
            <a:r>
              <a:rPr lang="nl-NL" sz="2400" dirty="0"/>
              <a:t> </a:t>
            </a:r>
            <a:r>
              <a:rPr lang="nl-NL" sz="2400" dirty="0" err="1"/>
              <a:t>strength</a:t>
            </a:r>
            <a:endParaRPr lang="nl-NL" sz="2400" dirty="0"/>
          </a:p>
          <a:p>
            <a:pPr marL="342900" indent="-342900">
              <a:buFontTx/>
              <a:buChar char="-"/>
            </a:pPr>
            <a:r>
              <a:rPr lang="nl-NL" sz="2400" dirty="0"/>
              <a:t>CRS </a:t>
            </a:r>
            <a:r>
              <a:rPr lang="nl-NL" sz="2400" dirty="0" err="1"/>
              <a:t>manufacturer</a:t>
            </a:r>
            <a:r>
              <a:rPr lang="nl-NL" sz="2400" dirty="0"/>
              <a:t> =&gt; </a:t>
            </a:r>
            <a:r>
              <a:rPr lang="nl-NL" sz="2400" dirty="0" err="1"/>
              <a:t>responsible</a:t>
            </a:r>
            <a:r>
              <a:rPr lang="nl-NL" sz="2400" dirty="0"/>
              <a:t> </a:t>
            </a:r>
            <a:r>
              <a:rPr lang="nl-NL" sz="2400" dirty="0" err="1"/>
              <a:t>for</a:t>
            </a:r>
            <a:r>
              <a:rPr lang="nl-NL" sz="2400" dirty="0"/>
              <a:t> a </a:t>
            </a:r>
            <a:r>
              <a:rPr lang="nl-NL" sz="2400" dirty="0" err="1"/>
              <a:t>foot</a:t>
            </a:r>
            <a:r>
              <a:rPr lang="nl-NL" sz="2400" dirty="0"/>
              <a:t> </a:t>
            </a:r>
            <a:r>
              <a:rPr lang="nl-NL" sz="2400" dirty="0" err="1"/>
              <a:t>designed</a:t>
            </a:r>
            <a:r>
              <a:rPr lang="nl-NL" sz="2400" dirty="0"/>
              <a:t> </a:t>
            </a:r>
            <a:r>
              <a:rPr lang="nl-NL" sz="2400" dirty="0" err="1"/>
              <a:t>to</a:t>
            </a:r>
            <a:r>
              <a:rPr lang="nl-NL" sz="2400" dirty="0"/>
              <a:t> spread </a:t>
            </a:r>
            <a:r>
              <a:rPr lang="nl-NL" sz="2400" dirty="0" err="1"/>
              <a:t>the</a:t>
            </a:r>
            <a:r>
              <a:rPr lang="nl-NL" sz="2400" dirty="0"/>
              <a:t> loads.</a:t>
            </a:r>
          </a:p>
        </p:txBody>
      </p:sp>
    </p:spTree>
    <p:extLst>
      <p:ext uri="{BB962C8B-B14F-4D97-AF65-F5344CB8AC3E}">
        <p14:creationId xmlns:p14="http://schemas.microsoft.com/office/powerpoint/2010/main" val="1869015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en-US" dirty="0"/>
              <a:t>Conclusion: maybe wording needs to be improved</a:t>
            </a:r>
            <a:br>
              <a:rPr lang="en-US" dirty="0"/>
            </a:br>
            <a:endParaRPr lang="en-US" dirty="0"/>
          </a:p>
          <a:p>
            <a:pPr marL="0" indent="0">
              <a:buNone/>
            </a:pPr>
            <a:r>
              <a:rPr lang="en-US" i="1" dirty="0"/>
              <a:t>6.3.5.    </a:t>
            </a:r>
            <a:br>
              <a:rPr lang="en-US" i="1" dirty="0"/>
            </a:br>
            <a:r>
              <a:rPr lang="en-US" b="1" i="1" dirty="0" err="1"/>
              <a:t>i</a:t>
            </a:r>
            <a:r>
              <a:rPr lang="en-US" b="1" i="1" dirty="0"/>
              <a:t>-Size</a:t>
            </a:r>
            <a:r>
              <a:rPr lang="en-US" i="1" dirty="0"/>
              <a:t> Enhanced Child Restraint System support-leg and support-leg foot requirements</a:t>
            </a:r>
            <a:endParaRPr lang="nl-NL" dirty="0"/>
          </a:p>
          <a:p>
            <a:endParaRPr lang="nl-NL" dirty="0"/>
          </a:p>
          <a:p>
            <a:r>
              <a:rPr lang="en-US" dirty="0"/>
              <a:t>Conclusion: </a:t>
            </a:r>
            <a:r>
              <a:rPr lang="nl-NL" dirty="0"/>
              <a:t>Foot </a:t>
            </a:r>
            <a:r>
              <a:rPr lang="nl-NL" dirty="0" err="1"/>
              <a:t>dimensions</a:t>
            </a:r>
            <a:r>
              <a:rPr lang="nl-NL" dirty="0"/>
              <a:t> (6.3.5.3.) </a:t>
            </a:r>
            <a:r>
              <a:rPr lang="nl-NL" dirty="0" err="1"/>
              <a:t>now</a:t>
            </a:r>
            <a:r>
              <a:rPr lang="nl-NL" dirty="0"/>
              <a:t> </a:t>
            </a:r>
            <a:r>
              <a:rPr lang="nl-NL" dirty="0" err="1"/>
              <a:t>seem</a:t>
            </a:r>
            <a:r>
              <a:rPr lang="nl-NL" dirty="0"/>
              <a:t> </a:t>
            </a:r>
            <a:r>
              <a:rPr lang="nl-NL" dirty="0" err="1"/>
              <a:t>not</a:t>
            </a:r>
            <a:r>
              <a:rPr lang="nl-NL" dirty="0"/>
              <a:t> </a:t>
            </a:r>
            <a:r>
              <a:rPr lang="nl-NL" dirty="0" err="1"/>
              <a:t>to</a:t>
            </a:r>
            <a:r>
              <a:rPr lang="nl-NL" dirty="0"/>
              <a:t> </a:t>
            </a:r>
            <a:r>
              <a:rPr lang="nl-NL" dirty="0" err="1"/>
              <a:t>apply</a:t>
            </a:r>
            <a:r>
              <a:rPr lang="nl-NL" dirty="0"/>
              <a:t> </a:t>
            </a:r>
            <a:r>
              <a:rPr lang="nl-NL" dirty="0" err="1"/>
              <a:t>to</a:t>
            </a:r>
            <a:r>
              <a:rPr lang="nl-NL" dirty="0"/>
              <a:t> non-i-</a:t>
            </a:r>
            <a:r>
              <a:rPr lang="nl-NL" dirty="0" err="1"/>
              <a:t>Size</a:t>
            </a:r>
            <a:r>
              <a:rPr lang="nl-NL" dirty="0"/>
              <a:t> =&gt; </a:t>
            </a:r>
            <a:r>
              <a:rPr lang="nl-NL" dirty="0" err="1"/>
              <a:t>to</a:t>
            </a:r>
            <a:r>
              <a:rPr lang="nl-NL" dirty="0"/>
              <a:t> </a:t>
            </a:r>
            <a:r>
              <a:rPr lang="nl-NL" dirty="0" err="1"/>
              <a:t>be</a:t>
            </a:r>
            <a:r>
              <a:rPr lang="nl-NL" dirty="0"/>
              <a:t> </a:t>
            </a:r>
            <a:r>
              <a:rPr lang="nl-NL" dirty="0" err="1"/>
              <a:t>updated</a:t>
            </a:r>
            <a:endParaRPr lang="nl-NL" dirty="0"/>
          </a:p>
          <a:p>
            <a:pPr marL="0" indent="0">
              <a:buNone/>
            </a:pPr>
            <a:endParaRPr lang="nl-NL" dirty="0"/>
          </a:p>
        </p:txBody>
      </p:sp>
      <p:sp>
        <p:nvSpPr>
          <p:cNvPr id="4" name="Titel 1"/>
          <p:cNvSpPr>
            <a:spLocks noGrp="1"/>
          </p:cNvSpPr>
          <p:nvPr>
            <p:ph type="title"/>
          </p:nvPr>
        </p:nvSpPr>
        <p:spPr/>
        <p:txBody>
          <a:bodyPr>
            <a:normAutofit/>
          </a:bodyPr>
          <a:lstStyle/>
          <a:p>
            <a:r>
              <a:rPr lang="nl-NL" sz="2800" b="1" dirty="0">
                <a:latin typeface="Calibri" panose="020F0502020204030204" pitchFamily="34" charset="0"/>
                <a:cs typeface="Calibri" panose="020F0502020204030204" pitchFamily="34" charset="0"/>
              </a:rPr>
              <a:t>UN R129 </a:t>
            </a:r>
            <a:r>
              <a:rPr lang="nl-NL" sz="2800" b="1" dirty="0" err="1">
                <a:latin typeface="Calibri" panose="020F0502020204030204" pitchFamily="34" charset="0"/>
                <a:cs typeface="Calibri" panose="020F0502020204030204" pitchFamily="34" charset="0"/>
              </a:rPr>
              <a:t>definitions</a:t>
            </a:r>
            <a:r>
              <a:rPr lang="nl-NL" sz="2800" b="1" dirty="0">
                <a:latin typeface="Calibri" panose="020F0502020204030204" pitchFamily="34" charset="0"/>
                <a:cs typeface="Calibri" panose="020F0502020204030204" pitchFamily="34" charset="0"/>
              </a:rPr>
              <a:t> (</a:t>
            </a:r>
            <a:r>
              <a:rPr lang="nl-NL" sz="2800" b="1" dirty="0" err="1">
                <a:latin typeface="Calibri" panose="020F0502020204030204" pitchFamily="34" charset="0"/>
                <a:cs typeface="Calibri" panose="020F0502020204030204" pitchFamily="34" charset="0"/>
              </a:rPr>
              <a:t>cont</a:t>
            </a:r>
            <a:r>
              <a:rPr lang="nl-NL" sz="2800" b="1"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71049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956145" y="1321415"/>
            <a:ext cx="10177112" cy="461665"/>
          </a:xfrm>
          <a:prstGeom prst="rect">
            <a:avLst/>
          </a:prstGeom>
        </p:spPr>
        <p:txBody>
          <a:bodyPr wrap="square">
            <a:spAutoFit/>
          </a:bodyPr>
          <a:lstStyle/>
          <a:p>
            <a:pPr marL="342900" indent="-342900">
              <a:buFont typeface="Arial" panose="020B0604020202020204" pitchFamily="34" charset="0"/>
              <a:buChar char="•"/>
            </a:pPr>
            <a:endParaRPr lang="en-US" sz="2400" dirty="0"/>
          </a:p>
        </p:txBody>
      </p:sp>
      <p:sp>
        <p:nvSpPr>
          <p:cNvPr id="5" name="Rechthoek 4"/>
          <p:cNvSpPr/>
          <p:nvPr/>
        </p:nvSpPr>
        <p:spPr>
          <a:xfrm>
            <a:off x="956145" y="558889"/>
            <a:ext cx="3952685" cy="523220"/>
          </a:xfrm>
          <a:prstGeom prst="rect">
            <a:avLst/>
          </a:prstGeom>
        </p:spPr>
        <p:txBody>
          <a:bodyPr wrap="none">
            <a:spAutoFit/>
          </a:bodyPr>
          <a:lstStyle/>
          <a:p>
            <a:r>
              <a:rPr lang="nl-NL" sz="2800" b="1" dirty="0" err="1">
                <a:latin typeface="Calibri" panose="020F0502020204030204" pitchFamily="34" charset="0"/>
                <a:ea typeface="+mj-ea"/>
                <a:cs typeface="Calibri" panose="020F0502020204030204" pitchFamily="34" charset="0"/>
              </a:rPr>
              <a:t>Lower</a:t>
            </a:r>
            <a:r>
              <a:rPr lang="nl-NL" sz="2800" b="1" dirty="0">
                <a:latin typeface="Calibri" panose="020F0502020204030204" pitchFamily="34" charset="0"/>
                <a:ea typeface="+mj-ea"/>
                <a:cs typeface="Calibri" panose="020F0502020204030204" pitchFamily="34" charset="0"/>
              </a:rPr>
              <a:t> </a:t>
            </a:r>
            <a:r>
              <a:rPr lang="nl-NL" sz="2800" b="1" dirty="0" err="1">
                <a:latin typeface="Calibri" panose="020F0502020204030204" pitchFamily="34" charset="0"/>
                <a:ea typeface="+mj-ea"/>
                <a:cs typeface="Calibri" panose="020F0502020204030204" pitchFamily="34" charset="0"/>
              </a:rPr>
              <a:t>Tether</a:t>
            </a:r>
            <a:r>
              <a:rPr lang="nl-NL" sz="2800" b="1" dirty="0">
                <a:latin typeface="Calibri" panose="020F0502020204030204" pitchFamily="34" charset="0"/>
                <a:ea typeface="+mj-ea"/>
                <a:cs typeface="Calibri" panose="020F0502020204030204" pitchFamily="34" charset="0"/>
              </a:rPr>
              <a:t> </a:t>
            </a:r>
            <a:r>
              <a:rPr lang="nl-NL" sz="2800" b="1" dirty="0" err="1">
                <a:latin typeface="Calibri" panose="020F0502020204030204" pitchFamily="34" charset="0"/>
                <a:ea typeface="+mj-ea"/>
                <a:cs typeface="Calibri" panose="020F0502020204030204" pitchFamily="34" charset="0"/>
              </a:rPr>
              <a:t>Anchorages</a:t>
            </a:r>
            <a:endParaRPr lang="nl-NL" sz="2800" b="1" dirty="0">
              <a:latin typeface="Calibri" panose="020F0502020204030204" pitchFamily="34" charset="0"/>
              <a:ea typeface="+mj-ea"/>
              <a:cs typeface="Calibri" panose="020F0502020204030204" pitchFamily="34" charset="0"/>
            </a:endParaRPr>
          </a:p>
        </p:txBody>
      </p:sp>
      <p:sp>
        <p:nvSpPr>
          <p:cNvPr id="3" name="Rechthoek 2"/>
          <p:cNvSpPr/>
          <p:nvPr/>
        </p:nvSpPr>
        <p:spPr>
          <a:xfrm>
            <a:off x="956145" y="1225689"/>
            <a:ext cx="10203521" cy="4893647"/>
          </a:xfrm>
          <a:prstGeom prst="rect">
            <a:avLst/>
          </a:prstGeom>
        </p:spPr>
        <p:txBody>
          <a:bodyPr wrap="square">
            <a:spAutoFit/>
          </a:bodyPr>
          <a:lstStyle/>
          <a:p>
            <a:r>
              <a:rPr lang="nl-NL" sz="2400" u="sng" dirty="0"/>
              <a:t>Three stages:</a:t>
            </a:r>
          </a:p>
          <a:p>
            <a:endParaRPr lang="nl-NL" sz="2400" u="sng" dirty="0"/>
          </a:p>
          <a:p>
            <a:pPr marL="457200" indent="-457200">
              <a:buAutoNum type="arabicPeriod"/>
            </a:pPr>
            <a:r>
              <a:rPr lang="nl-NL" sz="2400" dirty="0"/>
              <a:t>Short term: </a:t>
            </a:r>
            <a:br>
              <a:rPr lang="nl-NL" sz="2400" dirty="0"/>
            </a:br>
            <a:r>
              <a:rPr lang="nl-NL" sz="2400" dirty="0" err="1"/>
              <a:t>What</a:t>
            </a:r>
            <a:r>
              <a:rPr lang="nl-NL" sz="2400" dirty="0"/>
              <a:t> </a:t>
            </a:r>
            <a:r>
              <a:rPr lang="nl-NL" sz="2400" dirty="0" err="1"/>
              <a:t>can</a:t>
            </a:r>
            <a:r>
              <a:rPr lang="nl-NL" sz="2400" dirty="0"/>
              <a:t> </a:t>
            </a:r>
            <a:r>
              <a:rPr lang="nl-NL" sz="2400" dirty="0" err="1"/>
              <a:t>be</a:t>
            </a:r>
            <a:r>
              <a:rPr lang="nl-NL" sz="2400" dirty="0"/>
              <a:t> </a:t>
            </a:r>
            <a:r>
              <a:rPr lang="nl-NL" sz="2400" dirty="0" err="1"/>
              <a:t>approved</a:t>
            </a:r>
            <a:r>
              <a:rPr lang="nl-NL" sz="2400" dirty="0"/>
              <a:t> </a:t>
            </a:r>
            <a:r>
              <a:rPr lang="nl-NL" sz="2400" dirty="0" err="1"/>
              <a:t>under</a:t>
            </a:r>
            <a:r>
              <a:rPr lang="nl-NL" sz="2400" dirty="0"/>
              <a:t> UN R129.03 </a:t>
            </a:r>
            <a:r>
              <a:rPr lang="nl-NL" sz="2400" dirty="0" err="1"/>
              <a:t>and</a:t>
            </a:r>
            <a:r>
              <a:rPr lang="nl-NL" sz="2400" dirty="0"/>
              <a:t> UN R145.00</a:t>
            </a:r>
            <a:br>
              <a:rPr lang="nl-NL" sz="2400" dirty="0"/>
            </a:br>
            <a:endParaRPr lang="nl-NL" sz="2400" dirty="0"/>
          </a:p>
          <a:p>
            <a:pPr marL="457200" indent="-457200">
              <a:buAutoNum type="arabicPeriod"/>
            </a:pPr>
            <a:r>
              <a:rPr lang="nl-NL" sz="2400" dirty="0" err="1"/>
              <a:t>Mid</a:t>
            </a:r>
            <a:r>
              <a:rPr lang="nl-NL" sz="2400" dirty="0"/>
              <a:t> term:</a:t>
            </a:r>
            <a:br>
              <a:rPr lang="nl-NL" sz="2400" dirty="0"/>
            </a:br>
            <a:r>
              <a:rPr lang="nl-NL" sz="2400" dirty="0" err="1"/>
              <a:t>Introduction</a:t>
            </a:r>
            <a:r>
              <a:rPr lang="nl-NL" sz="2400" dirty="0"/>
              <a:t> of new series of </a:t>
            </a:r>
            <a:r>
              <a:rPr lang="nl-NL" sz="2400" dirty="0" err="1"/>
              <a:t>amendments</a:t>
            </a:r>
            <a:r>
              <a:rPr lang="nl-NL" sz="2400" dirty="0"/>
              <a:t> </a:t>
            </a:r>
            <a:r>
              <a:rPr lang="nl-NL" sz="2400" dirty="0" err="1"/>
              <a:t>to</a:t>
            </a:r>
            <a:r>
              <a:rPr lang="nl-NL" sz="2400" dirty="0"/>
              <a:t> UN R129, UN R145 </a:t>
            </a:r>
            <a:r>
              <a:rPr lang="nl-NL" sz="2400" dirty="0" err="1"/>
              <a:t>and</a:t>
            </a:r>
            <a:r>
              <a:rPr lang="nl-NL" sz="2400" dirty="0"/>
              <a:t> UN R16</a:t>
            </a:r>
            <a:br>
              <a:rPr lang="nl-NL" sz="2400" dirty="0"/>
            </a:br>
            <a:r>
              <a:rPr lang="nl-NL" sz="2400" dirty="0" err="1"/>
              <a:t>Proposals</a:t>
            </a:r>
            <a:r>
              <a:rPr lang="nl-NL" sz="2400" dirty="0"/>
              <a:t> </a:t>
            </a:r>
            <a:r>
              <a:rPr lang="nl-NL" sz="2400" dirty="0" err="1"/>
              <a:t>to</a:t>
            </a:r>
            <a:r>
              <a:rPr lang="nl-NL" sz="2400" dirty="0"/>
              <a:t> </a:t>
            </a:r>
            <a:r>
              <a:rPr lang="nl-NL" sz="2400" dirty="0" err="1"/>
              <a:t>be</a:t>
            </a:r>
            <a:r>
              <a:rPr lang="nl-NL" sz="2400" dirty="0"/>
              <a:t> </a:t>
            </a:r>
            <a:r>
              <a:rPr lang="nl-NL" sz="2400" dirty="0" err="1"/>
              <a:t>expected</a:t>
            </a:r>
            <a:r>
              <a:rPr lang="nl-NL" sz="2400" dirty="0"/>
              <a:t> in May 2023 </a:t>
            </a:r>
            <a:r>
              <a:rPr lang="nl-NL" sz="2400" dirty="0" err="1"/>
              <a:t>session</a:t>
            </a:r>
            <a:r>
              <a:rPr lang="nl-NL" sz="2400" dirty="0"/>
              <a:t> of GRSP</a:t>
            </a:r>
            <a:br>
              <a:rPr lang="nl-NL" sz="2400" dirty="0"/>
            </a:br>
            <a:endParaRPr lang="nl-NL" sz="2400" dirty="0"/>
          </a:p>
          <a:p>
            <a:pPr marL="457200" indent="-457200">
              <a:buAutoNum type="arabicPeriod"/>
            </a:pPr>
            <a:r>
              <a:rPr lang="nl-NL" sz="2400" dirty="0"/>
              <a:t>Long term:</a:t>
            </a:r>
            <a:br>
              <a:rPr lang="nl-NL" sz="2400" dirty="0"/>
            </a:br>
            <a:r>
              <a:rPr lang="nl-NL" sz="2400" dirty="0"/>
              <a:t>ISOFIX 2.0 ?!</a:t>
            </a:r>
          </a:p>
          <a:p>
            <a:pPr marL="457200" indent="-457200">
              <a:buAutoNum type="arabicPeriod"/>
            </a:pPr>
            <a:endParaRPr lang="en-US" sz="2400" dirty="0"/>
          </a:p>
          <a:p>
            <a:endParaRPr lang="en-US" sz="2400" dirty="0"/>
          </a:p>
        </p:txBody>
      </p:sp>
    </p:spTree>
    <p:extLst>
      <p:ext uri="{BB962C8B-B14F-4D97-AF65-F5344CB8AC3E}">
        <p14:creationId xmlns:p14="http://schemas.microsoft.com/office/powerpoint/2010/main" val="2758923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5101388" y="1455821"/>
            <a:ext cx="6653465" cy="4524315"/>
          </a:xfrm>
          <a:prstGeom prst="rect">
            <a:avLst/>
          </a:prstGeom>
        </p:spPr>
        <p:txBody>
          <a:bodyPr wrap="square">
            <a:spAutoFit/>
          </a:bodyPr>
          <a:lstStyle/>
          <a:p>
            <a:pPr marL="342900" indent="-342900">
              <a:buFont typeface="Arial" panose="020B0604020202020204" pitchFamily="34" charset="0"/>
              <a:buChar char="•"/>
            </a:pPr>
            <a:r>
              <a:rPr lang="en-US" sz="2400" dirty="0"/>
              <a:t>Only approve ECRS with lower tether anchorages using top tether hook, for use in vehicles where the vehicle manufacturer provides the brackets (or integrated solution to attach the top tether hook directly to the rail)</a:t>
            </a:r>
            <a:br>
              <a:rPr lang="en-US" sz="2400" dirty="0"/>
            </a:br>
            <a:endParaRPr lang="en-US" sz="2400" dirty="0"/>
          </a:p>
          <a:p>
            <a:pPr marL="342900" indent="-342900">
              <a:buFont typeface="Arial" panose="020B0604020202020204" pitchFamily="34" charset="0"/>
              <a:buChar char="•"/>
            </a:pPr>
            <a:r>
              <a:rPr lang="en-US" sz="2400" dirty="0"/>
              <a:t>General strength and durability requirements apply to straps and retractors (UN R129 §6.7)</a:t>
            </a:r>
            <a:br>
              <a:rPr lang="en-US" sz="2400" dirty="0"/>
            </a:br>
            <a:endParaRPr lang="en-US" sz="2400" dirty="0"/>
          </a:p>
          <a:p>
            <a:pPr marL="342900" indent="-342900">
              <a:buFont typeface="Arial" panose="020B0604020202020204" pitchFamily="34" charset="0"/>
              <a:buChar char="•"/>
            </a:pPr>
            <a:r>
              <a:rPr lang="en-US" sz="2400" dirty="0"/>
              <a:t>In line with ISO 13216-4:2020</a:t>
            </a:r>
            <a:br>
              <a:rPr lang="en-US" sz="2400" dirty="0"/>
            </a:br>
            <a:endParaRPr lang="en-US" sz="2400" dirty="0"/>
          </a:p>
          <a:p>
            <a:pPr marL="342900" indent="-342900">
              <a:buFont typeface="Arial" panose="020B0604020202020204" pitchFamily="34" charset="0"/>
              <a:buChar char="•"/>
            </a:pPr>
            <a:endParaRPr lang="en-US" sz="2400" dirty="0"/>
          </a:p>
        </p:txBody>
      </p:sp>
      <p:sp>
        <p:nvSpPr>
          <p:cNvPr id="5" name="Rechthoek 4"/>
          <p:cNvSpPr/>
          <p:nvPr/>
        </p:nvSpPr>
        <p:spPr>
          <a:xfrm>
            <a:off x="956145" y="558889"/>
            <a:ext cx="6375784" cy="523220"/>
          </a:xfrm>
          <a:prstGeom prst="rect">
            <a:avLst/>
          </a:prstGeom>
        </p:spPr>
        <p:txBody>
          <a:bodyPr wrap="none">
            <a:spAutoFit/>
          </a:bodyPr>
          <a:lstStyle/>
          <a:p>
            <a:r>
              <a:rPr lang="nl-NL" sz="2800" b="1" dirty="0">
                <a:latin typeface="Calibri" panose="020F0502020204030204" pitchFamily="34" charset="0"/>
                <a:ea typeface="+mj-ea"/>
                <a:cs typeface="Calibri" panose="020F0502020204030204" pitchFamily="34" charset="0"/>
              </a:rPr>
              <a:t>Short term solution – </a:t>
            </a:r>
            <a:r>
              <a:rPr lang="nl-NL" sz="2800" b="1" dirty="0" err="1">
                <a:latin typeface="Calibri" panose="020F0502020204030204" pitchFamily="34" charset="0"/>
                <a:ea typeface="+mj-ea"/>
                <a:cs typeface="Calibri" panose="020F0502020204030204" pitchFamily="34" charset="0"/>
              </a:rPr>
              <a:t>guidance</a:t>
            </a:r>
            <a:r>
              <a:rPr lang="nl-NL" sz="2800" b="1" dirty="0">
                <a:latin typeface="Calibri" panose="020F0502020204030204" pitchFamily="34" charset="0"/>
                <a:ea typeface="+mj-ea"/>
                <a:cs typeface="Calibri" panose="020F0502020204030204" pitchFamily="34" charset="0"/>
              </a:rPr>
              <a:t> document</a:t>
            </a:r>
          </a:p>
        </p:txBody>
      </p:sp>
      <p:sp>
        <p:nvSpPr>
          <p:cNvPr id="3" name="Rechthoek 2"/>
          <p:cNvSpPr/>
          <p:nvPr/>
        </p:nvSpPr>
        <p:spPr>
          <a:xfrm>
            <a:off x="5915024" y="1321415"/>
            <a:ext cx="5167928" cy="4791360"/>
          </a:xfrm>
          <a:prstGeom prst="rect">
            <a:avLst/>
          </a:prstGeom>
        </p:spPr>
        <p:txBody>
          <a:bodyPr wrap="square">
            <a:spAutoFit/>
          </a:bodyPr>
          <a:lstStyle/>
          <a:p>
            <a:pPr marL="342900" indent="-342900">
              <a:buFont typeface="Arial" panose="020B0604020202020204" pitchFamily="34" charset="0"/>
              <a:buChar char="•"/>
            </a:pPr>
            <a:endParaRPr lang="en-US" sz="2400" dirty="0"/>
          </a:p>
        </p:txBody>
      </p:sp>
      <p:pic>
        <p:nvPicPr>
          <p:cNvPr id="2" name="Afbeelding 1"/>
          <p:cNvPicPr>
            <a:picLocks noChangeAspect="1"/>
          </p:cNvPicPr>
          <p:nvPr/>
        </p:nvPicPr>
        <p:blipFill>
          <a:blip r:embed="rId2"/>
          <a:stretch>
            <a:fillRect/>
          </a:stretch>
        </p:blipFill>
        <p:spPr>
          <a:xfrm>
            <a:off x="929736" y="1321415"/>
            <a:ext cx="4019550" cy="4352925"/>
          </a:xfrm>
          <a:prstGeom prst="rect">
            <a:avLst/>
          </a:prstGeom>
        </p:spPr>
      </p:pic>
    </p:spTree>
    <p:extLst>
      <p:ext uri="{BB962C8B-B14F-4D97-AF65-F5344CB8AC3E}">
        <p14:creationId xmlns:p14="http://schemas.microsoft.com/office/powerpoint/2010/main" val="3263105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782889" y="1369541"/>
            <a:ext cx="10757801" cy="5262979"/>
          </a:xfrm>
          <a:prstGeom prst="rect">
            <a:avLst/>
          </a:prstGeom>
        </p:spPr>
        <p:txBody>
          <a:bodyPr wrap="square">
            <a:spAutoFit/>
          </a:bodyPr>
          <a:lstStyle/>
          <a:p>
            <a:r>
              <a:rPr lang="en-US" sz="2400" dirty="0"/>
              <a:t>General:</a:t>
            </a:r>
          </a:p>
          <a:p>
            <a:pPr marL="342900" indent="-342900">
              <a:buFont typeface="Arial" panose="020B0604020202020204" pitchFamily="34" charset="0"/>
              <a:buChar char="•"/>
            </a:pPr>
            <a:r>
              <a:rPr lang="en-US" sz="2400" dirty="0"/>
              <a:t>Introduce definitions on LTA</a:t>
            </a:r>
          </a:p>
          <a:p>
            <a:pPr marL="342900" indent="-342900">
              <a:buFont typeface="Arial" panose="020B0604020202020204" pitchFamily="34" charset="0"/>
              <a:buChar char="•"/>
            </a:pPr>
            <a:r>
              <a:rPr lang="en-US" sz="2400" dirty="0"/>
              <a:t>Facilitate the use of LTA in combination with (top) tether hook only</a:t>
            </a:r>
          </a:p>
          <a:p>
            <a:pPr marL="342900" indent="-342900">
              <a:buFont typeface="Arial" panose="020B0604020202020204" pitchFamily="34" charset="0"/>
              <a:buChar char="•"/>
            </a:pPr>
            <a:r>
              <a:rPr lang="en-US" sz="2400" dirty="0" err="1"/>
              <a:t>Facitilate</a:t>
            </a:r>
            <a:r>
              <a:rPr lang="en-US" sz="2400" dirty="0"/>
              <a:t> the situation whereby</a:t>
            </a:r>
            <a:br>
              <a:rPr lang="en-US" sz="2400" dirty="0"/>
            </a:br>
            <a:r>
              <a:rPr lang="en-US" sz="2400" dirty="0"/>
              <a:t>- the vehicle manufacturer provides the vehicle with brackets</a:t>
            </a:r>
            <a:br>
              <a:rPr lang="en-US" sz="2400" dirty="0"/>
            </a:br>
            <a:r>
              <a:rPr lang="en-US" sz="2400" dirty="0"/>
              <a:t>- the vehicle manufacturer provides an integrated solution in the rails</a:t>
            </a:r>
            <a:br>
              <a:rPr lang="en-US" sz="2400" dirty="0"/>
            </a:br>
            <a:r>
              <a:rPr lang="en-US" sz="2400" dirty="0"/>
              <a:t>- the vehicle manufacturer provides for the anchorage only and the “universal</a:t>
            </a:r>
            <a:br>
              <a:rPr lang="en-US" sz="2400" dirty="0"/>
            </a:br>
            <a:r>
              <a:rPr lang="en-US" sz="2400" dirty="0"/>
              <a:t>   bracket(s)” is supplied by the CRS manufacturer</a:t>
            </a:r>
            <a:br>
              <a:rPr lang="en-US" sz="2400" dirty="0"/>
            </a:br>
            <a:r>
              <a:rPr lang="en-US" sz="2400" dirty="0"/>
              <a:t>- the vehicle manufacturer recommends the top tether anchorage of the front seat</a:t>
            </a:r>
            <a:br>
              <a:rPr lang="en-US" sz="2400" dirty="0"/>
            </a:br>
            <a:r>
              <a:rPr lang="en-US" sz="2400" dirty="0"/>
              <a:t>   to be used as LTA and it is tested as such.</a:t>
            </a:r>
          </a:p>
          <a:p>
            <a:endParaRPr lang="en-US" sz="2400" dirty="0"/>
          </a:p>
          <a:p>
            <a:r>
              <a:rPr lang="en-US" sz="2400" dirty="0"/>
              <a:t>UNR16:</a:t>
            </a:r>
          </a:p>
          <a:p>
            <a:pPr marL="342900" indent="-342900">
              <a:buFont typeface="Arial" panose="020B0604020202020204" pitchFamily="34" charset="0"/>
              <a:buChar char="•"/>
            </a:pPr>
            <a:r>
              <a:rPr lang="en-US" sz="2400" dirty="0"/>
              <a:t>Instructions to consumers on LTA</a:t>
            </a:r>
            <a:br>
              <a:rPr lang="en-US" sz="2400" dirty="0"/>
            </a:br>
            <a:endParaRPr lang="nl-NL" sz="2400" dirty="0"/>
          </a:p>
        </p:txBody>
      </p:sp>
      <p:sp>
        <p:nvSpPr>
          <p:cNvPr id="5" name="Rechthoek 4"/>
          <p:cNvSpPr/>
          <p:nvPr/>
        </p:nvSpPr>
        <p:spPr>
          <a:xfrm>
            <a:off x="782890" y="530010"/>
            <a:ext cx="8391208" cy="523220"/>
          </a:xfrm>
          <a:prstGeom prst="rect">
            <a:avLst/>
          </a:prstGeom>
        </p:spPr>
        <p:txBody>
          <a:bodyPr wrap="none">
            <a:spAutoFit/>
          </a:bodyPr>
          <a:lstStyle/>
          <a:p>
            <a:r>
              <a:rPr lang="nl-NL" sz="2800" b="1" dirty="0" err="1">
                <a:latin typeface="Calibri" panose="020F0502020204030204" pitchFamily="34" charset="0"/>
                <a:ea typeface="+mj-ea"/>
                <a:cs typeface="Calibri" panose="020F0502020204030204" pitchFamily="34" charset="0"/>
              </a:rPr>
              <a:t>Midterm</a:t>
            </a:r>
            <a:r>
              <a:rPr lang="nl-NL" sz="2800" b="1" dirty="0">
                <a:latin typeface="Calibri" panose="020F0502020204030204" pitchFamily="34" charset="0"/>
                <a:ea typeface="+mj-ea"/>
                <a:cs typeface="Calibri" panose="020F0502020204030204" pitchFamily="34" charset="0"/>
              </a:rPr>
              <a:t> solution – update of UN R16, R129 </a:t>
            </a:r>
            <a:r>
              <a:rPr lang="nl-NL" sz="2800" b="1" dirty="0" err="1">
                <a:latin typeface="Calibri" panose="020F0502020204030204" pitchFamily="34" charset="0"/>
                <a:ea typeface="+mj-ea"/>
                <a:cs typeface="Calibri" panose="020F0502020204030204" pitchFamily="34" charset="0"/>
              </a:rPr>
              <a:t>and</a:t>
            </a:r>
            <a:r>
              <a:rPr lang="nl-NL" sz="2800" b="1" dirty="0">
                <a:latin typeface="Calibri" panose="020F0502020204030204" pitchFamily="34" charset="0"/>
                <a:ea typeface="+mj-ea"/>
                <a:cs typeface="Calibri" panose="020F0502020204030204" pitchFamily="34" charset="0"/>
              </a:rPr>
              <a:t> R145</a:t>
            </a:r>
          </a:p>
        </p:txBody>
      </p:sp>
    </p:spTree>
    <p:extLst>
      <p:ext uri="{BB962C8B-B14F-4D97-AF65-F5344CB8AC3E}">
        <p14:creationId xmlns:p14="http://schemas.microsoft.com/office/powerpoint/2010/main" val="2421327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782889" y="1369541"/>
            <a:ext cx="10757801" cy="2308324"/>
          </a:xfrm>
          <a:prstGeom prst="rect">
            <a:avLst/>
          </a:prstGeom>
        </p:spPr>
        <p:txBody>
          <a:bodyPr wrap="square">
            <a:spAutoFit/>
          </a:bodyPr>
          <a:lstStyle/>
          <a:p>
            <a:r>
              <a:rPr lang="en-US" sz="2400" dirty="0"/>
              <a:t>UN R145:</a:t>
            </a:r>
          </a:p>
          <a:p>
            <a:pPr marL="342900" indent="-342900">
              <a:buFont typeface="Arial" panose="020B0604020202020204" pitchFamily="34" charset="0"/>
              <a:buChar char="•"/>
            </a:pPr>
            <a:r>
              <a:rPr lang="en-US" sz="2400" dirty="0"/>
              <a:t>Basic requirements are taken from ISO 13216-4:2020</a:t>
            </a:r>
          </a:p>
          <a:p>
            <a:endParaRPr lang="en-US" sz="2400" dirty="0"/>
          </a:p>
          <a:p>
            <a:r>
              <a:rPr lang="en-US" sz="2400" dirty="0"/>
              <a:t>UN R129:</a:t>
            </a:r>
          </a:p>
          <a:p>
            <a:pPr marL="342900" indent="-342900">
              <a:buFont typeface="Arial" panose="020B0604020202020204" pitchFamily="34" charset="0"/>
              <a:buChar char="•"/>
            </a:pPr>
            <a:r>
              <a:rPr lang="en-US" sz="2400" dirty="0"/>
              <a:t>Update of Annex 24</a:t>
            </a:r>
            <a:br>
              <a:rPr lang="en-US" sz="2400" dirty="0"/>
            </a:br>
            <a:endParaRPr lang="nl-NL" sz="2400" dirty="0"/>
          </a:p>
        </p:txBody>
      </p:sp>
      <p:sp>
        <p:nvSpPr>
          <p:cNvPr id="5" name="Rechthoek 4"/>
          <p:cNvSpPr/>
          <p:nvPr/>
        </p:nvSpPr>
        <p:spPr>
          <a:xfrm>
            <a:off x="782890" y="530010"/>
            <a:ext cx="8391208" cy="523220"/>
          </a:xfrm>
          <a:prstGeom prst="rect">
            <a:avLst/>
          </a:prstGeom>
        </p:spPr>
        <p:txBody>
          <a:bodyPr wrap="none">
            <a:spAutoFit/>
          </a:bodyPr>
          <a:lstStyle/>
          <a:p>
            <a:r>
              <a:rPr lang="nl-NL" sz="2800" b="1" dirty="0" err="1">
                <a:latin typeface="Calibri" panose="020F0502020204030204" pitchFamily="34" charset="0"/>
                <a:ea typeface="+mj-ea"/>
                <a:cs typeface="Calibri" panose="020F0502020204030204" pitchFamily="34" charset="0"/>
              </a:rPr>
              <a:t>Midterm</a:t>
            </a:r>
            <a:r>
              <a:rPr lang="nl-NL" sz="2800" b="1" dirty="0">
                <a:latin typeface="Calibri" panose="020F0502020204030204" pitchFamily="34" charset="0"/>
                <a:ea typeface="+mj-ea"/>
                <a:cs typeface="Calibri" panose="020F0502020204030204" pitchFamily="34" charset="0"/>
              </a:rPr>
              <a:t> solution – update of UN R16, R129 </a:t>
            </a:r>
            <a:r>
              <a:rPr lang="nl-NL" sz="2800" b="1" dirty="0" err="1">
                <a:latin typeface="Calibri" panose="020F0502020204030204" pitchFamily="34" charset="0"/>
                <a:ea typeface="+mj-ea"/>
                <a:cs typeface="Calibri" panose="020F0502020204030204" pitchFamily="34" charset="0"/>
              </a:rPr>
              <a:t>and</a:t>
            </a:r>
            <a:r>
              <a:rPr lang="nl-NL" sz="2800" b="1" dirty="0">
                <a:latin typeface="Calibri" panose="020F0502020204030204" pitchFamily="34" charset="0"/>
                <a:ea typeface="+mj-ea"/>
                <a:cs typeface="Calibri" panose="020F0502020204030204" pitchFamily="34" charset="0"/>
              </a:rPr>
              <a:t> R145</a:t>
            </a:r>
          </a:p>
        </p:txBody>
      </p:sp>
    </p:spTree>
    <p:extLst>
      <p:ext uri="{BB962C8B-B14F-4D97-AF65-F5344CB8AC3E}">
        <p14:creationId xmlns:p14="http://schemas.microsoft.com/office/powerpoint/2010/main" val="278478258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7" ma:contentTypeDescription="Create a new document." ma:contentTypeScope="" ma:versionID="3dda9090b5883dd13a17919601bc9337">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ded5af2ee258f7c0b7926b0cd9be3d49"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documentManagement>
</p:properties>
</file>

<file path=customXml/itemProps1.xml><?xml version="1.0" encoding="utf-8"?>
<ds:datastoreItem xmlns:ds="http://schemas.openxmlformats.org/officeDocument/2006/customXml" ds:itemID="{B2ED2211-4A66-490A-AEE1-75896E806065}"/>
</file>

<file path=customXml/itemProps2.xml><?xml version="1.0" encoding="utf-8"?>
<ds:datastoreItem xmlns:ds="http://schemas.openxmlformats.org/officeDocument/2006/customXml" ds:itemID="{A10A1A72-4954-4F0E-86F7-EE566EE4DF55}"/>
</file>

<file path=customXml/itemProps3.xml><?xml version="1.0" encoding="utf-8"?>
<ds:datastoreItem xmlns:ds="http://schemas.openxmlformats.org/officeDocument/2006/customXml" ds:itemID="{67322957-629C-4206-B4D0-C95FB107B9EE}"/>
</file>

<file path=docProps/app.xml><?xml version="1.0" encoding="utf-8"?>
<Properties xmlns="http://schemas.openxmlformats.org/officeDocument/2006/extended-properties" xmlns:vt="http://schemas.openxmlformats.org/officeDocument/2006/docPropsVTypes">
  <TotalTime>1909</TotalTime>
  <Words>1003</Words>
  <Application>Microsoft Office PowerPoint</Application>
  <PresentationFormat>Widescreen</PresentationFormat>
  <Paragraphs>69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Kantoorthema</vt:lpstr>
      <vt:lpstr>PowerPoint Presentation</vt:lpstr>
      <vt:lpstr>PowerPoint Presentation</vt:lpstr>
      <vt:lpstr>PowerPoint Presentation</vt:lpstr>
      <vt:lpstr>UN R129 definitions</vt:lpstr>
      <vt:lpstr>UN R129 definitions (cont.)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RDW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Lammers, Hans</dc:creator>
  <cp:lastModifiedBy>Edoardo Gianotti</cp:lastModifiedBy>
  <cp:revision>103</cp:revision>
  <dcterms:created xsi:type="dcterms:W3CDTF">2022-03-28T11:23:14Z</dcterms:created>
  <dcterms:modified xsi:type="dcterms:W3CDTF">2022-12-05T16:59:09Z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0x0101003B8422D08C252547BB1CFA7F78E2CB83</vt:lpwstr>
  </property>
</Properties>
</file>