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5" r:id="rId5"/>
    <p:sldId id="266" r:id="rId6"/>
    <p:sldId id="264" r:id="rId7"/>
    <p:sldId id="267" r:id="rId8"/>
    <p:sldId id="268" r:id="rId9"/>
    <p:sldId id="269" r:id="rId10"/>
    <p:sldId id="270" r:id="rId11"/>
    <p:sldId id="271" r:id="rId12"/>
    <p:sldId id="272" r:id="rId13"/>
    <p:sldId id="273" r:id="rId14"/>
    <p:sldId id="263" r:id="rId15"/>
  </p:sldIdLst>
  <p:sldSz cx="9144000" cy="6858000" type="screen4x3"/>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946FA-43D3-49AD-AC18-219220326F86}" v="2" dt="2021-12-03T12:32:50.634"/>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294" autoAdjust="0"/>
  </p:normalViewPr>
  <p:slideViewPr>
    <p:cSldViewPr>
      <p:cViewPr varScale="1">
        <p:scale>
          <a:sx n="62" d="100"/>
          <a:sy n="62" d="100"/>
        </p:scale>
        <p:origin x="1400" y="76"/>
      </p:cViewPr>
      <p:guideLst>
        <p:guide orient="horz" pos="2160"/>
        <p:guide orient="horz" pos="40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ko-KR" altLang="en-US"/>
          </a:p>
        </p:txBody>
      </p:sp>
      <p:sp>
        <p:nvSpPr>
          <p:cNvPr id="3" name="날짜 개체 틀 2"/>
          <p:cNvSpPr>
            <a:spLocks noGrp="1"/>
          </p:cNvSpPr>
          <p:nvPr>
            <p:ph type="dt" idx="1"/>
          </p:nvPr>
        </p:nvSpPr>
        <p:spPr>
          <a:xfrm>
            <a:off x="3855082" y="0"/>
            <a:ext cx="2950529" cy="497524"/>
          </a:xfrm>
          <a:prstGeom prst="rect">
            <a:avLst/>
          </a:prstGeom>
        </p:spPr>
        <p:txBody>
          <a:bodyPr vert="horz" lIns="91559" tIns="45779" rIns="91559" bIns="45779" rtlCol="0"/>
          <a:lstStyle>
            <a:lvl1pPr algn="r">
              <a:defRPr sz="1200"/>
            </a:lvl1pPr>
          </a:lstStyle>
          <a:p>
            <a:fld id="{50A20D5F-8E10-44E5-BE4C-D7EAB9844303}" type="datetimeFigureOut">
              <a:rPr lang="ko-KR" altLang="en-US" smtClean="0"/>
              <a:t>2022-12-01</a:t>
            </a:fld>
            <a:endParaRPr lang="ko-KR" altLang="en-US"/>
          </a:p>
        </p:txBody>
      </p:sp>
      <p:sp>
        <p:nvSpPr>
          <p:cNvPr id="4" name="슬라이드 이미지 개체 틀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59" tIns="45779" rIns="91559" bIns="45779" rtlCol="0" anchor="ctr"/>
          <a:lstStyle/>
          <a:p>
            <a:endParaRPr lang="ko-KR" altLang="en-US"/>
          </a:p>
        </p:txBody>
      </p:sp>
      <p:sp>
        <p:nvSpPr>
          <p:cNvPr id="5" name="슬라이드 노트 개체 틀 4"/>
          <p:cNvSpPr>
            <a:spLocks noGrp="1"/>
          </p:cNvSpPr>
          <p:nvPr>
            <p:ph type="body" sz="quarter" idx="3"/>
          </p:nvPr>
        </p:nvSpPr>
        <p:spPr>
          <a:xfrm>
            <a:off x="680403" y="4782900"/>
            <a:ext cx="5446396" cy="3913425"/>
          </a:xfrm>
          <a:prstGeom prst="rect">
            <a:avLst/>
          </a:prstGeom>
        </p:spPr>
        <p:txBody>
          <a:bodyPr vert="horz" lIns="91559" tIns="45779" rIns="91559" bIns="4577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41814"/>
            <a:ext cx="2950529" cy="497524"/>
          </a:xfrm>
          <a:prstGeom prst="rect">
            <a:avLst/>
          </a:prstGeom>
        </p:spPr>
        <p:txBody>
          <a:bodyPr vert="horz" lIns="91559" tIns="45779" rIns="91559" bIns="4577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082" y="9441814"/>
            <a:ext cx="2950529" cy="497524"/>
          </a:xfrm>
          <a:prstGeom prst="rect">
            <a:avLst/>
          </a:prstGeom>
        </p:spPr>
        <p:txBody>
          <a:bodyPr vert="horz" lIns="91559" tIns="45779" rIns="91559" bIns="45779" rtlCol="0" anchor="b"/>
          <a:lstStyle>
            <a:lvl1pPr algn="r">
              <a:defRPr sz="1200"/>
            </a:lvl1pPr>
          </a:lstStyle>
          <a:p>
            <a:fld id="{36C0EB51-D4CF-4796-B860-6B553D4B5FC1}" type="slidenum">
              <a:rPr lang="ko-KR" altLang="en-US" smtClean="0"/>
              <a:t>‹#›</a:t>
            </a:fld>
            <a:endParaRPr lang="ko-KR" altLang="en-US"/>
          </a:p>
        </p:txBody>
      </p:sp>
    </p:spTree>
    <p:extLst>
      <p:ext uri="{BB962C8B-B14F-4D97-AF65-F5344CB8AC3E}">
        <p14:creationId xmlns:p14="http://schemas.microsoft.com/office/powerpoint/2010/main" val="246740863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6C0EB51-D4CF-4796-B860-6B553D4B5FC1}" type="slidenum">
              <a:rPr lang="ko-KR" altLang="en-US" smtClean="0"/>
              <a:t>1</a:t>
            </a:fld>
            <a:endParaRPr lang="ko-KR" altLang="en-US"/>
          </a:p>
        </p:txBody>
      </p:sp>
    </p:spTree>
    <p:extLst>
      <p:ext uri="{BB962C8B-B14F-4D97-AF65-F5344CB8AC3E}">
        <p14:creationId xmlns:p14="http://schemas.microsoft.com/office/powerpoint/2010/main" val="15334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6C0EB51-D4CF-4796-B860-6B553D4B5FC1}" type="slidenum">
              <a:rPr lang="ko-KR" altLang="en-US" smtClean="0"/>
              <a:t>2</a:t>
            </a:fld>
            <a:endParaRPr lang="ko-KR" altLang="en-US"/>
          </a:p>
        </p:txBody>
      </p:sp>
    </p:spTree>
    <p:extLst>
      <p:ext uri="{BB962C8B-B14F-4D97-AF65-F5344CB8AC3E}">
        <p14:creationId xmlns:p14="http://schemas.microsoft.com/office/powerpoint/2010/main" val="52675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2022-12-01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313873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2022-12-01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194593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284C970B-EFF1-4C3B-B77D-D7785813EEBF}" type="datetimeFigureOut">
              <a:rPr lang="ko-KR" altLang="en-US" smtClean="0"/>
              <a:t>2022-12-01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307569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84C970B-EFF1-4C3B-B77D-D7785813EEBF}" type="datetimeFigureOut">
              <a:rPr lang="ko-KR" altLang="en-US" smtClean="0"/>
              <a:t>2022-12-01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2639985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C970B-EFF1-4C3B-B77D-D7785813EEBF}" type="datetimeFigureOut">
              <a:rPr lang="ko-KR" altLang="en-US" smtClean="0"/>
              <a:t>2022-12-01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066B8-95AD-4F43-937E-A38FF74770CA}" type="slidenum">
              <a:rPr lang="ko-KR" altLang="en-US" smtClean="0"/>
              <a:t>‹#›</a:t>
            </a:fld>
            <a:endParaRPr lang="ko-KR" altLang="en-US"/>
          </a:p>
        </p:txBody>
      </p:sp>
    </p:spTree>
    <p:extLst>
      <p:ext uri="{BB962C8B-B14F-4D97-AF65-F5344CB8AC3E}">
        <p14:creationId xmlns:p14="http://schemas.microsoft.com/office/powerpoint/2010/main" val="309161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3" y="0"/>
            <a:ext cx="3664273" cy="307777"/>
          </a:xfrm>
          <a:prstGeom prst="rect">
            <a:avLst/>
          </a:prstGeom>
          <a:noFill/>
        </p:spPr>
        <p:txBody>
          <a:bodyPr wrap="none" rtlCol="0">
            <a:spAutoFit/>
          </a:bodyPr>
          <a:lstStyle/>
          <a:p>
            <a:r>
              <a:rPr lang="en-US" altLang="ko-KR" sz="1400" dirty="0">
                <a:latin typeface="Calibri" pitchFamily="34" charset="0"/>
                <a:cs typeface="Arial" pitchFamily="34" charset="0"/>
              </a:rPr>
              <a:t>Submitted by the expert from Republic of Korea</a:t>
            </a:r>
            <a:endParaRPr lang="ko-KR" altLang="en-US" sz="1400" dirty="0">
              <a:latin typeface="Calibri" pitchFamily="34" charset="0"/>
              <a:cs typeface="Arial" pitchFamily="34" charset="0"/>
            </a:endParaRPr>
          </a:p>
        </p:txBody>
      </p:sp>
      <p:sp>
        <p:nvSpPr>
          <p:cNvPr id="5" name="Textfeld 128"/>
          <p:cNvSpPr txBox="1">
            <a:spLocks noChangeArrowheads="1"/>
          </p:cNvSpPr>
          <p:nvPr/>
        </p:nvSpPr>
        <p:spPr bwMode="auto">
          <a:xfrm>
            <a:off x="6084168" y="43542"/>
            <a:ext cx="3024336" cy="553998"/>
          </a:xfrm>
          <a:prstGeom prst="rect">
            <a:avLst/>
          </a:prstGeom>
          <a:noFill/>
          <a:ln w="9525">
            <a:noFill/>
            <a:miter lim="800000"/>
            <a:headEnd/>
            <a:tailEnd/>
          </a:ln>
        </p:spPr>
        <p:txBody>
          <a:bodyPr wrap="square">
            <a:spAutoFit/>
          </a:bodyPr>
          <a:lstStyle/>
          <a:p>
            <a:pPr algn="r">
              <a:lnSpc>
                <a:spcPts val="1200"/>
              </a:lnSpc>
            </a:pPr>
            <a:r>
              <a:rPr lang="en-US" altLang="ko-KR" sz="1200" u="sng" dirty="0">
                <a:latin typeface="Calibri" pitchFamily="34" charset="0"/>
                <a:ea typeface="Arial Unicode MS" pitchFamily="50" charset="-127"/>
                <a:cs typeface="Arial" pitchFamily="34" charset="0"/>
              </a:rPr>
              <a:t>Informal </a:t>
            </a:r>
            <a:r>
              <a:rPr lang="en-US" altLang="ko-KR" sz="1200" u="sng">
                <a:latin typeface="Calibri" pitchFamily="34" charset="0"/>
                <a:ea typeface="Arial Unicode MS" pitchFamily="50" charset="-127"/>
                <a:cs typeface="Arial" pitchFamily="34" charset="0"/>
              </a:rPr>
              <a:t>document </a:t>
            </a:r>
            <a:r>
              <a:rPr lang="en-US" altLang="ko-KR" sz="1200" b="1">
                <a:latin typeface="Calibri" pitchFamily="34" charset="0"/>
                <a:ea typeface="Arial Unicode MS" pitchFamily="50" charset="-127"/>
                <a:cs typeface="Arial" pitchFamily="34" charset="0"/>
              </a:rPr>
              <a:t>GRSP72-13</a:t>
            </a:r>
            <a:endParaRPr lang="en-US" altLang="ko-KR" sz="1200" b="1" dirty="0">
              <a:latin typeface="Calibri" pitchFamily="34" charset="0"/>
              <a:ea typeface="Arial Unicode MS" pitchFamily="50" charset="-127"/>
              <a:cs typeface="Arial" pitchFamily="34" charset="0"/>
            </a:endParaRPr>
          </a:p>
          <a:p>
            <a:pPr algn="r">
              <a:lnSpc>
                <a:spcPts val="1200"/>
              </a:lnSpc>
            </a:pPr>
            <a:r>
              <a:rPr lang="en-US" altLang="ko-KR" sz="1200" dirty="0">
                <a:latin typeface="Calibri" pitchFamily="34" charset="0"/>
                <a:ea typeface="Arial Unicode MS" pitchFamily="50" charset="-127"/>
                <a:cs typeface="Arial" pitchFamily="34" charset="0"/>
              </a:rPr>
              <a:t>72nd </a:t>
            </a:r>
            <a:r>
              <a:rPr lang="en-US" altLang="ko-KR" sz="1200" b="1" dirty="0">
                <a:latin typeface="Calibri" pitchFamily="34" charset="0"/>
                <a:ea typeface="Arial Unicode MS" pitchFamily="50" charset="-127"/>
                <a:cs typeface="Arial" pitchFamily="34" charset="0"/>
              </a:rPr>
              <a:t>GRSP, 5-9 Dec. 2022                         </a:t>
            </a:r>
            <a:r>
              <a:rPr lang="en-US" altLang="ko-KR" sz="1200" dirty="0">
                <a:latin typeface="Calibri" pitchFamily="34" charset="0"/>
                <a:ea typeface="Arial Unicode MS" pitchFamily="50" charset="-127"/>
                <a:cs typeface="Arial" pitchFamily="34" charset="0"/>
              </a:rPr>
              <a:t>agenda item 5</a:t>
            </a:r>
            <a:r>
              <a:rPr lang="en-AU" altLang="ko-KR" sz="1200" dirty="0">
                <a:latin typeface="Calibri" pitchFamily="34" charset="0"/>
                <a:ea typeface="Arial Unicode MS" pitchFamily="50" charset="-127"/>
                <a:cs typeface="Arial" pitchFamily="34" charset="0"/>
              </a:rPr>
              <a:t> </a:t>
            </a:r>
          </a:p>
        </p:txBody>
      </p:sp>
      <p:sp>
        <p:nvSpPr>
          <p:cNvPr id="6" name="직사각형 5"/>
          <p:cNvSpPr/>
          <p:nvPr/>
        </p:nvSpPr>
        <p:spPr>
          <a:xfrm>
            <a:off x="1" y="1885419"/>
            <a:ext cx="9144000" cy="2016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latin typeface="Calibri" pitchFamily="34" charset="0"/>
              <a:ea typeface="Arial Unicode MS" pitchFamily="50" charset="-127"/>
              <a:cs typeface="Arial Unicode MS" pitchFamily="50" charset="-127"/>
            </a:endParaRPr>
          </a:p>
        </p:txBody>
      </p:sp>
      <p:sp>
        <p:nvSpPr>
          <p:cNvPr id="4" name="TextBox 3"/>
          <p:cNvSpPr txBox="1"/>
          <p:nvPr/>
        </p:nvSpPr>
        <p:spPr>
          <a:xfrm>
            <a:off x="36488" y="2564904"/>
            <a:ext cx="8928992" cy="553998"/>
          </a:xfrm>
          <a:prstGeom prst="rect">
            <a:avLst/>
          </a:prstGeom>
          <a:noFill/>
        </p:spPr>
        <p:txBody>
          <a:bodyPr wrap="square" rtlCol="0">
            <a:spAutoFit/>
          </a:bodyPr>
          <a:lstStyle/>
          <a:p>
            <a:pPr algn="ctr"/>
            <a:r>
              <a:rPr lang="en-US" altLang="ko-KR" sz="3000" b="1" dirty="0">
                <a:solidFill>
                  <a:schemeClr val="bg1"/>
                </a:solidFill>
                <a:latin typeface="Arial" panose="020B0604020202020204" pitchFamily="34" charset="0"/>
                <a:cs typeface="Arial" panose="020B0604020202020204" pitchFamily="34" charset="0"/>
              </a:rPr>
              <a:t>SBR Issues (UN R16)</a:t>
            </a:r>
            <a:endParaRPr lang="ko-KR" altLang="en-US" sz="3000" b="1" dirty="0">
              <a:solidFill>
                <a:schemeClr val="bg1"/>
              </a:solidFill>
              <a:latin typeface="Arial" panose="020B0604020202020204" pitchFamily="34" charset="0"/>
              <a:cs typeface="Arial" panose="020B0604020202020204" pitchFamily="34" charset="0"/>
            </a:endParaRPr>
          </a:p>
        </p:txBody>
      </p:sp>
      <p:pic>
        <p:nvPicPr>
          <p:cNvPr id="3" name="_x145219488" descr="EMB0000096415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130" y="6303474"/>
            <a:ext cx="3789741" cy="4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6204C4C-F8DC-425F-89B7-4CE3AAA66555}"/>
              </a:ext>
            </a:extLst>
          </p:cNvPr>
          <p:cNvSpPr txBox="1"/>
          <p:nvPr/>
        </p:nvSpPr>
        <p:spPr>
          <a:xfrm>
            <a:off x="2879812" y="4317389"/>
            <a:ext cx="3384376" cy="872034"/>
          </a:xfrm>
          <a:prstGeom prst="rect">
            <a:avLst/>
          </a:prstGeom>
          <a:noFill/>
        </p:spPr>
        <p:txBody>
          <a:bodyPr wrap="square" rtlCol="0">
            <a:spAutoFit/>
          </a:bodyPr>
          <a:lstStyle/>
          <a:p>
            <a:pPr algn="ctr">
              <a:lnSpc>
                <a:spcPct val="150000"/>
              </a:lnSpc>
            </a:pPr>
            <a:r>
              <a:rPr lang="en-US" altLang="ko-KR" dirty="0">
                <a:latin typeface="Arial" panose="020B0604020202020204" pitchFamily="34" charset="0"/>
                <a:cs typeface="Arial" panose="020B0604020202020204" pitchFamily="34" charset="0"/>
              </a:rPr>
              <a:t>KATRI</a:t>
            </a:r>
          </a:p>
          <a:p>
            <a:pPr algn="ctr">
              <a:lnSpc>
                <a:spcPct val="150000"/>
              </a:lnSpc>
            </a:pPr>
            <a:r>
              <a:rPr lang="en-US" altLang="ko-KR" dirty="0">
                <a:latin typeface="Arial" panose="020B0604020202020204" pitchFamily="34" charset="0"/>
                <a:cs typeface="Arial" panose="020B0604020202020204" pitchFamily="34" charset="0"/>
              </a:rPr>
              <a:t>The Republic of Korea</a:t>
            </a:r>
          </a:p>
        </p:txBody>
      </p:sp>
    </p:spTree>
    <p:extLst>
      <p:ext uri="{BB962C8B-B14F-4D97-AF65-F5344CB8AC3E}">
        <p14:creationId xmlns:p14="http://schemas.microsoft.com/office/powerpoint/2010/main" val="283052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10</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3</a:t>
            </a:r>
            <a:endParaRPr lang="ko-KR" altLang="en-US" sz="2800" b="1" dirty="0">
              <a:solidFill>
                <a:schemeClr val="bg1"/>
              </a:solidFill>
              <a:latin typeface="Calibri" pitchFamily="34" charset="0"/>
              <a:cs typeface="Arial" pitchFamily="34" charset="0"/>
            </a:endParaRPr>
          </a:p>
        </p:txBody>
      </p:sp>
      <p:sp>
        <p:nvSpPr>
          <p:cNvPr id="7" name="내용 개체 틀 1"/>
          <p:cNvSpPr txBox="1">
            <a:spLocks/>
          </p:cNvSpPr>
          <p:nvPr/>
        </p:nvSpPr>
        <p:spPr>
          <a:xfrm>
            <a:off x="606389" y="1178544"/>
            <a:ext cx="8214083" cy="4773706"/>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ts val="2600"/>
              </a:lnSpc>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There is a device(including a smart phone) to remotely start an engine or propulsion system when occupants are not in the vehicle</a:t>
            </a:r>
          </a:p>
          <a:p>
            <a:pPr marL="342900" indent="-342900" algn="l">
              <a:lnSpc>
                <a:spcPts val="2600"/>
              </a:lnSpc>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According to Annex 18, it would be testable, </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but any unexpected hazards?</a:t>
            </a:r>
          </a:p>
          <a:p>
            <a:pPr algn="l"/>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lnSpc>
                <a:spcPts val="2600"/>
              </a:lnSpc>
              <a:buFont typeface="Arial" panose="020B0604020202020204" pitchFamily="34" charset="0"/>
              <a:buChar char="•"/>
            </a:pPr>
            <a:r>
              <a:rPr lang="en-US" altLang="ko-KR" sz="2000" b="1" dirty="0">
                <a:solidFill>
                  <a:schemeClr val="tx1"/>
                </a:solidFill>
                <a:latin typeface="Arial" panose="020B0604020202020204" pitchFamily="34" charset="0"/>
                <a:cs typeface="Arial" panose="020B0604020202020204" pitchFamily="34" charset="0"/>
              </a:rPr>
              <a:t>Proposal</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include a provision for the case;</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“[8.4.6</a:t>
            </a:r>
            <a:r>
              <a:rPr lang="en-US" altLang="ko-KR" sz="2000">
                <a:solidFill>
                  <a:schemeClr val="tx1"/>
                </a:solidFill>
                <a:latin typeface="Arial" panose="020B0604020202020204" pitchFamily="34" charset="0"/>
                <a:cs typeface="Arial" panose="020B0604020202020204" pitchFamily="34" charset="0"/>
              </a:rPr>
              <a:t>.] Any devices capable of remotely start </a:t>
            </a:r>
            <a:r>
              <a:rPr lang="en-US" altLang="ko-KR" sz="2000" dirty="0">
                <a:solidFill>
                  <a:schemeClr val="tx1"/>
                </a:solidFill>
                <a:latin typeface="Arial" panose="020B0604020202020204" pitchFamily="34" charset="0"/>
                <a:cs typeface="Arial" panose="020B0604020202020204" pitchFamily="34" charset="0"/>
              </a:rPr>
              <a:t>an engine or </a:t>
            </a:r>
            <a:r>
              <a:rPr lang="en-US" altLang="ko-KR" sz="2000">
                <a:solidFill>
                  <a:schemeClr val="tx1"/>
                </a:solidFill>
                <a:latin typeface="Arial" panose="020B0604020202020204" pitchFamily="34" charset="0"/>
                <a:cs typeface="Arial" panose="020B0604020202020204" pitchFamily="34" charset="0"/>
              </a:rPr>
              <a:t>propulsion system shall </a:t>
            </a:r>
            <a:r>
              <a:rPr lang="en-US" altLang="ko-KR" sz="2000" dirty="0">
                <a:solidFill>
                  <a:schemeClr val="tx1"/>
                </a:solidFill>
                <a:latin typeface="Arial" panose="020B0604020202020204" pitchFamily="34" charset="0"/>
                <a:cs typeface="Arial" panose="020B0604020202020204" pitchFamily="34" charset="0"/>
              </a:rPr>
              <a:t>not prevent a safety-belt reminder from activating any warnings when occupants are seated in the vehicle.”</a:t>
            </a:r>
            <a:endParaRPr lang="ko-KR"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52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11</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0800000" flipH="1" flipV="1">
            <a:off x="1259632" y="2361653"/>
            <a:ext cx="6912767" cy="1200329"/>
          </a:xfrm>
          <a:prstGeom prst="rect">
            <a:avLst/>
          </a:prstGeom>
          <a:noFill/>
        </p:spPr>
        <p:txBody>
          <a:bodyPr wrap="square" rtlCol="0">
            <a:spAutoFit/>
          </a:bodyPr>
          <a:lstStyle/>
          <a:p>
            <a:pPr algn="ctr"/>
            <a:r>
              <a:rPr lang="ko-KR" altLang="en-US" sz="3600" b="1" dirty="0">
                <a:latin typeface="Times New Roman" panose="02020603050405020304" pitchFamily="18" charset="0"/>
                <a:cs typeface="Times New Roman" panose="02020603050405020304" pitchFamily="18" charset="0"/>
              </a:rPr>
              <a:t>고맙습니다</a:t>
            </a:r>
            <a:r>
              <a:rPr lang="en-US" altLang="ko-KR" sz="3600" b="1" dirty="0">
                <a:latin typeface="Times New Roman" panose="02020603050405020304" pitchFamily="18" charset="0"/>
                <a:cs typeface="Times New Roman" panose="02020603050405020304" pitchFamily="18" charset="0"/>
              </a:rPr>
              <a:t>.</a:t>
            </a:r>
          </a:p>
          <a:p>
            <a:r>
              <a:rPr lang="en-US" altLang="ko-KR" sz="3600" b="1" dirty="0">
                <a:latin typeface="Arial" panose="020B0604020202020204" pitchFamily="34" charset="0"/>
                <a:cs typeface="Arial" panose="020B0604020202020204" pitchFamily="34" charset="0"/>
              </a:rPr>
              <a:t>Thank you for your attention. </a:t>
            </a:r>
            <a:endParaRPr lang="ko-KR"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17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2</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Background</a:t>
            </a:r>
            <a:endParaRPr lang="ko-KR" altLang="en-US" sz="2800" b="1" dirty="0">
              <a:solidFill>
                <a:schemeClr val="bg1"/>
              </a:solidFill>
              <a:latin typeface="Calibri" pitchFamily="34" charset="0"/>
              <a:cs typeface="Arial" pitchFamily="34" charset="0"/>
            </a:endParaRPr>
          </a:p>
        </p:txBody>
      </p:sp>
      <p:sp>
        <p:nvSpPr>
          <p:cNvPr id="8" name="내용 개체 틀 1"/>
          <p:cNvSpPr txBox="1">
            <a:spLocks/>
          </p:cNvSpPr>
          <p:nvPr/>
        </p:nvSpPr>
        <p:spPr>
          <a:xfrm>
            <a:off x="723671" y="1484784"/>
            <a:ext cx="7696660" cy="4643998"/>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The SBR amendment(Revision 8 Amendment 4) has been in effect since 1st September 2019</a:t>
            </a:r>
          </a:p>
          <a:p>
            <a:pPr algn="l"/>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There were 3 issues on the SBR regulation </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due to new design</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due to new technology</a:t>
            </a:r>
            <a:endParaRPr lang="ko-KR"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87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3</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1</a:t>
            </a:r>
            <a:endParaRPr lang="ko-KR" altLang="en-US" sz="2800" b="1" dirty="0">
              <a:solidFill>
                <a:schemeClr val="bg1"/>
              </a:solidFill>
              <a:latin typeface="Calibri" pitchFamily="34" charset="0"/>
              <a:cs typeface="Arial" pitchFamily="34" charset="0"/>
            </a:endParaRPr>
          </a:p>
        </p:txBody>
      </p:sp>
      <p:sp>
        <p:nvSpPr>
          <p:cNvPr id="30" name="내용 개체 틀 1"/>
          <p:cNvSpPr txBox="1">
            <a:spLocks/>
          </p:cNvSpPr>
          <p:nvPr/>
        </p:nvSpPr>
        <p:spPr>
          <a:xfrm>
            <a:off x="539552" y="1250345"/>
            <a:ext cx="7838256" cy="4643999"/>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“8.4.1.3. A safety-belt reminder is not compulsory on folding seats (i.e. normally folded and designed for occasional use, e.g. foldable crew seats in the buses and coaches) as well as seating positions fitted with an S-type belt (including Harness belt).”</a:t>
            </a:r>
          </a:p>
          <a:p>
            <a:pPr algn="l"/>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ko-KR" sz="2000" b="1" dirty="0">
                <a:solidFill>
                  <a:schemeClr val="tx1"/>
                </a:solidFill>
                <a:latin typeface="Arial" panose="020B0604020202020204" pitchFamily="34" charset="0"/>
                <a:cs typeface="Arial" panose="020B0604020202020204" pitchFamily="34" charset="0"/>
              </a:rPr>
              <a:t>[i.e. normally folded and designed for occasional use]</a:t>
            </a:r>
            <a:br>
              <a:rPr lang="en-US" altLang="ko-KR" sz="2000" b="1" dirty="0">
                <a:solidFill>
                  <a:schemeClr val="tx1"/>
                </a:solidFill>
                <a:latin typeface="Arial" panose="020B0604020202020204" pitchFamily="34" charset="0"/>
                <a:cs typeface="Arial" panose="020B0604020202020204" pitchFamily="34" charset="0"/>
              </a:rPr>
            </a:br>
            <a:r>
              <a:rPr lang="ko-KR" altLang="en-US" sz="2000" dirty="0">
                <a:solidFill>
                  <a:schemeClr val="tx1"/>
                </a:solidFill>
                <a:latin typeface="Arial" panose="020B0604020202020204" pitchFamily="34" charset="0"/>
                <a:cs typeface="Arial" panose="020B0604020202020204" pitchFamily="34" charset="0"/>
              </a:rPr>
              <a:t>⟹</a:t>
            </a:r>
            <a:r>
              <a:rPr lang="en-US" altLang="ko-KR" sz="2000" dirty="0">
                <a:solidFill>
                  <a:schemeClr val="tx1"/>
                </a:solidFill>
                <a:latin typeface="Arial" panose="020B0604020202020204" pitchFamily="34" charset="0"/>
                <a:cs typeface="Arial" panose="020B0604020202020204" pitchFamily="34" charset="0"/>
              </a:rPr>
              <a:t> This provision was for excluding folding seats, which are supposed to be normally folded and designed for occasional use because the seats are located on the steps or in the aisle, for instance.</a:t>
            </a:r>
          </a:p>
          <a:p>
            <a:pPr algn="l"/>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Is the Interpretation of folding seats consistent? </a:t>
            </a:r>
          </a:p>
        </p:txBody>
      </p:sp>
    </p:spTree>
    <p:extLst>
      <p:ext uri="{BB962C8B-B14F-4D97-AF65-F5344CB8AC3E}">
        <p14:creationId xmlns:p14="http://schemas.microsoft.com/office/powerpoint/2010/main" val="304402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4</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1</a:t>
            </a:r>
            <a:endParaRPr lang="ko-KR" altLang="en-US" sz="2800" b="1" dirty="0">
              <a:solidFill>
                <a:schemeClr val="bg1"/>
              </a:solidFill>
              <a:latin typeface="Calibri" pitchFamily="34" charset="0"/>
              <a:cs typeface="Arial" pitchFamily="34" charset="0"/>
            </a:endParaRPr>
          </a:p>
        </p:txBody>
      </p:sp>
      <p:sp>
        <p:nvSpPr>
          <p:cNvPr id="7" name="내용 개체 틀 1"/>
          <p:cNvSpPr txBox="1">
            <a:spLocks/>
          </p:cNvSpPr>
          <p:nvPr/>
        </p:nvSpPr>
        <p:spPr>
          <a:xfrm>
            <a:off x="299132" y="905742"/>
            <a:ext cx="10515600" cy="4643998"/>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Exception examples during the amendment discussion</a:t>
            </a:r>
          </a:p>
          <a:p>
            <a:endParaRPr lang="en-US" altLang="ko-KR" sz="2000" dirty="0">
              <a:solidFill>
                <a:schemeClr val="tx1"/>
              </a:solidFill>
              <a:latin typeface="Arial" panose="020B0604020202020204" pitchFamily="34" charset="0"/>
              <a:cs typeface="Arial" panose="020B0604020202020204" pitchFamily="34" charset="0"/>
            </a:endParaRPr>
          </a:p>
          <a:p>
            <a:endParaRPr lang="en-US" altLang="ko-KR" sz="2000" dirty="0">
              <a:solidFill>
                <a:schemeClr val="tx1"/>
              </a:solidFill>
              <a:latin typeface="Arial" panose="020B0604020202020204" pitchFamily="34" charset="0"/>
              <a:cs typeface="Arial" panose="020B0604020202020204" pitchFamily="34" charset="0"/>
            </a:endParaRPr>
          </a:p>
          <a:p>
            <a:endParaRPr lang="en-US" altLang="ko-KR" sz="2000" dirty="0">
              <a:solidFill>
                <a:schemeClr val="tx1"/>
              </a:solidFill>
              <a:latin typeface="Arial" panose="020B0604020202020204" pitchFamily="34" charset="0"/>
              <a:cs typeface="Arial" panose="020B0604020202020204" pitchFamily="34" charset="0"/>
            </a:endParaRPr>
          </a:p>
          <a:p>
            <a:endParaRPr lang="en-US" altLang="ko-KR" sz="2000" dirty="0">
              <a:solidFill>
                <a:schemeClr val="tx1"/>
              </a:solidFill>
              <a:latin typeface="Arial" panose="020B0604020202020204" pitchFamily="34" charset="0"/>
              <a:cs typeface="Arial" panose="020B0604020202020204" pitchFamily="34" charset="0"/>
            </a:endParaRPr>
          </a:p>
          <a:p>
            <a:endParaRPr lang="en-US" altLang="ko-KR" sz="2000" dirty="0">
              <a:solidFill>
                <a:schemeClr val="tx1"/>
              </a:solidFill>
              <a:latin typeface="Arial" panose="020B0604020202020204" pitchFamily="34" charset="0"/>
              <a:cs typeface="Arial" panose="020B0604020202020204" pitchFamily="34" charset="0"/>
            </a:endParaRPr>
          </a:p>
          <a:p>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Not compulsory on this folding seat?</a:t>
            </a:r>
          </a:p>
        </p:txBody>
      </p:sp>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495129"/>
            <a:ext cx="3415857" cy="1699022"/>
          </a:xfrm>
          <a:prstGeom prst="rect">
            <a:avLst/>
          </a:prstGeom>
        </p:spPr>
      </p:pic>
      <p:pic>
        <p:nvPicPr>
          <p:cNvPr id="9" name="그림 8"/>
          <p:cNvPicPr>
            <a:picLocks noChangeAspect="1"/>
          </p:cNvPicPr>
          <p:nvPr/>
        </p:nvPicPr>
        <p:blipFill>
          <a:blip r:embed="rId5"/>
          <a:stretch>
            <a:fillRect/>
          </a:stretch>
        </p:blipFill>
        <p:spPr>
          <a:xfrm>
            <a:off x="678757" y="1495129"/>
            <a:ext cx="2680660" cy="1639817"/>
          </a:xfrm>
          <a:prstGeom prst="rect">
            <a:avLst/>
          </a:prstGeom>
        </p:spPr>
      </p:pic>
      <p:sp>
        <p:nvSpPr>
          <p:cNvPr id="10" name="TextBox 9"/>
          <p:cNvSpPr txBox="1"/>
          <p:nvPr/>
        </p:nvSpPr>
        <p:spPr>
          <a:xfrm>
            <a:off x="3240991" y="1826896"/>
            <a:ext cx="1415442" cy="830997"/>
          </a:xfrm>
          <a:prstGeom prst="rect">
            <a:avLst/>
          </a:prstGeom>
          <a:noFill/>
        </p:spPr>
        <p:txBody>
          <a:bodyPr wrap="square" rtlCol="0">
            <a:spAutoFit/>
          </a:bodyPr>
          <a:lstStyle/>
          <a:p>
            <a:pPr algn="ct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(1)</a:t>
            </a:r>
          </a:p>
          <a:p>
            <a:pPr algn="ctr"/>
            <a:r>
              <a:rPr lang="en-US" altLang="ko-KR" sz="1600" dirty="0">
                <a:latin typeface="Arial" panose="020B0604020202020204" pitchFamily="34" charset="0"/>
                <a:cs typeface="Arial" panose="020B0604020202020204" pitchFamily="34" charset="0"/>
              </a:rPr>
              <a:t>Foldable crew seat</a:t>
            </a:r>
            <a:endParaRPr lang="ko-KR" altLang="en-US" sz="1600" dirty="0">
              <a:latin typeface="Arial" panose="020B0604020202020204" pitchFamily="34" charset="0"/>
              <a:cs typeface="Arial" panose="020B0604020202020204" pitchFamily="34" charset="0"/>
            </a:endParaRPr>
          </a:p>
        </p:txBody>
      </p:sp>
      <p:sp>
        <p:nvSpPr>
          <p:cNvPr id="11" name="TextBox 10"/>
          <p:cNvSpPr txBox="1"/>
          <p:nvPr/>
        </p:nvSpPr>
        <p:spPr>
          <a:xfrm>
            <a:off x="7820779" y="1826896"/>
            <a:ext cx="1428162" cy="830997"/>
          </a:xfrm>
          <a:prstGeom prst="rect">
            <a:avLst/>
          </a:prstGeom>
          <a:noFill/>
        </p:spPr>
        <p:txBody>
          <a:bodyPr wrap="square" rtlCol="0">
            <a:spAutoFit/>
          </a:bodyPr>
          <a:lstStyle/>
          <a:p>
            <a:pPr algn="ct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(2)</a:t>
            </a:r>
          </a:p>
          <a:p>
            <a:pPr algn="ctr"/>
            <a:r>
              <a:rPr lang="en-US" altLang="ko-KR" sz="1600" dirty="0">
                <a:latin typeface="Arial" panose="020B0604020202020204" pitchFamily="34" charset="0"/>
                <a:cs typeface="Arial" panose="020B0604020202020204" pitchFamily="34" charset="0"/>
              </a:rPr>
              <a:t>Foldable aisle seat</a:t>
            </a:r>
            <a:endParaRPr lang="ko-KR" altLang="en-US" sz="1600" dirty="0">
              <a:latin typeface="Arial" panose="020B0604020202020204" pitchFamily="34" charset="0"/>
              <a:cs typeface="Arial" panose="020B0604020202020204" pitchFamily="34" charset="0"/>
            </a:endParaRPr>
          </a:p>
        </p:txBody>
      </p:sp>
      <p:pic>
        <p:nvPicPr>
          <p:cNvPr id="12" name="그림 11"/>
          <p:cNvPicPr>
            <a:picLocks noChangeAspect="1"/>
          </p:cNvPicPr>
          <p:nvPr/>
        </p:nvPicPr>
        <p:blipFill>
          <a:blip r:embed="rId6"/>
          <a:stretch>
            <a:fillRect/>
          </a:stretch>
        </p:blipFill>
        <p:spPr>
          <a:xfrm>
            <a:off x="673147" y="4016336"/>
            <a:ext cx="3488616" cy="1904267"/>
          </a:xfrm>
          <a:prstGeom prst="rect">
            <a:avLst/>
          </a:prstGeom>
        </p:spPr>
      </p:pic>
      <p:sp>
        <p:nvSpPr>
          <p:cNvPr id="14" name="TextBox 13"/>
          <p:cNvSpPr txBox="1"/>
          <p:nvPr/>
        </p:nvSpPr>
        <p:spPr>
          <a:xfrm>
            <a:off x="4065044" y="4104721"/>
            <a:ext cx="2037936" cy="1815882"/>
          </a:xfrm>
          <a:prstGeom prst="rect">
            <a:avLst/>
          </a:prstGeom>
          <a:noFill/>
        </p:spPr>
        <p:txBody>
          <a:bodyPr wrap="square" rtlCol="0">
            <a:spAutoFit/>
          </a:bodyPr>
          <a:lstStyle/>
          <a:p>
            <a:pPr algn="ct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(3)</a:t>
            </a:r>
          </a:p>
          <a:p>
            <a:pPr algn="ctr"/>
            <a:r>
              <a:rPr lang="en-US" altLang="ko-KR" sz="1600" dirty="0">
                <a:latin typeface="Arial" panose="020B0604020202020204" pitchFamily="34" charset="0"/>
                <a:cs typeface="Arial" panose="020B0604020202020204" pitchFamily="34" charset="0"/>
              </a:rPr>
              <a:t>Truck front passenger seat</a:t>
            </a:r>
          </a:p>
          <a:p>
            <a:pPr algn="ctr"/>
            <a:r>
              <a:rPr lang="en-US" altLang="ko-KR" sz="1600" dirty="0">
                <a:latin typeface="Arial" panose="020B0604020202020204" pitchFamily="34" charset="0"/>
                <a:cs typeface="Arial" panose="020B0604020202020204" pitchFamily="34" charset="0"/>
              </a:rPr>
              <a:t> (European technical service decision: not compulsory)</a:t>
            </a:r>
          </a:p>
        </p:txBody>
      </p:sp>
      <p:sp>
        <p:nvSpPr>
          <p:cNvPr id="16" name="TextBox 15"/>
          <p:cNvSpPr txBox="1"/>
          <p:nvPr/>
        </p:nvSpPr>
        <p:spPr>
          <a:xfrm>
            <a:off x="5940152" y="4990173"/>
            <a:ext cx="3417712" cy="954107"/>
          </a:xfrm>
          <a:prstGeom prst="rect">
            <a:avLst/>
          </a:prstGeom>
          <a:noFill/>
        </p:spPr>
        <p:txBody>
          <a:bodyPr wrap="square" rtlCol="0">
            <a:spAutoFit/>
          </a:bodyPr>
          <a:lstStyle/>
          <a:p>
            <a:r>
              <a:rPr lang="en-US" altLang="ko-KR" sz="1400" dirty="0">
                <a:latin typeface="Arial" panose="020B0604020202020204" pitchFamily="34" charset="0"/>
                <a:cs typeface="Arial" panose="020B0604020202020204" pitchFamily="34" charset="0"/>
              </a:rPr>
              <a:t>* Source</a:t>
            </a:r>
          </a:p>
          <a:p>
            <a:r>
              <a:rPr lang="en-US" altLang="ko-KR" sz="1400" dirty="0">
                <a:latin typeface="Arial" panose="020B0604020202020204" pitchFamily="34" charset="0"/>
                <a:cs typeface="Arial" panose="020B0604020202020204" pitchFamily="34" charset="0"/>
              </a:rPr>
              <a:t> - (1): taken by KATRI</a:t>
            </a:r>
          </a:p>
          <a:p>
            <a:r>
              <a:rPr lang="en-US" altLang="ko-KR" sz="1400" dirty="0">
                <a:latin typeface="Arial" panose="020B0604020202020204" pitchFamily="34" charset="0"/>
                <a:cs typeface="Arial" panose="020B0604020202020204" pitchFamily="34" charset="0"/>
              </a:rPr>
              <a:t> - (2): Hyundai Motors Homepage</a:t>
            </a:r>
          </a:p>
          <a:p>
            <a:r>
              <a:rPr lang="en-US" altLang="ko-KR" sz="1400" dirty="0">
                <a:latin typeface="Arial" panose="020B0604020202020204" pitchFamily="34" charset="0"/>
                <a:cs typeface="Arial" panose="020B0604020202020204" pitchFamily="34" charset="0"/>
              </a:rPr>
              <a:t> - (3): Provided by Daimler Truck Korea</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15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5</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1</a:t>
            </a:r>
            <a:endParaRPr lang="ko-KR" altLang="en-US" sz="2800" b="1" dirty="0">
              <a:solidFill>
                <a:schemeClr val="bg1"/>
              </a:solidFill>
              <a:latin typeface="Calibri" pitchFamily="34" charset="0"/>
              <a:cs typeface="Arial" pitchFamily="34" charset="0"/>
            </a:endParaRPr>
          </a:p>
        </p:txBody>
      </p:sp>
      <p:sp>
        <p:nvSpPr>
          <p:cNvPr id="17" name="내용 개체 틀 1"/>
          <p:cNvSpPr txBox="1">
            <a:spLocks/>
          </p:cNvSpPr>
          <p:nvPr/>
        </p:nvSpPr>
        <p:spPr>
          <a:xfrm>
            <a:off x="314610" y="1084640"/>
            <a:ext cx="8505862" cy="4633652"/>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CPs(Korea, EC, Japan) have discussed </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the similar seat type due to a OEM request </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and agreed this is not the folding seat </a:t>
            </a: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How about these folding seats?</a:t>
            </a: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p:txBody>
      </p:sp>
      <p:pic>
        <p:nvPicPr>
          <p:cNvPr id="18" name="Picture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19231"/>
            <a:ext cx="2563532" cy="16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그룹 18"/>
          <p:cNvGrpSpPr/>
          <p:nvPr/>
        </p:nvGrpSpPr>
        <p:grpSpPr>
          <a:xfrm>
            <a:off x="5683939" y="948654"/>
            <a:ext cx="3240088" cy="1639887"/>
            <a:chOff x="8026374" y="1518736"/>
            <a:chExt cx="3240088" cy="1639887"/>
          </a:xfrm>
        </p:grpSpPr>
        <p:pic>
          <p:nvPicPr>
            <p:cNvPr id="20" name="그림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6374" y="1518736"/>
              <a:ext cx="1039813"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그림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77312" y="1948948"/>
              <a:ext cx="11350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그림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17137" y="1518736"/>
              <a:ext cx="9493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그림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9676" y="3203084"/>
            <a:ext cx="2757464" cy="1632510"/>
          </a:xfrm>
          <a:prstGeom prst="rect">
            <a:avLst/>
          </a:prstGeom>
        </p:spPr>
      </p:pic>
      <p:pic>
        <p:nvPicPr>
          <p:cNvPr id="24" name="그림 23"/>
          <p:cNvPicPr>
            <a:picLocks noChangeAspect="1"/>
          </p:cNvPicPr>
          <p:nvPr/>
        </p:nvPicPr>
        <p:blipFill>
          <a:blip r:embed="rId9"/>
          <a:stretch>
            <a:fillRect/>
          </a:stretch>
        </p:blipFill>
        <p:spPr>
          <a:xfrm>
            <a:off x="3146981" y="3199220"/>
            <a:ext cx="2456790" cy="1636374"/>
          </a:xfrm>
          <a:prstGeom prst="rect">
            <a:avLst/>
          </a:prstGeom>
        </p:spPr>
      </p:pic>
      <p:sp>
        <p:nvSpPr>
          <p:cNvPr id="25" name="TextBox 24"/>
          <p:cNvSpPr txBox="1"/>
          <p:nvPr/>
        </p:nvSpPr>
        <p:spPr>
          <a:xfrm>
            <a:off x="467546" y="4932457"/>
            <a:ext cx="2563530" cy="584775"/>
          </a:xfrm>
          <a:prstGeom prst="rect">
            <a:avLst/>
          </a:prstGeom>
          <a:noFill/>
        </p:spPr>
        <p:txBody>
          <a:bodyPr wrap="square" rtlCol="0">
            <a:spAutoFit/>
          </a:bodyPr>
          <a:lstStyle/>
          <a:p>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(5) Passenger seat</a:t>
            </a:r>
          </a:p>
          <a:p>
            <a:r>
              <a:rPr lang="en-US" altLang="ko-KR" sz="1600" dirty="0">
                <a:latin typeface="Arial" panose="020B0604020202020204" pitchFamily="34" charset="0"/>
                <a:cs typeface="Arial" panose="020B0604020202020204" pitchFamily="34" charset="0"/>
              </a:rPr>
              <a:t>(only cushion is foldable)</a:t>
            </a:r>
            <a:endParaRPr lang="ko-KR" altLang="en-US" sz="1600" dirty="0">
              <a:latin typeface="Arial" panose="020B0604020202020204" pitchFamily="34" charset="0"/>
              <a:cs typeface="Arial" panose="020B0604020202020204" pitchFamily="34" charset="0"/>
            </a:endParaRPr>
          </a:p>
        </p:txBody>
      </p:sp>
      <p:sp>
        <p:nvSpPr>
          <p:cNvPr id="26" name="TextBox 25"/>
          <p:cNvSpPr txBox="1"/>
          <p:nvPr/>
        </p:nvSpPr>
        <p:spPr>
          <a:xfrm>
            <a:off x="3133999" y="4913054"/>
            <a:ext cx="2705692" cy="338554"/>
          </a:xfrm>
          <a:prstGeom prst="rect">
            <a:avLst/>
          </a:prstGeom>
          <a:noFill/>
        </p:spPr>
        <p:txBody>
          <a:bodyPr wrap="square" rtlCol="0">
            <a:spAutoFit/>
          </a:bodyPr>
          <a:lstStyle/>
          <a:p>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(6) 3rd row seat of SUV</a:t>
            </a:r>
            <a:endParaRPr lang="ko-KR" altLang="en-US" sz="1600" dirty="0">
              <a:latin typeface="Arial" panose="020B0604020202020204" pitchFamily="34" charset="0"/>
              <a:cs typeface="Arial" panose="020B0604020202020204" pitchFamily="34" charset="0"/>
            </a:endParaRPr>
          </a:p>
        </p:txBody>
      </p:sp>
      <p:sp>
        <p:nvSpPr>
          <p:cNvPr id="27" name="TextBox 26"/>
          <p:cNvSpPr txBox="1"/>
          <p:nvPr/>
        </p:nvSpPr>
        <p:spPr>
          <a:xfrm>
            <a:off x="5719676" y="4879222"/>
            <a:ext cx="2908394" cy="584775"/>
          </a:xfrm>
          <a:prstGeom prst="rect">
            <a:avLst/>
          </a:prstGeom>
          <a:noFill/>
        </p:spPr>
        <p:txBody>
          <a:bodyPr wrap="square" rtlCol="0">
            <a:spAutoFit/>
          </a:bodyPr>
          <a:lstStyle/>
          <a:p>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(7) Front passenger middle </a:t>
            </a:r>
          </a:p>
          <a:p>
            <a:r>
              <a:rPr lang="en-US" altLang="ko-KR" sz="1600" dirty="0">
                <a:latin typeface="Arial" panose="020B0604020202020204" pitchFamily="34" charset="0"/>
                <a:cs typeface="Arial" panose="020B0604020202020204" pitchFamily="34" charset="0"/>
              </a:rPr>
              <a:t>     seat of small truck</a:t>
            </a:r>
          </a:p>
        </p:txBody>
      </p:sp>
      <p:sp>
        <p:nvSpPr>
          <p:cNvPr id="28" name="TextBox 27"/>
          <p:cNvSpPr txBox="1"/>
          <p:nvPr/>
        </p:nvSpPr>
        <p:spPr>
          <a:xfrm>
            <a:off x="467544" y="5736615"/>
            <a:ext cx="8009596" cy="523220"/>
          </a:xfrm>
          <a:prstGeom prst="rect">
            <a:avLst/>
          </a:prstGeom>
          <a:noFill/>
        </p:spPr>
        <p:txBody>
          <a:bodyPr wrap="square" rtlCol="0">
            <a:spAutoFit/>
          </a:bodyPr>
          <a:lstStyle/>
          <a:p>
            <a:r>
              <a:rPr lang="en-US" altLang="ko-KR" sz="1400" dirty="0">
                <a:latin typeface="Arial" panose="020B0604020202020204" pitchFamily="34" charset="0"/>
                <a:cs typeface="Arial" panose="020B0604020202020204" pitchFamily="34" charset="0"/>
              </a:rPr>
              <a:t>* Source</a:t>
            </a:r>
          </a:p>
          <a:p>
            <a:r>
              <a:rPr lang="ko-KR" altLang="en-US" sz="1400"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rPr>
              <a:t>(4), (5): provided by Hyundai</a:t>
            </a:r>
            <a:r>
              <a:rPr lang="ko-KR" altLang="en-US" sz="1400"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rPr>
              <a:t>motors, (6): Hyundai Motors Homepage, (7): KIA Motors Homepage </a:t>
            </a:r>
          </a:p>
        </p:txBody>
      </p:sp>
      <p:sp>
        <p:nvSpPr>
          <p:cNvPr id="29" name="TextBox 28"/>
          <p:cNvSpPr txBox="1"/>
          <p:nvPr/>
        </p:nvSpPr>
        <p:spPr>
          <a:xfrm>
            <a:off x="5311697" y="2565042"/>
            <a:ext cx="3612330" cy="338554"/>
          </a:xfrm>
          <a:prstGeom prst="rect">
            <a:avLst/>
          </a:prstGeom>
          <a:noFill/>
        </p:spPr>
        <p:txBody>
          <a:bodyPr wrap="square" rtlCol="0">
            <a:spAutoFit/>
          </a:bodyPr>
          <a:lstStyle/>
          <a:p>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(4) FRT Passenger seat of a truck</a:t>
            </a:r>
            <a:endParaRPr lang="ko-KR" altLang="en-US" sz="1600" dirty="0">
              <a:latin typeface="Arial" panose="020B0604020202020204" pitchFamily="34" charset="0"/>
              <a:cs typeface="Arial" panose="020B0604020202020204" pitchFamily="34" charset="0"/>
            </a:endParaRPr>
          </a:p>
        </p:txBody>
      </p:sp>
      <p:sp>
        <p:nvSpPr>
          <p:cNvPr id="30" name="오른쪽 화살표 29"/>
          <p:cNvSpPr/>
          <p:nvPr/>
        </p:nvSpPr>
        <p:spPr>
          <a:xfrm>
            <a:off x="5572410" y="1520927"/>
            <a:ext cx="227460" cy="1804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14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6</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1</a:t>
            </a:r>
            <a:endParaRPr lang="ko-KR" altLang="en-US" sz="2800" b="1" dirty="0">
              <a:solidFill>
                <a:schemeClr val="bg1"/>
              </a:solidFill>
              <a:latin typeface="Calibri" pitchFamily="34" charset="0"/>
              <a:cs typeface="Arial" pitchFamily="34" charset="0"/>
            </a:endParaRPr>
          </a:p>
        </p:txBody>
      </p:sp>
      <p:sp>
        <p:nvSpPr>
          <p:cNvPr id="31" name="내용 개체 틀 1"/>
          <p:cNvSpPr txBox="1">
            <a:spLocks/>
          </p:cNvSpPr>
          <p:nvPr/>
        </p:nvSpPr>
        <p:spPr>
          <a:xfrm>
            <a:off x="611560" y="1230849"/>
            <a:ext cx="7550224" cy="4643998"/>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ts val="1800"/>
              </a:lnSpc>
              <a:buFont typeface="Arial" panose="020B0604020202020204" pitchFamily="34" charset="0"/>
              <a:buChar char="•"/>
            </a:pPr>
            <a:r>
              <a:rPr lang="en-US" altLang="ko-KR" sz="2000" b="1" dirty="0">
                <a:solidFill>
                  <a:schemeClr val="tx1"/>
                </a:solidFill>
                <a:latin typeface="Arial" panose="020B0604020202020204" pitchFamily="34" charset="0"/>
                <a:cs typeface="Arial" panose="020B0604020202020204" pitchFamily="34" charset="0"/>
              </a:rPr>
              <a:t>Proposal</a:t>
            </a:r>
            <a:br>
              <a:rPr lang="en-US" altLang="ko-KR" sz="2000" dirty="0">
                <a:solidFill>
                  <a:schemeClr val="tx1"/>
                </a:solidFill>
                <a:latin typeface="Arial" panose="020B0604020202020204" pitchFamily="34" charset="0"/>
                <a:cs typeface="Arial" panose="020B0604020202020204" pitchFamily="34" charset="0"/>
              </a:rPr>
            </a:br>
            <a:endParaRPr lang="en-US" altLang="ko-KR" sz="2000" dirty="0">
              <a:solidFill>
                <a:schemeClr val="tx1"/>
              </a:solidFill>
              <a:latin typeface="Arial" panose="020B0604020202020204" pitchFamily="34" charset="0"/>
              <a:cs typeface="Arial" panose="020B0604020202020204" pitchFamily="34" charset="0"/>
            </a:endParaRPr>
          </a:p>
          <a:p>
            <a:pPr algn="l"/>
            <a:r>
              <a:rPr lang="en-US" altLang="ko-KR" sz="2000" dirty="0">
                <a:solidFill>
                  <a:schemeClr val="tx1"/>
                </a:solidFill>
                <a:latin typeface="Arial" panose="020B0604020202020204" pitchFamily="34" charset="0"/>
                <a:cs typeface="Arial" panose="020B0604020202020204" pitchFamily="34" charset="0"/>
              </a:rPr>
              <a:t>  - The exception shall apply to folding seats normally folded and  </a:t>
            </a:r>
          </a:p>
          <a:p>
            <a:pPr algn="l"/>
            <a:r>
              <a:rPr lang="en-US" altLang="ko-KR" sz="2000" dirty="0">
                <a:solidFill>
                  <a:schemeClr val="tx1"/>
                </a:solidFill>
                <a:latin typeface="Arial" panose="020B0604020202020204" pitchFamily="34" charset="0"/>
                <a:cs typeface="Arial" panose="020B0604020202020204" pitchFamily="34" charset="0"/>
              </a:rPr>
              <a:t>    designed for occasional use</a:t>
            </a:r>
          </a:p>
          <a:p>
            <a:pPr algn="l">
              <a:lnSpc>
                <a:spcPts val="1800"/>
              </a:lnSpc>
            </a:pP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 or GRSP needs to review and discuss the intention of “folding </a:t>
            </a:r>
          </a:p>
          <a:p>
            <a:pPr algn="l"/>
            <a:r>
              <a:rPr lang="en-US" altLang="ko-KR" sz="2000" dirty="0">
                <a:solidFill>
                  <a:schemeClr val="tx1"/>
                </a:solidFill>
                <a:latin typeface="Arial" panose="020B0604020202020204" pitchFamily="34" charset="0"/>
                <a:cs typeface="Arial" panose="020B0604020202020204" pitchFamily="34" charset="0"/>
              </a:rPr>
              <a:t>    seat” in the current regulation,</a:t>
            </a:r>
          </a:p>
          <a:p>
            <a:pPr algn="l"/>
            <a:endParaRPr lang="en-US" altLang="ko-KR" sz="2000" dirty="0">
              <a:solidFill>
                <a:schemeClr val="tx1"/>
              </a:solidFill>
              <a:latin typeface="Arial" panose="020B0604020202020204" pitchFamily="34" charset="0"/>
              <a:cs typeface="Arial" panose="020B0604020202020204" pitchFamily="34" charset="0"/>
            </a:endParaRPr>
          </a:p>
          <a:p>
            <a:pPr algn="l"/>
            <a:r>
              <a:rPr lang="en-US" altLang="ko-KR" sz="2000" dirty="0">
                <a:solidFill>
                  <a:schemeClr val="tx1"/>
                </a:solidFill>
                <a:latin typeface="Arial" panose="020B0604020202020204" pitchFamily="34" charset="0"/>
                <a:cs typeface="Arial" panose="020B0604020202020204" pitchFamily="34" charset="0"/>
              </a:rPr>
              <a:t>  - and define clearly the “folding seat” in the regulation</a:t>
            </a:r>
          </a:p>
          <a:p>
            <a:pPr algn="l">
              <a:lnSpc>
                <a:spcPts val="1800"/>
              </a:lnSpc>
            </a:pP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 So, CPs including technical laboratories and stakeholders    </a:t>
            </a:r>
          </a:p>
          <a:p>
            <a:pPr algn="l"/>
            <a:r>
              <a:rPr lang="en-US" altLang="ko-KR" sz="2000" dirty="0">
                <a:solidFill>
                  <a:schemeClr val="tx1"/>
                </a:solidFill>
                <a:latin typeface="Arial" panose="020B0604020202020204" pitchFamily="34" charset="0"/>
                <a:cs typeface="Arial" panose="020B0604020202020204" pitchFamily="34" charset="0"/>
              </a:rPr>
              <a:t>    understand in the same way what folding seats are for the </a:t>
            </a:r>
          </a:p>
          <a:p>
            <a:pPr algn="l"/>
            <a:r>
              <a:rPr lang="en-US" altLang="ko-KR" sz="2000" dirty="0">
                <a:solidFill>
                  <a:schemeClr val="tx1"/>
                </a:solidFill>
                <a:latin typeface="Arial" panose="020B0604020202020204" pitchFamily="34" charset="0"/>
                <a:cs typeface="Arial" panose="020B0604020202020204" pitchFamily="34" charset="0"/>
              </a:rPr>
              <a:t>    exception</a:t>
            </a:r>
          </a:p>
        </p:txBody>
      </p:sp>
    </p:spTree>
    <p:extLst>
      <p:ext uri="{BB962C8B-B14F-4D97-AF65-F5344CB8AC3E}">
        <p14:creationId xmlns:p14="http://schemas.microsoft.com/office/powerpoint/2010/main" val="215276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7</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2</a:t>
            </a:r>
            <a:endParaRPr lang="ko-KR" altLang="en-US" sz="2800" b="1" dirty="0">
              <a:solidFill>
                <a:schemeClr val="bg1"/>
              </a:solidFill>
              <a:latin typeface="Calibri" pitchFamily="34" charset="0"/>
              <a:cs typeface="Arial" pitchFamily="34" charset="0"/>
            </a:endParaRPr>
          </a:p>
        </p:txBody>
      </p:sp>
      <p:sp>
        <p:nvSpPr>
          <p:cNvPr id="7" name="내용 개체 틀 4"/>
          <p:cNvSpPr txBox="1">
            <a:spLocks/>
          </p:cNvSpPr>
          <p:nvPr/>
        </p:nvSpPr>
        <p:spPr>
          <a:xfrm>
            <a:off x="608484" y="1178296"/>
            <a:ext cx="8211332" cy="4643998"/>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Current regulation requires SBR must be tested according to the test procedure in Annex 18 (8.4.2.3.3, 8.4.2.4.6)</a:t>
            </a:r>
          </a:p>
          <a:p>
            <a:pPr algn="l">
              <a:lnSpc>
                <a:spcPts val="1800"/>
              </a:lnSpc>
            </a:pPr>
            <a:r>
              <a:rPr lang="en-US" altLang="ko-KR" sz="2000" dirty="0">
                <a:solidFill>
                  <a:schemeClr val="tx1"/>
                </a:solidFill>
                <a:latin typeface="Arial" panose="020B0604020202020204" pitchFamily="34" charset="0"/>
                <a:cs typeface="Arial" panose="020B0604020202020204" pitchFamily="34" charset="0"/>
              </a:rPr>
              <a:t> </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 “Annex 18 Safety-belt reminder tests</a:t>
            </a:r>
          </a:p>
          <a:p>
            <a:pPr algn="l">
              <a:lnSpc>
                <a:spcPts val="1800"/>
              </a:lnSpc>
            </a:pP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1. The first level warning shall be tested according to the following </a:t>
            </a:r>
          </a:p>
          <a:p>
            <a:pPr algn="l"/>
            <a:r>
              <a:rPr lang="en-US" altLang="ko-KR" sz="2000" dirty="0">
                <a:solidFill>
                  <a:schemeClr val="tx1"/>
                </a:solidFill>
                <a:latin typeface="Arial" panose="020B0604020202020204" pitchFamily="34" charset="0"/>
                <a:cs typeface="Arial" panose="020B0604020202020204" pitchFamily="34" charset="0"/>
              </a:rPr>
              <a:t>        conditions</a:t>
            </a:r>
          </a:p>
          <a:p>
            <a:pPr algn="l">
              <a:lnSpc>
                <a:spcPts val="1000"/>
              </a:lnSpc>
            </a:pP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(a) Safety-belt is not fastened;</a:t>
            </a:r>
          </a:p>
          <a:p>
            <a:pPr algn="l">
              <a:lnSpc>
                <a:spcPts val="1000"/>
              </a:lnSpc>
            </a:pP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(b) Engine or propulsion system is stopped or idling, and the </a:t>
            </a:r>
          </a:p>
          <a:p>
            <a:pPr algn="l">
              <a:lnSpc>
                <a:spcPts val="2200"/>
              </a:lnSpc>
            </a:pPr>
            <a:r>
              <a:rPr lang="en-US" altLang="ko-KR" sz="2000" dirty="0">
                <a:solidFill>
                  <a:schemeClr val="tx1"/>
                </a:solidFill>
                <a:latin typeface="Arial" panose="020B0604020202020204" pitchFamily="34" charset="0"/>
                <a:cs typeface="Arial" panose="020B0604020202020204" pitchFamily="34" charset="0"/>
              </a:rPr>
              <a:t>            vehicle is not in forward or reverse motion.</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(c) Transmission is in neutral position;</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(d) Ignition switch or master control switch is activated;</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(e) A load of 40kg</a:t>
            </a:r>
            <a:r>
              <a:rPr lang="ko-KR" altLang="en-US" sz="2000" dirty="0">
                <a:solidFill>
                  <a:schemeClr val="tx1"/>
                </a:solidFill>
                <a:latin typeface="Arial" panose="020B0604020202020204" pitchFamily="34" charset="0"/>
                <a:cs typeface="Arial" panose="020B0604020202020204" pitchFamily="34" charset="0"/>
              </a:rPr>
              <a:t> </a:t>
            </a:r>
            <a:r>
              <a:rPr lang="en-US" altLang="ko-KR" sz="2000" dirty="0">
                <a:solidFill>
                  <a:schemeClr val="tx1"/>
                </a:solidFill>
                <a:latin typeface="Arial" panose="020B0604020202020204" pitchFamily="34" charset="0"/>
                <a:cs typeface="Arial" panose="020B0604020202020204" pitchFamily="34" charset="0"/>
              </a:rPr>
              <a:t>is</a:t>
            </a:r>
            <a:r>
              <a:rPr lang="ko-KR" altLang="en-US" sz="2000" dirty="0">
                <a:solidFill>
                  <a:schemeClr val="tx1"/>
                </a:solidFill>
                <a:latin typeface="Arial" panose="020B0604020202020204" pitchFamily="34" charset="0"/>
                <a:cs typeface="Arial" panose="020B0604020202020204" pitchFamily="34" charset="0"/>
              </a:rPr>
              <a:t> </a:t>
            </a:r>
            <a:r>
              <a:rPr lang="en-US" altLang="ko-KR" sz="2000" dirty="0">
                <a:solidFill>
                  <a:schemeClr val="tx1"/>
                </a:solidFill>
                <a:latin typeface="Arial" panose="020B0604020202020204" pitchFamily="34" charset="0"/>
                <a:cs typeface="Arial" panose="020B0604020202020204" pitchFamily="34" charset="0"/>
              </a:rPr>
              <a:t>placed~ (about occupancy conditions)</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(f)  The state of the safety-belt reminder is checked for all of the </a:t>
            </a:r>
          </a:p>
          <a:p>
            <a:pPr algn="l">
              <a:lnSpc>
                <a:spcPts val="2200"/>
              </a:lnSpc>
            </a:pPr>
            <a:r>
              <a:rPr lang="en-US" altLang="ko-KR" sz="2000" dirty="0">
                <a:solidFill>
                  <a:schemeClr val="tx1"/>
                </a:solidFill>
                <a:latin typeface="Arial" panose="020B0604020202020204" pitchFamily="34" charset="0"/>
                <a:cs typeface="Arial" panose="020B0604020202020204" pitchFamily="34" charset="0"/>
              </a:rPr>
              <a:t>            relevant seat(s), in conditions (a) to (e).”</a:t>
            </a:r>
            <a:endParaRPr lang="ko-KR"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68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8</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2</a:t>
            </a:r>
            <a:endParaRPr lang="ko-KR" altLang="en-US" sz="2800" b="1" dirty="0">
              <a:solidFill>
                <a:schemeClr val="bg1"/>
              </a:solidFill>
              <a:latin typeface="Calibri" pitchFamily="34" charset="0"/>
              <a:cs typeface="Arial" pitchFamily="34" charset="0"/>
            </a:endParaRPr>
          </a:p>
        </p:txBody>
      </p:sp>
      <p:sp>
        <p:nvSpPr>
          <p:cNvPr id="8" name="내용 개체 틀 1"/>
          <p:cNvSpPr txBox="1">
            <a:spLocks/>
          </p:cNvSpPr>
          <p:nvPr/>
        </p:nvSpPr>
        <p:spPr>
          <a:xfrm>
            <a:off x="611561" y="1192436"/>
            <a:ext cx="7920880" cy="4643998"/>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(c) Transmission is in neutral position;</a:t>
            </a:r>
            <a:br>
              <a:rPr lang="en-US" altLang="ko-KR" sz="2000" dirty="0">
                <a:solidFill>
                  <a:schemeClr val="tx1"/>
                </a:solidFill>
                <a:latin typeface="Arial" panose="020B0604020202020204" pitchFamily="34" charset="0"/>
                <a:cs typeface="Arial" panose="020B0604020202020204" pitchFamily="34" charset="0"/>
              </a:rPr>
            </a:br>
            <a:r>
              <a:rPr lang="ko-KR" altLang="en-US" sz="2000" dirty="0">
                <a:solidFill>
                  <a:schemeClr val="tx1"/>
                </a:solidFill>
                <a:latin typeface="Arial" panose="020B0604020202020204" pitchFamily="34" charset="0"/>
                <a:cs typeface="Arial" panose="020B0604020202020204" pitchFamily="34" charset="0"/>
              </a:rPr>
              <a:t>⟹ </a:t>
            </a:r>
            <a:r>
              <a:rPr lang="en-US" altLang="ko-KR" sz="2000" dirty="0">
                <a:solidFill>
                  <a:schemeClr val="tx1"/>
                </a:solidFill>
                <a:latin typeface="Arial" panose="020B0604020202020204" pitchFamily="34" charset="0"/>
                <a:cs typeface="Arial" panose="020B0604020202020204" pitchFamily="34" charset="0"/>
              </a:rPr>
              <a:t>For testing, “transmission is in neutral position” is necessary?</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How about a vehicle equipped with button-type transmission?</a:t>
            </a: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algn="l"/>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ko-KR" sz="2000" b="1" dirty="0">
                <a:solidFill>
                  <a:schemeClr val="tx1"/>
                </a:solidFill>
                <a:latin typeface="Arial" panose="020B0604020202020204" pitchFamily="34" charset="0"/>
                <a:cs typeface="Arial" panose="020B0604020202020204" pitchFamily="34" charset="0"/>
              </a:rPr>
              <a:t>Proposal</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Delete (c)</a:t>
            </a:r>
            <a:br>
              <a:rPr lang="en-US" altLang="ko-KR" sz="2000" dirty="0">
                <a:solidFill>
                  <a:schemeClr val="tx1"/>
                </a:solidFill>
                <a:latin typeface="Arial" panose="020B0604020202020204" pitchFamily="34" charset="0"/>
                <a:cs typeface="Arial" panose="020B0604020202020204" pitchFamily="34" charset="0"/>
              </a:rPr>
            </a:br>
            <a:r>
              <a:rPr lang="ko-KR" altLang="en-US" sz="2000" dirty="0">
                <a:solidFill>
                  <a:schemeClr val="tx1"/>
                </a:solidFill>
                <a:latin typeface="Arial" panose="020B0604020202020204" pitchFamily="34" charset="0"/>
                <a:cs typeface="Arial" panose="020B0604020202020204" pitchFamily="34" charset="0"/>
              </a:rPr>
              <a:t>⟹</a:t>
            </a:r>
            <a:r>
              <a:rPr lang="en-US" altLang="ko-KR" sz="2000" dirty="0">
                <a:solidFill>
                  <a:schemeClr val="tx1"/>
                </a:solidFill>
                <a:latin typeface="Arial" panose="020B0604020202020204" pitchFamily="34" charset="0"/>
                <a:cs typeface="Arial" panose="020B0604020202020204" pitchFamily="34" charset="0"/>
              </a:rPr>
              <a:t> Thus, the first level warning shall be activated whether                 </a:t>
            </a:r>
          </a:p>
          <a:p>
            <a:pPr algn="l"/>
            <a:r>
              <a:rPr lang="en-US" altLang="ko-KR" sz="2000" dirty="0">
                <a:solidFill>
                  <a:schemeClr val="tx1"/>
                </a:solidFill>
                <a:latin typeface="Arial" panose="020B0604020202020204" pitchFamily="34" charset="0"/>
                <a:cs typeface="Arial" panose="020B0604020202020204" pitchFamily="34" charset="0"/>
              </a:rPr>
              <a:t>          transmission is in neutral position or not</a:t>
            </a:r>
          </a:p>
        </p:txBody>
      </p:sp>
      <p:pic>
        <p:nvPicPr>
          <p:cNvPr id="9" name="그림 8"/>
          <p:cNvPicPr>
            <a:picLocks noChangeAspect="1"/>
          </p:cNvPicPr>
          <p:nvPr/>
        </p:nvPicPr>
        <p:blipFill rotWithShape="1">
          <a:blip r:embed="rId4" cstate="print">
            <a:extLst>
              <a:ext uri="{28A0092B-C50C-407E-A947-70E740481C1C}">
                <a14:useLocalDpi xmlns:a14="http://schemas.microsoft.com/office/drawing/2010/main" val="0"/>
              </a:ext>
            </a:extLst>
          </a:blip>
          <a:srcRect b="29552"/>
          <a:stretch/>
        </p:blipFill>
        <p:spPr>
          <a:xfrm>
            <a:off x="2915816" y="2240930"/>
            <a:ext cx="2150577" cy="1515036"/>
          </a:xfrm>
          <a:prstGeom prst="rect">
            <a:avLst/>
          </a:prstGeom>
        </p:spPr>
      </p:pic>
      <p:sp>
        <p:nvSpPr>
          <p:cNvPr id="10" name="TextBox 9"/>
          <p:cNvSpPr txBox="1"/>
          <p:nvPr/>
        </p:nvSpPr>
        <p:spPr>
          <a:xfrm>
            <a:off x="5148064" y="2844559"/>
            <a:ext cx="2756647" cy="307777"/>
          </a:xfrm>
          <a:prstGeom prst="rect">
            <a:avLst/>
          </a:prstGeom>
          <a:noFill/>
        </p:spPr>
        <p:txBody>
          <a:bodyPr wrap="square" rtlCol="0">
            <a:spAutoFit/>
          </a:bodyPr>
          <a:lstStyle/>
          <a:p>
            <a:r>
              <a:rPr lang="ko-KR" altLang="en-US" sz="1400" dirty="0"/>
              <a:t>◀ </a:t>
            </a:r>
            <a:r>
              <a:rPr lang="en-US" altLang="ko-KR" sz="1400" dirty="0"/>
              <a:t>(8) button type transmission</a:t>
            </a:r>
          </a:p>
        </p:txBody>
      </p:sp>
      <p:sp>
        <p:nvSpPr>
          <p:cNvPr id="11" name="TextBox 10"/>
          <p:cNvSpPr txBox="1"/>
          <p:nvPr/>
        </p:nvSpPr>
        <p:spPr>
          <a:xfrm>
            <a:off x="827584" y="5696734"/>
            <a:ext cx="2736304" cy="523220"/>
          </a:xfrm>
          <a:prstGeom prst="rect">
            <a:avLst/>
          </a:prstGeom>
          <a:noFill/>
        </p:spPr>
        <p:txBody>
          <a:bodyPr wrap="square" rtlCol="0">
            <a:spAutoFit/>
          </a:bodyPr>
          <a:lstStyle/>
          <a:p>
            <a:r>
              <a:rPr lang="en-US" altLang="ko-KR" sz="1400" dirty="0">
                <a:latin typeface="Arial" panose="020B0604020202020204" pitchFamily="34" charset="0"/>
                <a:cs typeface="Arial" panose="020B0604020202020204" pitchFamily="34" charset="0"/>
              </a:rPr>
              <a:t>* Source</a:t>
            </a:r>
          </a:p>
          <a:p>
            <a:r>
              <a:rPr lang="en-US" altLang="ko-KR" sz="1400" dirty="0">
                <a:latin typeface="Arial" panose="020B0604020202020204" pitchFamily="34" charset="0"/>
                <a:cs typeface="Arial" panose="020B0604020202020204" pitchFamily="34" charset="0"/>
              </a:rPr>
              <a:t>(8): taken by KATRI</a:t>
            </a:r>
          </a:p>
        </p:txBody>
      </p:sp>
    </p:spTree>
    <p:extLst>
      <p:ext uri="{BB962C8B-B14F-4D97-AF65-F5344CB8AC3E}">
        <p14:creationId xmlns:p14="http://schemas.microsoft.com/office/powerpoint/2010/main" val="215212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_x145219488" descr="EMB0000096415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7" y="6538041"/>
            <a:ext cx="2398926" cy="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8534860" y="6583469"/>
            <a:ext cx="620713"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C8F1E231-AFA3-4187-95A2-97149B9CF3C5}" type="slidenum">
              <a:rPr lang="ko-KR" altLang="en-US" sz="1200">
                <a:solidFill>
                  <a:srgbClr val="000000"/>
                </a:solidFill>
                <a:latin typeface="Arial" pitchFamily="34" charset="0"/>
                <a:cs typeface="Arial" pitchFamily="34" charset="0"/>
              </a:rPr>
              <a:pPr algn="ctr">
                <a:lnSpc>
                  <a:spcPct val="150000"/>
                </a:lnSpc>
                <a:buFont typeface="Wingdings" pitchFamily="2" charset="2"/>
                <a:buNone/>
                <a:defRPr/>
              </a:pPr>
              <a:t>9</a:t>
            </a:fld>
            <a:r>
              <a:rPr lang="en-US" altLang="ko-KR" sz="1200" dirty="0">
                <a:solidFill>
                  <a:srgbClr val="000000"/>
                </a:solidFill>
                <a:latin typeface="Arial" pitchFamily="34" charset="0"/>
                <a:cs typeface="Arial" pitchFamily="34" charset="0"/>
              </a:rPr>
              <a:t>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0"/>
            <a:ext cx="9144000" cy="6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68018B9-8793-442B-A3F4-530E33C4564F}"/>
              </a:ext>
            </a:extLst>
          </p:cNvPr>
          <p:cNvSpPr txBox="1"/>
          <p:nvPr/>
        </p:nvSpPr>
        <p:spPr>
          <a:xfrm rot="10800000" flipH="1" flipV="1">
            <a:off x="62272" y="46600"/>
            <a:ext cx="6672356" cy="523220"/>
          </a:xfrm>
          <a:prstGeom prst="rect">
            <a:avLst/>
          </a:prstGeom>
          <a:noFill/>
        </p:spPr>
        <p:txBody>
          <a:bodyPr wrap="square" rtlCol="0">
            <a:spAutoFit/>
          </a:bodyPr>
          <a:lstStyle/>
          <a:p>
            <a:r>
              <a:rPr lang="en-US" altLang="ko-KR" sz="2800" b="1" dirty="0">
                <a:solidFill>
                  <a:schemeClr val="bg1"/>
                </a:solidFill>
                <a:latin typeface="Calibri" pitchFamily="34" charset="0"/>
                <a:ea typeface="Ebrima" pitchFamily="2" charset="0"/>
                <a:cs typeface="Arial" pitchFamily="34" charset="0"/>
              </a:rPr>
              <a:t>Issue 2</a:t>
            </a:r>
            <a:endParaRPr lang="ko-KR" altLang="en-US" sz="2800" b="1" dirty="0">
              <a:solidFill>
                <a:schemeClr val="bg1"/>
              </a:solidFill>
              <a:latin typeface="Calibri" pitchFamily="34" charset="0"/>
              <a:cs typeface="Arial" pitchFamily="34" charset="0"/>
            </a:endParaRPr>
          </a:p>
        </p:txBody>
      </p:sp>
      <p:sp>
        <p:nvSpPr>
          <p:cNvPr id="12" name="내용 개체 틀 1"/>
          <p:cNvSpPr txBox="1">
            <a:spLocks/>
          </p:cNvSpPr>
          <p:nvPr/>
        </p:nvSpPr>
        <p:spPr>
          <a:xfrm>
            <a:off x="606389" y="1191244"/>
            <a:ext cx="7550224" cy="4643998"/>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ko-KR" sz="2000" dirty="0">
                <a:solidFill>
                  <a:schemeClr val="tx1"/>
                </a:solidFill>
                <a:latin typeface="Arial" panose="020B0604020202020204" pitchFamily="34" charset="0"/>
                <a:cs typeface="Arial" panose="020B0604020202020204" pitchFamily="34" charset="0"/>
              </a:rPr>
              <a:t>(d) Ignition switch or master control switch is activated;</a:t>
            </a:r>
            <a:br>
              <a:rPr lang="en-US" altLang="ko-KR" sz="2000" dirty="0">
                <a:solidFill>
                  <a:schemeClr val="tx1"/>
                </a:solidFill>
                <a:latin typeface="Arial" panose="020B0604020202020204" pitchFamily="34" charset="0"/>
                <a:cs typeface="Arial" panose="020B0604020202020204" pitchFamily="34" charset="0"/>
              </a:rPr>
            </a:br>
            <a:r>
              <a:rPr lang="ko-KR" altLang="en-US" sz="2000" dirty="0">
                <a:solidFill>
                  <a:schemeClr val="tx1"/>
                </a:solidFill>
                <a:latin typeface="Arial" panose="020B0604020202020204" pitchFamily="34" charset="0"/>
                <a:cs typeface="Arial" panose="020B0604020202020204" pitchFamily="34" charset="0"/>
              </a:rPr>
              <a:t>⟹ </a:t>
            </a:r>
            <a:r>
              <a:rPr lang="en-US" altLang="ko-KR" sz="2000" dirty="0">
                <a:solidFill>
                  <a:schemeClr val="tx1"/>
                </a:solidFill>
                <a:latin typeface="Arial" panose="020B0604020202020204" pitchFamily="34" charset="0"/>
                <a:cs typeface="Arial" panose="020B0604020202020204" pitchFamily="34" charset="0"/>
              </a:rPr>
              <a:t>What if a vehicle doesn’t have ignition switch or master   </a:t>
            </a:r>
          </a:p>
          <a:p>
            <a:pPr algn="l"/>
            <a:r>
              <a:rPr lang="en-US" altLang="ko-KR" sz="2000" dirty="0">
                <a:solidFill>
                  <a:schemeClr val="tx1"/>
                </a:solidFill>
                <a:latin typeface="Arial" panose="020B0604020202020204" pitchFamily="34" charset="0"/>
                <a:cs typeface="Arial" panose="020B0604020202020204" pitchFamily="34" charset="0"/>
              </a:rPr>
              <a:t>          control switch?</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a:t>
            </a:r>
            <a:r>
              <a:rPr lang="ko-KR" altLang="en-US" sz="2000" dirty="0">
                <a:solidFill>
                  <a:schemeClr val="tx1"/>
                </a:solidFill>
                <a:latin typeface="Arial" panose="020B0604020202020204" pitchFamily="34" charset="0"/>
                <a:cs typeface="Arial" panose="020B0604020202020204" pitchFamily="34" charset="0"/>
              </a:rPr>
              <a:t>⟹ </a:t>
            </a:r>
            <a:r>
              <a:rPr lang="en-US" altLang="ko-KR" sz="2000" dirty="0">
                <a:solidFill>
                  <a:schemeClr val="tx1"/>
                </a:solidFill>
                <a:latin typeface="Arial" panose="020B0604020202020204" pitchFamily="34" charset="0"/>
                <a:cs typeface="Arial" panose="020B0604020202020204" pitchFamily="34" charset="0"/>
              </a:rPr>
              <a:t>From which moment, the duration of the first level warning </a:t>
            </a:r>
          </a:p>
          <a:p>
            <a:pPr algn="l"/>
            <a:r>
              <a:rPr lang="en-US" altLang="ko-KR" sz="2000" dirty="0">
                <a:solidFill>
                  <a:schemeClr val="tx1"/>
                </a:solidFill>
                <a:latin typeface="Arial" panose="020B0604020202020204" pitchFamily="34" charset="0"/>
                <a:cs typeface="Arial" panose="020B0604020202020204" pitchFamily="34" charset="0"/>
              </a:rPr>
              <a:t>          must be measured?</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 There are electric vehicles without “ignition switch or </a:t>
            </a:r>
          </a:p>
          <a:p>
            <a:pPr algn="l"/>
            <a:r>
              <a:rPr lang="en-US" altLang="ko-KR" sz="2000" dirty="0">
                <a:solidFill>
                  <a:schemeClr val="tx1"/>
                </a:solidFill>
                <a:latin typeface="Arial" panose="020B0604020202020204" pitchFamily="34" charset="0"/>
                <a:cs typeface="Arial" panose="020B0604020202020204" pitchFamily="34" charset="0"/>
              </a:rPr>
              <a:t>           master control switch” in the market</a:t>
            </a:r>
          </a:p>
          <a:p>
            <a:pPr algn="l"/>
            <a:endParaRPr lang="en-US" altLang="ko-KR"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ko-KR" sz="2000" b="1" dirty="0">
                <a:solidFill>
                  <a:schemeClr val="tx1"/>
                </a:solidFill>
                <a:latin typeface="Arial" panose="020B0604020202020204" pitchFamily="34" charset="0"/>
                <a:cs typeface="Arial" panose="020B0604020202020204" pitchFamily="34" charset="0"/>
              </a:rPr>
              <a:t>Proposal</a:t>
            </a:r>
            <a:endParaRPr lang="en-US" altLang="ko-KR" sz="2000" dirty="0">
              <a:solidFill>
                <a:schemeClr val="tx1"/>
              </a:solidFill>
              <a:latin typeface="Arial" panose="020B0604020202020204" pitchFamily="34" charset="0"/>
              <a:cs typeface="Arial" panose="020B0604020202020204" pitchFamily="34" charset="0"/>
            </a:endParaRPr>
          </a:p>
          <a:p>
            <a:pPr algn="l"/>
            <a:r>
              <a:rPr lang="en-US" altLang="ko-KR" sz="2000" dirty="0">
                <a:solidFill>
                  <a:schemeClr val="tx1"/>
                </a:solidFill>
                <a:latin typeface="Arial" panose="020B0604020202020204" pitchFamily="34" charset="0"/>
                <a:cs typeface="Arial" panose="020B0604020202020204" pitchFamily="34" charset="0"/>
              </a:rPr>
              <a:t>      - revise (d) into ” Engine or propulsion system is activated;”</a:t>
            </a:r>
            <a:br>
              <a:rPr lang="en-US" altLang="ko-KR" sz="2000" dirty="0">
                <a:solidFill>
                  <a:schemeClr val="tx1"/>
                </a:solidFill>
                <a:latin typeface="Arial" panose="020B0604020202020204" pitchFamily="34" charset="0"/>
                <a:cs typeface="Arial" panose="020B0604020202020204" pitchFamily="34" charset="0"/>
              </a:rPr>
            </a:br>
            <a:r>
              <a:rPr lang="en-US" altLang="ko-KR" sz="2000" dirty="0">
                <a:solidFill>
                  <a:schemeClr val="tx1"/>
                </a:solidFill>
                <a:latin typeface="Arial" panose="020B0604020202020204" pitchFamily="34" charset="0"/>
                <a:cs typeface="Arial" panose="020B0604020202020204" pitchFamily="34" charset="0"/>
              </a:rPr>
              <a:t>        or new wordings need to be discussed possibly with new </a:t>
            </a:r>
          </a:p>
          <a:p>
            <a:pPr algn="l"/>
            <a:r>
              <a:rPr lang="en-US" altLang="ko-KR" sz="2000" dirty="0">
                <a:solidFill>
                  <a:schemeClr val="tx1"/>
                </a:solidFill>
                <a:latin typeface="Arial" panose="020B0604020202020204" pitchFamily="34" charset="0"/>
                <a:cs typeface="Arial" panose="020B0604020202020204" pitchFamily="34" charset="0"/>
              </a:rPr>
              <a:t>        definition if necessary</a:t>
            </a:r>
          </a:p>
        </p:txBody>
      </p:sp>
    </p:spTree>
    <p:extLst>
      <p:ext uri="{BB962C8B-B14F-4D97-AF65-F5344CB8AC3E}">
        <p14:creationId xmlns:p14="http://schemas.microsoft.com/office/powerpoint/2010/main" val="86969466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DEE1B83A-122F-4C22-9336-89FB1096DED0}"/>
</file>

<file path=customXml/itemProps2.xml><?xml version="1.0" encoding="utf-8"?>
<ds:datastoreItem xmlns:ds="http://schemas.openxmlformats.org/officeDocument/2006/customXml" ds:itemID="{6209BC3A-4D8E-4702-89A7-3817AB0D7BDE}">
  <ds:schemaRefs>
    <ds:schemaRef ds:uri="http://schemas.microsoft.com/sharepoint/v3/contenttype/forms"/>
  </ds:schemaRefs>
</ds:datastoreItem>
</file>

<file path=customXml/itemProps3.xml><?xml version="1.0" encoding="utf-8"?>
<ds:datastoreItem xmlns:ds="http://schemas.openxmlformats.org/officeDocument/2006/customXml" ds:itemID="{FF35477D-C780-4E90-8002-D1BD84059271}">
  <ds:schemaRefs>
    <ds:schemaRef ds:uri="4b4a1c0d-4a69-4996-a84a-fc699b9f49d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cccb6d4-dbe5-46d2-b4d3-5733603d8c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2092</TotalTime>
  <Words>904</Words>
  <Application>Microsoft Office PowerPoint</Application>
  <PresentationFormat>On-screen Show (4:3)</PresentationFormat>
  <Paragraphs>112</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맑은 고딕</vt:lpstr>
      <vt:lpstr>Arial</vt:lpstr>
      <vt:lpstr>Calibri</vt:lpstr>
      <vt:lpstr>Times New Roman</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Edoardo Gianotti</cp:lastModifiedBy>
  <cp:revision>224</cp:revision>
  <cp:lastPrinted>2021-12-03T04:30:17Z</cp:lastPrinted>
  <dcterms:created xsi:type="dcterms:W3CDTF">2019-05-03T00:03:39Z</dcterms:created>
  <dcterms:modified xsi:type="dcterms:W3CDTF">2022-12-01T22:09:55Z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SIP_Label_fd1c0902-ed92-4fed-896d-2e7725de02d4_Enabled">
    <vt:lpwstr>true</vt:lpwstr>
  </property>
  <property fmtid="{D5CDD505-2E9C-101B-9397-08002B2CF9AE}" pid="4" name="MSIP_Label_fd1c0902-ed92-4fed-896d-2e7725de02d4_SetDate">
    <vt:lpwstr>2021-05-10T06:28:40Z</vt:lpwstr>
  </property>
  <property fmtid="{D5CDD505-2E9C-101B-9397-08002B2CF9AE}" pid="5" name="MSIP_Label_fd1c0902-ed92-4fed-896d-2e7725de02d4_Method">
    <vt:lpwstr>Standard</vt:lpwstr>
  </property>
  <property fmtid="{D5CDD505-2E9C-101B-9397-08002B2CF9AE}" pid="6" name="MSIP_Label_fd1c0902-ed92-4fed-896d-2e7725de02d4_Name">
    <vt:lpwstr>Anyone (not protected)</vt:lpwstr>
  </property>
  <property fmtid="{D5CDD505-2E9C-101B-9397-08002B2CF9AE}" pid="7" name="MSIP_Label_fd1c0902-ed92-4fed-896d-2e7725de02d4_SiteId">
    <vt:lpwstr>d6b0bbee-7cd9-4d60-bce6-4a67b543e2ae</vt:lpwstr>
  </property>
  <property fmtid="{D5CDD505-2E9C-101B-9397-08002B2CF9AE}" pid="8" name="MSIP_Label_fd1c0902-ed92-4fed-896d-2e7725de02d4_ActionId">
    <vt:lpwstr>6fdc1a78-2600-4fc2-a814-3d24e37669d7</vt:lpwstr>
  </property>
  <property fmtid="{D5CDD505-2E9C-101B-9397-08002B2CF9AE}" pid="9" name="MSIP_Label_fd1c0902-ed92-4fed-896d-2e7725de02d4_ContentBits">
    <vt:lpwstr>2</vt:lpwstr>
  </property>
</Properties>
</file>